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500" r:id="rId2"/>
    <p:sldId id="501" r:id="rId3"/>
    <p:sldId id="288" r:id="rId4"/>
    <p:sldId id="503" r:id="rId5"/>
    <p:sldId id="502" r:id="rId6"/>
    <p:sldId id="378" r:id="rId7"/>
    <p:sldId id="460" r:id="rId8"/>
    <p:sldId id="461" r:id="rId9"/>
    <p:sldId id="411" r:id="rId10"/>
    <p:sldId id="465" r:id="rId11"/>
    <p:sldId id="482" r:id="rId12"/>
    <p:sldId id="504" r:id="rId13"/>
    <p:sldId id="483" r:id="rId14"/>
    <p:sldId id="497" r:id="rId15"/>
    <p:sldId id="507" r:id="rId16"/>
    <p:sldId id="505" r:id="rId17"/>
    <p:sldId id="506" r:id="rId18"/>
    <p:sldId id="466" r:id="rId19"/>
    <p:sldId id="462" r:id="rId20"/>
    <p:sldId id="468" r:id="rId21"/>
    <p:sldId id="514" r:id="rId22"/>
    <p:sldId id="486" r:id="rId23"/>
    <p:sldId id="498" r:id="rId24"/>
    <p:sldId id="488" r:id="rId25"/>
    <p:sldId id="469" r:id="rId26"/>
    <p:sldId id="515" r:id="rId27"/>
    <p:sldId id="510" r:id="rId28"/>
    <p:sldId id="508" r:id="rId29"/>
    <p:sldId id="470" r:id="rId30"/>
    <p:sldId id="463" r:id="rId31"/>
    <p:sldId id="489" r:id="rId32"/>
    <p:sldId id="490" r:id="rId33"/>
    <p:sldId id="491" r:id="rId34"/>
    <p:sldId id="472" r:id="rId35"/>
    <p:sldId id="473" r:id="rId36"/>
    <p:sldId id="492" r:id="rId37"/>
    <p:sldId id="512" r:id="rId38"/>
    <p:sldId id="493" r:id="rId39"/>
    <p:sldId id="511" r:id="rId40"/>
    <p:sldId id="474" r:id="rId41"/>
    <p:sldId id="477" r:id="rId42"/>
    <p:sldId id="476" r:id="rId43"/>
    <p:sldId id="475" r:id="rId44"/>
    <p:sldId id="495" r:id="rId45"/>
    <p:sldId id="496" r:id="rId46"/>
    <p:sldId id="464" r:id="rId47"/>
    <p:sldId id="479" r:id="rId48"/>
    <p:sldId id="480" r:id="rId49"/>
    <p:sldId id="481" r:id="rId50"/>
  </p:sldIdLst>
  <p:sldSz cx="9144000" cy="6858000" type="screen4x3"/>
  <p:notesSz cx="9236075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2F2F2"/>
    <a:srgbClr val="6666FF"/>
    <a:srgbClr val="A50021"/>
    <a:srgbClr val="009900"/>
    <a:srgbClr val="FF3300"/>
    <a:srgbClr val="CCECFF"/>
    <a:srgbClr val="9900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 autoAdjust="0"/>
    <p:restoredTop sz="94617" autoAdjust="0"/>
  </p:normalViewPr>
  <p:slideViewPr>
    <p:cSldViewPr>
      <p:cViewPr varScale="1">
        <p:scale>
          <a:sx n="65" d="100"/>
          <a:sy n="65" d="100"/>
        </p:scale>
        <p:origin x="-1384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3988" y="0"/>
            <a:ext cx="40020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82F46A-DD64-4B31-B7AE-11FC49895978}" type="datetime1">
              <a:rPr lang="en-US"/>
              <a:pPr/>
              <a:t>11/12/2021</a:t>
            </a:fld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40020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3988" y="6515100"/>
            <a:ext cx="40020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E2ABB1-25A5-412D-A6D2-531A5B01A3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91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33988" y="0"/>
            <a:ext cx="40020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ADA5234-F0C4-4CEE-B7C2-8163ACCD8C53}" type="datetime1">
              <a:rPr lang="en-US"/>
              <a:pPr/>
              <a:t>11/12/2021</a:t>
            </a:fld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7663" y="509588"/>
            <a:ext cx="3468687" cy="2601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1900" y="3281363"/>
            <a:ext cx="6772275" cy="305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07163"/>
            <a:ext cx="4002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3988" y="6507163"/>
            <a:ext cx="40020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85CEA5-0799-450D-8108-4A6B3CC668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78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5CEA5-0799-450D-8108-4A6B3CC6681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9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FE5062-C609-43C7-8692-156262A23956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A6EEA-3B4B-4D47-A707-5A23DCD618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BAC941-A3F1-44E9-B6A7-67971A511C37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F893E-2B56-4C14-9248-BA75944801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2904AF-D866-4C8B-8100-3FA049302720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4C9F03-CF51-46C3-B708-A007E6BF5E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50508-2FE5-47B3-BEB7-E84B1073821B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881B0-33C6-456E-AB91-68685AC3F3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36CD90-C171-4E51-9E49-D295C5482BDE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7AC71-4806-4023-9E21-D2508627E6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3F5853-5708-46CC-A2E9-3E11E29AD9FE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7A4F71-B46C-4603-9C57-06D01E46A4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60BA6-568A-490D-BF0E-228B424F031D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FCFEA-F7E0-4E84-903E-5D1C929DC8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06FF62-C8BB-499B-8CFF-AA553A966F62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4D8D9-6703-4AD5-ACA5-C38FBC4B67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683D2A-F93B-4E43-A5F1-DB9B54D15E03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79BA2-E567-46B8-B43C-116174BA74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B42ED3-F349-46B8-A87D-680CA0179C04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985A6-BF03-4A20-B812-29A03380EE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BE98AF-06F0-425C-831D-3768C8791BD5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CD4D3A-84E9-414B-A7FC-DBC6EEC786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BB3E8FDC-929F-485B-8258-790107AC3680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C57D7F4-F362-4E01-8D09-53A8B28D1A0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0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B0F8-4D6B-4B1C-BB6B-7E5EFC811781}" type="slidenum">
              <a:rPr lang="en-US"/>
              <a:pPr/>
              <a:t>1</a:t>
            </a:fld>
            <a:endParaRPr lang="en-US"/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304800" y="228600"/>
            <a:ext cx="8534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vi-V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 5: KỸ THUẬT ĐIỀU CHẾ</a:t>
            </a:r>
            <a:endParaRPr lang="vi-V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372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04800" y="1162883"/>
            <a:ext cx="84582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58838" indent="-465138" algn="just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b="1" i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Tại</a:t>
            </a:r>
            <a:r>
              <a:rPr lang="en-US" sz="2000" b="1" i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i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sao</a:t>
            </a:r>
            <a:r>
              <a:rPr lang="en-US" sz="2000" b="1" i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i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phải</a:t>
            </a:r>
            <a:r>
              <a:rPr lang="en-US" sz="2000" b="1" i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i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điều</a:t>
            </a:r>
            <a:r>
              <a:rPr lang="en-US" sz="2000" b="1" i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i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chế</a:t>
            </a:r>
            <a:r>
              <a:rPr lang="en-US" sz="2000" b="1" i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i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là</a:t>
            </a:r>
            <a:r>
              <a:rPr lang="en-US" sz="2000" b="1" i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i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gì</a:t>
            </a:r>
            <a:r>
              <a:rPr lang="en-US" sz="2000" b="1" i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</a:p>
          <a:p>
            <a:pPr marL="1535113" indent="-342900" algn="just" eaLnBrk="0" hangingPunct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Tín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hiệu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băng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gốc</a:t>
            </a: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(BF)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không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thể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truyền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qua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đường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vô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tuyến</a:t>
            </a:r>
            <a:endParaRPr lang="en-US" sz="200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92213" algn="just" eaLnBrk="0" hangingPunct="0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Tần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số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thấp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–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Năng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lượng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thấp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 = h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 =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hc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</a:t>
            </a:r>
            <a:endParaRPr lang="en-US" sz="200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535113" indent="-342900" algn="just" eaLnBrk="0" hangingPunct="0">
              <a:lnSpc>
                <a:spcPct val="150000"/>
              </a:lnSpc>
              <a:buFont typeface="Wingdings" pitchFamily="2" charset="2"/>
              <a:buChar char="§"/>
            </a:pPr>
            <a:r>
              <a:rPr lang="vi-V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Phương </a:t>
            </a:r>
            <a:r>
              <a:rPr lang="vi-VN" sz="2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thức truyền lan sóng điện từ trong môi trường vô tuyến thì kích thước anten thường tỷ lệ thuận </a:t>
            </a:r>
            <a:r>
              <a:rPr lang="vi-V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ớ</a:t>
            </a:r>
            <a:r>
              <a:rPr lang="vi-V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 </a:t>
            </a:r>
            <a:r>
              <a:rPr lang="vi-VN" sz="2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bước </a:t>
            </a:r>
            <a:r>
              <a:rPr lang="vi-V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sóng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hay </a:t>
            </a:r>
            <a:r>
              <a:rPr lang="vi-V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tỷ </a:t>
            </a:r>
            <a:r>
              <a:rPr lang="vi-VN" sz="2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nghịch với tần số. </a:t>
            </a:r>
            <a:endParaRPr lang="en-US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92213" algn="just" eaLnBrk="0" hangingPunct="0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T</a:t>
            </a:r>
            <a:r>
              <a:rPr lang="vi-V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ần </a:t>
            </a:r>
            <a:r>
              <a:rPr lang="vi-VN" sz="2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số càng nhỏ thì kích thước anten sẽ càng </a:t>
            </a:r>
            <a:r>
              <a:rPr lang="vi-V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lớn</a:t>
            </a:r>
            <a:endParaRPr lang="en-US" sz="200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68325" algn="just" eaLnBrk="0" hangingPunct="0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 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Dịch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lên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phổ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tần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cao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IF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hoặc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RF</a:t>
            </a:r>
            <a:endParaRPr lang="en-US" sz="200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13594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10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5.1.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biên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ASK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2967335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Dạng</a:t>
            </a:r>
            <a:r>
              <a:rPr lang="en-US" b="1" dirty="0" smtClean="0"/>
              <a:t> </a:t>
            </a:r>
            <a:r>
              <a:rPr lang="en-US" b="1" dirty="0" err="1" smtClean="0"/>
              <a:t>sóng</a:t>
            </a:r>
            <a:r>
              <a:rPr lang="en-US" b="1" dirty="0" smtClean="0"/>
              <a:t> </a:t>
            </a:r>
            <a:r>
              <a:rPr lang="en-US" b="1" dirty="0" err="1" smtClean="0"/>
              <a:t>tín</a:t>
            </a:r>
            <a:r>
              <a:rPr lang="en-US" b="1" dirty="0" smtClean="0"/>
              <a:t> </a:t>
            </a:r>
            <a:r>
              <a:rPr lang="en-US" b="1" dirty="0" err="1" smtClean="0"/>
              <a:t>hiệu</a:t>
            </a:r>
            <a:r>
              <a:rPr lang="en-US" b="1" dirty="0" smtClean="0"/>
              <a:t> ASK</a:t>
            </a:r>
            <a:endParaRPr lang="en-US" b="1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914400"/>
            <a:ext cx="6324600" cy="206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3505200"/>
            <a:ext cx="59150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11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725" y="914400"/>
            <a:ext cx="7788275" cy="399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5.1.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biên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ASK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85800" y="5562600"/>
            <a:ext cx="8001000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NI-Helve" pitchFamily="2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NI-Helve" pitchFamily="2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NI-Helve" pitchFamily="2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NI-Helve" pitchFamily="2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NI-Helve" pitchFamily="2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NI-Helve" pitchFamily="2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NI-Helve" pitchFamily="2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NI-Helve" pitchFamily="2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NI-Helve" pitchFamily="2" charset="0"/>
                <a:ea typeface="Gulim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lang="en-US" dirty="0" err="1">
                <a:solidFill>
                  <a:srgbClr val="3333CC"/>
                </a:solidFill>
              </a:rPr>
              <a:t>C</a:t>
            </a:r>
            <a:r>
              <a:rPr lang="en-US" dirty="0" err="1" smtClean="0">
                <a:solidFill>
                  <a:srgbClr val="3333CC"/>
                </a:solidFill>
              </a:rPr>
              <a:t>où</a:t>
            </a:r>
            <a:r>
              <a:rPr lang="en-US" dirty="0" smtClean="0">
                <a:solidFill>
                  <a:srgbClr val="3333CC"/>
                </a:solidFill>
              </a:rPr>
              <a:t> </a:t>
            </a:r>
            <a:r>
              <a:rPr lang="en-US" dirty="0" err="1">
                <a:solidFill>
                  <a:srgbClr val="3333CC"/>
                </a:solidFill>
              </a:rPr>
              <a:t>theå</a:t>
            </a:r>
            <a:r>
              <a:rPr lang="en-US" dirty="0">
                <a:solidFill>
                  <a:srgbClr val="3333CC"/>
                </a:solidFill>
              </a:rPr>
              <a:t> </a:t>
            </a:r>
            <a:r>
              <a:rPr lang="en-US" dirty="0" err="1">
                <a:solidFill>
                  <a:srgbClr val="3333CC"/>
                </a:solidFill>
              </a:rPr>
              <a:t>taïo</a:t>
            </a:r>
            <a:r>
              <a:rPr lang="en-US" dirty="0">
                <a:solidFill>
                  <a:srgbClr val="3333CC"/>
                </a:solidFill>
              </a:rPr>
              <a:t> </a:t>
            </a:r>
            <a:r>
              <a:rPr lang="en-US" dirty="0" err="1">
                <a:solidFill>
                  <a:srgbClr val="3333CC"/>
                </a:solidFill>
              </a:rPr>
              <a:t>ra</a:t>
            </a:r>
            <a:r>
              <a:rPr lang="en-US" dirty="0">
                <a:solidFill>
                  <a:srgbClr val="3333CC"/>
                </a:solidFill>
              </a:rPr>
              <a:t> </a:t>
            </a:r>
            <a:r>
              <a:rPr lang="en-US" dirty="0" err="1">
                <a:solidFill>
                  <a:srgbClr val="3333CC"/>
                </a:solidFill>
              </a:rPr>
              <a:t>ñöôïc</a:t>
            </a:r>
            <a:r>
              <a:rPr lang="en-US" dirty="0">
                <a:solidFill>
                  <a:srgbClr val="3333CC"/>
                </a:solidFill>
              </a:rPr>
              <a:t> </a:t>
            </a:r>
            <a:r>
              <a:rPr lang="en-US" dirty="0" smtClean="0">
                <a:solidFill>
                  <a:srgbClr val="3333CC"/>
                </a:solidFill>
              </a:rPr>
              <a:t>ASK </a:t>
            </a:r>
            <a:r>
              <a:rPr lang="en-US" dirty="0" err="1" smtClean="0">
                <a:solidFill>
                  <a:srgbClr val="3333CC"/>
                </a:solidFill>
              </a:rPr>
              <a:t>nhiều</a:t>
            </a:r>
            <a:r>
              <a:rPr lang="en-US" dirty="0" smtClean="0">
                <a:solidFill>
                  <a:srgbClr val="3333CC"/>
                </a:solidFill>
              </a:rPr>
              <a:t> </a:t>
            </a:r>
            <a:r>
              <a:rPr lang="en-US" dirty="0" err="1" smtClean="0">
                <a:solidFill>
                  <a:srgbClr val="3333CC"/>
                </a:solidFill>
              </a:rPr>
              <a:t>mức</a:t>
            </a:r>
            <a:r>
              <a:rPr lang="en-US" dirty="0" smtClean="0">
                <a:solidFill>
                  <a:srgbClr val="3333CC"/>
                </a:solidFill>
              </a:rPr>
              <a:t> (4ASK</a:t>
            </a:r>
            <a:r>
              <a:rPr lang="en-US" dirty="0">
                <a:solidFill>
                  <a:srgbClr val="3333CC"/>
                </a:solidFill>
              </a:rPr>
              <a:t>, 16 ASK</a:t>
            </a:r>
            <a:r>
              <a:rPr lang="en-US" dirty="0" smtClean="0">
                <a:solidFill>
                  <a:srgbClr val="3333CC"/>
                </a:solidFill>
              </a:rPr>
              <a:t>…) </a:t>
            </a:r>
            <a:r>
              <a:rPr lang="en-US" dirty="0" err="1">
                <a:solidFill>
                  <a:srgbClr val="3333CC"/>
                </a:solidFill>
              </a:rPr>
              <a:t>Tuy</a:t>
            </a:r>
            <a:r>
              <a:rPr lang="en-US" dirty="0">
                <a:solidFill>
                  <a:srgbClr val="3333CC"/>
                </a:solidFill>
              </a:rPr>
              <a:t> </a:t>
            </a:r>
            <a:r>
              <a:rPr lang="en-US" dirty="0" err="1">
                <a:solidFill>
                  <a:srgbClr val="3333CC"/>
                </a:solidFill>
              </a:rPr>
              <a:t>nhieân</a:t>
            </a:r>
            <a:r>
              <a:rPr lang="en-US" dirty="0">
                <a:solidFill>
                  <a:srgbClr val="3333CC"/>
                </a:solidFill>
              </a:rPr>
              <a:t> </a:t>
            </a:r>
            <a:r>
              <a:rPr lang="en-US" dirty="0" err="1">
                <a:solidFill>
                  <a:srgbClr val="3333CC"/>
                </a:solidFill>
              </a:rPr>
              <a:t>caùc</a:t>
            </a:r>
            <a:r>
              <a:rPr lang="en-US" dirty="0">
                <a:solidFill>
                  <a:srgbClr val="3333CC"/>
                </a:solidFill>
              </a:rPr>
              <a:t> </a:t>
            </a:r>
            <a:r>
              <a:rPr lang="en-US" dirty="0" err="1">
                <a:solidFill>
                  <a:srgbClr val="3333CC"/>
                </a:solidFill>
              </a:rPr>
              <a:t>loaïi</a:t>
            </a:r>
            <a:r>
              <a:rPr lang="en-US" dirty="0">
                <a:solidFill>
                  <a:srgbClr val="3333CC"/>
                </a:solidFill>
              </a:rPr>
              <a:t> </a:t>
            </a:r>
            <a:r>
              <a:rPr lang="en-US" dirty="0" err="1">
                <a:solidFill>
                  <a:srgbClr val="3333CC"/>
                </a:solidFill>
              </a:rPr>
              <a:t>ñieàu</a:t>
            </a:r>
            <a:r>
              <a:rPr lang="en-US" dirty="0">
                <a:solidFill>
                  <a:srgbClr val="3333CC"/>
                </a:solidFill>
              </a:rPr>
              <a:t> </a:t>
            </a:r>
            <a:r>
              <a:rPr lang="en-US" dirty="0" err="1">
                <a:solidFill>
                  <a:srgbClr val="3333CC"/>
                </a:solidFill>
              </a:rPr>
              <a:t>cheá</a:t>
            </a:r>
            <a:r>
              <a:rPr lang="en-US" dirty="0">
                <a:solidFill>
                  <a:srgbClr val="3333CC"/>
                </a:solidFill>
              </a:rPr>
              <a:t> </a:t>
            </a:r>
            <a:r>
              <a:rPr lang="en-US" dirty="0" err="1">
                <a:solidFill>
                  <a:srgbClr val="3333CC"/>
                </a:solidFill>
              </a:rPr>
              <a:t>naøy</a:t>
            </a:r>
            <a:r>
              <a:rPr lang="en-US" dirty="0">
                <a:solidFill>
                  <a:srgbClr val="3333CC"/>
                </a:solidFill>
              </a:rPr>
              <a:t> </a:t>
            </a:r>
            <a:r>
              <a:rPr lang="en-US" dirty="0" err="1">
                <a:solidFill>
                  <a:srgbClr val="3333CC"/>
                </a:solidFill>
              </a:rPr>
              <a:t>coù</a:t>
            </a:r>
            <a:r>
              <a:rPr lang="en-US" dirty="0">
                <a:solidFill>
                  <a:srgbClr val="3333CC"/>
                </a:solidFill>
              </a:rPr>
              <a:t> </a:t>
            </a:r>
            <a:r>
              <a:rPr lang="en-US" dirty="0" err="1">
                <a:solidFill>
                  <a:srgbClr val="3333CC"/>
                </a:solidFill>
              </a:rPr>
              <a:t>khaù</a:t>
            </a:r>
            <a:r>
              <a:rPr lang="en-US" dirty="0">
                <a:solidFill>
                  <a:srgbClr val="3333CC"/>
                </a:solidFill>
              </a:rPr>
              <a:t> </a:t>
            </a:r>
            <a:r>
              <a:rPr lang="en-US" dirty="0" err="1">
                <a:solidFill>
                  <a:srgbClr val="3333CC"/>
                </a:solidFill>
              </a:rPr>
              <a:t>naêng</a:t>
            </a:r>
            <a:r>
              <a:rPr lang="en-US" dirty="0">
                <a:solidFill>
                  <a:srgbClr val="3333CC"/>
                </a:solidFill>
              </a:rPr>
              <a:t> </a:t>
            </a:r>
            <a:r>
              <a:rPr lang="en-US" dirty="0" err="1">
                <a:solidFill>
                  <a:srgbClr val="3333CC"/>
                </a:solidFill>
              </a:rPr>
              <a:t>choáng</a:t>
            </a:r>
            <a:r>
              <a:rPr lang="en-US" dirty="0">
                <a:solidFill>
                  <a:srgbClr val="3333CC"/>
                </a:solidFill>
              </a:rPr>
              <a:t> </a:t>
            </a:r>
            <a:r>
              <a:rPr lang="en-US" dirty="0" err="1">
                <a:solidFill>
                  <a:srgbClr val="3333CC"/>
                </a:solidFill>
              </a:rPr>
              <a:t>nhieãu</a:t>
            </a:r>
            <a:r>
              <a:rPr lang="en-US" dirty="0">
                <a:solidFill>
                  <a:srgbClr val="3333CC"/>
                </a:solidFill>
              </a:rPr>
              <a:t> </a:t>
            </a:r>
            <a:r>
              <a:rPr lang="en-US" dirty="0" err="1">
                <a:solidFill>
                  <a:srgbClr val="3333CC"/>
                </a:solidFill>
              </a:rPr>
              <a:t>keùm</a:t>
            </a:r>
            <a:r>
              <a:rPr lang="en-US" dirty="0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4948535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Dạng</a:t>
            </a:r>
            <a:r>
              <a:rPr lang="en-US" b="1" dirty="0" smtClean="0"/>
              <a:t> </a:t>
            </a:r>
            <a:r>
              <a:rPr lang="en-US" b="1" dirty="0" err="1" smtClean="0"/>
              <a:t>sóng</a:t>
            </a:r>
            <a:r>
              <a:rPr lang="en-US" b="1" dirty="0" smtClean="0"/>
              <a:t> </a:t>
            </a:r>
            <a:r>
              <a:rPr lang="en-US" b="1" dirty="0" err="1" smtClean="0"/>
              <a:t>tín</a:t>
            </a:r>
            <a:r>
              <a:rPr lang="en-US" b="1" dirty="0" smtClean="0"/>
              <a:t> </a:t>
            </a:r>
            <a:r>
              <a:rPr lang="en-US" b="1" dirty="0" err="1" smtClean="0"/>
              <a:t>hiệu</a:t>
            </a:r>
            <a:r>
              <a:rPr lang="en-US" b="1" dirty="0" smtClean="0"/>
              <a:t> ASK </a:t>
            </a:r>
            <a:r>
              <a:rPr lang="en-US" b="1" dirty="0" err="1" smtClean="0"/>
              <a:t>với</a:t>
            </a:r>
            <a:r>
              <a:rPr lang="en-US" b="1" dirty="0" smtClean="0"/>
              <a:t> 2 </a:t>
            </a:r>
            <a:r>
              <a:rPr lang="en-US" b="1" dirty="0" err="1" smtClean="0"/>
              <a:t>mức</a:t>
            </a:r>
            <a:r>
              <a:rPr lang="en-US" b="1" dirty="0" smtClean="0"/>
              <a:t> </a:t>
            </a:r>
            <a:r>
              <a:rPr lang="en-US" b="1" dirty="0" err="1" smtClean="0"/>
              <a:t>biên</a:t>
            </a:r>
            <a:r>
              <a:rPr lang="en-US" b="1" dirty="0" smtClean="0"/>
              <a:t> </a:t>
            </a:r>
            <a:r>
              <a:rPr lang="en-US" b="1" dirty="0" err="1" smtClean="0"/>
              <a:t>độ</a:t>
            </a:r>
            <a:r>
              <a:rPr lang="en-US" b="1" dirty="0" smtClean="0"/>
              <a:t> A</a:t>
            </a:r>
            <a:r>
              <a:rPr lang="en-US" b="1" baseline="-25000" dirty="0" smtClean="0"/>
              <a:t>1 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A</a:t>
            </a:r>
            <a:r>
              <a:rPr lang="en-US" b="1" baseline="-25000" dirty="0" smtClean="0"/>
              <a:t>2</a:t>
            </a:r>
            <a:endParaRPr lang="en-US" b="1" baseline="-250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12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5.1.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biên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ASK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0668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Phổ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tín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hiệu</a:t>
            </a:r>
            <a:r>
              <a:rPr lang="en-US" sz="3200" b="1" dirty="0" smtClean="0"/>
              <a:t> ASK</a:t>
            </a:r>
            <a:endParaRPr lang="en-US" sz="3200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59531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606627"/>
            <a:ext cx="9020175" cy="162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4343400"/>
            <a:ext cx="88963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02213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13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5.1.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biên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ASK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1430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Phổ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tần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tín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hiệu</a:t>
            </a:r>
            <a:r>
              <a:rPr lang="en-US" sz="2800" b="1" dirty="0" smtClean="0"/>
              <a:t> ASK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934764"/>
            <a:ext cx="6172200" cy="255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2357735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Tin </a:t>
            </a:r>
            <a:r>
              <a:rPr lang="en-US" dirty="0" err="1" smtClean="0"/>
              <a:t>tức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86400" y="22815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62275"/>
            <a:ext cx="30099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57350" y="5029200"/>
            <a:ext cx="93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1/T</a:t>
            </a:r>
            <a:r>
              <a:rPr lang="en-US" baseline="-25000" dirty="0" smtClean="0"/>
              <a:t>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5029200"/>
            <a:ext cx="93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-1/T</a:t>
            </a:r>
            <a:r>
              <a:rPr lang="en-US" baseline="-25000" dirty="0" smtClean="0"/>
              <a:t>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5024735"/>
            <a:ext cx="695325" cy="46166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- f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34275" y="4876800"/>
            <a:ext cx="466725" cy="46166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0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5" grpId="0"/>
      <p:bldP spid="13" grpId="0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14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5.1.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biên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ASK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9800" y="56388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Phổ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tần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tín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hiệu</a:t>
            </a:r>
            <a:r>
              <a:rPr lang="en-US" sz="2800" b="1" dirty="0" smtClean="0"/>
              <a:t> ASK</a:t>
            </a:r>
            <a:endParaRPr lang="en-US" sz="2800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447800"/>
            <a:ext cx="79057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14800" y="4343400"/>
            <a:ext cx="457200" cy="46166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f</a:t>
            </a:r>
            <a:r>
              <a:rPr lang="en-US" baseline="-25000" dirty="0" err="1" smtClean="0"/>
              <a:t>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00200" y="4343400"/>
            <a:ext cx="914400" cy="46166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</a:t>
            </a:r>
            <a:r>
              <a:rPr lang="en-US" baseline="-25000" dirty="0" err="1" smtClean="0"/>
              <a:t>o</a:t>
            </a:r>
            <a:r>
              <a:rPr lang="en-US" dirty="0" smtClean="0"/>
              <a:t> -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72200" y="4343400"/>
            <a:ext cx="1143000" cy="46166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</a:t>
            </a:r>
            <a:r>
              <a:rPr lang="en-US" baseline="-25000" dirty="0" err="1" smtClean="0"/>
              <a:t>o</a:t>
            </a:r>
            <a:r>
              <a:rPr lang="en-US" baseline="-25000" dirty="0" smtClean="0"/>
              <a:t>  </a:t>
            </a:r>
            <a:r>
              <a:rPr lang="en-US" dirty="0"/>
              <a:t>+</a:t>
            </a:r>
            <a:r>
              <a:rPr lang="en-US" dirty="0" smtClean="0"/>
              <a:t>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8780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15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5.1.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biên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ASK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81000" y="3318570"/>
            <a:ext cx="84582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514350" lvl="0" indent="-514350">
              <a:buAutoNum type="alphaLcPeriod"/>
            </a:pPr>
            <a:r>
              <a:rPr lang="en-US" sz="2800" dirty="0" err="1" smtClean="0"/>
              <a:t>Vẽ</a:t>
            </a:r>
            <a:r>
              <a:rPr lang="en-US" sz="2800" dirty="0" smtClean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tín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điều</a:t>
            </a:r>
            <a:r>
              <a:rPr lang="en-US" sz="2800" dirty="0" smtClean="0"/>
              <a:t> </a:t>
            </a:r>
            <a:r>
              <a:rPr lang="en-US" sz="2800" dirty="0" err="1" smtClean="0"/>
              <a:t>chế</a:t>
            </a:r>
            <a:endParaRPr lang="en-US" sz="2800" dirty="0" smtClean="0"/>
          </a:p>
          <a:p>
            <a:pPr marL="514350" lvl="0" indent="-514350">
              <a:buAutoNum type="alphaLcPeriod"/>
            </a:pPr>
            <a:r>
              <a:rPr lang="en-US" sz="2800" dirty="0" err="1" smtClean="0"/>
              <a:t>Vẽ</a:t>
            </a:r>
            <a:r>
              <a:rPr lang="en-US" sz="2800" dirty="0" smtClean="0"/>
              <a:t> </a:t>
            </a:r>
            <a:r>
              <a:rPr lang="en-US" sz="2800" dirty="0" err="1" smtClean="0"/>
              <a:t>phổ</a:t>
            </a:r>
            <a:r>
              <a:rPr lang="en-US" sz="2800" dirty="0" smtClean="0"/>
              <a:t> </a:t>
            </a:r>
            <a:r>
              <a:rPr lang="en-US" sz="2800" dirty="0" err="1" smtClean="0"/>
              <a:t>tín</a:t>
            </a:r>
            <a:r>
              <a:rPr lang="en-US" sz="2800" dirty="0" smtClean="0"/>
              <a:t> </a:t>
            </a:r>
            <a:r>
              <a:rPr lang="en-US" sz="2800" dirty="0" err="1" smtClean="0"/>
              <a:t>hiệu</a:t>
            </a:r>
            <a:r>
              <a:rPr lang="en-US" sz="2800" dirty="0" smtClean="0"/>
              <a:t> BASK</a:t>
            </a:r>
            <a:endParaRPr lang="en-US" sz="2800" dirty="0"/>
          </a:p>
          <a:p>
            <a:pPr lvl="0"/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chế</a:t>
            </a:r>
            <a:r>
              <a:rPr lang="en-US" sz="2800" dirty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sóng</a:t>
            </a:r>
            <a:r>
              <a:rPr lang="en-US" sz="2800" dirty="0" smtClean="0"/>
              <a:t> </a:t>
            </a:r>
            <a:r>
              <a:rPr lang="en-US" sz="2800" dirty="0" err="1"/>
              <a:t>mang</a:t>
            </a:r>
            <a:r>
              <a:rPr lang="en-US" sz="2800" dirty="0"/>
              <a:t> </a:t>
            </a:r>
            <a:r>
              <a:rPr lang="en-US" sz="2800" dirty="0" err="1"/>
              <a:t>tần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60kHz, </a:t>
            </a:r>
            <a:r>
              <a:rPr lang="en-US" sz="2800" dirty="0" err="1"/>
              <a:t>tốc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bit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2kb/s. 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048000" y="1219200"/>
            <a:ext cx="1905000" cy="1371600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3300" y="1595735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BASK</a:t>
            </a:r>
            <a:endParaRPr lang="en-US" b="1" dirty="0"/>
          </a:p>
        </p:txBody>
      </p:sp>
      <p:sp>
        <p:nvSpPr>
          <p:cNvPr id="5" name="Right Arrow 4"/>
          <p:cNvSpPr/>
          <p:nvPr/>
        </p:nvSpPr>
        <p:spPr bwMode="auto">
          <a:xfrm>
            <a:off x="1981200" y="1752600"/>
            <a:ext cx="1066800" cy="3048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953000" y="1752600"/>
            <a:ext cx="1066800" cy="3048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0484" y="2129135"/>
            <a:ext cx="1492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0101.1001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9861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Ví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dụ</a:t>
            </a:r>
            <a:r>
              <a:rPr lang="en-US" b="1" u="sng" dirty="0" smtClean="0"/>
              <a:t> 1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0757899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16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5.1.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biên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ASK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28600" y="1323975"/>
            <a:ext cx="84582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0">
              <a:spcBef>
                <a:spcPct val="50000"/>
              </a:spcBef>
            </a:pPr>
            <a:r>
              <a:rPr kumimoji="0" lang="en-US" sz="2800" dirty="0" err="1" smtClean="0">
                <a:latin typeface="Times" pitchFamily="18" charset="0"/>
              </a:rPr>
              <a:t>Ví</a:t>
            </a:r>
            <a:r>
              <a:rPr kumimoji="0" lang="en-US" sz="2800" dirty="0" smtClean="0">
                <a:latin typeface="Times" pitchFamily="18" charset="0"/>
              </a:rPr>
              <a:t> </a:t>
            </a:r>
            <a:r>
              <a:rPr kumimoji="0" lang="en-US" sz="2800" dirty="0" err="1" smtClean="0">
                <a:latin typeface="Times" pitchFamily="18" charset="0"/>
              </a:rPr>
              <a:t>dụ</a:t>
            </a:r>
            <a:r>
              <a:rPr kumimoji="0" lang="en-US" sz="2800" dirty="0" smtClean="0">
                <a:latin typeface="Times" pitchFamily="18" charset="0"/>
              </a:rPr>
              <a:t> 2: </a:t>
            </a:r>
          </a:p>
          <a:p>
            <a:pPr latinLnBrk="0">
              <a:spcBef>
                <a:spcPct val="50000"/>
              </a:spcBef>
            </a:pPr>
            <a:r>
              <a:rPr kumimoji="0" lang="en-US" sz="2800" dirty="0" smtClean="0">
                <a:latin typeface="Times" pitchFamily="18" charset="0"/>
              </a:rPr>
              <a:t>Cho </a:t>
            </a:r>
            <a:r>
              <a:rPr kumimoji="0" lang="en-US" sz="2800" dirty="0" err="1" smtClean="0">
                <a:latin typeface="Times" pitchFamily="18" charset="0"/>
              </a:rPr>
              <a:t>hệ</a:t>
            </a:r>
            <a:r>
              <a:rPr kumimoji="0" lang="en-US" sz="2800" dirty="0" smtClean="0">
                <a:latin typeface="Times" pitchFamily="18" charset="0"/>
              </a:rPr>
              <a:t> </a:t>
            </a:r>
            <a:r>
              <a:rPr kumimoji="0" lang="en-US" sz="2800" dirty="0" err="1" smtClean="0">
                <a:latin typeface="Times" pitchFamily="18" charset="0"/>
              </a:rPr>
              <a:t>thống</a:t>
            </a:r>
            <a:r>
              <a:rPr kumimoji="0" lang="en-US" sz="2800" dirty="0" smtClean="0">
                <a:latin typeface="Times" pitchFamily="18" charset="0"/>
              </a:rPr>
              <a:t>  </a:t>
            </a:r>
            <a:r>
              <a:rPr kumimoji="0" lang="en-US" sz="2800" dirty="0" err="1" smtClean="0">
                <a:latin typeface="Times" pitchFamily="18" charset="0"/>
              </a:rPr>
              <a:t>truyền</a:t>
            </a:r>
            <a:r>
              <a:rPr kumimoji="0" lang="en-US" sz="2800" dirty="0" smtClean="0">
                <a:latin typeface="Times" pitchFamily="18" charset="0"/>
              </a:rPr>
              <a:t> song </a:t>
            </a:r>
            <a:r>
              <a:rPr kumimoji="0" lang="en-US" sz="2800" dirty="0" err="1" smtClean="0">
                <a:latin typeface="Times" pitchFamily="18" charset="0"/>
              </a:rPr>
              <a:t>công</a:t>
            </a:r>
            <a:r>
              <a:rPr kumimoji="0" lang="en-US" sz="2800" dirty="0" smtClean="0">
                <a:latin typeface="Times" pitchFamily="18" charset="0"/>
              </a:rPr>
              <a:t>, </a:t>
            </a:r>
            <a:r>
              <a:rPr kumimoji="0" lang="en-US" sz="2800" dirty="0" err="1" smtClean="0">
                <a:latin typeface="Times" pitchFamily="18" charset="0"/>
              </a:rPr>
              <a:t>sử</a:t>
            </a:r>
            <a:r>
              <a:rPr kumimoji="0" lang="en-US" sz="2800" dirty="0" smtClean="0">
                <a:latin typeface="Times" pitchFamily="18" charset="0"/>
              </a:rPr>
              <a:t> </a:t>
            </a:r>
            <a:r>
              <a:rPr kumimoji="0" lang="en-US" sz="2800" dirty="0" err="1" smtClean="0">
                <a:latin typeface="Times" pitchFamily="18" charset="0"/>
              </a:rPr>
              <a:t>dụng</a:t>
            </a:r>
            <a:r>
              <a:rPr kumimoji="0" lang="en-US" sz="2800" dirty="0" smtClean="0">
                <a:latin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</a:rPr>
              <a:t>điều</a:t>
            </a:r>
            <a:r>
              <a:rPr lang="en-US" sz="2800" dirty="0" smtClean="0">
                <a:latin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</a:rPr>
              <a:t>chế</a:t>
            </a:r>
            <a:r>
              <a:rPr lang="en-US" sz="2800" dirty="0" smtClean="0">
                <a:latin typeface="Times" pitchFamily="18" charset="0"/>
              </a:rPr>
              <a:t> ASK </a:t>
            </a:r>
            <a:r>
              <a:rPr lang="en-US" sz="2800" dirty="0" err="1" smtClean="0">
                <a:latin typeface="Times" pitchFamily="18" charset="0"/>
              </a:rPr>
              <a:t>có</a:t>
            </a:r>
            <a:r>
              <a:rPr lang="en-US" sz="2800" dirty="0" smtClean="0">
                <a:latin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</a:rPr>
              <a:t>băng</a:t>
            </a:r>
            <a:r>
              <a:rPr lang="en-US" sz="2800" dirty="0" smtClean="0">
                <a:latin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</a:rPr>
              <a:t>thông</a:t>
            </a:r>
            <a:r>
              <a:rPr lang="en-US" sz="2800" dirty="0" smtClean="0">
                <a:latin typeface="Times" pitchFamily="18" charset="0"/>
              </a:rPr>
              <a:t>  </a:t>
            </a:r>
            <a:r>
              <a:rPr kumimoji="0" lang="en-US" sz="2800" dirty="0" smtClean="0">
                <a:latin typeface="Times" pitchFamily="18" charset="0"/>
              </a:rPr>
              <a:t>10 kHz </a:t>
            </a:r>
            <a:r>
              <a:rPr kumimoji="0" lang="en-US" sz="2800" dirty="0">
                <a:latin typeface="Times" pitchFamily="18" charset="0"/>
              </a:rPr>
              <a:t>(</a:t>
            </a:r>
            <a:r>
              <a:rPr kumimoji="0" lang="en-US" sz="2800" dirty="0" smtClean="0">
                <a:latin typeface="Times" pitchFamily="18" charset="0"/>
              </a:rPr>
              <a:t>1 kHz </a:t>
            </a:r>
            <a:r>
              <a:rPr lang="en-US" sz="2800" dirty="0" err="1" smtClean="0">
                <a:latin typeface="Times" pitchFamily="18" charset="0"/>
              </a:rPr>
              <a:t>đến</a:t>
            </a:r>
            <a:r>
              <a:rPr kumimoji="0" lang="en-US" sz="2800" dirty="0" smtClean="0">
                <a:latin typeface="Times" pitchFamily="18" charset="0"/>
              </a:rPr>
              <a:t> 11 kHz).</a:t>
            </a:r>
          </a:p>
          <a:p>
            <a:pPr algn="just" latinLnBrk="0">
              <a:spcBef>
                <a:spcPct val="50000"/>
              </a:spcBef>
            </a:pPr>
            <a:r>
              <a:rPr kumimoji="0" lang="en-US" sz="2800" dirty="0" err="1" smtClean="0">
                <a:latin typeface="Times" pitchFamily="18" charset="0"/>
              </a:rPr>
              <a:t>Xác</a:t>
            </a:r>
            <a:r>
              <a:rPr kumimoji="0" lang="en-US" sz="2800" dirty="0" smtClean="0">
                <a:latin typeface="Times" pitchFamily="18" charset="0"/>
              </a:rPr>
              <a:t> </a:t>
            </a:r>
            <a:r>
              <a:rPr kumimoji="0" lang="en-US" sz="2800" dirty="0" err="1" smtClean="0">
                <a:latin typeface="Times" pitchFamily="18" charset="0"/>
              </a:rPr>
              <a:t>định</a:t>
            </a:r>
            <a:r>
              <a:rPr kumimoji="0" lang="en-US" sz="2800" dirty="0" smtClean="0">
                <a:latin typeface="Times" pitchFamily="18" charset="0"/>
              </a:rPr>
              <a:t> </a:t>
            </a:r>
            <a:r>
              <a:rPr kumimoji="0" lang="en-US" sz="2800" dirty="0" err="1" smtClean="0">
                <a:latin typeface="Times" pitchFamily="18" charset="0"/>
              </a:rPr>
              <a:t>tần</a:t>
            </a:r>
            <a:r>
              <a:rPr kumimoji="0" lang="en-US" sz="2800" dirty="0" smtClean="0">
                <a:latin typeface="Times" pitchFamily="18" charset="0"/>
              </a:rPr>
              <a:t> </a:t>
            </a:r>
            <a:r>
              <a:rPr kumimoji="0" lang="en-US" sz="2800" dirty="0" err="1" smtClean="0">
                <a:latin typeface="Times" pitchFamily="18" charset="0"/>
              </a:rPr>
              <a:t>số</a:t>
            </a:r>
            <a:r>
              <a:rPr kumimoji="0" lang="en-US" sz="2800" dirty="0" smtClean="0">
                <a:latin typeface="Times" pitchFamily="18" charset="0"/>
              </a:rPr>
              <a:t> </a:t>
            </a:r>
            <a:r>
              <a:rPr kumimoji="0" lang="en-US" sz="2800" dirty="0" err="1" smtClean="0">
                <a:latin typeface="Times" pitchFamily="18" charset="0"/>
              </a:rPr>
              <a:t>sóng</a:t>
            </a:r>
            <a:r>
              <a:rPr kumimoji="0" lang="en-US" sz="2800" dirty="0" smtClean="0">
                <a:latin typeface="Times" pitchFamily="18" charset="0"/>
              </a:rPr>
              <a:t> </a:t>
            </a:r>
            <a:r>
              <a:rPr kumimoji="0" lang="en-US" sz="2800" dirty="0" err="1" smtClean="0">
                <a:latin typeface="Times" pitchFamily="18" charset="0"/>
              </a:rPr>
              <a:t>mang</a:t>
            </a:r>
            <a:r>
              <a:rPr kumimoji="0" lang="en-US" sz="2800" dirty="0" smtClean="0">
                <a:latin typeface="Times" pitchFamily="18" charset="0"/>
              </a:rPr>
              <a:t> </a:t>
            </a:r>
            <a:r>
              <a:rPr kumimoji="0" lang="en-US" sz="2800" dirty="0" err="1" smtClean="0">
                <a:latin typeface="Times" pitchFamily="18" charset="0"/>
              </a:rPr>
              <a:t>và</a:t>
            </a:r>
            <a:r>
              <a:rPr kumimoji="0" lang="en-US" sz="2800" dirty="0" smtClean="0">
                <a:latin typeface="Times" pitchFamily="18" charset="0"/>
              </a:rPr>
              <a:t> </a:t>
            </a:r>
            <a:r>
              <a:rPr kumimoji="0" lang="en-US" sz="2800" dirty="0" err="1" smtClean="0">
                <a:latin typeface="Times" pitchFamily="18" charset="0"/>
              </a:rPr>
              <a:t>băng</a:t>
            </a:r>
            <a:r>
              <a:rPr kumimoji="0" lang="en-US" sz="2800" dirty="0" smtClean="0">
                <a:latin typeface="Times" pitchFamily="18" charset="0"/>
              </a:rPr>
              <a:t> </a:t>
            </a:r>
            <a:r>
              <a:rPr kumimoji="0" lang="en-US" sz="2800" dirty="0" err="1" smtClean="0">
                <a:latin typeface="Times" pitchFamily="18" charset="0"/>
              </a:rPr>
              <a:t>thông</a:t>
            </a:r>
            <a:r>
              <a:rPr kumimoji="0" lang="en-US" sz="2800" dirty="0" smtClean="0">
                <a:latin typeface="Times" pitchFamily="18" charset="0"/>
              </a:rPr>
              <a:t> </a:t>
            </a:r>
            <a:r>
              <a:rPr kumimoji="0" lang="en-US" sz="2800" dirty="0" err="1" smtClean="0">
                <a:latin typeface="Times" pitchFamily="18" charset="0"/>
              </a:rPr>
              <a:t>mỗi</a:t>
            </a:r>
            <a:r>
              <a:rPr kumimoji="0" lang="en-US" sz="2800" dirty="0" smtClean="0">
                <a:latin typeface="Times" pitchFamily="18" charset="0"/>
              </a:rPr>
              <a:t> </a:t>
            </a:r>
            <a:r>
              <a:rPr kumimoji="0" lang="en-US" sz="2800" dirty="0" err="1" smtClean="0">
                <a:latin typeface="Times" pitchFamily="18" charset="0"/>
              </a:rPr>
              <a:t>hướng</a:t>
            </a:r>
            <a:r>
              <a:rPr kumimoji="0" lang="en-US" sz="2800" dirty="0" smtClean="0">
                <a:latin typeface="Times" pitchFamily="18" charset="0"/>
              </a:rPr>
              <a:t>. </a:t>
            </a:r>
            <a:r>
              <a:rPr kumimoji="0" lang="en-US" sz="2800" dirty="0" err="1" smtClean="0">
                <a:latin typeface="Times" pitchFamily="18" charset="0"/>
              </a:rPr>
              <a:t>Biết</a:t>
            </a:r>
            <a:r>
              <a:rPr kumimoji="0" lang="en-US" sz="2800" dirty="0" smtClean="0">
                <a:latin typeface="Times" pitchFamily="18" charset="0"/>
              </a:rPr>
              <a:t> </a:t>
            </a:r>
            <a:r>
              <a:rPr kumimoji="0" lang="en-US" sz="2800" dirty="0" err="1" smtClean="0">
                <a:latin typeface="Times" pitchFamily="18" charset="0"/>
              </a:rPr>
              <a:t>không</a:t>
            </a:r>
            <a:r>
              <a:rPr kumimoji="0" lang="en-US" sz="2800" dirty="0" smtClean="0">
                <a:latin typeface="Times" pitchFamily="18" charset="0"/>
              </a:rPr>
              <a:t> </a:t>
            </a:r>
            <a:r>
              <a:rPr kumimoji="0" lang="en-US" sz="2800" dirty="0" err="1" smtClean="0">
                <a:latin typeface="Times" pitchFamily="18" charset="0"/>
              </a:rPr>
              <a:t>có</a:t>
            </a:r>
            <a:r>
              <a:rPr kumimoji="0" lang="en-US" sz="2800" dirty="0" smtClean="0">
                <a:latin typeface="Times" pitchFamily="18" charset="0"/>
              </a:rPr>
              <a:t> </a:t>
            </a:r>
            <a:r>
              <a:rPr kumimoji="0" lang="en-US" sz="2800" dirty="0" err="1" smtClean="0">
                <a:latin typeface="Times" pitchFamily="18" charset="0"/>
              </a:rPr>
              <a:t>khoảng</a:t>
            </a:r>
            <a:r>
              <a:rPr kumimoji="0" lang="en-US" sz="2800" dirty="0" smtClean="0">
                <a:latin typeface="Times" pitchFamily="18" charset="0"/>
              </a:rPr>
              <a:t> </a:t>
            </a:r>
            <a:r>
              <a:rPr kumimoji="0" lang="en-US" sz="2800" dirty="0" err="1" smtClean="0">
                <a:latin typeface="Times" pitchFamily="18" charset="0"/>
              </a:rPr>
              <a:t>trống</a:t>
            </a:r>
            <a:r>
              <a:rPr kumimoji="0" lang="en-US" sz="2800" dirty="0" smtClean="0">
                <a:latin typeface="Times" pitchFamily="18" charset="0"/>
              </a:rPr>
              <a:t> </a:t>
            </a:r>
            <a:r>
              <a:rPr kumimoji="0" lang="en-US" sz="2800" dirty="0" err="1" smtClean="0">
                <a:latin typeface="Times" pitchFamily="18" charset="0"/>
              </a:rPr>
              <a:t>về</a:t>
            </a:r>
            <a:r>
              <a:rPr kumimoji="0" lang="en-US" sz="2800" dirty="0" smtClean="0">
                <a:latin typeface="Times" pitchFamily="18" charset="0"/>
              </a:rPr>
              <a:t> </a:t>
            </a:r>
            <a:r>
              <a:rPr kumimoji="0" lang="en-US" sz="2800" dirty="0" err="1" smtClean="0">
                <a:latin typeface="Times" pitchFamily="18" charset="0"/>
              </a:rPr>
              <a:t>tần</a:t>
            </a:r>
            <a:r>
              <a:rPr kumimoji="0" lang="en-US" sz="2800" dirty="0" smtClean="0">
                <a:latin typeface="Times" pitchFamily="18" charset="0"/>
              </a:rPr>
              <a:t> </a:t>
            </a:r>
            <a:r>
              <a:rPr kumimoji="0" lang="en-US" sz="2800" dirty="0" err="1" smtClean="0">
                <a:latin typeface="Times" pitchFamily="18" charset="0"/>
              </a:rPr>
              <a:t>số</a:t>
            </a:r>
            <a:r>
              <a:rPr kumimoji="0" lang="en-US" sz="2800" dirty="0" smtClean="0">
                <a:latin typeface="Times" pitchFamily="18" charset="0"/>
              </a:rPr>
              <a:t> </a:t>
            </a:r>
            <a:r>
              <a:rPr kumimoji="0" lang="en-US" sz="2800" dirty="0" err="1" smtClean="0">
                <a:latin typeface="Times" pitchFamily="18" charset="0"/>
              </a:rPr>
              <a:t>giữa</a:t>
            </a:r>
            <a:r>
              <a:rPr kumimoji="0" lang="en-US" sz="2800" dirty="0" smtClean="0">
                <a:latin typeface="Times" pitchFamily="18" charset="0"/>
              </a:rPr>
              <a:t> 2 </a:t>
            </a:r>
            <a:r>
              <a:rPr kumimoji="0" lang="en-US" sz="2800" dirty="0" err="1" smtClean="0">
                <a:latin typeface="Times" pitchFamily="18" charset="0"/>
              </a:rPr>
              <a:t>hướng</a:t>
            </a:r>
            <a:r>
              <a:rPr kumimoji="0" lang="en-US" sz="2800" dirty="0" smtClean="0">
                <a:latin typeface="Times" pitchFamily="18" charset="0"/>
              </a:rPr>
              <a:t>.</a:t>
            </a:r>
            <a:endParaRPr kumimoji="0" lang="en-US" sz="2800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5909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17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5.1.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biên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ASK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79638"/>
            <a:ext cx="8135938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88470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18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04800" y="1447800"/>
            <a:ext cx="8458200" cy="49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58838" indent="-465138" algn="just" eaLnBrk="0" hangingPunct="0">
              <a:lnSpc>
                <a:spcPct val="15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Sơ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đồ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điều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chế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ASK</a:t>
            </a:r>
            <a:endParaRPr lang="de-DE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688" y="1981200"/>
            <a:ext cx="8048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04800" y="3699262"/>
            <a:ext cx="8458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58838" indent="-465138" algn="just" eaLnBrk="0" hangingPunct="0">
              <a:lnSpc>
                <a:spcPct val="15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Sơ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đồ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giải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điều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chế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ASK</a:t>
            </a:r>
            <a:endParaRPr lang="de-DE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3863" y="4495800"/>
            <a:ext cx="82962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5.1.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biên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ASK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19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2400" y="959470"/>
            <a:ext cx="8458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58838" indent="-465138" algn="just" eaLnBrk="0" hangingPunct="0">
              <a:lnSpc>
                <a:spcPct val="150000"/>
              </a:lnSpc>
              <a:buFont typeface="Wingdings" pitchFamily="2" charset="2"/>
              <a:buChar char="v"/>
            </a:pPr>
            <a:r>
              <a:rPr lang="vi-VN" sz="20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FSK hai mức (2 FSK, BFSK)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5759" y="5029200"/>
            <a:ext cx="480176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04800" y="1566208"/>
            <a:ext cx="8458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93700" algn="ctr" eaLnBrk="0" hangingPunct="0">
              <a:lnSpc>
                <a:spcPct val="15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US" sz="2000" baseline="-25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FSK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(t) =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A.cos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[2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(f</a:t>
            </a:r>
            <a:r>
              <a:rPr lang="en-US" sz="2000" baseline="-25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+ m(t)f)t]</a:t>
            </a:r>
          </a:p>
          <a:p>
            <a:pPr marL="857250" eaLnBrk="0" hangingPunct="0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f</a:t>
            </a:r>
            <a:r>
              <a:rPr lang="en-US" sz="2000" baseline="-25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là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tần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số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sóng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mang</a:t>
            </a:r>
            <a:endParaRPr lang="en-US" sz="200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pPr marL="857250" eaLnBrk="0" hangingPunct="0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m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(t)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tín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hiệu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điều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chế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nhị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phân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đầu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vào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(1)</a:t>
            </a:r>
          </a:p>
          <a:p>
            <a:pPr marL="857250" eaLnBrk="0" hangingPunct="0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f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là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độ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di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tần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cực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đại</a:t>
            </a:r>
            <a:endParaRPr lang="vi-VN" sz="200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5.2.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tần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FSK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847197"/>
            <a:ext cx="8915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8838" indent="-465138" algn="just" eaLnBrk="0" hangingPunct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vi-V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ai </a:t>
            </a:r>
            <a:r>
              <a:rPr lang="vi-VN" sz="2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bit nhị phân 0 và 1 được biểu diễn ở hai tần số sóng mang khác nhau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B0F8-4D6B-4B1C-BB6B-7E5EFC811781}" type="slidenum">
              <a:rPr lang="en-US"/>
              <a:pPr/>
              <a:t>2</a:t>
            </a:fld>
            <a:endParaRPr lang="en-US"/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304800" y="228600"/>
            <a:ext cx="8534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vi-V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 5: KỸ THUẬT ĐIỀU CHẾ</a:t>
            </a:r>
            <a:endParaRPr lang="vi-V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372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81000" y="1620084"/>
            <a:ext cx="8458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911225" indent="-342900" algn="just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Mục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đích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của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điều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chế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</a:p>
          <a:p>
            <a:pPr marL="1535113" indent="-342900" algn="just" eaLnBrk="0" hangingPunct="0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Truyền tin tức đi xa, bức xạ dùng anten có kích thước phù hợp</a:t>
            </a:r>
          </a:p>
          <a:p>
            <a:pPr marL="1535113" indent="-342900" algn="just" eaLnBrk="0" hangingPunct="0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Phù hợp với quy hoạch tần số của mỗi HTTT</a:t>
            </a:r>
          </a:p>
          <a:p>
            <a:pPr marL="1535113" indent="-342900" algn="just" eaLnBrk="0" hangingPunct="0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Kết hợp các tín hiệu với nhau để truyền qua môi trường vật lý chung</a:t>
            </a:r>
          </a:p>
          <a:p>
            <a:pPr marL="1535113" indent="-342900" algn="just" eaLnBrk="0" hangingPunct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Tạo</a:t>
            </a: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thành</a:t>
            </a: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tín</a:t>
            </a: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hiệu</a:t>
            </a: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thông</a:t>
            </a: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dải</a:t>
            </a: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</a:t>
            </a:r>
            <a:r>
              <a:rPr lang="de-DE" sz="2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hù hợp đặc điểm kênh </a:t>
            </a:r>
            <a:r>
              <a:rPr lang="de-DE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truyền</a:t>
            </a:r>
            <a:endParaRPr lang="de-DE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32723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20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04800" y="1524000"/>
            <a:ext cx="8458200" cy="571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58838" indent="-465138" algn="just" eaLnBrk="0" hangingPunct="0">
              <a:lnSpc>
                <a:spcPct val="150000"/>
              </a:lnSpc>
            </a:pP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Dạng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sóng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FSK</a:t>
            </a:r>
            <a:endParaRPr lang="vi-VN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5.2.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tần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FSK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2133600"/>
            <a:ext cx="80105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0200" y="3581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C0099"/>
                </a:solidFill>
              </a:rPr>
              <a:t>1</a:t>
            </a:r>
            <a:endParaRPr lang="en-US" b="1" dirty="0">
              <a:solidFill>
                <a:srgbClr val="CC009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2600" y="3581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C0099"/>
                </a:solidFill>
              </a:rPr>
              <a:t>1</a:t>
            </a:r>
            <a:endParaRPr lang="en-US" b="1" dirty="0">
              <a:solidFill>
                <a:srgbClr val="CC00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95600" y="3581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4800" y="3581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34200" y="3581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C0099"/>
                </a:solidFill>
              </a:rPr>
              <a:t>0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21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04800" y="914400"/>
            <a:ext cx="8458200" cy="571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58838" indent="-465138" algn="just" eaLnBrk="0" hangingPunct="0">
              <a:lnSpc>
                <a:spcPct val="150000"/>
              </a:lnSpc>
            </a:pP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Dạng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sóng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FSK</a:t>
            </a:r>
            <a:endParaRPr lang="vi-VN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5.2.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tần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FSK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60" y="1690688"/>
            <a:ext cx="6727640" cy="46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30790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22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04800" y="1524000"/>
            <a:ext cx="8458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58838" indent="-465138" algn="just" eaLnBrk="0" hangingPunct="0">
              <a:lnSpc>
                <a:spcPct val="150000"/>
              </a:lnSpc>
            </a:pP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Sơ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đồ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điều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chế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FSK 2 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mức</a:t>
            </a:r>
            <a:endParaRPr lang="vi-VN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5810" y="2243138"/>
            <a:ext cx="4915990" cy="354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5.2.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tần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FSK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23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5.2.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tần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FSK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1430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Phổ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tần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tín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hiệu</a:t>
            </a:r>
            <a:r>
              <a:rPr lang="en-US" sz="2800" b="1" dirty="0" smtClean="0"/>
              <a:t> FSK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81535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Tin </a:t>
            </a:r>
            <a:r>
              <a:rPr lang="en-US" dirty="0" err="1" smtClean="0"/>
              <a:t>tức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86400" y="22098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517" y="2763130"/>
            <a:ext cx="6223483" cy="22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657475"/>
            <a:ext cx="30099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53646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89E2A3DF-C359-459A-9254-934E45E2C454}" type="slidenum">
              <a:rPr lang="en-US"/>
              <a:pPr/>
              <a:t>24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5.2.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tần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FSK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1430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Phổ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tần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tín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hiệu</a:t>
            </a:r>
            <a:r>
              <a:rPr lang="en-US" sz="2800" b="1" dirty="0" smtClean="0"/>
              <a:t> FSK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66800" y="5562600"/>
            <a:ext cx="624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BW = f</a:t>
            </a:r>
            <a:r>
              <a:rPr lang="en-US" sz="3200" b="1" baseline="-25000" dirty="0">
                <a:solidFill>
                  <a:srgbClr val="FF0000"/>
                </a:solidFill>
              </a:rPr>
              <a:t>2 </a:t>
            </a:r>
            <a:r>
              <a:rPr lang="en-US" sz="3200" b="1" dirty="0">
                <a:solidFill>
                  <a:srgbClr val="FF0000"/>
                </a:solidFill>
              </a:rPr>
              <a:t>- f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 + </a:t>
            </a:r>
            <a:r>
              <a:rPr lang="en-US" sz="3200" b="1" dirty="0" smtClean="0">
                <a:solidFill>
                  <a:srgbClr val="FF0000"/>
                </a:solidFill>
              </a:rPr>
              <a:t>2/T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b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= 2(</a:t>
            </a:r>
            <a:r>
              <a:rPr lang="en-US" sz="3200" b="1" dirty="0">
                <a:solidFill>
                  <a:srgbClr val="FF0000"/>
                </a:solidFill>
                <a:sym typeface="Symbol"/>
              </a:rPr>
              <a:t></a:t>
            </a:r>
            <a:r>
              <a:rPr lang="en-US" sz="3200" b="1" dirty="0">
                <a:solidFill>
                  <a:srgbClr val="FF0000"/>
                </a:solidFill>
              </a:rPr>
              <a:t>f + </a:t>
            </a:r>
            <a:r>
              <a:rPr lang="en-US" sz="3200" b="1" dirty="0" smtClean="0">
                <a:solidFill>
                  <a:srgbClr val="FF0000"/>
                </a:solidFill>
              </a:rPr>
              <a:t>1/T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b</a:t>
            </a:r>
            <a:r>
              <a:rPr lang="en-US" sz="3200" b="1" dirty="0" smtClean="0">
                <a:solidFill>
                  <a:srgbClr val="FF0000"/>
                </a:solidFill>
              </a:rPr>
              <a:t>)</a:t>
            </a:r>
            <a:endParaRPr lang="en-US" sz="3200" b="1" dirty="0">
              <a:solidFill>
                <a:srgbClr val="FF0000"/>
              </a:solidFill>
            </a:endParaRPr>
          </a:p>
          <a:p>
            <a:endParaRPr lang="en-US" b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828800"/>
            <a:ext cx="83724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7400" y="4491335"/>
            <a:ext cx="457200" cy="46166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0" y="4419600"/>
            <a:ext cx="457200" cy="46166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1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25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5.2.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tần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FSK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8600" y="1258888"/>
            <a:ext cx="84582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0">
              <a:spcBef>
                <a:spcPct val="50000"/>
              </a:spcBef>
            </a:pPr>
            <a:r>
              <a:rPr kumimoji="0" lang="en-US" sz="2800" dirty="0" err="1" smtClean="0">
                <a:latin typeface="Times" pitchFamily="18" charset="0"/>
              </a:rPr>
              <a:t>Xác</a:t>
            </a:r>
            <a:r>
              <a:rPr kumimoji="0" lang="en-US" sz="2800" dirty="0" smtClean="0">
                <a:latin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</a:rPr>
              <a:t>định</a:t>
            </a:r>
            <a:r>
              <a:rPr lang="en-US" sz="2800" dirty="0" smtClean="0">
                <a:latin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</a:rPr>
              <a:t>tốc</a:t>
            </a:r>
            <a:r>
              <a:rPr lang="en-US" sz="2800" dirty="0" smtClean="0">
                <a:latin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</a:rPr>
              <a:t>độ</a:t>
            </a:r>
            <a:r>
              <a:rPr lang="en-US" sz="2800" dirty="0" smtClean="0">
                <a:latin typeface="Times" pitchFamily="18" charset="0"/>
              </a:rPr>
              <a:t> bit </a:t>
            </a:r>
            <a:r>
              <a:rPr lang="en-US" sz="2800" dirty="0" err="1" smtClean="0">
                <a:latin typeface="Times" pitchFamily="18" charset="0"/>
              </a:rPr>
              <a:t>lớn</a:t>
            </a:r>
            <a:r>
              <a:rPr lang="en-US" sz="2800" dirty="0" smtClean="0">
                <a:latin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</a:rPr>
              <a:t>nhất</a:t>
            </a:r>
            <a:r>
              <a:rPr lang="en-US" sz="2800" dirty="0" smtClean="0">
                <a:latin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</a:rPr>
              <a:t>của</a:t>
            </a:r>
            <a:r>
              <a:rPr lang="en-US" sz="2800" dirty="0" smtClean="0">
                <a:latin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</a:rPr>
              <a:t>tín</a:t>
            </a:r>
            <a:r>
              <a:rPr lang="en-US" sz="2800" dirty="0" smtClean="0">
                <a:latin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</a:rPr>
              <a:t>hiệu</a:t>
            </a:r>
            <a:r>
              <a:rPr lang="en-US" sz="2800" dirty="0" smtClean="0">
                <a:latin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</a:rPr>
              <a:t>vào</a:t>
            </a:r>
            <a:r>
              <a:rPr lang="en-US" sz="2800" dirty="0" smtClean="0">
                <a:latin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</a:rPr>
              <a:t>bộ</a:t>
            </a:r>
            <a:r>
              <a:rPr lang="en-US" sz="2800" dirty="0" smtClean="0">
                <a:latin typeface="Times" pitchFamily="18" charset="0"/>
              </a:rPr>
              <a:t> BFSK. </a:t>
            </a:r>
          </a:p>
          <a:p>
            <a:pPr latinLnBrk="0">
              <a:spcBef>
                <a:spcPct val="50000"/>
              </a:spcBef>
            </a:pPr>
            <a:r>
              <a:rPr lang="en-US" sz="2800" dirty="0" err="1" smtClean="0">
                <a:latin typeface="Times" pitchFamily="18" charset="0"/>
              </a:rPr>
              <a:t>Biết</a:t>
            </a:r>
            <a:r>
              <a:rPr lang="en-US" sz="2800" dirty="0" smtClean="0">
                <a:latin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</a:rPr>
              <a:t>độ</a:t>
            </a:r>
            <a:r>
              <a:rPr lang="en-US" sz="2800" dirty="0" smtClean="0">
                <a:latin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</a:rPr>
              <a:t>rộng</a:t>
            </a:r>
            <a:r>
              <a:rPr lang="en-US" sz="2800" dirty="0" smtClean="0">
                <a:latin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</a:rPr>
              <a:t>băng</a:t>
            </a:r>
            <a:r>
              <a:rPr lang="en-US" sz="2800" dirty="0" smtClean="0">
                <a:latin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</a:rPr>
              <a:t>tần</a:t>
            </a:r>
            <a:r>
              <a:rPr lang="en-US" sz="2800" dirty="0" smtClean="0">
                <a:latin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</a:rPr>
              <a:t>là</a:t>
            </a:r>
            <a:r>
              <a:rPr lang="en-US" sz="2800" dirty="0" smtClean="0">
                <a:latin typeface="Times" pitchFamily="18" charset="0"/>
              </a:rPr>
              <a:t> 12 kHz, </a:t>
            </a:r>
            <a:r>
              <a:rPr lang="en-US" sz="2800" dirty="0" err="1" smtClean="0">
                <a:latin typeface="Times" pitchFamily="18" charset="0"/>
              </a:rPr>
              <a:t>độ</a:t>
            </a:r>
            <a:r>
              <a:rPr lang="en-US" sz="2800" dirty="0" smtClean="0">
                <a:latin typeface="Times" pitchFamily="18" charset="0"/>
              </a:rPr>
              <a:t> di </a:t>
            </a:r>
            <a:r>
              <a:rPr lang="en-US" sz="2800" dirty="0" err="1" smtClean="0">
                <a:latin typeface="Times" pitchFamily="18" charset="0"/>
              </a:rPr>
              <a:t>tần</a:t>
            </a:r>
            <a:r>
              <a:rPr lang="en-US" sz="2800" dirty="0" smtClean="0">
                <a:latin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</a:rPr>
              <a:t>của</a:t>
            </a:r>
            <a:r>
              <a:rPr lang="en-US" sz="2800" dirty="0" smtClean="0">
                <a:latin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</a:rPr>
              <a:t>bộ</a:t>
            </a:r>
            <a:r>
              <a:rPr lang="en-US" sz="2800" dirty="0" smtClean="0">
                <a:latin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</a:rPr>
              <a:t>điều</a:t>
            </a:r>
            <a:r>
              <a:rPr lang="en-US" sz="2800" dirty="0" smtClean="0">
                <a:latin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</a:rPr>
              <a:t>chế</a:t>
            </a:r>
            <a:r>
              <a:rPr lang="en-US" sz="2800" dirty="0" smtClean="0">
                <a:latin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</a:rPr>
              <a:t>là</a:t>
            </a:r>
            <a:r>
              <a:rPr lang="en-US" sz="2800" dirty="0" smtClean="0">
                <a:latin typeface="Times" pitchFamily="18" charset="0"/>
              </a:rPr>
              <a:t> 1 kHz. </a:t>
            </a:r>
            <a:r>
              <a:rPr lang="en-US" sz="2800" dirty="0" err="1">
                <a:latin typeface="Times" pitchFamily="18" charset="0"/>
              </a:rPr>
              <a:t>C</a:t>
            </a:r>
            <a:r>
              <a:rPr lang="en-US" sz="2800" dirty="0" err="1" smtClean="0">
                <a:latin typeface="Times" pitchFamily="18" charset="0"/>
              </a:rPr>
              <a:t>hế</a:t>
            </a:r>
            <a:r>
              <a:rPr lang="en-US" sz="2800" dirty="0" smtClean="0">
                <a:latin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</a:rPr>
              <a:t>độ</a:t>
            </a:r>
            <a:r>
              <a:rPr lang="en-US" sz="2800" dirty="0" smtClean="0">
                <a:latin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</a:rPr>
              <a:t>truyền</a:t>
            </a:r>
            <a:r>
              <a:rPr lang="en-US" sz="2800" dirty="0" smtClean="0">
                <a:latin typeface="Times" pitchFamily="18" charset="0"/>
              </a:rPr>
              <a:t> </a:t>
            </a:r>
            <a:r>
              <a:rPr lang="en-US" sz="2800" dirty="0" err="1" smtClean="0">
                <a:latin typeface="Times" pitchFamily="18" charset="0"/>
              </a:rPr>
              <a:t>dẫn</a:t>
            </a:r>
            <a:r>
              <a:rPr lang="en-US" sz="2800" dirty="0" smtClean="0">
                <a:latin typeface="Times" pitchFamily="18" charset="0"/>
              </a:rPr>
              <a:t> song </a:t>
            </a:r>
            <a:r>
              <a:rPr lang="en-US" sz="2800" dirty="0" err="1" smtClean="0">
                <a:latin typeface="Times" pitchFamily="18" charset="0"/>
              </a:rPr>
              <a:t>công</a:t>
            </a:r>
            <a:r>
              <a:rPr lang="en-US" sz="2800" dirty="0" smtClean="0">
                <a:latin typeface="Times" pitchFamily="18" charset="0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26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81000" y="3318570"/>
            <a:ext cx="84582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514350" lvl="0" indent="-514350">
              <a:buAutoNum type="alphaLcPeriod"/>
            </a:pPr>
            <a:r>
              <a:rPr lang="en-US" sz="2800" dirty="0" err="1" smtClean="0"/>
              <a:t>Vẽ</a:t>
            </a:r>
            <a:r>
              <a:rPr lang="en-US" sz="2800" dirty="0" smtClean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tín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điều</a:t>
            </a:r>
            <a:r>
              <a:rPr lang="en-US" sz="2800" dirty="0" smtClean="0"/>
              <a:t> </a:t>
            </a:r>
            <a:r>
              <a:rPr lang="en-US" sz="2800" dirty="0" err="1" smtClean="0"/>
              <a:t>chế</a:t>
            </a:r>
            <a:endParaRPr lang="en-US" sz="2800" dirty="0" smtClean="0"/>
          </a:p>
          <a:p>
            <a:pPr marL="514350" lvl="0" indent="-514350">
              <a:buAutoNum type="alphaLcPeriod"/>
            </a:pPr>
            <a:r>
              <a:rPr lang="en-US" sz="2800" dirty="0" err="1" smtClean="0"/>
              <a:t>Vẽ</a:t>
            </a:r>
            <a:r>
              <a:rPr lang="en-US" sz="2800" dirty="0" smtClean="0"/>
              <a:t> </a:t>
            </a:r>
            <a:r>
              <a:rPr lang="en-US" sz="2800" dirty="0" err="1" smtClean="0"/>
              <a:t>phổ</a:t>
            </a:r>
            <a:r>
              <a:rPr lang="en-US" sz="2800" dirty="0" smtClean="0"/>
              <a:t> </a:t>
            </a:r>
            <a:r>
              <a:rPr lang="en-US" sz="2800" dirty="0" err="1" smtClean="0"/>
              <a:t>tín</a:t>
            </a:r>
            <a:r>
              <a:rPr lang="en-US" sz="2800" dirty="0" smtClean="0"/>
              <a:t> </a:t>
            </a:r>
            <a:r>
              <a:rPr lang="en-US" sz="2800" dirty="0" err="1" smtClean="0"/>
              <a:t>hiệu</a:t>
            </a:r>
            <a:r>
              <a:rPr lang="en-US" sz="2800" dirty="0" smtClean="0"/>
              <a:t> </a:t>
            </a:r>
            <a:endParaRPr lang="en-US" sz="2800" dirty="0"/>
          </a:p>
          <a:p>
            <a:pPr lvl="0"/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chế</a:t>
            </a:r>
            <a:r>
              <a:rPr lang="en-US" sz="2800" dirty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sóng</a:t>
            </a:r>
            <a:r>
              <a:rPr lang="en-US" sz="2800" dirty="0" smtClean="0"/>
              <a:t> </a:t>
            </a:r>
            <a:r>
              <a:rPr lang="en-US" sz="2800" dirty="0" err="1"/>
              <a:t>mang</a:t>
            </a:r>
            <a:r>
              <a:rPr lang="en-US" sz="2800" dirty="0"/>
              <a:t> </a:t>
            </a:r>
            <a:r>
              <a:rPr lang="en-US" sz="2800" dirty="0" err="1"/>
              <a:t>tần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smtClean="0"/>
              <a:t>50kHz</a:t>
            </a:r>
            <a:r>
              <a:rPr lang="en-US" sz="2800" dirty="0"/>
              <a:t>, </a:t>
            </a:r>
            <a:r>
              <a:rPr lang="en-US" sz="2800" dirty="0" err="1"/>
              <a:t>tốc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bit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2kb/s. </a:t>
            </a:r>
            <a:endParaRPr lang="en-US" sz="2800" dirty="0" smtClean="0"/>
          </a:p>
          <a:p>
            <a:pPr lvl="0"/>
            <a:endParaRPr lang="en-US" sz="2800" dirty="0"/>
          </a:p>
          <a:p>
            <a:pPr lvl="0"/>
            <a:r>
              <a:rPr lang="en-US" sz="2800" dirty="0" err="1" smtClean="0"/>
              <a:t>Thay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BASK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BFSK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di </a:t>
            </a:r>
            <a:r>
              <a:rPr lang="en-US" sz="2800" dirty="0" err="1" smtClean="0"/>
              <a:t>tần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1 kHz. </a:t>
            </a:r>
            <a:r>
              <a:rPr lang="en-US" sz="2800" dirty="0" err="1" smtClean="0"/>
              <a:t>Vẽ</a:t>
            </a:r>
            <a:r>
              <a:rPr lang="en-US" sz="2800" dirty="0" smtClean="0"/>
              <a:t> </a:t>
            </a:r>
            <a:r>
              <a:rPr lang="en-US" sz="2800" dirty="0" err="1" smtClean="0"/>
              <a:t>dạng</a:t>
            </a:r>
            <a:r>
              <a:rPr lang="en-US" sz="2800" dirty="0" smtClean="0"/>
              <a:t> </a:t>
            </a:r>
            <a:r>
              <a:rPr lang="en-US" sz="2800" dirty="0" err="1" smtClean="0"/>
              <a:t>sóng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phổ</a:t>
            </a:r>
            <a:r>
              <a:rPr lang="en-US" sz="2800" dirty="0" smtClean="0"/>
              <a:t> </a:t>
            </a:r>
            <a:r>
              <a:rPr lang="en-US" sz="2800" dirty="0" err="1" smtClean="0"/>
              <a:t>tín</a:t>
            </a:r>
            <a:r>
              <a:rPr lang="en-US" sz="2800" dirty="0" smtClean="0"/>
              <a:t> </a:t>
            </a:r>
            <a:r>
              <a:rPr lang="en-US" sz="2800" dirty="0" err="1" smtClean="0"/>
              <a:t>hiệu</a:t>
            </a:r>
            <a:r>
              <a:rPr lang="en-US" sz="2800" dirty="0" smtClean="0"/>
              <a:t> </a:t>
            </a:r>
            <a:r>
              <a:rPr lang="en-US" sz="2800" dirty="0" err="1" smtClean="0"/>
              <a:t>ra.</a:t>
            </a:r>
            <a:r>
              <a:rPr lang="en-US" sz="2800" dirty="0" smtClean="0"/>
              <a:t> 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048000" y="1219200"/>
            <a:ext cx="1905000" cy="1371600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3300" y="1595735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BASK</a:t>
            </a:r>
            <a:endParaRPr lang="en-US" b="1" dirty="0"/>
          </a:p>
        </p:txBody>
      </p:sp>
      <p:sp>
        <p:nvSpPr>
          <p:cNvPr id="5" name="Right Arrow 4"/>
          <p:cNvSpPr/>
          <p:nvPr/>
        </p:nvSpPr>
        <p:spPr bwMode="auto">
          <a:xfrm>
            <a:off x="1981200" y="1752600"/>
            <a:ext cx="1066800" cy="3048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953000" y="1752600"/>
            <a:ext cx="1066800" cy="3048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0484" y="2129135"/>
            <a:ext cx="1492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0101.1001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9861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Bài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tập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11080336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27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04800" y="1219200"/>
            <a:ext cx="84582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93700" algn="just" eaLnBrk="0" hangingPunct="0">
              <a:lnSpc>
                <a:spcPct val="150000"/>
              </a:lnSpc>
            </a:pPr>
            <a:r>
              <a:rPr lang="vi-VN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FSK </a:t>
            </a:r>
            <a:r>
              <a:rPr lang="en-US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vi-VN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mức (</a:t>
            </a:r>
            <a:r>
              <a:rPr lang="en-US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vi-VN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FSK)</a:t>
            </a:r>
          </a:p>
          <a:p>
            <a:pPr marL="858838" indent="-465138" algn="just" eaLnBrk="0" hangingPunct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Sử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dụng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tần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số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sóng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mang</a:t>
            </a:r>
            <a:r>
              <a:rPr lang="vi-V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khác nhau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541462" y="2819400"/>
          <a:ext cx="31067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Equation" r:id="rId3" imgW="1066680" imgH="228600" progId="Equation.3">
                  <p:embed/>
                </p:oleObj>
              </mc:Choice>
              <mc:Fallback>
                <p:oleObj name="Equation" r:id="rId3" imgW="1066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2" y="2819400"/>
                        <a:ext cx="3106738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5424487" y="2819400"/>
          <a:ext cx="173831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Equation" r:id="rId5" imgW="596880" imgH="177480" progId="Equation.3">
                  <p:embed/>
                </p:oleObj>
              </mc:Choice>
              <mc:Fallback>
                <p:oleObj name="Equation" r:id="rId5" imgW="596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7" y="2819400"/>
                        <a:ext cx="1738313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1371600" y="3505200"/>
            <a:ext cx="693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 smtClean="0"/>
              <a:t>f </a:t>
            </a:r>
            <a:r>
              <a:rPr lang="vi-VN" baseline="-25000" dirty="0" smtClean="0"/>
              <a:t>i</a:t>
            </a:r>
            <a:r>
              <a:rPr lang="vi-VN" dirty="0" smtClean="0"/>
              <a:t> = f </a:t>
            </a:r>
            <a:r>
              <a:rPr lang="vi-VN" baseline="-25000" dirty="0" smtClean="0"/>
              <a:t>c</a:t>
            </a:r>
            <a:r>
              <a:rPr lang="vi-VN" dirty="0" smtClean="0"/>
              <a:t> + (2i – 1 – M)</a:t>
            </a:r>
            <a:r>
              <a:rPr lang="vi-VN" dirty="0" smtClean="0">
                <a:sym typeface="Symbol"/>
              </a:rPr>
              <a:t></a:t>
            </a:r>
            <a:r>
              <a:rPr lang="vi-VN" dirty="0" smtClean="0"/>
              <a:t>f </a:t>
            </a:r>
            <a:endParaRPr lang="vi-VN" baseline="-25000" dirty="0" smtClean="0"/>
          </a:p>
          <a:p>
            <a:r>
              <a:rPr lang="vi-VN" dirty="0" smtClean="0"/>
              <a:t>f </a:t>
            </a:r>
            <a:r>
              <a:rPr lang="vi-VN" baseline="-25000" dirty="0" smtClean="0"/>
              <a:t>c</a:t>
            </a:r>
            <a:r>
              <a:rPr lang="vi-VN" dirty="0" smtClean="0"/>
              <a:t> = Tần số sóng mang</a:t>
            </a:r>
          </a:p>
          <a:p>
            <a:r>
              <a:rPr lang="vi-VN" dirty="0">
                <a:sym typeface="Symbol"/>
              </a:rPr>
              <a:t></a:t>
            </a:r>
            <a:r>
              <a:rPr lang="vi-VN" dirty="0"/>
              <a:t>f </a:t>
            </a:r>
            <a:r>
              <a:rPr lang="vi-VN" dirty="0" smtClean="0"/>
              <a:t>= độ dời tần số</a:t>
            </a:r>
          </a:p>
          <a:p>
            <a:r>
              <a:rPr lang="vi-VN" dirty="0" smtClean="0"/>
              <a:t>M = Số trạng thái điều chế = 2</a:t>
            </a:r>
            <a:r>
              <a:rPr lang="vi-VN" baseline="30000" dirty="0" smtClean="0"/>
              <a:t> </a:t>
            </a:r>
            <a:r>
              <a:rPr lang="en-US" baseline="30000" dirty="0"/>
              <a:t>n</a:t>
            </a:r>
            <a:endParaRPr lang="vi-VN" baseline="30000" dirty="0" smtClean="0"/>
          </a:p>
          <a:p>
            <a:r>
              <a:rPr lang="en-US" dirty="0"/>
              <a:t>n</a:t>
            </a:r>
            <a:r>
              <a:rPr lang="vi-VN" smtClean="0"/>
              <a:t> </a:t>
            </a:r>
            <a:r>
              <a:rPr lang="vi-VN" dirty="0" smtClean="0"/>
              <a:t>= Số bít trong mỗi trạng thái điều chế</a:t>
            </a:r>
            <a:endParaRPr lang="vi-VN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5.2.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tần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FSK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7693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Tốc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độ</a:t>
            </a:r>
            <a:r>
              <a:rPr lang="en-US" b="1" dirty="0" smtClean="0">
                <a:solidFill>
                  <a:srgbClr val="FF0000"/>
                </a:solidFill>
              </a:rPr>
              <a:t> bit </a:t>
            </a:r>
            <a:r>
              <a:rPr lang="en-US" b="1" dirty="0" err="1" smtClean="0">
                <a:solidFill>
                  <a:srgbClr val="FF0000"/>
                </a:solidFill>
              </a:rPr>
              <a:t>và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tốc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độ</a:t>
            </a:r>
            <a:r>
              <a:rPr lang="en-US" b="1" dirty="0" smtClean="0">
                <a:solidFill>
                  <a:srgbClr val="FF0000"/>
                </a:solidFill>
              </a:rPr>
              <a:t> baud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bit (Bit rate):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ở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(bit/s)</a:t>
            </a:r>
          </a:p>
          <a:p>
            <a:endParaRPr lang="en-US" dirty="0" smtClean="0"/>
          </a:p>
          <a:p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smtClean="0"/>
              <a:t>baud </a:t>
            </a:r>
            <a:r>
              <a:rPr lang="en-US" dirty="0"/>
              <a:t>(</a:t>
            </a:r>
            <a:r>
              <a:rPr lang="en-US" dirty="0" smtClean="0"/>
              <a:t>Baud </a:t>
            </a:r>
            <a:r>
              <a:rPr lang="en-US" dirty="0"/>
              <a:t>rate):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ở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smtClean="0"/>
              <a:t>baud </a:t>
            </a:r>
            <a:r>
              <a:rPr lang="en-US" dirty="0" smtClean="0">
                <a:sym typeface="Symbol"/>
              </a:rPr>
              <a:t>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smtClean="0"/>
              <a:t>bit</a:t>
            </a:r>
          </a:p>
          <a:p>
            <a:pPr marL="0" indent="0">
              <a:buNone/>
            </a:pPr>
            <a:r>
              <a:rPr lang="en-US" dirty="0" smtClean="0"/>
              <a:t>    1 baud =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= n bit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B0-33C6-456E-AB91-68685AC3F33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3202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29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04800" y="1371600"/>
            <a:ext cx="8458200" cy="571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58838" indent="-465138" algn="just" eaLnBrk="0" hangingPunct="0">
              <a:lnSpc>
                <a:spcPct val="150000"/>
              </a:lnSpc>
            </a:pPr>
            <a:r>
              <a:rPr lang="vi-VN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FSK </a:t>
            </a:r>
            <a:r>
              <a:rPr lang="en-US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vi-VN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mức </a:t>
            </a:r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304800" y="2057400"/>
            <a:ext cx="8534400" cy="3505200"/>
            <a:chOff x="96" y="1440"/>
            <a:chExt cx="5664" cy="2016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6" y="1440"/>
              <a:ext cx="5664" cy="2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1392" y="3168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5.2.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tần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FSK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B0F8-4D6B-4B1C-BB6B-7E5EFC811781}" type="slidenum">
              <a:rPr lang="en-US"/>
              <a:pPr/>
              <a:t>3</a:t>
            </a:fld>
            <a:endParaRPr lang="en-US"/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304800" y="228600"/>
            <a:ext cx="8534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vi-V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 5: KỸ THUẬT ĐIỀU CHẾ</a:t>
            </a:r>
            <a:endParaRPr lang="vi-V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372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28600" y="1940595"/>
            <a:ext cx="8458200" cy="2338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58838" indent="-465138" algn="just" eaLnBrk="0" hangingPunct="0">
              <a:lnSpc>
                <a:spcPct val="150000"/>
              </a:lnSpc>
              <a:buFont typeface="Wingdings" pitchFamily="2" charset="2"/>
              <a:buChar char="§"/>
            </a:pPr>
            <a:r>
              <a:rPr lang="vi-V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Điều chế là kỹ thuật gắn t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tức</a:t>
            </a:r>
            <a:r>
              <a:rPr lang="vi-V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vào dao động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cao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tần</a:t>
            </a: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r>
              <a:rPr lang="vi-V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sóng mang</a:t>
            </a:r>
            <a:endParaRPr lang="en-US" sz="200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58838" indent="-465138" algn="just" eaLnBrk="0" hangingPunct="0">
              <a:lnSpc>
                <a:spcPct val="150000"/>
              </a:lnSpc>
              <a:buFont typeface="Wingdings" pitchFamily="2" charset="2"/>
              <a:buChar char="§"/>
            </a:pPr>
            <a:r>
              <a:rPr lang="vi-V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 cũng có thể hiểu: điều chế là tác động lên các thông số của sóng mang, làm cho các thông số của sóng mang biến thiên theo quy luật của thông tin.</a:t>
            </a:r>
            <a:endParaRPr lang="de-DE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30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304800" y="1223012"/>
                <a:ext cx="8458200" cy="46530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r>
                  <a:rPr lang="en-US" sz="2800" dirty="0" smtClean="0"/>
                  <a:t>Tín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hiệu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điều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chế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có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biểu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diễn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dư­ới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dạng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sau</a:t>
                </a:r>
                <a:r>
                  <a:rPr lang="en-US" sz="2800" dirty="0"/>
                  <a:t>:</a:t>
                </a:r>
              </a:p>
              <a:p>
                <a:pPr algn="ctr"/>
                <a:r>
                  <a:rPr lang="en-US" sz="2800" dirty="0" err="1" smtClean="0"/>
                  <a:t>s</a:t>
                </a:r>
                <a:r>
                  <a:rPr lang="en-US" sz="2800" baseline="-25000" dirty="0" err="1" smtClean="0"/>
                  <a:t>PSK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sin</m:t>
                    </m:r>
                    <m:r>
                      <a:rPr lang="en-US" sz="2800" i="1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𝑡</m:t>
                    </m:r>
                    <m:r>
                      <a:rPr lang="en-US" sz="2800" b="0" i="1" smtClean="0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𝜋</m:t>
                        </m:r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𝑀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]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/>
                  <a:t>A</a:t>
                </a:r>
                <a:r>
                  <a:rPr lang="en-US" sz="2800" baseline="-25000" dirty="0"/>
                  <a:t>0</a:t>
                </a:r>
                <a:r>
                  <a:rPr lang="en-US" sz="2800" dirty="0" smtClean="0"/>
                  <a:t>: </a:t>
                </a:r>
                <a:r>
                  <a:rPr lang="en-US" sz="2800" dirty="0" err="1"/>
                  <a:t>Giá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biên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độ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sóng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mang</a:t>
                </a:r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: </a:t>
                </a:r>
                <a:r>
                  <a:rPr lang="en-US" sz="2800" dirty="0" err="1"/>
                  <a:t>Tần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số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góc</a:t>
                </a:r>
                <a:endParaRPr lang="en-US" sz="2800" dirty="0"/>
              </a:p>
              <a:p>
                <a:r>
                  <a:rPr lang="en-US" sz="2800" dirty="0" err="1"/>
                  <a:t>i</a:t>
                </a:r>
                <a:r>
                  <a:rPr lang="en-US" sz="2800" dirty="0"/>
                  <a:t> = 1, </a:t>
                </a:r>
                <a:r>
                  <a:rPr lang="en-US" sz="2800" dirty="0" smtClean="0"/>
                  <a:t>2… </a:t>
                </a:r>
                <a:r>
                  <a:rPr lang="en-US" sz="2800" dirty="0"/>
                  <a:t>M: </a:t>
                </a:r>
                <a:r>
                  <a:rPr lang="en-US" sz="2800" dirty="0" err="1"/>
                  <a:t>Thứ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tự</a:t>
                </a:r>
                <a:r>
                  <a:rPr lang="en-US" sz="2800" dirty="0"/>
                  <a:t>­ </a:t>
                </a:r>
                <a:r>
                  <a:rPr lang="en-US" sz="2800" dirty="0" err="1"/>
                  <a:t>trạng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thái</a:t>
                </a:r>
                <a:endParaRPr lang="en-US" sz="2800" dirty="0"/>
              </a:p>
              <a:p>
                <a:r>
                  <a:rPr lang="en-US" sz="2800" dirty="0"/>
                  <a:t>M = </a:t>
                </a:r>
                <a:r>
                  <a:rPr lang="en-US" sz="2800" dirty="0" smtClean="0"/>
                  <a:t>2</a:t>
                </a:r>
                <a:r>
                  <a:rPr lang="en-US" sz="2800" baseline="30000" dirty="0"/>
                  <a:t>N</a:t>
                </a:r>
                <a:r>
                  <a:rPr lang="en-US" sz="2800" dirty="0" smtClean="0"/>
                  <a:t>: </a:t>
                </a:r>
                <a:r>
                  <a:rPr lang="en-US" sz="2800" dirty="0" err="1"/>
                  <a:t>Số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lư­ợng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trạng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thái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cho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phép</a:t>
                </a:r>
                <a:endParaRPr lang="en-US" sz="2800" dirty="0"/>
              </a:p>
              <a:p>
                <a:r>
                  <a:rPr lang="en-US" sz="2800" dirty="0"/>
                  <a:t>N</a:t>
                </a:r>
                <a:r>
                  <a:rPr lang="en-US" sz="2800" dirty="0" smtClean="0"/>
                  <a:t>: </a:t>
                </a:r>
                <a:r>
                  <a:rPr lang="en-US" sz="2800" dirty="0" err="1"/>
                  <a:t>Số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bit </a:t>
                </a:r>
                <a:r>
                  <a:rPr lang="en-US" sz="2800" dirty="0" err="1"/>
                  <a:t>số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liệu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cần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được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định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rõ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trạng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thái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pha</a:t>
                </a:r>
                <a:r>
                  <a:rPr lang="en-US" sz="2800" dirty="0"/>
                  <a:t> M</a:t>
                </a:r>
              </a:p>
              <a:p>
                <a:endParaRPr lang="en-US" sz="2800" dirty="0" smtClean="0"/>
              </a:p>
              <a:p>
                <a:r>
                  <a:rPr lang="en-US" sz="2800" dirty="0" err="1" smtClean="0"/>
                  <a:t>Trong</a:t>
                </a:r>
                <a:r>
                  <a:rPr lang="en-US" sz="2800" dirty="0" smtClean="0"/>
                  <a:t> </a:t>
                </a:r>
                <a:r>
                  <a:rPr lang="en-US" sz="2800" dirty="0" err="1"/>
                  <a:t>thông</a:t>
                </a:r>
                <a:r>
                  <a:rPr lang="en-US" sz="2800" dirty="0"/>
                  <a:t> tin </a:t>
                </a:r>
                <a:r>
                  <a:rPr lang="en-US" sz="2800" dirty="0" err="1"/>
                  <a:t>số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tín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hiệu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cần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truyền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bit 0 </a:t>
                </a:r>
                <a:r>
                  <a:rPr lang="en-US" sz="2800" dirty="0" err="1"/>
                  <a:t>và</a:t>
                </a:r>
                <a:r>
                  <a:rPr lang="en-US" sz="2800" dirty="0"/>
                  <a:t> 1. Do </a:t>
                </a:r>
                <a:r>
                  <a:rPr lang="en-US" sz="2800" dirty="0" err="1"/>
                  <a:t>vậy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số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trạng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thái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ít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nhất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cần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có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khi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điều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chế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phải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2.</a:t>
                </a:r>
              </a:p>
            </p:txBody>
          </p:sp>
        </mc:Choice>
        <mc:Fallback xmlns="">
          <p:sp>
            <p:nvSpPr>
              <p:cNvPr id="12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223012"/>
                <a:ext cx="8458200" cy="4653005"/>
              </a:xfrm>
              <a:prstGeom prst="rect">
                <a:avLst/>
              </a:prstGeom>
              <a:blipFill rotWithShape="1">
                <a:blip r:embed="rId2"/>
                <a:stretch>
                  <a:fillRect l="-1441" t="-262" r="-72" b="-26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5.3.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pha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PSK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31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28600" y="927556"/>
            <a:ext cx="8458200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58838" indent="-465138" algn="just"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de-DE" b="1" dirty="0" smtClean="0">
                <a:solidFill>
                  <a:srgbClr val="6666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PSK 2 mức (BPSK)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/>
              <a:t>bit </a:t>
            </a:r>
            <a:r>
              <a:rPr lang="en-US" sz="2800" dirty="0" err="1"/>
              <a:t>tư­ơng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thái</a:t>
            </a:r>
            <a:r>
              <a:rPr lang="en-US" sz="2800" dirty="0"/>
              <a:t> </a:t>
            </a:r>
            <a:r>
              <a:rPr lang="en-US" sz="2800" dirty="0" err="1"/>
              <a:t>pha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sóng</a:t>
            </a:r>
            <a:r>
              <a:rPr lang="en-US" sz="2800" dirty="0"/>
              <a:t> </a:t>
            </a:r>
            <a:r>
              <a:rPr lang="en-US" sz="2800" dirty="0" err="1"/>
              <a:t>mang</a:t>
            </a:r>
            <a:r>
              <a:rPr lang="en-US" sz="2800" dirty="0"/>
              <a:t>. </a:t>
            </a:r>
            <a:endParaRPr lang="en-US" sz="28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tắc</a:t>
            </a:r>
            <a:r>
              <a:rPr lang="en-US" sz="2800" dirty="0"/>
              <a:t>,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dirty="0" err="1"/>
              <a:t>pha</a:t>
            </a:r>
            <a:r>
              <a:rPr lang="en-US" sz="2800" dirty="0"/>
              <a:t> </a:t>
            </a:r>
            <a:r>
              <a:rPr lang="en-US" sz="2800" dirty="0" err="1"/>
              <a:t>bất</a:t>
            </a:r>
            <a:r>
              <a:rPr lang="en-US" sz="2800" dirty="0"/>
              <a:t> </a:t>
            </a:r>
            <a:r>
              <a:rPr lang="en-US" sz="2800" dirty="0" err="1"/>
              <a:t>kỳ</a:t>
            </a:r>
            <a:r>
              <a:rPr lang="en-US" sz="2800" dirty="0"/>
              <a:t> </a:t>
            </a:r>
            <a:r>
              <a:rPr lang="en-US" sz="2800" dirty="0" err="1"/>
              <a:t>nhưng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dễ</a:t>
            </a:r>
            <a:r>
              <a:rPr lang="en-US" sz="2800" dirty="0"/>
              <a:t> </a:t>
            </a:r>
            <a:r>
              <a:rPr lang="en-US" sz="2800" dirty="0" err="1"/>
              <a:t>dàng</a:t>
            </a:r>
            <a:r>
              <a:rPr lang="en-US" sz="2800" dirty="0"/>
              <a:t> </a:t>
            </a:r>
            <a:r>
              <a:rPr lang="en-US" sz="2800" dirty="0" err="1"/>
              <a:t>tách</a:t>
            </a:r>
            <a:r>
              <a:rPr lang="en-US" sz="2800" dirty="0"/>
              <a:t> </a:t>
            </a:r>
            <a:r>
              <a:rPr lang="en-US" sz="2800" dirty="0" err="1"/>
              <a:t>lấy</a:t>
            </a:r>
            <a:r>
              <a:rPr lang="en-US" sz="2800" dirty="0"/>
              <a:t> </a:t>
            </a:r>
            <a:r>
              <a:rPr lang="en-US" sz="2800" dirty="0" err="1"/>
              <a:t>tín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ở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chế</a:t>
            </a:r>
            <a:r>
              <a:rPr lang="en-US" sz="2800" dirty="0"/>
              <a:t> </a:t>
            </a:r>
            <a:r>
              <a:rPr lang="en-US" sz="2800" dirty="0" err="1"/>
              <a:t>phía</a:t>
            </a:r>
            <a:r>
              <a:rPr lang="en-US" sz="2800" dirty="0"/>
              <a:t> 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thu</a:t>
            </a:r>
            <a:r>
              <a:rPr lang="en-US" sz="2800" dirty="0"/>
              <a:t>, </a:t>
            </a:r>
            <a:r>
              <a:rPr lang="en-US" sz="2800" dirty="0" err="1"/>
              <a:t>lệch</a:t>
            </a:r>
            <a:r>
              <a:rPr lang="en-US" sz="2800" dirty="0"/>
              <a:t> </a:t>
            </a:r>
            <a:r>
              <a:rPr lang="en-US" sz="2800" dirty="0" err="1"/>
              <a:t>pha</a:t>
            </a:r>
            <a:r>
              <a:rPr lang="en-US" sz="2800" dirty="0"/>
              <a:t> </a:t>
            </a:r>
            <a:r>
              <a:rPr lang="en-US" sz="2800" dirty="0" err="1"/>
              <a:t>giữa</a:t>
            </a:r>
            <a:r>
              <a:rPr lang="en-US" sz="2800" dirty="0"/>
              <a:t> </a:t>
            </a:r>
            <a:r>
              <a:rPr lang="en-US" sz="2800" dirty="0" err="1"/>
              <a:t>hai</a:t>
            </a:r>
            <a:r>
              <a:rPr lang="en-US" sz="2800" dirty="0"/>
              <a:t> </a:t>
            </a:r>
            <a:r>
              <a:rPr lang="en-US" sz="2800" dirty="0" err="1"/>
              <a:t>ký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đạt</a:t>
            </a:r>
            <a:r>
              <a:rPr lang="en-US" sz="2800" dirty="0"/>
              <a:t> </a:t>
            </a:r>
            <a:r>
              <a:rPr lang="en-US" sz="2800" dirty="0" err="1"/>
              <a:t>cực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, </a:t>
            </a:r>
            <a:r>
              <a:rPr lang="en-US" sz="2800" b="1" dirty="0" err="1" smtClean="0"/>
              <a:t>chọn</a:t>
            </a:r>
            <a:r>
              <a:rPr lang="en-US" sz="2800" b="1" dirty="0" smtClean="0"/>
              <a:t> </a:t>
            </a:r>
            <a:r>
              <a:rPr lang="en-US" sz="2800" b="1" dirty="0" err="1"/>
              <a:t>ngược</a:t>
            </a:r>
            <a:r>
              <a:rPr lang="en-US" sz="2800" b="1" dirty="0"/>
              <a:t> </a:t>
            </a:r>
            <a:r>
              <a:rPr lang="en-US" sz="2800" b="1" dirty="0" err="1"/>
              <a:t>pha</a:t>
            </a:r>
            <a:r>
              <a:rPr lang="en-US" sz="2800" dirty="0"/>
              <a:t>. </a:t>
            </a:r>
            <a:endParaRPr lang="en-US" sz="2800" dirty="0" smtClean="0"/>
          </a:p>
          <a:p>
            <a:pPr algn="just"/>
            <a:r>
              <a:rPr lang="en-US" sz="2800" dirty="0" err="1" smtClean="0"/>
              <a:t>Kiểu</a:t>
            </a:r>
            <a:r>
              <a:rPr lang="en-US" sz="2800" dirty="0" smtClean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chế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còn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chế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</a:t>
            </a:r>
            <a:r>
              <a:rPr lang="en-US" sz="2800" dirty="0" err="1"/>
              <a:t>đảo</a:t>
            </a:r>
            <a:r>
              <a:rPr lang="en-US" sz="2800" dirty="0"/>
              <a:t> </a:t>
            </a:r>
            <a:r>
              <a:rPr lang="en-US" sz="2800" dirty="0" err="1"/>
              <a:t>pha</a:t>
            </a:r>
            <a:r>
              <a:rPr lang="en-US" sz="2800" dirty="0"/>
              <a:t> PRK – Phase Reversal Keying.</a:t>
            </a:r>
          </a:p>
          <a:p>
            <a:pPr marL="914400" algn="just"/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/>
              <a:t>với</a:t>
            </a:r>
            <a:r>
              <a:rPr lang="en-US" sz="2800" dirty="0"/>
              <a:t> bit 1: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 smtClean="0"/>
              <a:t>pha</a:t>
            </a:r>
            <a:r>
              <a:rPr lang="en-US" sz="2800" dirty="0" smtClean="0"/>
              <a:t> </a:t>
            </a:r>
            <a:r>
              <a:rPr lang="en-US" sz="2800" dirty="0" err="1"/>
              <a:t>sóng</a:t>
            </a:r>
            <a:r>
              <a:rPr lang="en-US" sz="2800" dirty="0"/>
              <a:t> </a:t>
            </a:r>
            <a:r>
              <a:rPr lang="en-US" sz="2800" dirty="0" err="1"/>
              <a:t>mang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0</a:t>
            </a:r>
            <a:r>
              <a:rPr lang="en-US" sz="2800" baseline="30000" dirty="0"/>
              <a:t>0</a:t>
            </a:r>
            <a:r>
              <a:rPr lang="en-US" sz="2800" i="1" dirty="0"/>
              <a:t>.</a:t>
            </a:r>
            <a:endParaRPr lang="en-US" sz="2800" dirty="0"/>
          </a:p>
          <a:p>
            <a:pPr marL="914400" algn="just"/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/>
              <a:t>với</a:t>
            </a:r>
            <a:r>
              <a:rPr lang="en-US" sz="2800" dirty="0"/>
              <a:t> bit 0: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 smtClean="0"/>
              <a:t>pha</a:t>
            </a:r>
            <a:r>
              <a:rPr lang="en-US" sz="2800" dirty="0" smtClean="0"/>
              <a:t> </a:t>
            </a:r>
            <a:r>
              <a:rPr lang="en-US" sz="2800" dirty="0" err="1"/>
              <a:t>sóng</a:t>
            </a:r>
            <a:r>
              <a:rPr lang="en-US" sz="2800" dirty="0"/>
              <a:t> </a:t>
            </a:r>
            <a:r>
              <a:rPr lang="en-US" sz="2800" dirty="0" err="1"/>
              <a:t>mang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180</a:t>
            </a:r>
            <a:r>
              <a:rPr lang="en-US" sz="2800" baseline="30000" dirty="0"/>
              <a:t>0</a:t>
            </a:r>
            <a:r>
              <a:rPr lang="en-US" sz="2800" dirty="0"/>
              <a:t>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5.3.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pha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PSK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54639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32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28600" y="1324451"/>
            <a:ext cx="84582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58838" indent="-465138" algn="just"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de-DE" b="1" dirty="0" smtClean="0">
                <a:solidFill>
                  <a:srgbClr val="6666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PSK 2 mức (BPSK)</a:t>
            </a:r>
          </a:p>
          <a:p>
            <a:pPr marL="914400" algn="just"/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bit 1: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pha</a:t>
            </a:r>
            <a:r>
              <a:rPr lang="en-US" sz="2800" dirty="0"/>
              <a:t> </a:t>
            </a:r>
            <a:r>
              <a:rPr lang="en-US" sz="2800" dirty="0" err="1"/>
              <a:t>sóng</a:t>
            </a:r>
            <a:r>
              <a:rPr lang="en-US" sz="2800" dirty="0"/>
              <a:t> </a:t>
            </a:r>
            <a:r>
              <a:rPr lang="en-US" sz="2800" dirty="0" err="1"/>
              <a:t>mang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0</a:t>
            </a:r>
            <a:r>
              <a:rPr lang="en-US" sz="2800" baseline="30000" dirty="0"/>
              <a:t>0</a:t>
            </a:r>
            <a:r>
              <a:rPr lang="en-US" sz="2800" i="1" dirty="0"/>
              <a:t>.</a:t>
            </a:r>
            <a:endParaRPr lang="en-US" sz="2800" dirty="0"/>
          </a:p>
          <a:p>
            <a:pPr marL="914400" algn="just"/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bit 0: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pha</a:t>
            </a:r>
            <a:r>
              <a:rPr lang="en-US" sz="2800" dirty="0"/>
              <a:t> </a:t>
            </a:r>
            <a:r>
              <a:rPr lang="en-US" sz="2800" dirty="0" err="1"/>
              <a:t>sóng</a:t>
            </a:r>
            <a:r>
              <a:rPr lang="en-US" sz="2800" dirty="0"/>
              <a:t> </a:t>
            </a:r>
            <a:r>
              <a:rPr lang="en-US" sz="2800" dirty="0" err="1"/>
              <a:t>mang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180</a:t>
            </a:r>
            <a:r>
              <a:rPr lang="en-US" sz="2800" baseline="30000" dirty="0"/>
              <a:t>0</a:t>
            </a:r>
            <a:r>
              <a:rPr lang="en-US" sz="2800" dirty="0"/>
              <a:t>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5.3.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pha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PSK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0" y="3124200"/>
                <a:ext cx="4572000" cy="193835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𝐴𝑐𝑜𝑠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          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𝑏𝑖𝑡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𝐴𝑐𝑜𝑠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𝑏𝑖𝑡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0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          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𝐴𝑐𝑜𝑠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          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𝑏𝑖𝑡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𝐴𝑐𝑜𝑠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      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𝑏𝑖𝑡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124200"/>
                <a:ext cx="4572000" cy="19383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76727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33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28600" y="1066800"/>
            <a:ext cx="8458200" cy="571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58838" indent="-465138" algn="just"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de-DE" b="1" dirty="0" smtClean="0">
                <a:solidFill>
                  <a:srgbClr val="6666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PSK 2 mức (BPSK)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5.3.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pha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PSK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057400"/>
            <a:ext cx="80581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21510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34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04800" y="1753219"/>
            <a:ext cx="8458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58838" indent="-465138" algn="just" eaLnBrk="0" hangingPunct="0">
              <a:lnSpc>
                <a:spcPct val="150000"/>
              </a:lnSpc>
            </a:pPr>
            <a:r>
              <a:rPr lang="de-DE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Giản đồ pha PSK 2 mức (BPSK)</a:t>
            </a:r>
            <a:endParaRPr lang="de-DE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5.3.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pha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PSK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605088"/>
            <a:ext cx="74199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28600" y="1066800"/>
            <a:ext cx="8458200" cy="571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58838" indent="-465138" algn="just"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de-DE" b="1" dirty="0" smtClean="0">
                <a:solidFill>
                  <a:srgbClr val="6666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PSK 2 mức (BPSK)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35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990600"/>
            <a:ext cx="8458200" cy="571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58838" indent="-465138" algn="just" eaLnBrk="0" hangingPunct="0">
              <a:lnSpc>
                <a:spcPct val="150000"/>
              </a:lnSpc>
            </a:pPr>
            <a:r>
              <a:rPr lang="de-DE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PSK 2 mức (BPSK)</a:t>
            </a:r>
            <a:endParaRPr lang="de-DE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5.3.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pha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PSK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81" y="1828800"/>
            <a:ext cx="6410519" cy="341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36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28600" y="849154"/>
            <a:ext cx="84582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58838" indent="-465138" algn="just"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de-DE" b="1" dirty="0" smtClean="0">
                <a:solidFill>
                  <a:srgbClr val="6666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PSK 2 mức (BPSK)</a:t>
            </a:r>
            <a:endParaRPr lang="en-US" sz="2800" dirty="0"/>
          </a:p>
          <a:p>
            <a:pPr marL="393700" algn="just" eaLnBrk="0" hangingPunct="0">
              <a:lnSpc>
                <a:spcPct val="150000"/>
              </a:lnSpc>
            </a:pPr>
            <a:r>
              <a:rPr lang="en-US" sz="2800" b="1" dirty="0" err="1" smtClean="0"/>
              <a:t>Độ</a:t>
            </a:r>
            <a:r>
              <a:rPr lang="en-US" sz="2800" b="1" dirty="0" smtClean="0"/>
              <a:t> </a:t>
            </a:r>
            <a:r>
              <a:rPr lang="en-US" sz="2800" b="1" dirty="0" err="1"/>
              <a:t>rộng</a:t>
            </a:r>
            <a:r>
              <a:rPr lang="en-US" sz="2800" b="1" dirty="0"/>
              <a:t> </a:t>
            </a:r>
            <a:r>
              <a:rPr lang="en-US" sz="2800" b="1" dirty="0" err="1"/>
              <a:t>dải</a:t>
            </a:r>
            <a:r>
              <a:rPr lang="en-US" sz="2800" b="1" dirty="0"/>
              <a:t> </a:t>
            </a:r>
            <a:r>
              <a:rPr lang="en-US" sz="2800" b="1" dirty="0" err="1"/>
              <a:t>tần</a:t>
            </a:r>
            <a:r>
              <a:rPr lang="en-US" sz="2800" b="1" dirty="0"/>
              <a:t> </a:t>
            </a:r>
            <a:r>
              <a:rPr lang="en-US" sz="2800" b="1" dirty="0" err="1"/>
              <a:t>của</a:t>
            </a:r>
            <a:r>
              <a:rPr lang="en-US" sz="2800" b="1" dirty="0"/>
              <a:t> </a:t>
            </a:r>
            <a:r>
              <a:rPr lang="en-US" sz="2800" b="1" dirty="0" err="1"/>
              <a:t>tín</a:t>
            </a:r>
            <a:r>
              <a:rPr lang="en-US" sz="2800" b="1" dirty="0"/>
              <a:t> </a:t>
            </a:r>
            <a:r>
              <a:rPr lang="en-US" sz="2800" b="1" dirty="0" err="1"/>
              <a:t>hiệu</a:t>
            </a:r>
            <a:r>
              <a:rPr lang="en-US" sz="2800" b="1" dirty="0"/>
              <a:t> </a:t>
            </a:r>
            <a:r>
              <a:rPr lang="en-US" sz="2800" b="1" dirty="0" smtClean="0"/>
              <a:t>BPSK</a:t>
            </a:r>
          </a:p>
          <a:p>
            <a:pPr marL="850900" indent="-457200" algn="just" eaLnBrk="0" hangingPunct="0">
              <a:lnSpc>
                <a:spcPct val="150000"/>
              </a:lnSpc>
              <a:buFontTx/>
              <a:buChar char="-"/>
            </a:pPr>
            <a:r>
              <a:rPr lang="en-US" sz="2800" dirty="0" err="1" smtClean="0"/>
              <a:t>Tại</a:t>
            </a:r>
            <a:r>
              <a:rPr lang="en-US" sz="2800" dirty="0" smtClean="0"/>
              <a:t> </a:t>
            </a:r>
            <a:r>
              <a:rPr lang="en-US" sz="2800" dirty="0" err="1" smtClean="0"/>
              <a:t>thời</a:t>
            </a:r>
            <a:r>
              <a:rPr lang="en-US" sz="2800" dirty="0" smtClean="0"/>
              <a:t> </a:t>
            </a:r>
            <a:r>
              <a:rPr lang="en-US" sz="2800" dirty="0" err="1" smtClean="0"/>
              <a:t>điểm</a:t>
            </a:r>
            <a:r>
              <a:rPr lang="en-US" sz="2800" dirty="0" smtClean="0"/>
              <a:t> </a:t>
            </a:r>
            <a:r>
              <a:rPr lang="en-US" sz="2800" dirty="0" err="1" smtClean="0"/>
              <a:t>chuyển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logic 1 </a:t>
            </a:r>
            <a:r>
              <a:rPr lang="en-US" sz="2800" dirty="0" err="1" smtClean="0"/>
              <a:t>và</a:t>
            </a:r>
            <a:r>
              <a:rPr lang="en-US" sz="2800" dirty="0" smtClean="0"/>
              <a:t> 0,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chuyển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pha</a:t>
            </a:r>
            <a:r>
              <a:rPr lang="en-US" sz="2800" dirty="0" smtClean="0"/>
              <a:t> 0 </a:t>
            </a:r>
            <a:r>
              <a:rPr lang="en-US" sz="2800" dirty="0" err="1" smtClean="0"/>
              <a:t>và</a:t>
            </a:r>
            <a:r>
              <a:rPr lang="en-US" sz="2800" dirty="0" smtClean="0"/>
              <a:t> 180</a:t>
            </a:r>
            <a:r>
              <a:rPr lang="en-US" sz="2800" baseline="30000" dirty="0" smtClean="0"/>
              <a:t>0</a:t>
            </a:r>
            <a:endParaRPr lang="en-US" sz="2800" dirty="0"/>
          </a:p>
          <a:p>
            <a:pPr marL="393700" algn="just" eaLnBrk="0" hangingPunct="0">
              <a:lnSpc>
                <a:spcPct val="150000"/>
              </a:lnSpc>
            </a:pPr>
            <a:r>
              <a:rPr lang="en-US" sz="2800" dirty="0" smtClean="0">
                <a:sym typeface="Symbol"/>
              </a:rPr>
              <a:t>   </a:t>
            </a:r>
            <a:r>
              <a:rPr lang="en-US" sz="2800" dirty="0" err="1" smtClean="0"/>
              <a:t>Tốc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baud = </a:t>
            </a:r>
            <a:r>
              <a:rPr lang="en-US" sz="2800" dirty="0" err="1" smtClean="0"/>
              <a:t>tốc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bit</a:t>
            </a:r>
            <a:endParaRPr lang="en-US" sz="2800" dirty="0"/>
          </a:p>
          <a:p>
            <a:pPr marL="850900" indent="-457200" algn="just" eaLnBrk="0" hangingPunct="0">
              <a:lnSpc>
                <a:spcPct val="150000"/>
              </a:lnSpc>
              <a:buFontTx/>
              <a:buChar char="-"/>
            </a:pPr>
            <a:r>
              <a:rPr lang="de-DE" sz="2800" dirty="0" smtClean="0">
                <a:latin typeface="+mj-lt"/>
                <a:ea typeface="Verdana" pitchFamily="34" charset="0"/>
                <a:cs typeface="Verdana" pitchFamily="34" charset="0"/>
              </a:rPr>
              <a:t>Độ rộng băng tần lớn nhất ở đầu ra xuất hiện khi dữ liệu nhị phân đầu vào là dãy biến đổi 1/0.</a:t>
            </a:r>
          </a:p>
          <a:p>
            <a:pPr marL="393700" algn="just" eaLnBrk="0" hangingPunct="0">
              <a:lnSpc>
                <a:spcPct val="150000"/>
              </a:lnSpc>
            </a:pPr>
            <a:r>
              <a:rPr lang="de-DE" sz="2800" dirty="0" smtClean="0">
                <a:latin typeface="+mj-lt"/>
                <a:ea typeface="Verdana" pitchFamily="34" charset="0"/>
                <a:cs typeface="Verdana" pitchFamily="34" charset="0"/>
              </a:rPr>
              <a:t>     Tần số của dãy biến đổi 1/0 là f</a:t>
            </a:r>
            <a:r>
              <a:rPr lang="de-DE" sz="2800" baseline="-25000" dirty="0" smtClean="0">
                <a:latin typeface="+mj-lt"/>
                <a:ea typeface="Verdana" pitchFamily="34" charset="0"/>
                <a:cs typeface="Verdana" pitchFamily="34" charset="0"/>
              </a:rPr>
              <a:t>a</a:t>
            </a:r>
            <a:r>
              <a:rPr lang="de-DE" sz="2800" dirty="0" smtClean="0">
                <a:latin typeface="+mj-lt"/>
                <a:ea typeface="Verdana" pitchFamily="34" charset="0"/>
                <a:cs typeface="Verdana" pitchFamily="34" charset="0"/>
              </a:rPr>
              <a:t> = f</a:t>
            </a:r>
            <a:r>
              <a:rPr lang="de-DE" sz="2800" baseline="-25000" dirty="0" smtClean="0">
                <a:latin typeface="+mj-lt"/>
                <a:ea typeface="Verdana" pitchFamily="34" charset="0"/>
                <a:cs typeface="Verdana" pitchFamily="34" charset="0"/>
              </a:rPr>
              <a:t>b</a:t>
            </a:r>
            <a:r>
              <a:rPr lang="de-DE" sz="2800" dirty="0" smtClean="0">
                <a:latin typeface="+mj-lt"/>
                <a:ea typeface="Verdana" pitchFamily="34" charset="0"/>
                <a:cs typeface="Verdana" pitchFamily="34" charset="0"/>
              </a:rPr>
              <a:t>/2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5.3.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pha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PSK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16510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37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228600" y="1104321"/>
                <a:ext cx="8458200" cy="46603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pPr marL="858838" indent="-465138" algn="just" eaLnBrk="0" hangingPunct="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de-DE" b="1" dirty="0" smtClean="0">
                    <a:solidFill>
                      <a:srgbClr val="6666FF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PSK 2 mức (BPSK)</a:t>
                </a:r>
                <a:endParaRPr lang="en-US" sz="2800" dirty="0"/>
              </a:p>
              <a:p>
                <a:pPr marL="393700" algn="just" eaLnBrk="0" hangingPunct="0">
                  <a:lnSpc>
                    <a:spcPct val="150000"/>
                  </a:lnSpc>
                </a:pPr>
                <a:r>
                  <a:rPr lang="en-US" sz="2800" b="1" dirty="0" err="1" smtClean="0"/>
                  <a:t>Độ</a:t>
                </a:r>
                <a:r>
                  <a:rPr lang="en-US" sz="2800" b="1" dirty="0" smtClean="0"/>
                  <a:t> </a:t>
                </a:r>
                <a:r>
                  <a:rPr lang="en-US" sz="2800" b="1" dirty="0" err="1"/>
                  <a:t>rộng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dải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tần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của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tín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hiệu</a:t>
                </a:r>
                <a:r>
                  <a:rPr lang="en-US" sz="2800" b="1" dirty="0"/>
                  <a:t> </a:t>
                </a:r>
                <a:r>
                  <a:rPr lang="en-US" sz="2800" b="1" dirty="0" smtClean="0"/>
                  <a:t>BPSK</a:t>
                </a:r>
              </a:p>
              <a:p>
                <a:pPr marL="850900" indent="-457200" algn="just" eaLnBrk="0" hangingPunct="0">
                  <a:lnSpc>
                    <a:spcPct val="150000"/>
                  </a:lnSpc>
                  <a:buFontTx/>
                  <a:buChar char="-"/>
                </a:pPr>
                <a:r>
                  <a:rPr lang="en-US" sz="2800" dirty="0" smtClean="0"/>
                  <a:t>Ở </a:t>
                </a:r>
                <a:r>
                  <a:rPr lang="en-US" sz="2800" dirty="0" err="1" smtClean="0"/>
                  <a:t>bộ</a:t>
                </a:r>
                <a:r>
                  <a:rPr lang="en-US" sz="2800" dirty="0" smtClean="0"/>
                  <a:t> BPSK, </a:t>
                </a:r>
                <a:r>
                  <a:rPr lang="en-US" sz="2800" dirty="0" err="1" smtClean="0"/>
                  <a:t>tín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hiệu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sóng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mang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đầu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vào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nhân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với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dữ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liệu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nhị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phân</a:t>
                </a:r>
                <a:r>
                  <a:rPr lang="en-US" sz="2800" dirty="0" smtClean="0"/>
                  <a:t> (</a:t>
                </a:r>
                <a:r>
                  <a:rPr lang="en-US" sz="2800" dirty="0" err="1" smtClean="0"/>
                  <a:t>bộ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điều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chế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cân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bằng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là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bộ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điều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chế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tích</a:t>
                </a:r>
                <a:r>
                  <a:rPr lang="en-US" sz="2800" dirty="0" smtClean="0"/>
                  <a:t>)</a:t>
                </a:r>
              </a:p>
              <a:p>
                <a:pPr marL="850900" indent="-457200" algn="just" eaLnBrk="0" hangingPunct="0">
                  <a:lnSpc>
                    <a:spcPct val="150000"/>
                  </a:lnSpc>
                  <a:buFontTx/>
                  <a:buChar char="-"/>
                </a:pPr>
                <a:r>
                  <a:rPr lang="en-US" sz="2800" dirty="0" err="1" smtClean="0"/>
                  <a:t>Đầu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ra</a:t>
                </a:r>
                <a:r>
                  <a:rPr lang="en-US" sz="2800" dirty="0" smtClean="0"/>
                  <a:t> BPSK = sin (2</a:t>
                </a:r>
                <a:r>
                  <a:rPr lang="en-US" sz="2800" dirty="0" smtClean="0">
                    <a:sym typeface="Symbol"/>
                  </a:rPr>
                  <a:t>f</a:t>
                </a:r>
                <a:r>
                  <a:rPr lang="en-US" sz="2800" baseline="-25000" dirty="0" smtClean="0">
                    <a:sym typeface="Symbol"/>
                  </a:rPr>
                  <a:t>0</a:t>
                </a:r>
                <a:r>
                  <a:rPr lang="en-US" sz="2800" dirty="0" smtClean="0">
                    <a:sym typeface="Symbol"/>
                  </a:rPr>
                  <a:t>t</a:t>
                </a:r>
                <a:r>
                  <a:rPr lang="en-US" sz="2800" dirty="0" smtClean="0"/>
                  <a:t>) </a:t>
                </a:r>
                <a:r>
                  <a:rPr lang="en-US" sz="2800" dirty="0" smtClean="0">
                    <a:sym typeface="Symbol"/>
                  </a:rPr>
                  <a:t> </a:t>
                </a:r>
                <a:r>
                  <a:rPr lang="en-US" sz="2800" dirty="0" smtClean="0"/>
                  <a:t>sin </a:t>
                </a:r>
                <a:r>
                  <a:rPr lang="en-US" sz="2800" dirty="0"/>
                  <a:t>(2</a:t>
                </a:r>
                <a:r>
                  <a:rPr lang="en-US" sz="2800" dirty="0">
                    <a:sym typeface="Symbol"/>
                  </a:rPr>
                  <a:t></a:t>
                </a:r>
                <a:r>
                  <a:rPr lang="en-US" sz="2800" dirty="0" smtClean="0">
                    <a:sym typeface="Symbol"/>
                  </a:rPr>
                  <a:t>f</a:t>
                </a:r>
                <a:r>
                  <a:rPr lang="en-US" sz="2800" baseline="-25000" dirty="0" smtClean="0">
                    <a:sym typeface="Symbol"/>
                  </a:rPr>
                  <a:t>a</a:t>
                </a:r>
                <a:r>
                  <a:rPr lang="en-US" sz="2800" dirty="0" smtClean="0">
                    <a:sym typeface="Symbol"/>
                  </a:rPr>
                  <a:t>t</a:t>
                </a:r>
                <a:r>
                  <a:rPr lang="en-US" sz="2800" dirty="0" smtClean="0"/>
                  <a:t>)</a:t>
                </a:r>
              </a:p>
              <a:p>
                <a:pPr marL="393700" algn="just" eaLnBrk="0" hangingPunct="0">
                  <a:lnSpc>
                    <a:spcPct val="150000"/>
                  </a:lnSpc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cos</m:t>
                    </m:r>
                    <m:r>
                      <a:rPr lang="en-US" b="0" i="1" smtClean="0">
                        <a:latin typeface="Cambria Math"/>
                      </a:rPr>
                      <m:t>⁡[2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cos</m:t>
                    </m:r>
                    <m:r>
                      <a:rPr lang="en-US" i="1">
                        <a:latin typeface="Cambria Math"/>
                      </a:rPr>
                      <m:t>⁡[2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12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104321"/>
                <a:ext cx="8458200" cy="4660315"/>
              </a:xfrm>
              <a:prstGeom prst="rect">
                <a:avLst/>
              </a:prstGeom>
              <a:blipFill rotWithShape="1">
                <a:blip r:embed="rId2"/>
                <a:stretch>
                  <a:fillRect r="-1442" b="-2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5.3.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pha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PSK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051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38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228600" y="1482016"/>
                <a:ext cx="8458200" cy="2342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pPr marL="858838" indent="-465138" algn="just" eaLnBrk="0" hangingPunct="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de-DE" b="1" dirty="0" smtClean="0">
                    <a:solidFill>
                      <a:srgbClr val="6666FF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PSK 2 mức (BPSK)</a:t>
                </a:r>
                <a:endParaRPr lang="en-US" sz="2800" dirty="0"/>
              </a:p>
              <a:p>
                <a:pPr marL="393700" algn="just" eaLnBrk="0" hangingPunct="0">
                  <a:lnSpc>
                    <a:spcPct val="150000"/>
                  </a:lnSpc>
                </a:pPr>
                <a:r>
                  <a:rPr lang="en-US" sz="2800" b="1" dirty="0" err="1" smtClean="0"/>
                  <a:t>Độ</a:t>
                </a:r>
                <a:r>
                  <a:rPr lang="en-US" sz="2800" b="1" dirty="0" smtClean="0"/>
                  <a:t> </a:t>
                </a:r>
                <a:r>
                  <a:rPr lang="en-US" sz="2800" b="1" dirty="0" err="1"/>
                  <a:t>rộng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dải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tần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của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tín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hiệu</a:t>
                </a:r>
                <a:r>
                  <a:rPr lang="en-US" sz="2800" b="1" dirty="0"/>
                  <a:t> BPSK</a:t>
                </a:r>
                <a:endParaRPr lang="en-US" sz="2800" dirty="0"/>
              </a:p>
              <a:p>
                <a:pPr marL="393700" algn="just" eaLnBrk="0" hangingPunct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DE" b="1" dirty="0" smtClean="0">
                  <a:solidFill>
                    <a:srgbClr val="6666FF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12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482016"/>
                <a:ext cx="8458200" cy="234230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5.3.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pha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PSK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087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39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28600" y="990600"/>
            <a:ext cx="845820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58838" indent="-465138" algn="just"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de-DE" b="1" dirty="0" smtClean="0">
                <a:solidFill>
                  <a:srgbClr val="6666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PSK 2 mức (BPSK)</a:t>
            </a:r>
            <a:endParaRPr lang="en-US" sz="2800" dirty="0"/>
          </a:p>
          <a:p>
            <a:pPr marL="393700" algn="just" eaLnBrk="0" hangingPunct="0">
              <a:lnSpc>
                <a:spcPct val="150000"/>
              </a:lnSpc>
            </a:pPr>
            <a:r>
              <a:rPr lang="en-US" sz="2800" b="1" dirty="0" err="1" smtClean="0"/>
              <a:t>Độ</a:t>
            </a:r>
            <a:r>
              <a:rPr lang="en-US" sz="2800" b="1" dirty="0" smtClean="0"/>
              <a:t> </a:t>
            </a:r>
            <a:r>
              <a:rPr lang="en-US" sz="2800" b="1" dirty="0" err="1"/>
              <a:t>rộng</a:t>
            </a:r>
            <a:r>
              <a:rPr lang="en-US" sz="2800" b="1" dirty="0"/>
              <a:t> </a:t>
            </a:r>
            <a:r>
              <a:rPr lang="en-US" sz="2800" b="1" dirty="0" err="1"/>
              <a:t>dải</a:t>
            </a:r>
            <a:r>
              <a:rPr lang="en-US" sz="2800" b="1" dirty="0"/>
              <a:t> </a:t>
            </a:r>
            <a:r>
              <a:rPr lang="en-US" sz="2800" b="1" dirty="0" err="1"/>
              <a:t>tần</a:t>
            </a:r>
            <a:r>
              <a:rPr lang="en-US" sz="2800" b="1" dirty="0"/>
              <a:t> </a:t>
            </a:r>
            <a:r>
              <a:rPr lang="en-US" sz="2800" b="1" dirty="0" err="1"/>
              <a:t>của</a:t>
            </a:r>
            <a:r>
              <a:rPr lang="en-US" sz="2800" b="1" dirty="0"/>
              <a:t> </a:t>
            </a:r>
            <a:r>
              <a:rPr lang="en-US" sz="2800" b="1" dirty="0" err="1"/>
              <a:t>tín</a:t>
            </a:r>
            <a:r>
              <a:rPr lang="en-US" sz="2800" b="1" dirty="0"/>
              <a:t> </a:t>
            </a:r>
            <a:r>
              <a:rPr lang="en-US" sz="2800" b="1" dirty="0" err="1"/>
              <a:t>hiệu</a:t>
            </a:r>
            <a:r>
              <a:rPr lang="en-US" sz="2800" b="1" dirty="0"/>
              <a:t> BPSK</a:t>
            </a:r>
            <a:endParaRPr lang="en-US" sz="2800" dirty="0"/>
          </a:p>
          <a:p>
            <a:pPr marL="393700" algn="just" eaLnBrk="0" hangingPunct="0">
              <a:lnSpc>
                <a:spcPct val="150000"/>
              </a:lnSpc>
            </a:pPr>
            <a:endParaRPr lang="de-DE" b="1" dirty="0" smtClean="0">
              <a:solidFill>
                <a:srgbClr val="6666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5.3.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pha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PSK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2819400"/>
            <a:ext cx="79152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0200" y="57150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0</a:t>
            </a:r>
            <a:r>
              <a:rPr lang="en-US" dirty="0" smtClean="0"/>
              <a:t> -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b</a:t>
            </a:r>
            <a:r>
              <a:rPr lang="en-US" dirty="0" smtClean="0"/>
              <a:t>/2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571053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0</a:t>
            </a:r>
            <a:r>
              <a:rPr lang="en-US" dirty="0" smtClean="0"/>
              <a:t> +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b</a:t>
            </a:r>
            <a:r>
              <a:rPr lang="en-US" dirty="0" smtClean="0"/>
              <a:t>/2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5710535"/>
            <a:ext cx="457200" cy="46166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5246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C93FF-6051-46B3-95AF-2F3CF23E835B}" type="slidenum">
              <a:rPr lang="en-US"/>
              <a:pPr/>
              <a:t>4</a:t>
            </a:fld>
            <a:endParaRPr lang="en-US"/>
          </a:p>
        </p:txBody>
      </p:sp>
      <p:sp>
        <p:nvSpPr>
          <p:cNvPr id="374788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4800" y="1340347"/>
            <a:ext cx="8458200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58838" indent="-465138" algn="just" eaLnBrk="0" hangingPunct="0">
              <a:lnSpc>
                <a:spcPct val="150000"/>
              </a:lnSpc>
              <a:buFont typeface="Wingdings" pitchFamily="2" charset="2"/>
              <a:buChar char="§"/>
            </a:pPr>
            <a:r>
              <a:rPr lang="vi-V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Sóng mang hình sin có dạng: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>
                <a:solidFill>
                  <a:srgbClr val="FF0066"/>
                </a:solidFill>
              </a:rPr>
              <a:t>c</a:t>
            </a:r>
            <a:r>
              <a:rPr lang="en-US" sz="2000" dirty="0" smtClean="0">
                <a:solidFill>
                  <a:srgbClr val="FF0066"/>
                </a:solidFill>
              </a:rPr>
              <a:t>(t) = </a:t>
            </a:r>
            <a:r>
              <a:rPr lang="en-US" sz="2000" i="1" dirty="0" smtClean="0">
                <a:solidFill>
                  <a:srgbClr val="3333CC"/>
                </a:solidFill>
              </a:rPr>
              <a:t>A</a:t>
            </a:r>
            <a:r>
              <a:rPr lang="en-US" sz="2000" i="1" dirty="0" smtClean="0">
                <a:solidFill>
                  <a:srgbClr val="FF0066"/>
                </a:solidFill>
              </a:rPr>
              <a:t> </a:t>
            </a:r>
            <a:r>
              <a:rPr lang="en-US" sz="2000" dirty="0" err="1" smtClean="0">
                <a:solidFill>
                  <a:srgbClr val="FF0066"/>
                </a:solidFill>
              </a:rPr>
              <a:t>cos</a:t>
            </a:r>
            <a:r>
              <a:rPr lang="en-US" sz="2000" dirty="0" smtClean="0">
                <a:solidFill>
                  <a:srgbClr val="FF0066"/>
                </a:solidFill>
              </a:rPr>
              <a:t>(2</a:t>
            </a:r>
            <a:r>
              <a:rPr lang="en-US" sz="2000" dirty="0" smtClean="0">
                <a:solidFill>
                  <a:srgbClr val="FF0066"/>
                </a:solidFill>
                <a:cs typeface="Times New Roman" pitchFamily="18" charset="0"/>
              </a:rPr>
              <a:t>π</a:t>
            </a:r>
            <a:r>
              <a:rPr lang="en-US" sz="2000" i="1" dirty="0" smtClean="0">
                <a:solidFill>
                  <a:srgbClr val="3333CC"/>
                </a:solidFill>
              </a:rPr>
              <a:t>f</a:t>
            </a:r>
            <a:r>
              <a:rPr lang="en-US" sz="2000" i="1" baseline="-25000" dirty="0">
                <a:solidFill>
                  <a:srgbClr val="3333CC"/>
                </a:solidFill>
              </a:rPr>
              <a:t>0</a:t>
            </a:r>
            <a:r>
              <a:rPr lang="en-US" sz="2000" i="1" dirty="0" smtClean="0">
                <a:solidFill>
                  <a:srgbClr val="FF0066"/>
                </a:solidFill>
              </a:rPr>
              <a:t>t + </a:t>
            </a:r>
            <a:r>
              <a:rPr lang="en-US" sz="2000" i="1" dirty="0">
                <a:solidFill>
                  <a:srgbClr val="3333CC"/>
                </a:solidFill>
                <a:sym typeface="Symbol"/>
              </a:rPr>
              <a:t></a:t>
            </a:r>
            <a:r>
              <a:rPr lang="en-US" sz="2000" dirty="0" smtClean="0">
                <a:solidFill>
                  <a:srgbClr val="FF0066"/>
                </a:solidFill>
              </a:rPr>
              <a:t>)</a:t>
            </a:r>
            <a:endParaRPr lang="vi-VN" sz="200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58838" indent="-465138" algn="just" eaLnBrk="0" hangingPunct="0">
              <a:lnSpc>
                <a:spcPct val="150000"/>
              </a:lnSpc>
              <a:buFont typeface="Wingdings" pitchFamily="2" charset="2"/>
              <a:buChar char="§"/>
            </a:pPr>
            <a:r>
              <a:rPr lang="vi-V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Có ba thông số của sóng mang có thể mang tin: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858838" indent="1588" algn="just" eaLnBrk="0" hangingPunct="0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vi-V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iên độ (</a:t>
            </a:r>
            <a:r>
              <a:rPr lang="en-US" sz="2000" i="1" dirty="0" smtClean="0">
                <a:solidFill>
                  <a:srgbClr val="3333CC"/>
                </a:solidFill>
              </a:rPr>
              <a:t>A</a:t>
            </a:r>
            <a:r>
              <a:rPr lang="en-US" sz="2000" i="1" dirty="0" smtClean="0">
                <a:solidFill>
                  <a:srgbClr val="FF0066"/>
                </a:solidFill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), 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vi-V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ần số (</a:t>
            </a:r>
            <a:r>
              <a:rPr lang="en-US" sz="2000" i="1" dirty="0" smtClean="0">
                <a:solidFill>
                  <a:srgbClr val="3333CC"/>
                </a:solidFill>
              </a:rPr>
              <a:t>f</a:t>
            </a:r>
            <a:r>
              <a:rPr lang="en-US" sz="2000" i="1" baseline="-25000" dirty="0">
                <a:solidFill>
                  <a:srgbClr val="3333CC"/>
                </a:solidFill>
              </a:rPr>
              <a:t>0</a:t>
            </a:r>
            <a:r>
              <a:rPr lang="vi-V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và góc pha (</a:t>
            </a:r>
            <a:r>
              <a:rPr lang="en-US" sz="2000" i="1" dirty="0">
                <a:solidFill>
                  <a:srgbClr val="3333CC"/>
                </a:solidFill>
                <a:sym typeface="Symbol"/>
              </a:rPr>
              <a:t></a:t>
            </a:r>
            <a:r>
              <a:rPr lang="vi-V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marL="858838" indent="-465138" algn="just" eaLnBrk="0" hangingPunct="0">
              <a:lnSpc>
                <a:spcPct val="150000"/>
              </a:lnSpc>
              <a:buFont typeface="Wingdings" pitchFamily="2" charset="2"/>
              <a:buChar char="§"/>
            </a:pPr>
            <a:r>
              <a:rPr lang="vi-V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 đó, ta có thể tác động lên một trong 3 thông số của sóng mang để có các phương pháp điều chế tương ứng</a:t>
            </a:r>
          </a:p>
          <a:p>
            <a:pPr marL="858838" indent="-465138" algn="just" eaLnBrk="0" hangingPunct="0">
              <a:lnSpc>
                <a:spcPct val="150000"/>
              </a:lnSpc>
              <a:buFont typeface="Wingdings" pitchFamily="2" charset="2"/>
              <a:buChar char="§"/>
            </a:pPr>
            <a:r>
              <a:rPr lang="vi-V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Ngoài ra, ta cũng có thể tác động lên một lúc 2 thông số của sóng mang để có phương pháp điều chế kết hợp</a:t>
            </a:r>
          </a:p>
          <a:p>
            <a:pPr marL="858838" indent="-465138" algn="just" eaLnBrk="0" hangingPunct="0">
              <a:lnSpc>
                <a:spcPct val="150000"/>
              </a:lnSpc>
              <a:buFont typeface="Wingdings" pitchFamily="2" charset="2"/>
              <a:buChar char="§"/>
            </a:pPr>
            <a:endParaRPr lang="de-DE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228600"/>
            <a:ext cx="8534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vi-V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 5: KỸ THUẬT ĐIỀU CHẾ</a:t>
            </a:r>
            <a:endParaRPr lang="vi-V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05723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40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04800" y="990600"/>
            <a:ext cx="84582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58838" indent="-465138" algn="just"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de-DE" sz="2800" b="1" dirty="0" smtClean="0">
                <a:solidFill>
                  <a:srgbClr val="6666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PSK 4 mức (</a:t>
            </a:r>
            <a:r>
              <a:rPr lang="de-DE" sz="2800" b="1" dirty="0">
                <a:solidFill>
                  <a:srgbClr val="6666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</a:t>
            </a:r>
            <a:r>
              <a:rPr lang="de-DE" sz="2800" b="1" dirty="0" smtClean="0">
                <a:solidFill>
                  <a:srgbClr val="6666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PSK)</a:t>
            </a:r>
          </a:p>
          <a:p>
            <a:pPr marL="858838" indent="-465138" algn="just" eaLnBrk="0" hangingPunct="0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Sử dụng 4 góc pha</a:t>
            </a:r>
          </a:p>
          <a:p>
            <a:pPr marL="858838" indent="-465138" algn="just" eaLnBrk="0" hangingPunct="0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Mỗi trạng thái sóng mang mang thông tin 2 bit</a:t>
            </a:r>
          </a:p>
          <a:p>
            <a:pPr marL="858838" indent="-465138" algn="just" eaLnBrk="0" hangingPunct="0">
              <a:lnSpc>
                <a:spcPct val="150000"/>
              </a:lnSpc>
            </a:pPr>
            <a:endParaRPr lang="de-DE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5.3.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pha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PSK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700799"/>
            <a:ext cx="3986213" cy="354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971800"/>
            <a:ext cx="35814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41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04800" y="952369"/>
            <a:ext cx="8458200" cy="571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58838" indent="-465138" algn="just"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de-DE" b="1" dirty="0">
                <a:solidFill>
                  <a:srgbClr val="6666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PSK 4 mức </a:t>
            </a:r>
            <a:r>
              <a:rPr lang="de-DE" b="1" dirty="0" smtClean="0">
                <a:solidFill>
                  <a:srgbClr val="6666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de-DE" b="1" dirty="0">
                <a:solidFill>
                  <a:srgbClr val="6666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</a:t>
            </a:r>
            <a:r>
              <a:rPr lang="de-DE" b="1" dirty="0" smtClean="0">
                <a:solidFill>
                  <a:srgbClr val="6666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PSK)</a:t>
            </a:r>
            <a:endParaRPr lang="de-DE" b="1" dirty="0">
              <a:solidFill>
                <a:srgbClr val="6666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05000"/>
            <a:ext cx="6858000" cy="33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5.3.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pha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PSK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42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04800" y="1029450"/>
            <a:ext cx="8458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58838" indent="-465138" algn="just" eaLnBrk="0" hangingPunct="0">
              <a:lnSpc>
                <a:spcPct val="150000"/>
              </a:lnSpc>
            </a:pPr>
            <a:r>
              <a:rPr lang="de-DE" b="1" i="1" dirty="0" smtClean="0">
                <a:solidFill>
                  <a:srgbClr val="6666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Dạng sóng tín </a:t>
            </a:r>
            <a:r>
              <a:rPr lang="de-DE" b="1" i="1" smtClean="0">
                <a:solidFill>
                  <a:srgbClr val="6666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hiệu QPSK</a:t>
            </a:r>
            <a:endParaRPr lang="de-DE" sz="2000" b="1" i="1" dirty="0">
              <a:solidFill>
                <a:srgbClr val="6666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513" y="1828800"/>
            <a:ext cx="7761287" cy="402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5.3.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pha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PSK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43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6200" y="914400"/>
            <a:ext cx="8458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58838" indent="-465138" algn="just"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de-DE" b="1" dirty="0">
                <a:solidFill>
                  <a:srgbClr val="6666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PSK 4 mức </a:t>
            </a:r>
            <a:r>
              <a:rPr lang="de-DE" b="1" dirty="0" smtClean="0">
                <a:solidFill>
                  <a:srgbClr val="6666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de-DE" b="1" dirty="0">
                <a:solidFill>
                  <a:srgbClr val="6666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</a:t>
            </a:r>
            <a:r>
              <a:rPr lang="de-DE" b="1" dirty="0" smtClean="0">
                <a:solidFill>
                  <a:srgbClr val="6666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PSK</a:t>
            </a:r>
            <a:r>
              <a:rPr lang="de-DE" b="1" dirty="0">
                <a:solidFill>
                  <a:srgbClr val="6666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marL="858838" indent="-465138" algn="just" eaLnBrk="0" hangingPunct="0">
              <a:lnSpc>
                <a:spcPct val="150000"/>
              </a:lnSpc>
            </a:pPr>
            <a:r>
              <a:rPr lang="de-DE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Các trạng thái pha PSK 4 mức (4–PSK)</a:t>
            </a:r>
            <a:endParaRPr lang="de-DE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9187" y="2126217"/>
            <a:ext cx="2919413" cy="2598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322441"/>
              </p:ext>
            </p:extLst>
          </p:nvPr>
        </p:nvGraphicFramePr>
        <p:xfrm>
          <a:off x="1143000" y="4917440"/>
          <a:ext cx="30480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Dibit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Pha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</a:p>
                    <a:p>
                      <a:pPr algn="ctr"/>
                      <a:r>
                        <a:rPr lang="en-US" dirty="0" smtClean="0"/>
                        <a:t>01</a:t>
                      </a:r>
                    </a:p>
                    <a:p>
                      <a:pPr algn="ctr"/>
                      <a:r>
                        <a:rPr lang="en-US" dirty="0" smtClean="0"/>
                        <a:t>11</a:t>
                      </a:r>
                    </a:p>
                    <a:p>
                      <a:pPr algn="ctr"/>
                      <a:r>
                        <a:rPr lang="en-US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</a:p>
                    <a:p>
                      <a:pPr algn="ctr"/>
                      <a:r>
                        <a:rPr lang="en-US" dirty="0" smtClean="0"/>
                        <a:t>135</a:t>
                      </a:r>
                    </a:p>
                    <a:p>
                      <a:pPr algn="ctr"/>
                      <a:r>
                        <a:rPr lang="en-US" dirty="0" smtClean="0"/>
                        <a:t>225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315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5.3.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pha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PSK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2514600"/>
            <a:ext cx="446065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44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228600" y="1482016"/>
                <a:ext cx="8458200" cy="2342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pPr marL="858838" indent="-465138" algn="just" eaLnBrk="0" hangingPunct="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de-DE" b="1" dirty="0" smtClean="0">
                    <a:solidFill>
                      <a:srgbClr val="6666FF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PSK 4 mức (QPSK)</a:t>
                </a:r>
                <a:endParaRPr lang="en-US" sz="2800" dirty="0"/>
              </a:p>
              <a:p>
                <a:pPr marL="393700" algn="just" eaLnBrk="0" hangingPunct="0">
                  <a:lnSpc>
                    <a:spcPct val="150000"/>
                  </a:lnSpc>
                </a:pPr>
                <a:r>
                  <a:rPr lang="en-US" sz="2800" b="1" dirty="0" err="1" smtClean="0"/>
                  <a:t>Độ</a:t>
                </a:r>
                <a:r>
                  <a:rPr lang="en-US" sz="2800" b="1" dirty="0" smtClean="0"/>
                  <a:t> </a:t>
                </a:r>
                <a:r>
                  <a:rPr lang="en-US" sz="2800" b="1" dirty="0" err="1"/>
                  <a:t>rộng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dải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tần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của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tín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hiệu</a:t>
                </a:r>
                <a:r>
                  <a:rPr lang="en-US" sz="2800" b="1" dirty="0"/>
                  <a:t> </a:t>
                </a:r>
                <a:r>
                  <a:rPr lang="en-US" sz="2800" b="1" dirty="0" smtClean="0"/>
                  <a:t>QPSK</a:t>
                </a:r>
                <a:endParaRPr lang="en-US" sz="2800" dirty="0"/>
              </a:p>
              <a:p>
                <a:pPr marL="393700" algn="just" eaLnBrk="0" hangingPunct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b="1" dirty="0" smtClean="0">
                  <a:solidFill>
                    <a:srgbClr val="6666FF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12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482016"/>
                <a:ext cx="8458200" cy="234230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5.3.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pha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PSK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3465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45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28600" y="914400"/>
            <a:ext cx="84582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58838" indent="-465138" algn="just"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de-DE" b="1" dirty="0" smtClean="0">
                <a:solidFill>
                  <a:srgbClr val="6666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PSK 8 mức (8-PSK)</a:t>
            </a:r>
          </a:p>
          <a:p>
            <a:pPr marL="393700" algn="just" eaLnBrk="0" hangingPunct="0">
              <a:lnSpc>
                <a:spcPct val="150000"/>
              </a:lnSpc>
            </a:pPr>
            <a:r>
              <a:rPr lang="de-D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Tín hiệu đầu ra có 8 trạng thái về pha</a:t>
            </a:r>
          </a:p>
          <a:p>
            <a:pPr marL="393700" algn="just" eaLnBrk="0" hangingPunct="0">
              <a:lnSpc>
                <a:spcPct val="150000"/>
              </a:lnSpc>
            </a:pPr>
            <a:r>
              <a:rPr lang="de-DE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Mỗi trạng thái sóng mang mang thông tin </a:t>
            </a:r>
            <a:r>
              <a:rPr lang="de-DE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r>
              <a:rPr lang="de-DE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bit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5.3.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pha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PSK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sp>
        <p:nvSpPr>
          <p:cNvPr id="2" name="AutoShape 2" descr="Kết quả hình ảnh cho constellation 8ps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Kết quả hình ảnh cho constellation 8ps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71838"/>
            <a:ext cx="356582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2743200"/>
            <a:ext cx="4333875" cy="334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3107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46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04800" y="1209652"/>
            <a:ext cx="8458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06400" indent="-12700" algn="just" eaLnBrk="0" hangingPunct="0">
              <a:lnSpc>
                <a:spcPct val="150000"/>
              </a:lnSpc>
            </a:pPr>
            <a:r>
              <a:rPr lang="vi-V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QAM 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(Quadrature Amplitude Modulation) </a:t>
            </a:r>
            <a:r>
              <a:rPr lang="vi-V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là sự kết hợp của ASK và PSK</a:t>
            </a:r>
          </a:p>
          <a:p>
            <a:pPr marL="403225" indent="-9525" algn="just" eaLnBrk="0" hangingPunct="0">
              <a:lnSpc>
                <a:spcPct val="150000"/>
              </a:lnSpc>
            </a:pPr>
            <a:r>
              <a:rPr lang="vi-V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Về bản chất đây là 2 tín hiệu được phát đi trên cùng một tần số sóng mang</a:t>
            </a: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1036" name="Object 4"/>
          <p:cNvGraphicFramePr>
            <a:graphicFrameLocks noChangeAspect="1"/>
          </p:cNvGraphicFramePr>
          <p:nvPr/>
        </p:nvGraphicFramePr>
        <p:xfrm>
          <a:off x="1219200" y="3413125"/>
          <a:ext cx="58737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3" imgW="2145960" imgH="228600" progId="Equation.3">
                  <p:embed/>
                </p:oleObj>
              </mc:Choice>
              <mc:Fallback>
                <p:oleObj name="Equation" r:id="rId3" imgW="21459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13125"/>
                        <a:ext cx="587375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 rot="10800000" flipV="1">
            <a:off x="380999" y="119570"/>
            <a:ext cx="8458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5.4.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biên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độ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cầu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phương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QAM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04800" y="4894171"/>
            <a:ext cx="8458200" cy="571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58838" indent="-465138" algn="just" eaLnBrk="0" hangingPunct="0">
              <a:lnSpc>
                <a:spcPct val="150000"/>
              </a:lnSpc>
            </a:pP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Nguyên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tắc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Tạo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4 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tổ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hợp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vuông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pha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47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2400" y="1447800"/>
            <a:ext cx="8305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58838" indent="-465138" algn="just" eaLnBrk="0" hangingPunct="0">
              <a:lnSpc>
                <a:spcPct val="150000"/>
              </a:lnSpc>
            </a:pP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Các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trạng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thái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4-</a:t>
            </a:r>
            <a:r>
              <a:rPr lang="vi-V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QAM 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và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8-QAM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9763" y="2249488"/>
            <a:ext cx="8199437" cy="384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 rot="10800000" flipV="1">
            <a:off x="380999" y="119570"/>
            <a:ext cx="8458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5.4.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biên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độ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cầu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phương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QAM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48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28600" y="1447800"/>
            <a:ext cx="8229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58838" indent="-465138" algn="just" eaLnBrk="0" hangingPunct="0">
              <a:lnSpc>
                <a:spcPct val="150000"/>
              </a:lnSpc>
            </a:pP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Dạng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tín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hiệu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8-QAM</a:t>
            </a:r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28850"/>
            <a:ext cx="8153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 rot="10800000" flipV="1">
            <a:off x="380999" y="119570"/>
            <a:ext cx="8458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5.4.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biên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độ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cầu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phương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QAM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49</a:t>
            </a:fld>
            <a:endParaRPr lang="en-US"/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1447800"/>
            <a:ext cx="8458200" cy="571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58838" indent="-465138" algn="just" eaLnBrk="0" hangingPunct="0">
              <a:lnSpc>
                <a:spcPct val="150000"/>
              </a:lnSpc>
            </a:pP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Các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trạng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thái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16-QAM</a:t>
            </a:r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1238"/>
            <a:ext cx="7861300" cy="297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 rot="10800000" flipV="1">
            <a:off x="380999" y="119570"/>
            <a:ext cx="8458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5.4.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biên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độ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cầu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phương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QAM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B0F8-4D6B-4B1C-BB6B-7E5EFC811781}" type="slidenum">
              <a:rPr lang="en-US"/>
              <a:pPr/>
              <a:t>5</a:t>
            </a:fld>
            <a:endParaRPr lang="en-US"/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304800" y="228600"/>
            <a:ext cx="8534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vi-V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 5: KỸ THUẬT ĐIỀU CHẾ</a:t>
            </a:r>
            <a:endParaRPr lang="vi-V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372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76200" y="1239083"/>
            <a:ext cx="3962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58838" indent="-465138" algn="just" eaLnBrk="0" hangingPunct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Tin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tức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là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tín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hiệu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tương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tự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Các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loại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điều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chế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tương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tự</a:t>
            </a:r>
            <a:endParaRPr lang="en-US" sz="200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5988" eaLnBrk="0" hangingPunct="0">
              <a:lnSpc>
                <a:spcPct val="1500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AM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– Amplitude Modulation</a:t>
            </a:r>
          </a:p>
          <a:p>
            <a:pPr marL="915988" eaLnBrk="0" hangingPunct="0">
              <a:lnSpc>
                <a:spcPct val="1500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FM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– Frequency </a:t>
            </a: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Modulation</a:t>
            </a:r>
            <a:endParaRPr lang="en-US" sz="200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5988" eaLnBrk="0" hangingPunct="0">
              <a:lnSpc>
                <a:spcPct val="1500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PM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– Phase Modulation</a:t>
            </a:r>
          </a:p>
        </p:txBody>
      </p:sp>
      <p:pic>
        <p:nvPicPr>
          <p:cNvPr id="18434" name="Picture 2" descr="Kết quả hình ảnh cho dang song am f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371600"/>
            <a:ext cx="4905613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83292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C9E7-3A60-41A1-B923-74C6F50B0FBB}" type="slidenum">
              <a:rPr lang="en-US"/>
              <a:pPr/>
              <a:t>6</a:t>
            </a:fld>
            <a:endParaRPr lang="en-US"/>
          </a:p>
        </p:txBody>
      </p:sp>
      <p:sp>
        <p:nvSpPr>
          <p:cNvPr id="357380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228600"/>
            <a:ext cx="8534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vi-V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 5: KỸ THUẬT ĐIỀU CHẾ</a:t>
            </a:r>
            <a:endParaRPr lang="vi-V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2192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8838" indent="-465138" algn="just" eaLnBrk="0" hangingPunct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Tin </a:t>
            </a:r>
            <a:r>
              <a:rPr lang="en-US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tức</a:t>
            </a:r>
            <a:r>
              <a:rPr lang="en-US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tín</a:t>
            </a:r>
            <a:r>
              <a:rPr lang="en-US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hiệu</a:t>
            </a:r>
            <a:r>
              <a:rPr lang="en-US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số</a:t>
            </a:r>
            <a:r>
              <a:rPr lang="en-US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loại</a:t>
            </a:r>
            <a:r>
              <a:rPr lang="en-US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điều</a:t>
            </a:r>
            <a:r>
              <a:rPr lang="en-US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chế</a:t>
            </a:r>
            <a:r>
              <a:rPr lang="en-US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số</a:t>
            </a:r>
            <a:endParaRPr lang="en-US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286000"/>
            <a:ext cx="27241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8" y="2185988"/>
            <a:ext cx="33242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363" y="2424112"/>
            <a:ext cx="2622237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C93FF-6051-46B3-95AF-2F3CF23E835B}" type="slidenum">
              <a:rPr lang="en-US"/>
              <a:pPr/>
              <a:t>7</a:t>
            </a:fld>
            <a:endParaRPr lang="en-US"/>
          </a:p>
        </p:txBody>
      </p:sp>
      <p:sp>
        <p:nvSpPr>
          <p:cNvPr id="374788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4800" y="1340347"/>
            <a:ext cx="84582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58838" indent="-465138" algn="just" eaLnBrk="0" hangingPunct="0">
              <a:lnSpc>
                <a:spcPct val="150000"/>
              </a:lnSpc>
            </a:pPr>
            <a:r>
              <a:rPr lang="vi-V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Có các phương pháp điều chế sau:</a:t>
            </a:r>
          </a:p>
          <a:p>
            <a:pPr marL="858838" indent="-465138" algn="just" eaLnBrk="0" hangingPunct="0">
              <a:lnSpc>
                <a:spcPct val="150000"/>
              </a:lnSpc>
              <a:buFont typeface="Wingdings" pitchFamily="2" charset="2"/>
              <a:buChar char="§"/>
            </a:pPr>
            <a:r>
              <a:rPr lang="vi-V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Amplitude-shift keying (ASK): điều chế khoá – dịch biên độ.</a:t>
            </a:r>
          </a:p>
          <a:p>
            <a:pPr marL="858838" indent="-465138" algn="just" eaLnBrk="0" hangingPunct="0">
              <a:lnSpc>
                <a:spcPct val="150000"/>
              </a:lnSpc>
              <a:buFont typeface="Wingdings" pitchFamily="2" charset="2"/>
              <a:buChar char="§"/>
            </a:pPr>
            <a:r>
              <a:rPr lang="vi-V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Frequency-shift keying (FSK) : điều chế khoá – dịch tần số.</a:t>
            </a:r>
          </a:p>
          <a:p>
            <a:pPr marL="858838" indent="-465138" algn="just" eaLnBrk="0" hangingPunct="0">
              <a:lnSpc>
                <a:spcPct val="150000"/>
              </a:lnSpc>
              <a:buFont typeface="Wingdings" pitchFamily="2" charset="2"/>
              <a:buChar char="§"/>
            </a:pPr>
            <a:r>
              <a:rPr lang="vi-V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Phase-shift keying (PSK) : điều chế khoá – dịch pha.</a:t>
            </a:r>
          </a:p>
          <a:p>
            <a:pPr marL="858838" indent="-465138" algn="just" eaLnBrk="0" hangingPunct="0">
              <a:lnSpc>
                <a:spcPct val="150000"/>
              </a:lnSpc>
              <a:buFont typeface="Wingdings" pitchFamily="2" charset="2"/>
              <a:buChar char="§"/>
            </a:pPr>
            <a:r>
              <a:rPr lang="vi-V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Quadrature Amplitude Modulation (QAM): Điều chế biên độ cầu phương. Đây là phương pháp kết hợp giữa ASK và PSK.</a:t>
            </a:r>
          </a:p>
          <a:p>
            <a:pPr marL="858838" indent="-465138" algn="just" eaLnBrk="0" hangingPunct="0">
              <a:lnSpc>
                <a:spcPct val="150000"/>
              </a:lnSpc>
              <a:buFont typeface="Wingdings" pitchFamily="2" charset="2"/>
              <a:buChar char="§"/>
            </a:pPr>
            <a:endParaRPr lang="de-DE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228600"/>
            <a:ext cx="8534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vi-V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 5: KỸ THUẬT ĐIỀU CHẾ</a:t>
            </a:r>
            <a:endParaRPr lang="vi-V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C93FF-6051-46B3-95AF-2F3CF23E835B}" type="slidenum">
              <a:rPr lang="en-US"/>
              <a:pPr/>
              <a:t>8</a:t>
            </a:fld>
            <a:endParaRPr lang="en-US"/>
          </a:p>
        </p:txBody>
      </p:sp>
      <p:sp>
        <p:nvSpPr>
          <p:cNvPr id="374788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047875"/>
            <a:ext cx="8061099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228600"/>
            <a:ext cx="8534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vi-V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 5: KỸ THUẬT ĐIỀU CHẾ</a:t>
            </a:r>
            <a:endParaRPr lang="vi-V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C359-459A-9254-934E45E2C454}" type="slidenum">
              <a:rPr lang="en-US"/>
              <a:pPr/>
              <a:t>9</a:t>
            </a:fld>
            <a:endParaRPr lang="en-US"/>
          </a:p>
        </p:txBody>
      </p:sp>
      <p:sp>
        <p:nvSpPr>
          <p:cNvPr id="394242" name="Rectangle 2"/>
          <p:cNvSpPr>
            <a:spLocks noChangeArrowheads="1"/>
          </p:cNvSpPr>
          <p:nvPr/>
        </p:nvSpPr>
        <p:spPr bwMode="auto">
          <a:xfrm rot="10800000" flipV="1">
            <a:off x="381000" y="119570"/>
            <a:ext cx="6715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/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5.1.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Điều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khóa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dịch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biên</a:t>
            </a:r>
            <a:r>
              <a:rPr lang="en-US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- ASK </a:t>
            </a:r>
            <a:endParaRPr 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04800" y="1222950"/>
            <a:ext cx="84582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58838" indent="-465138" algn="just" eaLnBrk="0" hangingPunct="0">
              <a:lnSpc>
                <a:spcPct val="150000"/>
              </a:lnSpc>
              <a:buFont typeface="Wingdings" pitchFamily="2" charset="2"/>
              <a:buChar char="v"/>
            </a:pPr>
            <a:r>
              <a:rPr lang="vi-VN" sz="20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ASK hai mức (</a:t>
            </a:r>
            <a:r>
              <a:rPr lang="en-US" sz="20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vi-VN" sz="20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ASK)</a:t>
            </a:r>
            <a:endParaRPr lang="en-US" sz="2000" b="1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03225" indent="-9525" algn="just" eaLnBrk="0" hangingPunct="0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s(t) </a:t>
            </a:r>
            <a:r>
              <a:rPr lang="en-US" sz="2000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là</a:t>
            </a: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tín</a:t>
            </a: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hiệu</a:t>
            </a: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cần</a:t>
            </a: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điều</a:t>
            </a: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chế</a:t>
            </a: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marL="403225" indent="-9525" algn="just" eaLnBrk="0" hangingPunct="0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vi-V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óng mang là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i="1" dirty="0" smtClean="0"/>
              <a:t>A</a:t>
            </a:r>
            <a:r>
              <a:rPr lang="en-US" i="1" baseline="-25000" dirty="0" smtClean="0"/>
              <a:t>0</a:t>
            </a:r>
            <a:r>
              <a:rPr lang="en-US" dirty="0" smtClean="0"/>
              <a:t>cos(</a:t>
            </a:r>
            <a:r>
              <a:rPr lang="en-US" dirty="0" smtClean="0">
                <a:sym typeface="Symbol"/>
              </a:rPr>
              <a:t></a:t>
            </a:r>
            <a:r>
              <a:rPr lang="en-US" baseline="-25000" dirty="0">
                <a:sym typeface="Symbol"/>
              </a:rPr>
              <a:t>0</a:t>
            </a:r>
            <a:r>
              <a:rPr lang="en-US" i="1" dirty="0" smtClean="0"/>
              <a:t>t + </a:t>
            </a:r>
            <a:r>
              <a:rPr lang="en-US" i="1" dirty="0" smtClean="0">
                <a:sym typeface="Symbol"/>
              </a:rPr>
              <a:t></a:t>
            </a:r>
            <a:r>
              <a:rPr lang="en-US" i="1" baseline="-25000" dirty="0" smtClean="0">
                <a:sym typeface="Symbol"/>
              </a:rPr>
              <a:t>0</a:t>
            </a:r>
            <a:r>
              <a:rPr lang="en-US" dirty="0" smtClean="0"/>
              <a:t>) </a:t>
            </a:r>
          </a:p>
          <a:p>
            <a:pPr marL="403225" indent="-9525" algn="just" eaLnBrk="0" hangingPunct="0">
              <a:lnSpc>
                <a:spcPct val="15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Biên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độ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sóng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mang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được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chuyển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đổi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giữa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2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giá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trị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</a:t>
            </a:r>
            <a:r>
              <a:rPr lang="en-US" sz="2000" baseline="-25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và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</a:t>
            </a:r>
            <a:r>
              <a:rPr lang="en-US" sz="2000" baseline="-25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</a:p>
          <a:p>
            <a:pPr marL="403225" indent="-9525" algn="just" eaLnBrk="0" hangingPunct="0">
              <a:lnSpc>
                <a:spcPct val="150000"/>
              </a:lnSpc>
            </a:pPr>
            <a:endParaRPr lang="en-US" sz="200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03225" indent="-9525" algn="just" eaLnBrk="0" hangingPunct="0">
              <a:lnSpc>
                <a:spcPct val="150000"/>
              </a:lnSpc>
            </a:pPr>
            <a:r>
              <a:rPr lang="en-US" sz="200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Chọn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2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mức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biên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độ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là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</a:t>
            </a:r>
            <a:r>
              <a:rPr lang="en-US" sz="2000" baseline="-25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và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0</a:t>
            </a:r>
            <a:endParaRPr lang="vi-VN" sz="200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58838" indent="-465138" algn="just" eaLnBrk="0" hangingPunct="0">
              <a:lnSpc>
                <a:spcPct val="150000"/>
              </a:lnSpc>
              <a:buFont typeface="Wingdings" pitchFamily="2" charset="2"/>
              <a:buChar char="§"/>
            </a:pPr>
            <a:r>
              <a:rPr lang="vi-V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Bit 1 nhị phân được biểu diễn bằng một sóng mang có biên độ là hằng số</a:t>
            </a:r>
          </a:p>
          <a:p>
            <a:pPr marL="858838" indent="-465138" algn="just" eaLnBrk="0" hangingPunct="0">
              <a:lnSpc>
                <a:spcPct val="150000"/>
              </a:lnSpc>
              <a:buFont typeface="Wingdings" pitchFamily="2" charset="2"/>
              <a:buChar char="§"/>
            </a:pPr>
            <a:r>
              <a:rPr lang="vi-V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Bit 0 nhị phân: không xuất hiện sóng mang</a:t>
            </a:r>
            <a:endParaRPr lang="de-DE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Designs\Sumi Painting.pot</Template>
  <TotalTime>5669</TotalTime>
  <Words>2091</Words>
  <Application>Microsoft Office PowerPoint</Application>
  <PresentationFormat>On-screen Show (4:3)</PresentationFormat>
  <Paragraphs>276</Paragraphs>
  <Slides>49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Tốc độ bit và tốc độ baud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 Hien</dc:creator>
  <cp:lastModifiedBy>Hung Vu Viet</cp:lastModifiedBy>
  <cp:revision>323</cp:revision>
  <dcterms:created xsi:type="dcterms:W3CDTF">1601-01-01T00:00:00Z</dcterms:created>
  <dcterms:modified xsi:type="dcterms:W3CDTF">2021-11-12T07:09:49Z</dcterms:modified>
</cp:coreProperties>
</file>