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12" r:id="rId2"/>
    <p:sldMasterId id="2147483748" r:id="rId3"/>
  </p:sldMasterIdLst>
  <p:notesMasterIdLst>
    <p:notesMasterId r:id="rId19"/>
  </p:notesMasterIdLst>
  <p:handoutMasterIdLst>
    <p:handoutMasterId r:id="rId20"/>
  </p:handoutMasterIdLst>
  <p:sldIdLst>
    <p:sldId id="376" r:id="rId4"/>
    <p:sldId id="516" r:id="rId5"/>
    <p:sldId id="510" r:id="rId6"/>
    <p:sldId id="527" r:id="rId7"/>
    <p:sldId id="535" r:id="rId8"/>
    <p:sldId id="534" r:id="rId9"/>
    <p:sldId id="536" r:id="rId10"/>
    <p:sldId id="528" r:id="rId11"/>
    <p:sldId id="530" r:id="rId12"/>
    <p:sldId id="537" r:id="rId13"/>
    <p:sldId id="538" r:id="rId14"/>
    <p:sldId id="531" r:id="rId15"/>
    <p:sldId id="540" r:id="rId16"/>
    <p:sldId id="541" r:id="rId17"/>
    <p:sldId id="532" r:id="rId18"/>
  </p:sldIdLst>
  <p:sldSz cx="12192000" cy="6858000"/>
  <p:notesSz cx="7010400" cy="9296400"/>
  <p:custDataLst>
    <p:tags r:id="rId2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76"/>
            <p14:sldId id="516"/>
            <p14:sldId id="510"/>
            <p14:sldId id="527"/>
            <p14:sldId id="535"/>
            <p14:sldId id="534"/>
            <p14:sldId id="536"/>
            <p14:sldId id="528"/>
            <p14:sldId id="530"/>
            <p14:sldId id="537"/>
            <p14:sldId id="538"/>
            <p14:sldId id="531"/>
            <p14:sldId id="540"/>
            <p14:sldId id="541"/>
            <p14:sldId id="532"/>
          </p14:sldIdLst>
        </p14:section>
        <p14:section name="Untitled Section" id="{3E2C6D4F-02A3-43F0-B272-F85B35EBD3AE}">
          <p14:sldIdLst/>
        </p14:section>
        <p14:section name="APPENDIX" id="{3A880D53-E80C-42F7-A8D3-6C5C22BCAA7D}">
          <p14:sldIdLst/>
        </p14:section>
      </p14:sectionLst>
    </p:ext>
    <p:ext uri="{EFAFB233-063F-42B5-8137-9DF3F51BA10A}">
      <p15:sldGuideLst xmlns:p15="http://schemas.microsoft.com/office/powerpoint/2012/main">
        <p15:guide id="1" orient="horz" pos="102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8F8F8"/>
    <a:srgbClr val="000099"/>
    <a:srgbClr val="0000CC"/>
    <a:srgbClr val="CF17CF"/>
    <a:srgbClr val="6666FF"/>
    <a:srgbClr val="6699FF"/>
    <a:srgbClr val="9999FF"/>
    <a:srgbClr val="66CCFF"/>
    <a:srgbClr val="5A8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9" autoAdjust="0"/>
    <p:restoredTop sz="88312" autoAdjust="0"/>
  </p:normalViewPr>
  <p:slideViewPr>
    <p:cSldViewPr>
      <p:cViewPr varScale="1">
        <p:scale>
          <a:sx n="61" d="100"/>
          <a:sy n="61" d="100"/>
        </p:scale>
        <p:origin x="816" y="48"/>
      </p:cViewPr>
      <p:guideLst>
        <p:guide orient="horz" pos="1026"/>
        <p:guide pos="3840"/>
      </p:guideLst>
    </p:cSldViewPr>
  </p:slideViewPr>
  <p:notesTextViewPr>
    <p:cViewPr>
      <p:scale>
        <a:sx n="3" d="2"/>
        <a:sy n="3" d="2"/>
      </p:scale>
      <p:origin x="0" y="0"/>
    </p:cViewPr>
  </p:notesTextViewPr>
  <p:notesViewPr>
    <p:cSldViewPr>
      <p:cViewPr varScale="1">
        <p:scale>
          <a:sx n="57" d="100"/>
          <a:sy n="57" d="100"/>
        </p:scale>
        <p:origin x="-2045" y="-101"/>
      </p:cViewPr>
      <p:guideLst>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3037840" cy="46482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2021/9/23</a:t>
            </a:fld>
            <a:endParaRPr kumimoji="1" lang="ja-JP" altLang="en-US"/>
          </a:p>
        </p:txBody>
      </p:sp>
      <p:sp>
        <p:nvSpPr>
          <p:cNvPr id="4" name="フッター プレースホルダ 3"/>
          <p:cNvSpPr>
            <a:spLocks noGrp="1"/>
          </p:cNvSpPr>
          <p:nvPr>
            <p:ph type="ftr" sz="quarter" idx="2"/>
          </p:nvPr>
        </p:nvSpPr>
        <p:spPr>
          <a:xfrm>
            <a:off x="1" y="8829967"/>
            <a:ext cx="3037840" cy="46482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37840" cy="46482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2021/9/23</a:t>
            </a:fld>
            <a:endParaRPr kumimoji="1" lang="ja-JP" altLang="en-US"/>
          </a:p>
        </p:txBody>
      </p:sp>
      <p:sp>
        <p:nvSpPr>
          <p:cNvPr id="4" name="スライド イメージ プレースホルダー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1041" y="4415791"/>
            <a:ext cx="5608320" cy="418338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8829967"/>
            <a:ext cx="3037840" cy="46482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Tree>
    <p:extLst>
      <p:ext uri="{BB962C8B-B14F-4D97-AF65-F5344CB8AC3E}">
        <p14:creationId xmlns:p14="http://schemas.microsoft.com/office/powerpoint/2010/main" val="262926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539372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1 </a:t>
            </a:r>
            <a:r>
              <a:rPr lang="en-US" dirty="0" err="1"/>
              <a:t>phút</a:t>
            </a:r>
            <a:endParaRPr lang="vi-VN"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82802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269D7235-7D46-4FEA-A007-68D1C591E286}" type="slidenum">
              <a:rPr lang="ja-JP" altLang="en-US" smtClean="0">
                <a:solidFill>
                  <a:prstClr val="black"/>
                </a:solidFill>
              </a:rPr>
              <a:pPr/>
              <a:t>15</a:t>
            </a:fld>
            <a:endParaRPr lang="ja-JP" altLang="en-US">
              <a:solidFill>
                <a:prstClr val="black"/>
              </a:solidFill>
            </a:endParaRPr>
          </a:p>
        </p:txBody>
      </p:sp>
    </p:spTree>
    <p:extLst>
      <p:ext uri="{BB962C8B-B14F-4D97-AF65-F5344CB8AC3E}">
        <p14:creationId xmlns:p14="http://schemas.microsoft.com/office/powerpoint/2010/main" val="34426458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Rectangle 23"/>
          <p:cNvSpPr>
            <a:spLocks noChangeArrowheads="1"/>
          </p:cNvSpPr>
          <p:nvPr userDrawn="1"/>
        </p:nvSpPr>
        <p:spPr bwMode="ltGray">
          <a:xfrm>
            <a:off x="0" y="1066800"/>
            <a:ext cx="12192000" cy="7191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 name="Rectangle 3"/>
          <p:cNvSpPr>
            <a:spLocks noChangeArrowheads="1"/>
          </p:cNvSpPr>
          <p:nvPr userDrawn="1"/>
        </p:nvSpPr>
        <p:spPr bwMode="ltGray">
          <a:xfrm>
            <a:off x="0" y="3962400"/>
            <a:ext cx="12192000" cy="7191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 name="Oval 6"/>
          <p:cNvSpPr>
            <a:spLocks noChangeArrowheads="1"/>
          </p:cNvSpPr>
          <p:nvPr userDrawn="1"/>
        </p:nvSpPr>
        <p:spPr bwMode="gray">
          <a:xfrm>
            <a:off x="5615520" y="2636838"/>
            <a:ext cx="1631949" cy="1223962"/>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 name="Text Box 25"/>
          <p:cNvSpPr txBox="1">
            <a:spLocks noChangeArrowheads="1"/>
          </p:cNvSpPr>
          <p:nvPr userDrawn="1"/>
        </p:nvSpPr>
        <p:spPr bwMode="auto">
          <a:xfrm>
            <a:off x="4572000" y="2041530"/>
            <a:ext cx="762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28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BÀI GIẢNG HỌC PHẦN</a:t>
            </a:r>
          </a:p>
        </p:txBody>
      </p:sp>
      <p:sp>
        <p:nvSpPr>
          <p:cNvPr id="6" name="Text Box 26"/>
          <p:cNvSpPr txBox="1">
            <a:spLocks noChangeArrowheads="1"/>
          </p:cNvSpPr>
          <p:nvPr userDrawn="1"/>
        </p:nvSpPr>
        <p:spPr bwMode="auto">
          <a:xfrm>
            <a:off x="4876800" y="2613026"/>
            <a:ext cx="7213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90000"/>
              </a:lnSpc>
              <a:spcBef>
                <a:spcPct val="50000"/>
              </a:spcBef>
              <a:spcAft>
                <a:spcPts val="0"/>
              </a:spcAft>
              <a:buClrTx/>
              <a:buSzTx/>
              <a:buFontTx/>
              <a:buNone/>
              <a:tabLst/>
              <a:defRPr/>
            </a:pPr>
            <a:r>
              <a:rPr kumimoji="0" lang="vi-VN" altLang="en-US" sz="4000" b="1" i="0" u="none" strike="noStrike" kern="1200" cap="none" spc="0" normalizeH="0" baseline="0" noProof="0" dirty="0">
                <a:ln>
                  <a:noFill/>
                </a:ln>
                <a:solidFill>
                  <a:srgbClr val="335B74"/>
                </a:solidFill>
                <a:effectLst>
                  <a:outerShdw blurRad="38100" dist="38100" dir="2700000" algn="tl">
                    <a:srgbClr val="C0C0C0"/>
                  </a:outerShdw>
                </a:effectLst>
                <a:uLnTx/>
                <a:uFillTx/>
                <a:latin typeface="Arial" panose="020B0604020202020204" pitchFamily="34" charset="0"/>
                <a:ea typeface="+mn-ea"/>
                <a:cs typeface="+mn-cs"/>
              </a:rPr>
              <a:t>TÍN HIỆU VÀ HỆ THỐNG</a:t>
            </a:r>
            <a:endParaRPr kumimoji="0" lang="en-US" altLang="en-US" sz="4000" b="1" i="0" u="none" strike="noStrike" kern="1200" cap="none" spc="0" normalizeH="0" baseline="0" noProof="0" dirty="0">
              <a:ln>
                <a:noFill/>
              </a:ln>
              <a:solidFill>
                <a:srgbClr val="335B74"/>
              </a:solidFill>
              <a:effectLst>
                <a:outerShdw blurRad="38100" dist="38100" dir="2700000" algn="tl">
                  <a:srgbClr val="C0C0C0"/>
                </a:outerShdw>
              </a:effectLst>
              <a:uLnTx/>
              <a:uFillTx/>
              <a:latin typeface="Calibri" panose="020F0502020204030204"/>
              <a:ea typeface="+mn-ea"/>
              <a:cs typeface="+mn-cs"/>
            </a:endParaRPr>
          </a:p>
        </p:txBody>
      </p:sp>
      <p:sp>
        <p:nvSpPr>
          <p:cNvPr id="7" name="Text Box 27"/>
          <p:cNvSpPr txBox="1">
            <a:spLocks noChangeArrowheads="1"/>
          </p:cNvSpPr>
          <p:nvPr userDrawn="1"/>
        </p:nvSpPr>
        <p:spPr bwMode="auto">
          <a:xfrm>
            <a:off x="7086600" y="5256213"/>
            <a:ext cx="40894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90000"/>
              </a:lnSpc>
              <a:spcBef>
                <a:spcPct val="50000"/>
              </a:spcBef>
              <a:spcAft>
                <a:spcPts val="0"/>
              </a:spcAft>
              <a:buClrTx/>
              <a:buSzTx/>
              <a:buFontTx/>
              <a:buNone/>
              <a:tabLst/>
              <a:defRPr/>
            </a:pPr>
            <a:r>
              <a:rPr kumimoji="0" lang="en-US" altLang="en-US" sz="1500" b="1" i="0" u="none" strike="noStrike" kern="1200" cap="none" spc="0" normalizeH="0" baseline="0" noProof="0" dirty="0" err="1">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Bộ</a:t>
            </a:r>
            <a:r>
              <a:rPr kumimoji="0" lang="en-US"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 </a:t>
            </a:r>
            <a:r>
              <a:rPr kumimoji="0" lang="en-US" altLang="en-US" sz="1500" b="1" i="0" u="none" strike="noStrike" kern="1200" cap="none" spc="0" normalizeH="0" baseline="0" noProof="0" dirty="0" err="1">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môn</a:t>
            </a:r>
            <a:r>
              <a:rPr kumimoji="0" lang="en-US"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 </a:t>
            </a:r>
            <a:r>
              <a:rPr kumimoji="0" lang="en-US" altLang="en-US" sz="1500" b="1" i="0" u="none" strike="noStrike" kern="1200" cap="none" spc="0" normalizeH="0" baseline="0" noProof="0" dirty="0" err="1">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Điện</a:t>
            </a:r>
            <a:r>
              <a:rPr kumimoji="0" lang="en-US"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 </a:t>
            </a:r>
            <a:r>
              <a:rPr kumimoji="0" lang="en-US" altLang="en-US" sz="1500" b="1" i="0" u="none" strike="noStrike" kern="1200" cap="none" spc="0" normalizeH="0" baseline="0" noProof="0" dirty="0" err="1">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tử</a:t>
            </a:r>
            <a:r>
              <a:rPr kumimoji="0" lang="en-US"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 - </a:t>
            </a:r>
            <a:r>
              <a:rPr kumimoji="0" lang="en-US" altLang="en-US" sz="1500" b="1" i="0" u="none" strike="noStrike" kern="1200" cap="none" spc="0" normalizeH="0" baseline="0" noProof="0" dirty="0" err="1">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Viễn</a:t>
            </a:r>
            <a:r>
              <a:rPr kumimoji="0" lang="en-US"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 </a:t>
            </a:r>
            <a:r>
              <a:rPr kumimoji="0" lang="en-US" altLang="en-US" sz="1500" b="1" i="0" u="none" strike="noStrike" kern="1200" cap="none" spc="0" normalizeH="0" baseline="0" noProof="0" dirty="0" err="1">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thông</a:t>
            </a:r>
            <a:r>
              <a:rPr kumimoji="0" lang="en-US"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		</a:t>
            </a:r>
            <a:endParaRPr kumimoji="0" lang="vi-VN"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endParaRPr>
          </a:p>
          <a:p>
            <a:pPr marL="0" marR="0" lvl="0" indent="0" algn="l" defTabSz="914400" rtl="0" eaLnBrk="1" fontAlgn="auto" latinLnBrk="0" hangingPunct="1">
              <a:lnSpc>
                <a:spcPct val="90000"/>
              </a:lnSpc>
              <a:spcBef>
                <a:spcPct val="50000"/>
              </a:spcBef>
              <a:spcAft>
                <a:spcPts val="0"/>
              </a:spcAft>
              <a:buClrTx/>
              <a:buSzTx/>
              <a:buFontTx/>
              <a:buNone/>
              <a:tabLst/>
              <a:defRPr/>
            </a:pPr>
            <a:r>
              <a:rPr kumimoji="0" lang="en-US" altLang="en-US" sz="1500" b="1" i="0" u="none" strike="noStrike" kern="1200" cap="none" spc="0" normalizeH="0" baseline="0" noProof="0" dirty="0" err="1">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Năm</a:t>
            </a:r>
            <a:r>
              <a:rPr kumimoji="0" lang="en-US"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 </a:t>
            </a:r>
            <a:r>
              <a:rPr kumimoji="0" lang="en-US" altLang="en-US" sz="1500" b="1" i="0" u="none" strike="noStrike" kern="1200" cap="none" spc="0" normalizeH="0" baseline="0" noProof="0" dirty="0" err="1">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biên</a:t>
            </a:r>
            <a:r>
              <a:rPr kumimoji="0" lang="en-US"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 </a:t>
            </a:r>
            <a:r>
              <a:rPr kumimoji="0" lang="en-US" altLang="en-US" sz="1500" b="1" i="0" u="none" strike="noStrike" kern="1200" cap="none" spc="0" normalizeH="0" baseline="0" noProof="0" dirty="0" err="1">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soạn</a:t>
            </a:r>
            <a:r>
              <a:rPr kumimoji="0" lang="en-US"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 </a:t>
            </a:r>
            <a:r>
              <a:rPr kumimoji="0" lang="vi-VN"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rPr>
              <a:t>2020</a:t>
            </a:r>
            <a:endParaRPr kumimoji="0" lang="en-US" altLang="en-US" sz="1500" b="1" i="0" u="none" strike="noStrike" kern="1200" cap="none" spc="0" normalizeH="0" baseline="0" noProof="0" dirty="0">
              <a:ln>
                <a:noFill/>
              </a:ln>
              <a:solidFill>
                <a:srgbClr val="335B74"/>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pic>
        <p:nvPicPr>
          <p:cNvPr id="8" name="Picture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760538"/>
            <a:ext cx="3960284"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3"/>
          <a:stretch>
            <a:fillRect/>
          </a:stretch>
        </p:blipFill>
        <p:spPr>
          <a:xfrm>
            <a:off x="-1" y="142764"/>
            <a:ext cx="918069" cy="924036"/>
          </a:xfrm>
          <a:prstGeom prst="rect">
            <a:avLst/>
          </a:prstGeom>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98950" y="185300"/>
            <a:ext cx="946271" cy="83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26"/>
          <p:cNvSpPr txBox="1">
            <a:spLocks noChangeArrowheads="1"/>
          </p:cNvSpPr>
          <p:nvPr userDrawn="1"/>
        </p:nvSpPr>
        <p:spPr bwMode="auto">
          <a:xfrm>
            <a:off x="918070" y="228600"/>
            <a:ext cx="10257932"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90000"/>
              </a:lnSpc>
              <a:spcBef>
                <a:spcPct val="50000"/>
              </a:spcBef>
              <a:spcAft>
                <a:spcPts val="0"/>
              </a:spcAft>
              <a:buClrTx/>
              <a:buSzTx/>
              <a:buFontTx/>
              <a:buNone/>
              <a:tabLst/>
              <a:defRPr/>
            </a:pPr>
            <a:r>
              <a:rPr kumimoji="0" lang="vi-VN" altLang="en-US" sz="2400" b="1" i="0" u="none" strike="noStrike" kern="1200" cap="none" spc="0" normalizeH="0" baseline="0" noProof="0" dirty="0">
                <a:ln>
                  <a:noFill/>
                </a:ln>
                <a:solidFill>
                  <a:srgbClr val="335B74"/>
                </a:solidFill>
                <a:effectLst>
                  <a:outerShdw blurRad="38100" dist="38100" dir="2700000" algn="tl">
                    <a:srgbClr val="C0C0C0"/>
                  </a:outerShdw>
                </a:effectLst>
                <a:uLnTx/>
                <a:uFillTx/>
                <a:latin typeface="Arial" panose="020B0604020202020204" pitchFamily="34" charset="0"/>
                <a:ea typeface="+mn-ea"/>
                <a:cs typeface="+mn-cs"/>
              </a:rPr>
              <a:t>TRƯỜNG ĐẠI HỌC CÔNG NGHIỆP HÀ NỘI</a:t>
            </a:r>
          </a:p>
          <a:p>
            <a:pPr marL="0" marR="0" lvl="0" indent="0" algn="ctr" defTabSz="914400" rtl="0" eaLnBrk="1" fontAlgn="auto" latinLnBrk="0" hangingPunct="1">
              <a:lnSpc>
                <a:spcPct val="90000"/>
              </a:lnSpc>
              <a:spcBef>
                <a:spcPct val="50000"/>
              </a:spcBef>
              <a:spcAft>
                <a:spcPts val="0"/>
              </a:spcAft>
              <a:buClrTx/>
              <a:buSzTx/>
              <a:buFontTx/>
              <a:buNone/>
              <a:tabLst/>
              <a:defRPr/>
            </a:pPr>
            <a:r>
              <a:rPr kumimoji="0" lang="vi-VN" altLang="en-US" sz="1800" b="1" i="0" u="none" strike="noStrike" kern="1200" cap="none" spc="0" normalizeH="0" baseline="0" noProof="0" dirty="0">
                <a:ln>
                  <a:noFill/>
                </a:ln>
                <a:solidFill>
                  <a:srgbClr val="335B74"/>
                </a:solidFill>
                <a:effectLst>
                  <a:outerShdw blurRad="38100" dist="38100" dir="2700000" algn="tl">
                    <a:srgbClr val="C0C0C0"/>
                  </a:outerShdw>
                </a:effectLst>
                <a:uLnTx/>
                <a:uFillTx/>
                <a:latin typeface="Arial" panose="020B0604020202020204" pitchFamily="34" charset="0"/>
                <a:ea typeface="+mn-ea"/>
                <a:cs typeface="+mn-cs"/>
              </a:rPr>
              <a:t>KHOA ĐIỆN TỬ</a:t>
            </a:r>
            <a:endParaRPr kumimoji="0" lang="en-US" altLang="en-US" sz="1800" b="1" i="0" u="none" strike="noStrike" kern="1200" cap="none" spc="0" normalizeH="0" baseline="0" noProof="0" dirty="0">
              <a:ln>
                <a:noFill/>
              </a:ln>
              <a:solidFill>
                <a:srgbClr val="335B74"/>
              </a:solidFill>
              <a:effectLst>
                <a:outerShdw blurRad="38100" dist="38100" dir="2700000" algn="tl">
                  <a:srgbClr val="C0C0C0"/>
                </a:outerShdw>
              </a:effectLst>
              <a:uLnTx/>
              <a:uFillTx/>
              <a:latin typeface="Calibri" panose="020F0502020204030204"/>
              <a:ea typeface="+mn-ea"/>
              <a:cs typeface="+mn-cs"/>
            </a:endParaRPr>
          </a:p>
        </p:txBody>
      </p:sp>
      <p:sp>
        <p:nvSpPr>
          <p:cNvPr id="12" name="Footer Placeholder 4"/>
          <p:cNvSpPr>
            <a:spLocks noGrp="1"/>
          </p:cNvSpPr>
          <p:nvPr>
            <p:ph type="ftr" sz="quarter" idx="11"/>
          </p:nvPr>
        </p:nvSpPr>
        <p:spPr>
          <a:xfrm>
            <a:off x="35814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p>
        </p:txBody>
      </p:sp>
    </p:spTree>
    <p:extLst>
      <p:ext uri="{BB962C8B-B14F-4D97-AF65-F5344CB8AC3E}">
        <p14:creationId xmlns:p14="http://schemas.microsoft.com/office/powerpoint/2010/main" val="2111545992"/>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A132444-0A51-40CE-9327-179B1F150D5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400899"/>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CD8CAB-9EC1-4EDF-8F36-3C2AC30048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92152"/>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CFF828-1CC7-45B9-AD9C-4775F4E5C25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906287"/>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440900129"/>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931045484"/>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948556698"/>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846563073"/>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27723669"/>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547582050"/>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311618831"/>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1F5464-46B3-4D0F-8025-A92B34A90DA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2"/>
          <a:stretch>
            <a:fillRect/>
          </a:stretch>
        </p:blipFill>
        <p:spPr>
          <a:xfrm>
            <a:off x="-8639" y="242155"/>
            <a:ext cx="918069" cy="924036"/>
          </a:xfrm>
          <a:prstGeom prst="rect">
            <a:avLst/>
          </a:prstGeom>
        </p:spPr>
      </p:pic>
      <p:pic>
        <p:nvPicPr>
          <p:cNvPr id="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54370" y="282285"/>
            <a:ext cx="946271" cy="83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3"/>
          <p:cNvSpPr>
            <a:spLocks noChangeArrowheads="1"/>
          </p:cNvSpPr>
          <p:nvPr userDrawn="1"/>
        </p:nvSpPr>
        <p:spPr bwMode="ltGray">
          <a:xfrm>
            <a:off x="838200" y="282285"/>
            <a:ext cx="10407531" cy="825298"/>
          </a:xfrm>
          <a:prstGeom prst="rect">
            <a:avLst/>
          </a:prstGeom>
          <a:gradFill flip="none" rotWithShape="1">
            <a:gsLst>
              <a:gs pos="0">
                <a:srgbClr val="0070C0">
                  <a:tint val="66000"/>
                  <a:satMod val="160000"/>
                </a:srgbClr>
              </a:gs>
              <a:gs pos="45000">
                <a:srgbClr val="0070C0">
                  <a:tint val="44500"/>
                  <a:satMod val="160000"/>
                </a:srgbClr>
              </a:gs>
              <a:gs pos="100000">
                <a:srgbClr val="0070C0">
                  <a:tint val="23500"/>
                  <a:satMod val="160000"/>
                </a:srgbClr>
              </a:gs>
            </a:gsLst>
            <a:lin ang="5400000" scaled="1"/>
            <a:tileRect/>
          </a:gradFill>
          <a:ln w="9525">
            <a:solidFill>
              <a:schemeClr val="accent1">
                <a:lumMod val="75000"/>
              </a:schemeClr>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 name="Line 5"/>
          <p:cNvSpPr>
            <a:spLocks noChangeShapeType="1"/>
          </p:cNvSpPr>
          <p:nvPr userDrawn="1"/>
        </p:nvSpPr>
        <p:spPr bwMode="auto">
          <a:xfrm>
            <a:off x="0" y="1159172"/>
            <a:ext cx="12192000" cy="0"/>
          </a:xfrm>
          <a:prstGeom prst="line">
            <a:avLst/>
          </a:prstGeom>
          <a:noFill/>
          <a:ln w="57150" cmpd="thickThin">
            <a:solidFill>
              <a:srgbClr val="3366FF"/>
            </a:solidFill>
            <a:miter lim="800000"/>
            <a:headEnd/>
            <a:tailEnd/>
          </a:ln>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321438"/>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262886080"/>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69529661"/>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545794500"/>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840174851"/>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kumimoji="0" lang="en-US" sz="8000" dirty="0">
                <a:solidFill>
                  <a:prstClr val="white"/>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kumimoji="0" lang="en-US" sz="8000" dirty="0">
                <a:solidFill>
                  <a:prstClr val="white"/>
                </a:solidFill>
                <a:effectLst/>
              </a:rPr>
              <a:t>”</a:t>
            </a:r>
          </a:p>
        </p:txBody>
      </p:sp>
    </p:spTree>
    <p:extLst>
      <p:ext uri="{BB962C8B-B14F-4D97-AF65-F5344CB8AC3E}">
        <p14:creationId xmlns:p14="http://schemas.microsoft.com/office/powerpoint/2010/main" val="1089403097"/>
      </p:ext>
    </p:extLst>
  </p:cSld>
  <p:clrMapOvr>
    <a:masterClrMapping/>
  </p:clrMapOvr>
  <p:transition spd="slow">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843875774"/>
      </p:ext>
    </p:extLst>
  </p:cSld>
  <p:clrMapOvr>
    <a:masterClrMapping/>
  </p:clrMapOvr>
  <p:transition spd="slow">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13280758"/>
      </p:ext>
    </p:extLst>
  </p:cSld>
  <p:clrMapOvr>
    <a:masterClrMapping/>
  </p:clrMapOvr>
  <p:transition spd="slow">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38461904"/>
      </p:ext>
    </p:extLst>
  </p:cSld>
  <p:clrMapOvr>
    <a:masterClrMapping/>
  </p:clrMapOvr>
  <p:transition spd="slow">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15061930"/>
      </p:ext>
    </p:extLst>
  </p:cSld>
  <p:clrMapOvr>
    <a:masterClrMapping/>
  </p:clrMapOvr>
  <p:transition spd="slow">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852433660"/>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Body)"/>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27AFEBC-E04D-4251-AF35-6F8F808C7FC9}"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35814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093292"/>
      </p:ext>
    </p:extLst>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855499180"/>
      </p:ext>
    </p:extLst>
  </p:cSld>
  <p:clrMapOvr>
    <a:masterClrMapping/>
  </p:clrMapOvr>
  <p:transition spd="slow">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605230104"/>
      </p:ext>
    </p:extLst>
  </p:cSld>
  <p:clrMapOvr>
    <a:masterClrMapping/>
  </p:clrMapOvr>
  <p:transition spd="slow">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478052096"/>
      </p:ext>
    </p:extLst>
  </p:cSld>
  <p:clrMapOvr>
    <a:masterClrMapping/>
  </p:clrMapOvr>
  <p:transition spd="slow">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049220987"/>
      </p:ext>
    </p:extLst>
  </p:cSld>
  <p:clrMapOvr>
    <a:masterClrMapping/>
  </p:clrMapOvr>
  <p:transition spd="slow">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67027430"/>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971183052"/>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696613048"/>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785880204"/>
      </p:ext>
    </p:extLst>
  </p:cSld>
  <p:clrMapOvr>
    <a:masterClrMapping/>
  </p:clrMapOvr>
  <p:transition spd="slow">
    <p:randomBar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42427581"/>
      </p:ext>
    </p:extLst>
  </p:cSld>
  <p:clrMapOvr>
    <a:masterClrMapping/>
  </p:clrMapOvr>
  <p:transition spd="slow">
    <p:randomBar dir="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519147141"/>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7533C4-2FEF-4DF5-9738-ED84ECC2009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8514663"/>
      </p:ext>
    </p:extLst>
  </p:cSld>
  <p:clrMapOvr>
    <a:masterClrMapping/>
  </p:clrMapOvr>
  <p:transition spd="slow">
    <p:randomBar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299437552"/>
      </p:ext>
    </p:extLst>
  </p:cSld>
  <p:clrMapOvr>
    <a:masterClrMapping/>
  </p:clrMapOvr>
  <p:transition spd="slow">
    <p:randomBar dir="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kumimoji="0" lang="en-US" sz="8000" dirty="0">
                <a:solidFill>
                  <a:prstClr val="white"/>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kumimoji="0" lang="en-US" sz="8000" dirty="0">
                <a:solidFill>
                  <a:prstClr val="white"/>
                </a:solidFill>
                <a:effectLst/>
              </a:rPr>
              <a:t>”</a:t>
            </a:r>
          </a:p>
        </p:txBody>
      </p:sp>
    </p:spTree>
    <p:extLst>
      <p:ext uri="{BB962C8B-B14F-4D97-AF65-F5344CB8AC3E}">
        <p14:creationId xmlns:p14="http://schemas.microsoft.com/office/powerpoint/2010/main" val="2956328938"/>
      </p:ext>
    </p:extLst>
  </p:cSld>
  <p:clrMapOvr>
    <a:masterClrMapping/>
  </p:clrMapOvr>
  <p:transition spd="slow">
    <p:randomBar dir="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635610259"/>
      </p:ext>
    </p:extLst>
  </p:cSld>
  <p:clrMapOvr>
    <a:masterClrMapping/>
  </p:clrMapOvr>
  <p:transition spd="slow">
    <p:randomBar dir="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219406850"/>
      </p:ext>
    </p:extLst>
  </p:cSld>
  <p:clrMapOvr>
    <a:masterClrMapping/>
  </p:clrMapOvr>
  <p:transition spd="slow">
    <p:randomBar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276663199"/>
      </p:ext>
    </p:extLst>
  </p:cSld>
  <p:clrMapOvr>
    <a:masterClrMapping/>
  </p:clrMapOvr>
  <p:transition spd="slow">
    <p:randomBar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645082915"/>
      </p:ext>
    </p:extLst>
  </p:cSld>
  <p:clrMapOvr>
    <a:masterClrMapping/>
  </p:clrMapOvr>
  <p:transition spd="slow">
    <p:randomBar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09/23/21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386532313"/>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0974215-641D-4975-82AF-6E874EC977ED}"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7475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7BACA91-788A-4A6E-8B31-5D3E162CFE2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42182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1C8D30-078F-449A-98C3-430F0B00C9E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5905711"/>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CB4430A-8E36-4E21-9A8F-A61B294E7EF9}"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673915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E4B521-3057-43C5-9749-B8E390C0338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485586"/>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6.jp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microsoft.com/office/2007/relationships/hdphoto" Target="../media/hdphoto1.wdp"/><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9.jp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8.jpeg"/><Relationship Id="rId10" Type="http://schemas.openxmlformats.org/officeDocument/2006/relationships/slideLayout" Target="../slideLayouts/slideLayout22.xml"/><Relationship Id="rId19" Type="http://schemas.openxmlformats.org/officeDocument/2006/relationships/image" Target="../media/image5.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21" Type="http://schemas.openxmlformats.org/officeDocument/2006/relationships/image" Target="../media/image7.png"/><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image" Target="../media/image6.jp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9.jpg"/><Relationship Id="rId10" Type="http://schemas.openxmlformats.org/officeDocument/2006/relationships/slideLayout" Target="../slideLayouts/slideLayout39.xml"/><Relationship Id="rId19" Type="http://schemas.openxmlformats.org/officeDocument/2006/relationships/image" Target="../media/image5.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C5E63BD-EA0A-4625-BAAE-16D8AEA7671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09/23/21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FE6032 - Tín hiệu và hệ thống</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73FCBE9-EAA8-4494-979D-7B9A674EF6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23"/>
          <p:cNvSpPr>
            <a:spLocks noChangeArrowheads="1"/>
          </p:cNvSpPr>
          <p:nvPr userDrawn="1"/>
        </p:nvSpPr>
        <p:spPr bwMode="ltGray">
          <a:xfrm>
            <a:off x="838200" y="282285"/>
            <a:ext cx="10407531" cy="825298"/>
          </a:xfrm>
          <a:prstGeom prst="rect">
            <a:avLst/>
          </a:prstGeom>
          <a:gradFill flip="none" rotWithShape="1">
            <a:gsLst>
              <a:gs pos="0">
                <a:srgbClr val="0070C0">
                  <a:tint val="66000"/>
                  <a:satMod val="160000"/>
                </a:srgbClr>
              </a:gs>
              <a:gs pos="45000">
                <a:srgbClr val="0070C0">
                  <a:tint val="44500"/>
                  <a:satMod val="160000"/>
                </a:srgbClr>
              </a:gs>
              <a:gs pos="100000">
                <a:srgbClr val="0070C0">
                  <a:tint val="23500"/>
                  <a:satMod val="160000"/>
                </a:srgbClr>
              </a:gs>
            </a:gsLst>
            <a:lin ang="5400000" scaled="1"/>
            <a:tileRect/>
          </a:gradFill>
          <a:ln w="9525">
            <a:solidFill>
              <a:schemeClr val="accent1">
                <a:lumMod val="75000"/>
              </a:schemeClr>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8" name="Picture 7"/>
          <p:cNvPicPr>
            <a:picLocks noChangeAspect="1"/>
          </p:cNvPicPr>
          <p:nvPr userDrawn="1"/>
        </p:nvPicPr>
        <p:blipFill>
          <a:blip r:embed="rId14"/>
          <a:stretch>
            <a:fillRect/>
          </a:stretch>
        </p:blipFill>
        <p:spPr>
          <a:xfrm>
            <a:off x="-8639" y="242155"/>
            <a:ext cx="918069" cy="924036"/>
          </a:xfrm>
          <a:prstGeom prst="rect">
            <a:avLst/>
          </a:prstGeom>
        </p:spPr>
      </p:pic>
      <p:pic>
        <p:nvPicPr>
          <p:cNvPr id="9"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254370" y="282285"/>
            <a:ext cx="946271" cy="83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004455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ransition spd="slow">
    <p:randomBar dir="vert"/>
  </p:transition>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9">
            <a:duotone>
              <a:schemeClr val="bg2">
                <a:shade val="18000"/>
                <a:satMod val="160000"/>
                <a:lumMod val="28000"/>
              </a:schemeClr>
              <a:schemeClr val="bg2">
                <a:tint val="95000"/>
                <a:satMod val="160000"/>
                <a:lumMod val="116000"/>
              </a:schemeClr>
            </a:duotone>
            <a:extLst>
              <a:ext uri="{BEBA8EAE-BF5A-486C-A8C5-ECC9F3942E4B}">
                <a14:imgProps xmlns:a14="http://schemas.microsoft.com/office/drawing/2010/main">
                  <a14:imgLayer r:embed="rId20">
                    <a14:imgEffect>
                      <a14:brightnessContrast bright="38000"/>
                    </a14:imgEffect>
                  </a14:imgLayer>
                </a14:imgProps>
              </a:ext>
            </a:extLst>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BDA76B8-FB6B-47B4-B733-F9F3FA8CF68A}"/>
              </a:ext>
            </a:extLst>
          </p:cNvPr>
          <p:cNvPicPr>
            <a:picLocks noChangeAspect="1"/>
          </p:cNvPicPr>
          <p:nvPr userDrawn="1"/>
        </p:nvPicPr>
        <p:blipFill>
          <a:blip r:embed="rId21"/>
          <a:stretch>
            <a:fillRect/>
          </a:stretch>
        </p:blipFill>
        <p:spPr>
          <a:xfrm>
            <a:off x="0" y="4762"/>
            <a:ext cx="12192000" cy="797878"/>
          </a:xfrm>
          <a:prstGeom prst="rect">
            <a:avLst/>
          </a:prstGeom>
        </p:spPr>
      </p:pic>
      <p:pic>
        <p:nvPicPr>
          <p:cNvPr id="18" name="Picture 17">
            <a:extLst>
              <a:ext uri="{FF2B5EF4-FFF2-40B4-BE49-F238E27FC236}">
                <a16:creationId xmlns:a16="http://schemas.microsoft.com/office/drawing/2014/main" id="{19BF7B10-53EA-4154-9420-BA5EF91BF3FE}"/>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160" y="5862541"/>
            <a:ext cx="12195363" cy="1001821"/>
          </a:xfrm>
          <a:prstGeom prst="rect">
            <a:avLst/>
          </a:prstGeom>
        </p:spPr>
      </p:pic>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48A87A34-81AB-432B-8DAE-1953F412C126}" type="datetimeFigureOut">
              <a:rPr kumimoji="0" lang="en-US" dirty="0">
                <a:solidFill>
                  <a:prstClr val="white">
                    <a:tint val="75000"/>
                  </a:prstClr>
                </a:solidFill>
              </a:rPr>
              <a:pPr defTabSz="457200"/>
              <a:t>09/23/21</a:t>
            </a:fld>
            <a:endParaRPr kumimoji="0" lang="en-US" dirty="0">
              <a:solidFill>
                <a:prstClr val="white">
                  <a:tint val="75000"/>
                </a:prstClr>
              </a:solidFill>
            </a:endParaRP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457200"/>
            <a:endParaRPr kumimoji="0" lang="en-US" dirty="0">
              <a:solidFill>
                <a:prstClr val="white">
                  <a:tint val="75000"/>
                </a:prstClr>
              </a:solidFill>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6D22F896-40B5-4ADD-8801-0D06FADFA095}" type="slidenum">
              <a:rPr kumimoji="0" lang="en-US" dirty="0">
                <a:solidFill>
                  <a:prstClr val="white">
                    <a:tint val="75000"/>
                  </a:prstClr>
                </a:solidFill>
              </a:rPr>
              <a:pPr defTabSz="457200"/>
              <a:t>‹#›</a:t>
            </a:fld>
            <a:endParaRPr kumimoji="0" lang="en-US" dirty="0">
              <a:solidFill>
                <a:prstClr val="white">
                  <a:tint val="75000"/>
                </a:prstClr>
              </a:solidFill>
            </a:endParaRPr>
          </a:p>
        </p:txBody>
      </p:sp>
      <p:pic>
        <p:nvPicPr>
          <p:cNvPr id="10" name="Picture 9">
            <a:extLst>
              <a:ext uri="{FF2B5EF4-FFF2-40B4-BE49-F238E27FC236}">
                <a16:creationId xmlns:a16="http://schemas.microsoft.com/office/drawing/2014/main" id="{EEDFE2DA-50D5-49DA-8438-230DF30AD181}"/>
              </a:ext>
            </a:extLst>
          </p:cNvPr>
          <p:cNvPicPr>
            <a:picLocks noChangeAspect="1"/>
          </p:cNvPicPr>
          <p:nvPr userDrawn="1"/>
        </p:nvPicPr>
        <p:blipFill>
          <a:blip r:embed="rId23" cstate="print">
            <a:clrChange>
              <a:clrFrom>
                <a:srgbClr val="F0F4F8"/>
              </a:clrFrom>
              <a:clrTo>
                <a:srgbClr val="F0F4F8">
                  <a:alpha val="0"/>
                </a:srgbClr>
              </a:clrTo>
            </a:clrChange>
            <a:extLst>
              <a:ext uri="{28A0092B-C50C-407E-A947-70E740481C1C}">
                <a14:useLocalDpi xmlns:a14="http://schemas.microsoft.com/office/drawing/2010/main" val="0"/>
              </a:ext>
            </a:extLst>
          </a:blip>
          <a:stretch>
            <a:fillRect/>
          </a:stretch>
        </p:blipFill>
        <p:spPr>
          <a:xfrm>
            <a:off x="162764" y="97090"/>
            <a:ext cx="588268" cy="588268"/>
          </a:xfrm>
          <a:prstGeom prst="rect">
            <a:avLst/>
          </a:prstGeom>
          <a:effectLst>
            <a:glow rad="50800">
              <a:schemeClr val="tx1">
                <a:alpha val="90000"/>
              </a:schemeClr>
            </a:glow>
          </a:effectLst>
        </p:spPr>
      </p:pic>
      <p:sp>
        <p:nvSpPr>
          <p:cNvPr id="11" name="Footer Placeholder 2">
            <a:extLst>
              <a:ext uri="{FF2B5EF4-FFF2-40B4-BE49-F238E27FC236}">
                <a16:creationId xmlns:a16="http://schemas.microsoft.com/office/drawing/2014/main" id="{CCB07750-03A5-4DB7-9F3C-5C3826EA764B}"/>
              </a:ext>
            </a:extLst>
          </p:cNvPr>
          <p:cNvSpPr txBox="1">
            <a:spLocks/>
          </p:cNvSpPr>
          <p:nvPr userDrawn="1"/>
        </p:nvSpPr>
        <p:spPr>
          <a:xfrm>
            <a:off x="863637" y="181054"/>
            <a:ext cx="104149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kumimoji="0" lang="en-US" sz="1500" b="1">
                <a:solidFill>
                  <a:prstClr val="white"/>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TRƯỜNG ĐẠI HỌC CÔNG NGHIỆP HÀ NỘI </a:t>
            </a:r>
          </a:p>
        </p:txBody>
      </p:sp>
      <p:sp>
        <p:nvSpPr>
          <p:cNvPr id="23" name="Footer Placeholder 2">
            <a:extLst>
              <a:ext uri="{FF2B5EF4-FFF2-40B4-BE49-F238E27FC236}">
                <a16:creationId xmlns:a16="http://schemas.microsoft.com/office/drawing/2014/main" id="{C3E298A9-610C-46DC-B065-F65C5A6DC04F}"/>
              </a:ext>
            </a:extLst>
          </p:cNvPr>
          <p:cNvSpPr txBox="1">
            <a:spLocks/>
          </p:cNvSpPr>
          <p:nvPr userDrawn="1"/>
        </p:nvSpPr>
        <p:spPr>
          <a:xfrm>
            <a:off x="-45577" y="6636210"/>
            <a:ext cx="6400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000" dirty="0">
                <a:solidFill>
                  <a:prstClr val="white"/>
                </a:solidFill>
                <a:latin typeface="Arial" panose="020B0604020202020204" pitchFamily="34" charset="0"/>
                <a:cs typeface="Arial" panose="020B0604020202020204" pitchFamily="34" charset="0"/>
              </a:rPr>
              <a:t>Website: https://haui.edu.vn</a:t>
            </a:r>
          </a:p>
        </p:txBody>
      </p:sp>
      <p:sp>
        <p:nvSpPr>
          <p:cNvPr id="24" name="TextBox 23">
            <a:extLst>
              <a:ext uri="{FF2B5EF4-FFF2-40B4-BE49-F238E27FC236}">
                <a16:creationId xmlns:a16="http://schemas.microsoft.com/office/drawing/2014/main" id="{E2CC0E39-3A88-446C-9DBA-4CD5D2FEEAC2}"/>
              </a:ext>
            </a:extLst>
          </p:cNvPr>
          <p:cNvSpPr txBox="1"/>
          <p:nvPr userDrawn="1"/>
        </p:nvSpPr>
        <p:spPr>
          <a:xfrm>
            <a:off x="7432898" y="6622998"/>
            <a:ext cx="3395481" cy="246221"/>
          </a:xfrm>
          <a:prstGeom prst="rect">
            <a:avLst/>
          </a:prstGeom>
          <a:noFill/>
        </p:spPr>
        <p:txBody>
          <a:bodyPr wrap="none" rtlCol="0">
            <a:spAutoFit/>
          </a:bodyPr>
          <a:lstStyle/>
          <a:p>
            <a:pPr>
              <a:defRPr/>
            </a:pPr>
            <a:r>
              <a:rPr kumimoji="0" lang="en-ID" sz="1000">
                <a:solidFill>
                  <a:prstClr val="white"/>
                </a:solidFill>
                <a:latin typeface="Arial" panose="020B0604020202020204" pitchFamily="34" charset="0"/>
                <a:cs typeface="Arial" panose="020B0604020202020204" pitchFamily="34" charset="0"/>
              </a:rPr>
              <a:t>© 2021</a:t>
            </a:r>
            <a:r>
              <a:rPr kumimoji="0" lang="en-ID" sz="1000" b="1">
                <a:solidFill>
                  <a:prstClr val="white"/>
                </a:solidFill>
                <a:latin typeface="Arial" panose="020B0604020202020204" pitchFamily="34" charset="0"/>
                <a:cs typeface="Arial" panose="020B0604020202020204" pitchFamily="34" charset="0"/>
              </a:rPr>
              <a:t> </a:t>
            </a:r>
            <a:r>
              <a:rPr kumimoji="0" lang="en-ID" sz="1000" b="1" dirty="0">
                <a:solidFill>
                  <a:prstClr val="white"/>
                </a:solidFill>
                <a:latin typeface="Arial" panose="020B0604020202020204" pitchFamily="34" charset="0"/>
                <a:cs typeface="Arial" panose="020B0604020202020204" pitchFamily="34" charset="0"/>
              </a:rPr>
              <a:t>Hanoi University of Industry </a:t>
            </a:r>
            <a:r>
              <a:rPr kumimoji="0" lang="en-ID" sz="1000" dirty="0">
                <a:solidFill>
                  <a:prstClr val="white"/>
                </a:solidFill>
                <a:latin typeface="Arial" panose="020B0604020202020204" pitchFamily="34" charset="0"/>
                <a:cs typeface="Arial" panose="020B0604020202020204" pitchFamily="34" charset="0"/>
              </a:rPr>
              <a:t>All rights reserved</a:t>
            </a:r>
          </a:p>
        </p:txBody>
      </p:sp>
      <p:grpSp>
        <p:nvGrpSpPr>
          <p:cNvPr id="25" name="Group 24">
            <a:extLst>
              <a:ext uri="{FF2B5EF4-FFF2-40B4-BE49-F238E27FC236}">
                <a16:creationId xmlns:a16="http://schemas.microsoft.com/office/drawing/2014/main" id="{DADA8E7B-4936-4304-A6B7-69EA88D09CBD}"/>
              </a:ext>
            </a:extLst>
          </p:cNvPr>
          <p:cNvGrpSpPr/>
          <p:nvPr userDrawn="1"/>
        </p:nvGrpSpPr>
        <p:grpSpPr>
          <a:xfrm>
            <a:off x="10695894" y="6596658"/>
            <a:ext cx="357425" cy="184511"/>
            <a:chOff x="4858544" y="3598069"/>
            <a:chExt cx="1614487" cy="833438"/>
          </a:xfrm>
          <a:solidFill>
            <a:schemeClr val="tx1"/>
          </a:solidFill>
        </p:grpSpPr>
        <p:sp>
          <p:nvSpPr>
            <p:cNvPr id="26" name="Freeform 20">
              <a:extLst>
                <a:ext uri="{FF2B5EF4-FFF2-40B4-BE49-F238E27FC236}">
                  <a16:creationId xmlns:a16="http://schemas.microsoft.com/office/drawing/2014/main" id="{F20DF773-25D2-4904-9187-6D25DBA6214F}"/>
                </a:ext>
              </a:extLst>
            </p:cNvPr>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kumimoji="0" lang="en-US" kern="0">
                <a:solidFill>
                  <a:prstClr val="black"/>
                </a:solidFill>
              </a:endParaRPr>
            </a:p>
          </p:txBody>
        </p:sp>
        <p:sp>
          <p:nvSpPr>
            <p:cNvPr id="27" name="Freeform 21">
              <a:extLst>
                <a:ext uri="{FF2B5EF4-FFF2-40B4-BE49-F238E27FC236}">
                  <a16:creationId xmlns:a16="http://schemas.microsoft.com/office/drawing/2014/main" id="{F6E0392A-71DA-4FC5-9189-78029867C258}"/>
                </a:ext>
              </a:extLst>
            </p:cNvPr>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kumimoji="0" lang="en-US" kern="0">
                <a:solidFill>
                  <a:prstClr val="black"/>
                </a:solidFill>
              </a:endParaRPr>
            </a:p>
          </p:txBody>
        </p:sp>
      </p:grpSp>
      <p:sp>
        <p:nvSpPr>
          <p:cNvPr id="28" name="Slide Number Placeholder 5">
            <a:extLst>
              <a:ext uri="{FF2B5EF4-FFF2-40B4-BE49-F238E27FC236}">
                <a16:creationId xmlns:a16="http://schemas.microsoft.com/office/drawing/2014/main" id="{FB27096D-82F9-4A7C-AA95-3E7BF1CC321A}"/>
              </a:ext>
            </a:extLst>
          </p:cNvPr>
          <p:cNvSpPr txBox="1">
            <a:spLocks/>
          </p:cNvSpPr>
          <p:nvPr userDrawn="1"/>
        </p:nvSpPr>
        <p:spPr>
          <a:xfrm>
            <a:off x="11400367" y="64928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kumimoji="0" lang="en-US" smtClean="0">
                <a:solidFill>
                  <a:prstClr val="white">
                    <a:tint val="75000"/>
                  </a:prstClr>
                </a:solidFill>
              </a:rPr>
              <a:pPr/>
              <a:t>‹#›</a:t>
            </a:fld>
            <a:endParaRPr kumimoji="0" lang="en-US" dirty="0">
              <a:solidFill>
                <a:prstClr val="white">
                  <a:tint val="75000"/>
                </a:prstClr>
              </a:solidFill>
            </a:endParaRPr>
          </a:p>
        </p:txBody>
      </p:sp>
      <p:pic>
        <p:nvPicPr>
          <p:cNvPr id="21" name="Picture 20">
            <a:extLst>
              <a:ext uri="{FF2B5EF4-FFF2-40B4-BE49-F238E27FC236}">
                <a16:creationId xmlns:a16="http://schemas.microsoft.com/office/drawing/2014/main" id="{FDF6A8C2-760B-45E8-967E-09466886A5FB}"/>
              </a:ext>
            </a:extLst>
          </p:cNvPr>
          <p:cNvPicPr>
            <a:picLocks noChangeAspect="1"/>
          </p:cNvPicPr>
          <p:nvPr userDrawn="1"/>
        </p:nvPicPr>
        <p:blipFill>
          <a:blip r:embed="rId24"/>
          <a:stretch>
            <a:fillRect/>
          </a:stretch>
        </p:blipFill>
        <p:spPr>
          <a:xfrm>
            <a:off x="11391163" y="67326"/>
            <a:ext cx="636127" cy="632778"/>
          </a:xfrm>
          <a:prstGeom prst="rect">
            <a:avLst/>
          </a:prstGeom>
        </p:spPr>
      </p:pic>
    </p:spTree>
    <p:extLst>
      <p:ext uri="{BB962C8B-B14F-4D97-AF65-F5344CB8AC3E}">
        <p14:creationId xmlns:p14="http://schemas.microsoft.com/office/powerpoint/2010/main" val="972916874"/>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ransition spd="slow">
    <p:randomBar dir="ver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9">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BDA76B8-FB6B-47B4-B733-F9F3FA8CF68A}"/>
              </a:ext>
            </a:extLst>
          </p:cNvPr>
          <p:cNvPicPr>
            <a:picLocks noChangeAspect="1"/>
          </p:cNvPicPr>
          <p:nvPr userDrawn="1"/>
        </p:nvPicPr>
        <p:blipFill>
          <a:blip r:embed="rId20"/>
          <a:stretch>
            <a:fillRect/>
          </a:stretch>
        </p:blipFill>
        <p:spPr>
          <a:xfrm>
            <a:off x="0" y="4762"/>
            <a:ext cx="12192000" cy="797878"/>
          </a:xfrm>
          <a:prstGeom prst="rect">
            <a:avLst/>
          </a:prstGeom>
        </p:spPr>
      </p:pic>
      <p:pic>
        <p:nvPicPr>
          <p:cNvPr id="18" name="Picture 17">
            <a:extLst>
              <a:ext uri="{FF2B5EF4-FFF2-40B4-BE49-F238E27FC236}">
                <a16:creationId xmlns:a16="http://schemas.microsoft.com/office/drawing/2014/main" id="{19BF7B10-53EA-4154-9420-BA5EF91BF3FE}"/>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160" y="5862541"/>
            <a:ext cx="12195363" cy="1001821"/>
          </a:xfrm>
          <a:prstGeom prst="rect">
            <a:avLst/>
          </a:prstGeom>
        </p:spPr>
      </p:pic>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48A87A34-81AB-432B-8DAE-1953F412C126}" type="datetimeFigureOut">
              <a:rPr kumimoji="0" lang="en-US" dirty="0">
                <a:solidFill>
                  <a:prstClr val="white">
                    <a:tint val="75000"/>
                  </a:prstClr>
                </a:solidFill>
              </a:rPr>
              <a:pPr defTabSz="457200"/>
              <a:t>09/23/21</a:t>
            </a:fld>
            <a:endParaRPr kumimoji="0" lang="en-US" dirty="0">
              <a:solidFill>
                <a:prstClr val="white">
                  <a:tint val="75000"/>
                </a:prstClr>
              </a:solidFill>
            </a:endParaRP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457200"/>
            <a:endParaRPr kumimoji="0" lang="en-US" dirty="0">
              <a:solidFill>
                <a:prstClr val="white">
                  <a:tint val="75000"/>
                </a:prstClr>
              </a:solidFill>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6D22F896-40B5-4ADD-8801-0D06FADFA095}" type="slidenum">
              <a:rPr kumimoji="0" lang="en-US" dirty="0">
                <a:solidFill>
                  <a:prstClr val="white">
                    <a:tint val="75000"/>
                  </a:prstClr>
                </a:solidFill>
              </a:rPr>
              <a:pPr defTabSz="457200"/>
              <a:t>‹#›</a:t>
            </a:fld>
            <a:endParaRPr kumimoji="0" lang="en-US" dirty="0">
              <a:solidFill>
                <a:prstClr val="white">
                  <a:tint val="75000"/>
                </a:prstClr>
              </a:solidFill>
            </a:endParaRPr>
          </a:p>
        </p:txBody>
      </p:sp>
      <p:pic>
        <p:nvPicPr>
          <p:cNvPr id="10" name="Picture 9">
            <a:extLst>
              <a:ext uri="{FF2B5EF4-FFF2-40B4-BE49-F238E27FC236}">
                <a16:creationId xmlns:a16="http://schemas.microsoft.com/office/drawing/2014/main" id="{EEDFE2DA-50D5-49DA-8438-230DF30AD181}"/>
              </a:ext>
            </a:extLst>
          </p:cNvPr>
          <p:cNvPicPr>
            <a:picLocks noChangeAspect="1"/>
          </p:cNvPicPr>
          <p:nvPr userDrawn="1"/>
        </p:nvPicPr>
        <p:blipFill>
          <a:blip r:embed="rId22" cstate="print">
            <a:clrChange>
              <a:clrFrom>
                <a:srgbClr val="F0F4F8"/>
              </a:clrFrom>
              <a:clrTo>
                <a:srgbClr val="F0F4F8">
                  <a:alpha val="0"/>
                </a:srgbClr>
              </a:clrTo>
            </a:clrChange>
            <a:extLst>
              <a:ext uri="{28A0092B-C50C-407E-A947-70E740481C1C}">
                <a14:useLocalDpi xmlns:a14="http://schemas.microsoft.com/office/drawing/2010/main" val="0"/>
              </a:ext>
            </a:extLst>
          </a:blip>
          <a:stretch>
            <a:fillRect/>
          </a:stretch>
        </p:blipFill>
        <p:spPr>
          <a:xfrm>
            <a:off x="162764" y="97090"/>
            <a:ext cx="588268" cy="588268"/>
          </a:xfrm>
          <a:prstGeom prst="rect">
            <a:avLst/>
          </a:prstGeom>
          <a:effectLst>
            <a:glow rad="50800">
              <a:schemeClr val="tx1">
                <a:alpha val="90000"/>
              </a:schemeClr>
            </a:glow>
          </a:effectLst>
        </p:spPr>
      </p:pic>
      <p:sp>
        <p:nvSpPr>
          <p:cNvPr id="11" name="Footer Placeholder 2">
            <a:extLst>
              <a:ext uri="{FF2B5EF4-FFF2-40B4-BE49-F238E27FC236}">
                <a16:creationId xmlns:a16="http://schemas.microsoft.com/office/drawing/2014/main" id="{CCB07750-03A5-4DB7-9F3C-5C3826EA764B}"/>
              </a:ext>
            </a:extLst>
          </p:cNvPr>
          <p:cNvSpPr txBox="1">
            <a:spLocks/>
          </p:cNvSpPr>
          <p:nvPr userDrawn="1"/>
        </p:nvSpPr>
        <p:spPr>
          <a:xfrm>
            <a:off x="863637" y="181054"/>
            <a:ext cx="104149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kumimoji="0" lang="en-US" sz="1500" b="1">
                <a:solidFill>
                  <a:prstClr val="white"/>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TRƯỜNG ĐẠI HỌC CÔNG NGHIỆP HÀ NỘI – BÀI GIẢNG ĐIỆN TỬ</a:t>
            </a:r>
          </a:p>
        </p:txBody>
      </p:sp>
      <p:sp>
        <p:nvSpPr>
          <p:cNvPr id="23" name="Footer Placeholder 2">
            <a:extLst>
              <a:ext uri="{FF2B5EF4-FFF2-40B4-BE49-F238E27FC236}">
                <a16:creationId xmlns:a16="http://schemas.microsoft.com/office/drawing/2014/main" id="{C3E298A9-610C-46DC-B065-F65C5A6DC04F}"/>
              </a:ext>
            </a:extLst>
          </p:cNvPr>
          <p:cNvSpPr txBox="1">
            <a:spLocks/>
          </p:cNvSpPr>
          <p:nvPr userDrawn="1"/>
        </p:nvSpPr>
        <p:spPr>
          <a:xfrm>
            <a:off x="-45577" y="6636210"/>
            <a:ext cx="6400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000" dirty="0">
                <a:solidFill>
                  <a:prstClr val="white"/>
                </a:solidFill>
                <a:latin typeface="Arial" panose="020B0604020202020204" pitchFamily="34" charset="0"/>
                <a:cs typeface="Arial" panose="020B0604020202020204" pitchFamily="34" charset="0"/>
              </a:rPr>
              <a:t>Website: https://haui.edu.vn</a:t>
            </a:r>
          </a:p>
        </p:txBody>
      </p:sp>
      <p:sp>
        <p:nvSpPr>
          <p:cNvPr id="24" name="TextBox 23">
            <a:extLst>
              <a:ext uri="{FF2B5EF4-FFF2-40B4-BE49-F238E27FC236}">
                <a16:creationId xmlns:a16="http://schemas.microsoft.com/office/drawing/2014/main" id="{E2CC0E39-3A88-446C-9DBA-4CD5D2FEEAC2}"/>
              </a:ext>
            </a:extLst>
          </p:cNvPr>
          <p:cNvSpPr txBox="1"/>
          <p:nvPr userDrawn="1"/>
        </p:nvSpPr>
        <p:spPr>
          <a:xfrm>
            <a:off x="7432898" y="6622998"/>
            <a:ext cx="3395481" cy="246221"/>
          </a:xfrm>
          <a:prstGeom prst="rect">
            <a:avLst/>
          </a:prstGeom>
          <a:noFill/>
        </p:spPr>
        <p:txBody>
          <a:bodyPr wrap="none" rtlCol="0">
            <a:spAutoFit/>
          </a:bodyPr>
          <a:lstStyle/>
          <a:p>
            <a:pPr>
              <a:defRPr/>
            </a:pPr>
            <a:r>
              <a:rPr kumimoji="0" lang="en-ID" sz="1000">
                <a:solidFill>
                  <a:prstClr val="white"/>
                </a:solidFill>
                <a:latin typeface="Arial" panose="020B0604020202020204" pitchFamily="34" charset="0"/>
                <a:cs typeface="Arial" panose="020B0604020202020204" pitchFamily="34" charset="0"/>
              </a:rPr>
              <a:t>© 2021</a:t>
            </a:r>
            <a:r>
              <a:rPr kumimoji="0" lang="en-ID" sz="1000" b="1">
                <a:solidFill>
                  <a:prstClr val="white"/>
                </a:solidFill>
                <a:latin typeface="Arial" panose="020B0604020202020204" pitchFamily="34" charset="0"/>
                <a:cs typeface="Arial" panose="020B0604020202020204" pitchFamily="34" charset="0"/>
              </a:rPr>
              <a:t> </a:t>
            </a:r>
            <a:r>
              <a:rPr kumimoji="0" lang="en-ID" sz="1000" b="1" dirty="0">
                <a:solidFill>
                  <a:prstClr val="white"/>
                </a:solidFill>
                <a:latin typeface="Arial" panose="020B0604020202020204" pitchFamily="34" charset="0"/>
                <a:cs typeface="Arial" panose="020B0604020202020204" pitchFamily="34" charset="0"/>
              </a:rPr>
              <a:t>Hanoi University of Industry </a:t>
            </a:r>
            <a:r>
              <a:rPr kumimoji="0" lang="en-ID" sz="1000" dirty="0">
                <a:solidFill>
                  <a:prstClr val="white"/>
                </a:solidFill>
                <a:latin typeface="Arial" panose="020B0604020202020204" pitchFamily="34" charset="0"/>
                <a:cs typeface="Arial" panose="020B0604020202020204" pitchFamily="34" charset="0"/>
              </a:rPr>
              <a:t>All rights reserved</a:t>
            </a:r>
          </a:p>
        </p:txBody>
      </p:sp>
      <p:grpSp>
        <p:nvGrpSpPr>
          <p:cNvPr id="25" name="Group 24">
            <a:extLst>
              <a:ext uri="{FF2B5EF4-FFF2-40B4-BE49-F238E27FC236}">
                <a16:creationId xmlns:a16="http://schemas.microsoft.com/office/drawing/2014/main" id="{DADA8E7B-4936-4304-A6B7-69EA88D09CBD}"/>
              </a:ext>
            </a:extLst>
          </p:cNvPr>
          <p:cNvGrpSpPr/>
          <p:nvPr userDrawn="1"/>
        </p:nvGrpSpPr>
        <p:grpSpPr>
          <a:xfrm>
            <a:off x="10695894" y="6596658"/>
            <a:ext cx="357425" cy="184511"/>
            <a:chOff x="4858544" y="3598069"/>
            <a:chExt cx="1614487" cy="833438"/>
          </a:xfrm>
          <a:solidFill>
            <a:schemeClr val="tx1"/>
          </a:solidFill>
        </p:grpSpPr>
        <p:sp>
          <p:nvSpPr>
            <p:cNvPr id="26" name="Freeform 20">
              <a:extLst>
                <a:ext uri="{FF2B5EF4-FFF2-40B4-BE49-F238E27FC236}">
                  <a16:creationId xmlns:a16="http://schemas.microsoft.com/office/drawing/2014/main" id="{F20DF773-25D2-4904-9187-6D25DBA6214F}"/>
                </a:ext>
              </a:extLst>
            </p:cNvPr>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kumimoji="0" lang="en-US" kern="0">
                <a:solidFill>
                  <a:prstClr val="black"/>
                </a:solidFill>
              </a:endParaRPr>
            </a:p>
          </p:txBody>
        </p:sp>
        <p:sp>
          <p:nvSpPr>
            <p:cNvPr id="27" name="Freeform 21">
              <a:extLst>
                <a:ext uri="{FF2B5EF4-FFF2-40B4-BE49-F238E27FC236}">
                  <a16:creationId xmlns:a16="http://schemas.microsoft.com/office/drawing/2014/main" id="{F6E0392A-71DA-4FC5-9189-78029867C258}"/>
                </a:ext>
              </a:extLst>
            </p:cNvPr>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kumimoji="0" lang="en-US" kern="0">
                <a:solidFill>
                  <a:prstClr val="black"/>
                </a:solidFill>
              </a:endParaRPr>
            </a:p>
          </p:txBody>
        </p:sp>
      </p:grpSp>
      <p:sp>
        <p:nvSpPr>
          <p:cNvPr id="28" name="Slide Number Placeholder 5">
            <a:extLst>
              <a:ext uri="{FF2B5EF4-FFF2-40B4-BE49-F238E27FC236}">
                <a16:creationId xmlns:a16="http://schemas.microsoft.com/office/drawing/2014/main" id="{FB27096D-82F9-4A7C-AA95-3E7BF1CC321A}"/>
              </a:ext>
            </a:extLst>
          </p:cNvPr>
          <p:cNvSpPr txBox="1">
            <a:spLocks/>
          </p:cNvSpPr>
          <p:nvPr userDrawn="1"/>
        </p:nvSpPr>
        <p:spPr>
          <a:xfrm>
            <a:off x="11400367" y="64928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kumimoji="0" lang="en-US" smtClean="0">
                <a:solidFill>
                  <a:prstClr val="white">
                    <a:tint val="75000"/>
                  </a:prstClr>
                </a:solidFill>
              </a:rPr>
              <a:pPr/>
              <a:t>‹#›</a:t>
            </a:fld>
            <a:endParaRPr kumimoji="0" lang="en-US" dirty="0">
              <a:solidFill>
                <a:prstClr val="white">
                  <a:tint val="75000"/>
                </a:prstClr>
              </a:solidFill>
            </a:endParaRPr>
          </a:p>
        </p:txBody>
      </p:sp>
      <p:grpSp>
        <p:nvGrpSpPr>
          <p:cNvPr id="8" name="Group 7">
            <a:extLst>
              <a:ext uri="{FF2B5EF4-FFF2-40B4-BE49-F238E27FC236}">
                <a16:creationId xmlns:a16="http://schemas.microsoft.com/office/drawing/2014/main" id="{91E445A4-8D81-4CA3-BB93-5298193E2D2A}"/>
              </a:ext>
            </a:extLst>
          </p:cNvPr>
          <p:cNvGrpSpPr/>
          <p:nvPr userDrawn="1"/>
        </p:nvGrpSpPr>
        <p:grpSpPr>
          <a:xfrm>
            <a:off x="11378506" y="97089"/>
            <a:ext cx="668448" cy="588269"/>
            <a:chOff x="5467047" y="1715665"/>
            <a:chExt cx="869189" cy="764931"/>
          </a:xfrm>
          <a:effectLst>
            <a:glow rad="50800">
              <a:schemeClr val="tx1"/>
            </a:glow>
          </a:effectLst>
        </p:grpSpPr>
        <p:sp>
          <p:nvSpPr>
            <p:cNvPr id="7" name="Rectangle: Rounded Corners 6">
              <a:extLst>
                <a:ext uri="{FF2B5EF4-FFF2-40B4-BE49-F238E27FC236}">
                  <a16:creationId xmlns:a16="http://schemas.microsoft.com/office/drawing/2014/main" id="{E662C203-6E1C-46EB-A0B2-4B8F57DABD62}"/>
                </a:ext>
              </a:extLst>
            </p:cNvPr>
            <p:cNvSpPr/>
            <p:nvPr userDrawn="1"/>
          </p:nvSpPr>
          <p:spPr>
            <a:xfrm>
              <a:off x="5521569" y="1715665"/>
              <a:ext cx="764931" cy="764931"/>
            </a:xfrm>
            <a:prstGeom prst="roundRect">
              <a:avLst>
                <a:gd name="adj" fmla="val 6135"/>
              </a:avLst>
            </a:prstGeom>
            <a:solidFill>
              <a:srgbClr val="FACA06"/>
            </a:solidFill>
            <a:ln w="12700">
              <a:solidFill>
                <a:srgbClr val="003A70"/>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457200"/>
              <a:endParaRPr kumimoji="0" lang="en-US">
                <a:solidFill>
                  <a:prstClr val="black"/>
                </a:solidFill>
              </a:endParaRPr>
            </a:p>
          </p:txBody>
        </p:sp>
        <p:sp>
          <p:nvSpPr>
            <p:cNvPr id="29" name="TextBox 28">
              <a:extLst>
                <a:ext uri="{FF2B5EF4-FFF2-40B4-BE49-F238E27FC236}">
                  <a16:creationId xmlns:a16="http://schemas.microsoft.com/office/drawing/2014/main" id="{CC3E1E09-5473-4729-9780-795DE4EEEA86}"/>
                </a:ext>
              </a:extLst>
            </p:cNvPr>
            <p:cNvSpPr txBox="1"/>
            <p:nvPr userDrawn="1"/>
          </p:nvSpPr>
          <p:spPr>
            <a:xfrm>
              <a:off x="5467047" y="1824087"/>
              <a:ext cx="869189" cy="637249"/>
            </a:xfrm>
            <a:prstGeom prst="rect">
              <a:avLst/>
            </a:prstGeom>
            <a:noFill/>
          </p:spPr>
          <p:txBody>
            <a:bodyPr wrap="none" rtlCol="0">
              <a:spAutoFit/>
            </a:bodyPr>
            <a:lstStyle/>
            <a:p>
              <a:pPr algn="ctr" defTabSz="457200"/>
              <a:r>
                <a:rPr kumimoji="0" lang="en-US" sz="1400" b="1" dirty="0">
                  <a:solidFill>
                    <a:srgbClr val="E81C24"/>
                  </a:solidFill>
                  <a:latin typeface="Arial" panose="020B0604020202020204" pitchFamily="34" charset="0"/>
                  <a:cs typeface="Arial" panose="020B0604020202020204" pitchFamily="34" charset="0"/>
                </a:rPr>
                <a:t>LOGO</a:t>
              </a:r>
            </a:p>
            <a:p>
              <a:pPr algn="ctr" defTabSz="457200"/>
              <a:r>
                <a:rPr kumimoji="0" lang="en-US" sz="1400" b="1" dirty="0">
                  <a:solidFill>
                    <a:srgbClr val="E81C24"/>
                  </a:solidFill>
                  <a:latin typeface="Arial" panose="020B0604020202020204" pitchFamily="34" charset="0"/>
                  <a:cs typeface="Arial" panose="020B0604020202020204" pitchFamily="34" charset="0"/>
                </a:rPr>
                <a:t>KHOA</a:t>
              </a:r>
            </a:p>
          </p:txBody>
        </p:sp>
      </p:grpSp>
      <p:pic>
        <p:nvPicPr>
          <p:cNvPr id="21" name="Picture 20">
            <a:extLst>
              <a:ext uri="{FF2B5EF4-FFF2-40B4-BE49-F238E27FC236}">
                <a16:creationId xmlns:a16="http://schemas.microsoft.com/office/drawing/2014/main" id="{FDF6A8C2-760B-45E8-967E-09466886A5FB}"/>
              </a:ext>
            </a:extLst>
          </p:cNvPr>
          <p:cNvPicPr>
            <a:picLocks noChangeAspect="1"/>
          </p:cNvPicPr>
          <p:nvPr userDrawn="1"/>
        </p:nvPicPr>
        <p:blipFill>
          <a:blip r:embed="rId23"/>
          <a:stretch>
            <a:fillRect/>
          </a:stretch>
        </p:blipFill>
        <p:spPr>
          <a:xfrm>
            <a:off x="11430319" y="84528"/>
            <a:ext cx="616635" cy="613389"/>
          </a:xfrm>
          <a:prstGeom prst="rect">
            <a:avLst/>
          </a:prstGeom>
        </p:spPr>
      </p:pic>
    </p:spTree>
    <p:extLst>
      <p:ext uri="{BB962C8B-B14F-4D97-AF65-F5344CB8AC3E}">
        <p14:creationId xmlns:p14="http://schemas.microsoft.com/office/powerpoint/2010/main" val="1225125873"/>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ransition spd="slow">
    <p:randomBar dir="ver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1.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18978" y="1628800"/>
            <a:ext cx="9001462" cy="1665139"/>
          </a:xfrm>
        </p:spPr>
        <p:txBody>
          <a:bodyPr/>
          <a:lstStyle/>
          <a:p>
            <a:r>
              <a:rPr lang="en-US" smtClean="0"/>
              <a:t>Lập trình mạng</a:t>
            </a:r>
            <a:endParaRPr lang="en-US" dirty="0"/>
          </a:p>
        </p:txBody>
      </p:sp>
      <p:sp>
        <p:nvSpPr>
          <p:cNvPr id="8" name="Subtitle 7"/>
          <p:cNvSpPr>
            <a:spLocks noGrp="1"/>
          </p:cNvSpPr>
          <p:nvPr>
            <p:ph type="subTitle" idx="1"/>
          </p:nvPr>
        </p:nvSpPr>
        <p:spPr/>
        <p:txBody>
          <a:bodyPr/>
          <a:lstStyle/>
          <a:p>
            <a:r>
              <a:rPr lang="en-US" dirty="0" err="1"/>
              <a:t>Lớp</a:t>
            </a:r>
            <a:r>
              <a:rPr lang="en-US" dirty="0"/>
              <a:t> MMT1-K13</a:t>
            </a:r>
          </a:p>
          <a:p>
            <a:r>
              <a:rPr lang="en-US" dirty="0"/>
              <a:t> </a:t>
            </a:r>
          </a:p>
        </p:txBody>
      </p:sp>
    </p:spTree>
    <p:custDataLst>
      <p:tags r:id="rId1"/>
    </p:custDataLst>
    <p:extLst>
      <p:ext uri="{BB962C8B-B14F-4D97-AF65-F5344CB8AC3E}">
        <p14:creationId xmlns:p14="http://schemas.microsoft.com/office/powerpoint/2010/main" val="986858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905" y="332656"/>
            <a:ext cx="10353761" cy="1542345"/>
          </a:xfrm>
        </p:spPr>
        <p:txBody>
          <a:bodyPr/>
          <a:lstStyle/>
          <a:p>
            <a:r>
              <a:rPr lang="en-US"/>
              <a:t>C</a:t>
            </a:r>
            <a:r>
              <a:rPr lang="en-US" smtClean="0"/>
              <a:t>. So sánh</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62692339"/>
              </p:ext>
            </p:extLst>
          </p:nvPr>
        </p:nvGraphicFramePr>
        <p:xfrm>
          <a:off x="717256" y="1484784"/>
          <a:ext cx="11059418" cy="4491727"/>
        </p:xfrm>
        <a:graphic>
          <a:graphicData uri="http://schemas.openxmlformats.org/drawingml/2006/table">
            <a:tbl>
              <a:tblPr firstRow="1" bandRow="1">
                <a:tableStyleId>{F5AB1C69-6EDB-4FF4-983F-18BD219EF322}</a:tableStyleId>
              </a:tblPr>
              <a:tblGrid>
                <a:gridCol w="2138384">
                  <a:extLst>
                    <a:ext uri="{9D8B030D-6E8A-4147-A177-3AD203B41FA5}">
                      <a16:colId xmlns:a16="http://schemas.microsoft.com/office/drawing/2014/main" val="2404088186"/>
                    </a:ext>
                  </a:extLst>
                </a:gridCol>
                <a:gridCol w="4392488">
                  <a:extLst>
                    <a:ext uri="{9D8B030D-6E8A-4147-A177-3AD203B41FA5}">
                      <a16:colId xmlns:a16="http://schemas.microsoft.com/office/drawing/2014/main" val="2454838082"/>
                    </a:ext>
                  </a:extLst>
                </a:gridCol>
                <a:gridCol w="4528546">
                  <a:extLst>
                    <a:ext uri="{9D8B030D-6E8A-4147-A177-3AD203B41FA5}">
                      <a16:colId xmlns:a16="http://schemas.microsoft.com/office/drawing/2014/main" val="1382717074"/>
                    </a:ext>
                  </a:extLst>
                </a:gridCol>
              </a:tblGrid>
              <a:tr h="351462">
                <a:tc>
                  <a:txBody>
                    <a:bodyPr/>
                    <a:lstStyle/>
                    <a:p>
                      <a:pPr algn="ctr"/>
                      <a:r>
                        <a:rPr lang="en-US" sz="1800" b="1" i="0" kern="1200" smtClean="0">
                          <a:solidFill>
                            <a:schemeClr val="lt1"/>
                          </a:solidFill>
                          <a:effectLst/>
                          <a:latin typeface="Times New Roman" panose="02020603050405020304" pitchFamily="18" charset="0"/>
                          <a:ea typeface="+mn-ea"/>
                          <a:cs typeface="Times New Roman" panose="02020603050405020304" pitchFamily="18" charset="0"/>
                        </a:rPr>
                        <a:t>Điểm khác biệt</a:t>
                      </a:r>
                      <a:endParaRPr lang="en-US" sz="1800" b="1">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IPv4</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IPv6</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9826030"/>
                  </a:ext>
                </a:extLst>
              </a:tr>
              <a:tr h="452398">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DNS Record</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Ở địa chỉ A</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Ở địa chỉ AAAA</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4439131"/>
                  </a:ext>
                </a:extLst>
              </a:tr>
              <a:tr h="504056">
                <a:tc>
                  <a:txBody>
                    <a:bodyPr/>
                    <a:lstStyle/>
                    <a:p>
                      <a:r>
                        <a:rPr lang="vi-VN" sz="1800" b="0" i="0" kern="1200" smtClean="0">
                          <a:solidFill>
                            <a:schemeClr val="dk1"/>
                          </a:solidFill>
                          <a:effectLst/>
                          <a:latin typeface="Times New Roman" panose="02020603050405020304" pitchFamily="18" charset="0"/>
                          <a:ea typeface="+mn-ea"/>
                          <a:cs typeface="Times New Roman" panose="02020603050405020304" pitchFamily="18" charset="0"/>
                        </a:rPr>
                        <a:t>Kích thước gói</a:t>
                      </a:r>
                      <a:endParaRPr lang="en-US" sz="1800">
                        <a:latin typeface="Times New Roman" panose="02020603050405020304" pitchFamily="18" charset="0"/>
                        <a:cs typeface="Times New Roman" panose="02020603050405020304" pitchFamily="18" charset="0"/>
                      </a:endParaRPr>
                    </a:p>
                  </a:txBody>
                  <a:tcPr/>
                </a:tc>
                <a:tc>
                  <a:txBody>
                    <a:bodyPr/>
                    <a:lstStyle/>
                    <a:p>
                      <a:pPr latinLnBrk="0"/>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Tối thiểu là 576 byte</a:t>
                      </a:r>
                      <a:endParaRPr lang="vi-VN" sz="180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Tối thiểu là 1208 byte</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3735175"/>
                  </a:ext>
                </a:extLst>
              </a:tr>
              <a:tr h="412586">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Bảo mật</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Chủ yếu dựa vào tầng Ứng dụng</a:t>
                      </a:r>
                      <a:endParaRPr lang="en-US" sz="1800">
                        <a:latin typeface="Times New Roman" panose="02020603050405020304" pitchFamily="18" charset="0"/>
                        <a:cs typeface="Times New Roman" panose="02020603050405020304" pitchFamily="18" charset="0"/>
                      </a:endParaRPr>
                    </a:p>
                  </a:txBody>
                  <a:tcPr/>
                </a:tc>
                <a:tc>
                  <a:txBody>
                    <a:bodyPr/>
                    <a:lstStyle/>
                    <a:p>
                      <a:pPr latinLnBrk="0"/>
                      <a:r>
                        <a:rPr lang="vi-VN" sz="1800" b="0" i="0" kern="1200" smtClean="0">
                          <a:solidFill>
                            <a:schemeClr val="dk1"/>
                          </a:solidFill>
                          <a:effectLst/>
                          <a:latin typeface="Times New Roman" panose="02020603050405020304" pitchFamily="18" charset="0"/>
                          <a:ea typeface="+mn-ea"/>
                          <a:cs typeface="Times New Roman" panose="02020603050405020304" pitchFamily="18" charset="0"/>
                        </a:rPr>
                        <a:t>Có giao thức Bảo mật riêng được gọi là IPSec</a:t>
                      </a:r>
                      <a:endParaRPr lang="en-US" sz="180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16413696"/>
                  </a:ext>
                </a:extLst>
              </a:tr>
              <a:tr h="611238">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Packet Fragmentation</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Cho phép từ các router truyền đến máy chủ</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b="0" i="0" kern="1200" smtClean="0">
                          <a:solidFill>
                            <a:schemeClr val="dk1"/>
                          </a:solidFill>
                          <a:effectLst/>
                          <a:latin typeface="Times New Roman" panose="02020603050405020304" pitchFamily="18" charset="0"/>
                          <a:ea typeface="+mn-ea"/>
                          <a:cs typeface="Times New Roman" panose="02020603050405020304" pitchFamily="18" charset="0"/>
                        </a:rPr>
                        <a:t>Chỉ truyền được đến máy chủ</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8650683"/>
                  </a:ext>
                </a:extLst>
              </a:tr>
              <a:tr h="459080">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SNMP</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Hỗ trợ</a:t>
                      </a:r>
                      <a:endParaRPr lang="en-US" sz="1800">
                        <a:latin typeface="Times New Roman" panose="02020603050405020304" pitchFamily="18" charset="0"/>
                        <a:cs typeface="Times New Roman" panose="02020603050405020304" pitchFamily="18" charset="0"/>
                      </a:endParaRPr>
                    </a:p>
                  </a:txBody>
                  <a:tcPr/>
                </a:tc>
                <a:tc>
                  <a:txBody>
                    <a:bodyPr/>
                    <a:lstStyle/>
                    <a:p>
                      <a:pPr latinLnBrk="0"/>
                      <a:r>
                        <a:rPr lang="en-US" sz="1800" smtClean="0">
                          <a:effectLst/>
                          <a:latin typeface="Times New Roman" panose="02020603050405020304" pitchFamily="18" charset="0"/>
                          <a:cs typeface="Times New Roman" panose="02020603050405020304" pitchFamily="18" charset="0"/>
                        </a:rPr>
                        <a:t>Không </a:t>
                      </a:r>
                      <a:r>
                        <a:rPr lang="en-US" sz="1800">
                          <a:effectLst/>
                          <a:latin typeface="Times New Roman" panose="02020603050405020304" pitchFamily="18" charset="0"/>
                          <a:cs typeface="Times New Roman" panose="02020603050405020304" pitchFamily="18" charset="0"/>
                        </a:rPr>
                        <a:t>hỗ trợ</a:t>
                      </a:r>
                    </a:p>
                  </a:txBody>
                  <a:tcPr marL="76200" marR="76200" marT="76200" marB="76200" anchor="ctr"/>
                </a:tc>
                <a:extLst>
                  <a:ext uri="{0D108BD9-81ED-4DB2-BD59-A6C34878D82A}">
                    <a16:rowId xmlns:a16="http://schemas.microsoft.com/office/drawing/2014/main" val="2756335251"/>
                  </a:ext>
                </a:extLst>
              </a:tr>
              <a:tr h="729233">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Address Mask</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b="0" i="0" kern="1200" smtClean="0">
                          <a:solidFill>
                            <a:schemeClr val="dk1"/>
                          </a:solidFill>
                          <a:effectLst/>
                          <a:latin typeface="Times New Roman" panose="02020603050405020304" pitchFamily="18" charset="0"/>
                          <a:ea typeface="+mn-ea"/>
                          <a:cs typeface="Times New Roman" panose="02020603050405020304" pitchFamily="18" charset="0"/>
                        </a:rPr>
                        <a:t>Dùng cho mạng được chỉ định từ phần máy chủ</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b="0" i="0" kern="1200" smtClean="0">
                          <a:solidFill>
                            <a:schemeClr val="dk1"/>
                          </a:solidFill>
                          <a:effectLst/>
                          <a:latin typeface="Times New Roman" panose="02020603050405020304" pitchFamily="18" charset="0"/>
                          <a:ea typeface="+mn-ea"/>
                          <a:cs typeface="Times New Roman" panose="02020603050405020304" pitchFamily="18" charset="0"/>
                        </a:rPr>
                        <a:t>Không được sử dụng</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6966088"/>
                  </a:ext>
                </a:extLst>
              </a:tr>
              <a:tr h="729233">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Address Features</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b="0" i="0" kern="1200" smtClean="0">
                          <a:solidFill>
                            <a:schemeClr val="dk1"/>
                          </a:solidFill>
                          <a:effectLst/>
                          <a:latin typeface="Times New Roman" panose="02020603050405020304" pitchFamily="18" charset="0"/>
                          <a:ea typeface="+mn-ea"/>
                          <a:cs typeface="Times New Roman" panose="02020603050405020304" pitchFamily="18" charset="0"/>
                        </a:rPr>
                        <a:t>Network Address Translation được sử dụng, cho phép NAT một địa chỉ đại diện cho hàng ngàn địa chỉ non-routable.</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b="0" i="0" kern="1200" smtClean="0">
                          <a:solidFill>
                            <a:schemeClr val="dk1"/>
                          </a:solidFill>
                          <a:effectLst/>
                          <a:latin typeface="Times New Roman" panose="02020603050405020304" pitchFamily="18" charset="0"/>
                          <a:ea typeface="+mn-ea"/>
                          <a:cs typeface="Times New Roman" panose="02020603050405020304" pitchFamily="18" charset="0"/>
                        </a:rPr>
                        <a:t>Network Address Translation được sử dụng, cho phép NAT một địa chỉ đại diện cho hàng ngàn địa chỉ non-routable.</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5839632"/>
                  </a:ext>
                </a:extLst>
              </a:tr>
            </a:tbl>
          </a:graphicData>
        </a:graphic>
      </p:graphicFrame>
    </p:spTree>
    <p:extLst>
      <p:ext uri="{BB962C8B-B14F-4D97-AF65-F5344CB8AC3E}">
        <p14:creationId xmlns:p14="http://schemas.microsoft.com/office/powerpoint/2010/main" val="413525809"/>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905" y="332656"/>
            <a:ext cx="10353761" cy="1542345"/>
          </a:xfrm>
        </p:spPr>
        <p:txBody>
          <a:bodyPr/>
          <a:lstStyle/>
          <a:p>
            <a:r>
              <a:rPr lang="en-US"/>
              <a:t>C</a:t>
            </a:r>
            <a:r>
              <a:rPr lang="en-US" smtClean="0"/>
              <a:t>. So sánh</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27262559"/>
              </p:ext>
            </p:extLst>
          </p:nvPr>
        </p:nvGraphicFramePr>
        <p:xfrm>
          <a:off x="551384" y="1484784"/>
          <a:ext cx="11233249" cy="4752529"/>
        </p:xfrm>
        <a:graphic>
          <a:graphicData uri="http://schemas.openxmlformats.org/drawingml/2006/table">
            <a:tbl>
              <a:tblPr firstRow="1" bandRow="1">
                <a:tableStyleId>{F5AB1C69-6EDB-4FF4-983F-18BD219EF322}</a:tableStyleId>
              </a:tblPr>
              <a:tblGrid>
                <a:gridCol w="2305890">
                  <a:extLst>
                    <a:ext uri="{9D8B030D-6E8A-4147-A177-3AD203B41FA5}">
                      <a16:colId xmlns:a16="http://schemas.microsoft.com/office/drawing/2014/main" val="2404088186"/>
                    </a:ext>
                  </a:extLst>
                </a:gridCol>
                <a:gridCol w="4327634">
                  <a:extLst>
                    <a:ext uri="{9D8B030D-6E8A-4147-A177-3AD203B41FA5}">
                      <a16:colId xmlns:a16="http://schemas.microsoft.com/office/drawing/2014/main" val="2454838082"/>
                    </a:ext>
                  </a:extLst>
                </a:gridCol>
                <a:gridCol w="4599725">
                  <a:extLst>
                    <a:ext uri="{9D8B030D-6E8A-4147-A177-3AD203B41FA5}">
                      <a16:colId xmlns:a16="http://schemas.microsoft.com/office/drawing/2014/main" val="1382717074"/>
                    </a:ext>
                  </a:extLst>
                </a:gridCol>
              </a:tblGrid>
              <a:tr h="395645">
                <a:tc>
                  <a:txBody>
                    <a:bodyPr/>
                    <a:lstStyle/>
                    <a:p>
                      <a:pPr algn="ctr"/>
                      <a:r>
                        <a:rPr lang="en-US" sz="1700" b="1" i="0" kern="1200" smtClean="0">
                          <a:solidFill>
                            <a:schemeClr val="lt1"/>
                          </a:solidFill>
                          <a:effectLst/>
                          <a:latin typeface="Times New Roman" panose="02020603050405020304" pitchFamily="18" charset="0"/>
                          <a:ea typeface="+mn-ea"/>
                          <a:cs typeface="Times New Roman" panose="02020603050405020304" pitchFamily="18" charset="0"/>
                        </a:rPr>
                        <a:t>Điểm khác biệt</a:t>
                      </a:r>
                      <a:endParaRPr lang="en-US" sz="1700" b="1">
                        <a:latin typeface="Times New Roman" panose="02020603050405020304" pitchFamily="18" charset="0"/>
                        <a:cs typeface="Times New Roman" panose="02020603050405020304" pitchFamily="18" charset="0"/>
                      </a:endParaRPr>
                    </a:p>
                  </a:txBody>
                  <a:tcPr/>
                </a:tc>
                <a:tc>
                  <a:txBody>
                    <a:bodyPr/>
                    <a:lstStyle/>
                    <a:p>
                      <a:pPr algn="ctr"/>
                      <a:r>
                        <a:rPr lang="en-US" sz="1700" smtClean="0">
                          <a:latin typeface="Times New Roman" panose="02020603050405020304" pitchFamily="18" charset="0"/>
                          <a:cs typeface="Times New Roman" panose="02020603050405020304" pitchFamily="18" charset="0"/>
                        </a:rPr>
                        <a:t>IPv4</a:t>
                      </a:r>
                      <a:endParaRPr lang="en-US" sz="1700">
                        <a:latin typeface="Times New Roman" panose="02020603050405020304" pitchFamily="18" charset="0"/>
                        <a:cs typeface="Times New Roman" panose="02020603050405020304" pitchFamily="18" charset="0"/>
                      </a:endParaRPr>
                    </a:p>
                  </a:txBody>
                  <a:tcPr/>
                </a:tc>
                <a:tc>
                  <a:txBody>
                    <a:bodyPr/>
                    <a:lstStyle/>
                    <a:p>
                      <a:pPr algn="ctr"/>
                      <a:r>
                        <a:rPr lang="en-US" sz="1700" smtClean="0">
                          <a:latin typeface="Times New Roman" panose="02020603050405020304" pitchFamily="18" charset="0"/>
                          <a:cs typeface="Times New Roman" panose="02020603050405020304" pitchFamily="18" charset="0"/>
                        </a:rPr>
                        <a:t>IPv6</a:t>
                      </a:r>
                      <a:endParaRPr lang="en-US"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9826030"/>
                  </a:ext>
                </a:extLst>
              </a:tr>
              <a:tr h="509269">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Cấu hình mạng</a:t>
                      </a:r>
                      <a:endParaRPr lang="en-US" sz="1700">
                        <a:latin typeface="Times New Roman" panose="02020603050405020304" pitchFamily="18" charset="0"/>
                        <a:cs typeface="Times New Roman" panose="02020603050405020304" pitchFamily="18" charset="0"/>
                      </a:endParaRPr>
                    </a:p>
                  </a:txBody>
                  <a:tcPr/>
                </a:tc>
                <a:tc>
                  <a:txBody>
                    <a:bodyPr/>
                    <a:lstStyle/>
                    <a:p>
                      <a:r>
                        <a:rPr lang="vi-VN" sz="1800" b="0" i="0" kern="1200" smtClean="0">
                          <a:solidFill>
                            <a:schemeClr val="dk1"/>
                          </a:solidFill>
                          <a:effectLst/>
                          <a:latin typeface="Times New Roman" panose="02020603050405020304" pitchFamily="18" charset="0"/>
                          <a:ea typeface="+mn-ea"/>
                          <a:cs typeface="Times New Roman" panose="02020603050405020304" pitchFamily="18" charset="0"/>
                        </a:rPr>
                        <a:t>Được cấu hình thủ công hoặc với DHCP</a:t>
                      </a:r>
                      <a:endParaRPr lang="en-US" sz="1700">
                        <a:latin typeface="Times New Roman" panose="02020603050405020304" pitchFamily="18" charset="0"/>
                        <a:cs typeface="Times New Roman" panose="02020603050405020304" pitchFamily="18" charset="0"/>
                      </a:endParaRPr>
                    </a:p>
                  </a:txBody>
                  <a:tcPr/>
                </a:tc>
                <a:tc>
                  <a:txBody>
                    <a:bodyPr/>
                    <a:lstStyle/>
                    <a:p>
                      <a:pPr latinLnBrk="0"/>
                      <a:r>
                        <a:rPr lang="en-US" smtClean="0">
                          <a:effectLst/>
                          <a:latin typeface="Times New Roman" panose="02020603050405020304" pitchFamily="18" charset="0"/>
                          <a:cs typeface="Times New Roman" panose="02020603050405020304" pitchFamily="18" charset="0"/>
                        </a:rPr>
                        <a:t>Cấu </a:t>
                      </a:r>
                      <a:r>
                        <a:rPr lang="en-US">
                          <a:effectLst/>
                          <a:latin typeface="Times New Roman" panose="02020603050405020304" pitchFamily="18" charset="0"/>
                          <a:cs typeface="Times New Roman" panose="02020603050405020304" pitchFamily="18" charset="0"/>
                        </a:rPr>
                        <a:t>hình tự động</a:t>
                      </a:r>
                    </a:p>
                  </a:txBody>
                  <a:tcPr marL="76200" marR="76200" marT="76200" marB="76200" anchor="ctr"/>
                </a:tc>
                <a:extLst>
                  <a:ext uri="{0D108BD9-81ED-4DB2-BD59-A6C34878D82A}">
                    <a16:rowId xmlns:a16="http://schemas.microsoft.com/office/drawing/2014/main" val="3184439131"/>
                  </a:ext>
                </a:extLst>
              </a:tr>
              <a:tr h="720545">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Giao thức định tuyến thông tin(RIP)</a:t>
                      </a:r>
                      <a:endParaRPr lang="en-US" sz="1700">
                        <a:latin typeface="Times New Roman" panose="02020603050405020304" pitchFamily="18" charset="0"/>
                        <a:cs typeface="Times New Roman" panose="02020603050405020304" pitchFamily="18" charset="0"/>
                      </a:endParaRPr>
                    </a:p>
                  </a:txBody>
                  <a:tcPr/>
                </a:tc>
                <a:tc>
                  <a:txBody>
                    <a:bodyPr/>
                    <a:lstStyle/>
                    <a:p>
                      <a:pPr latinLnBrk="0"/>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Hỗ trợ</a:t>
                      </a:r>
                      <a:endParaRPr lang="vi-VN" sz="170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nSpc>
                          <a:spcPct val="200000"/>
                        </a:lnSpc>
                      </a:pPr>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Không hỗ trợ</a:t>
                      </a:r>
                      <a:endParaRPr lang="en-US" sz="1800" b="0" i="0" kern="120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93735175"/>
                  </a:ext>
                </a:extLst>
              </a:tr>
              <a:tr h="480363">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Số lớp</a:t>
                      </a:r>
                      <a:endParaRPr lang="en-US" sz="17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Năm lớp (A-E)</a:t>
                      </a:r>
                      <a:endParaRPr lang="en-US" sz="1700">
                        <a:latin typeface="Times New Roman" panose="02020603050405020304" pitchFamily="18" charset="0"/>
                        <a:cs typeface="Times New Roman" panose="02020603050405020304" pitchFamily="18" charset="0"/>
                      </a:endParaRPr>
                    </a:p>
                  </a:txBody>
                  <a:tcPr/>
                </a:tc>
                <a:tc>
                  <a:txBody>
                    <a:bodyPr/>
                    <a:lstStyle/>
                    <a:p>
                      <a:pPr latinLnBrk="0"/>
                      <a:r>
                        <a:rPr lang="vi-VN" sz="1800" b="0" i="0" kern="1200" smtClean="0">
                          <a:solidFill>
                            <a:schemeClr val="dk1"/>
                          </a:solidFill>
                          <a:effectLst/>
                          <a:latin typeface="Times New Roman" panose="02020603050405020304" pitchFamily="18" charset="0"/>
                          <a:ea typeface="+mn-ea"/>
                          <a:cs typeface="Times New Roman" panose="02020603050405020304" pitchFamily="18" charset="0"/>
                        </a:rPr>
                        <a:t>Không giới hạn lưu trữ địa chỉ IP</a:t>
                      </a:r>
                      <a:endParaRPr lang="en-US" sz="170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16413696"/>
                  </a:ext>
                </a:extLst>
              </a:tr>
              <a:tr h="488104">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Loại địa chỉ</a:t>
                      </a:r>
                      <a:endParaRPr lang="en-US" sz="17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Multicast, Broadcast và Unicat</a:t>
                      </a:r>
                      <a:endParaRPr lang="en-US" sz="17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Anycast, Unicast và Multicast</a:t>
                      </a:r>
                      <a:endParaRPr lang="en-US"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8650683"/>
                  </a:ext>
                </a:extLst>
              </a:tr>
              <a:tr h="516791">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Chiều dài Header</a:t>
                      </a:r>
                      <a:endParaRPr lang="en-US" sz="1700">
                        <a:latin typeface="Times New Roman" panose="02020603050405020304" pitchFamily="18" charset="0"/>
                        <a:cs typeface="Times New Roman" panose="02020603050405020304" pitchFamily="18" charset="0"/>
                      </a:endParaRPr>
                    </a:p>
                  </a:txBody>
                  <a:tcPr/>
                </a:tc>
                <a:tc>
                  <a:txBody>
                    <a:bodyPr/>
                    <a:lstStyle/>
                    <a:p>
                      <a:r>
                        <a:rPr lang="en-US" sz="1700" smtClean="0">
                          <a:latin typeface="Times New Roman" panose="02020603050405020304" pitchFamily="18" charset="0"/>
                          <a:cs typeface="Times New Roman" panose="02020603050405020304" pitchFamily="18" charset="0"/>
                        </a:rPr>
                        <a:t>20</a:t>
                      </a:r>
                      <a:endParaRPr lang="en-US" sz="1700">
                        <a:latin typeface="Times New Roman" panose="02020603050405020304" pitchFamily="18" charset="0"/>
                        <a:cs typeface="Times New Roman" panose="02020603050405020304" pitchFamily="18" charset="0"/>
                      </a:endParaRPr>
                    </a:p>
                  </a:txBody>
                  <a:tcPr/>
                </a:tc>
                <a:tc>
                  <a:txBody>
                    <a:bodyPr/>
                    <a:lstStyle/>
                    <a:p>
                      <a:pPr latinLnBrk="0"/>
                      <a:r>
                        <a:rPr lang="en-US" smtClean="0">
                          <a:effectLst/>
                          <a:latin typeface="Times New Roman" panose="02020603050405020304" pitchFamily="18" charset="0"/>
                          <a:cs typeface="Times New Roman" panose="02020603050405020304" pitchFamily="18" charset="0"/>
                        </a:rPr>
                        <a:t>40</a:t>
                      </a:r>
                      <a:endParaRPr lang="en-US">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756335251"/>
                  </a:ext>
                </a:extLst>
              </a:tr>
              <a:tr h="820906">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Address method</a:t>
                      </a:r>
                      <a:endParaRPr lang="en-US" sz="17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Địa chỉ số</a:t>
                      </a:r>
                      <a:endParaRPr lang="en-US" sz="17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Địa chỉ chữ và số</a:t>
                      </a:r>
                      <a:endParaRPr lang="en-US"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6966088"/>
                  </a:ext>
                </a:extLst>
              </a:tr>
              <a:tr h="820906">
                <a:tc>
                  <a:txBody>
                    <a:bodyPr/>
                    <a:lstStyle/>
                    <a:p>
                      <a:r>
                        <a:rPr lang="vi-VN" sz="1800" b="0" i="0" kern="1200" smtClean="0">
                          <a:solidFill>
                            <a:schemeClr val="dk1"/>
                          </a:solidFill>
                          <a:effectLst/>
                          <a:latin typeface="Times New Roman" panose="02020603050405020304" pitchFamily="18" charset="0"/>
                          <a:ea typeface="+mn-ea"/>
                          <a:cs typeface="Times New Roman" panose="02020603050405020304" pitchFamily="18" charset="0"/>
                        </a:rPr>
                        <a:t>Kích thước địa chỉ</a:t>
                      </a:r>
                      <a:endParaRPr lang="en-US" sz="17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32 bit</a:t>
                      </a:r>
                      <a:endParaRPr lang="en-US" sz="1700">
                        <a:latin typeface="Times New Roman" panose="02020603050405020304" pitchFamily="18" charset="0"/>
                        <a:cs typeface="Times New Roman" panose="02020603050405020304" pitchFamily="18" charset="0"/>
                      </a:endParaRPr>
                    </a:p>
                  </a:txBody>
                  <a:tcPr/>
                </a:tc>
                <a:tc>
                  <a:txBody>
                    <a:bodyPr/>
                    <a:lstStyle/>
                    <a:p>
                      <a:r>
                        <a:rPr lang="en-US" sz="1800" b="0" i="0" kern="1200" smtClean="0">
                          <a:solidFill>
                            <a:schemeClr val="dk1"/>
                          </a:solidFill>
                          <a:effectLst/>
                          <a:latin typeface="Times New Roman" panose="02020603050405020304" pitchFamily="18" charset="0"/>
                          <a:ea typeface="+mn-ea"/>
                          <a:cs typeface="Times New Roman" panose="02020603050405020304" pitchFamily="18" charset="0"/>
                        </a:rPr>
                        <a:t>128 bit</a:t>
                      </a:r>
                      <a:endParaRPr lang="en-US"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5839632"/>
                  </a:ext>
                </a:extLst>
              </a:tr>
            </a:tbl>
          </a:graphicData>
        </a:graphic>
      </p:graphicFrame>
    </p:spTree>
    <p:extLst>
      <p:ext uri="{BB962C8B-B14F-4D97-AF65-F5344CB8AC3E}">
        <p14:creationId xmlns:p14="http://schemas.microsoft.com/office/powerpoint/2010/main" val="1280572791"/>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 </a:t>
            </a:r>
            <a:r>
              <a:rPr lang="en-US" smtClean="0"/>
              <a:t>Ưu điểm và nhược điểm</a:t>
            </a:r>
            <a:endParaRPr lang="en-US"/>
          </a:p>
        </p:txBody>
      </p:sp>
      <p:sp>
        <p:nvSpPr>
          <p:cNvPr id="3" name="TextBox 2"/>
          <p:cNvSpPr txBox="1"/>
          <p:nvPr/>
        </p:nvSpPr>
        <p:spPr>
          <a:xfrm>
            <a:off x="711074" y="2646554"/>
            <a:ext cx="10541476" cy="3416320"/>
          </a:xfrm>
          <a:prstGeom prst="rect">
            <a:avLst/>
          </a:prstGeom>
          <a:noFill/>
        </p:spPr>
        <p:txBody>
          <a:bodyPr wrap="square" rtlCol="0">
            <a:spAutoFit/>
          </a:bodyPr>
          <a:lstStyle/>
          <a:p>
            <a:pPr marL="457200" indent="-457200" algn="just">
              <a:buFont typeface="Wingdings" panose="05000000000000000000" pitchFamily="2" charset="2"/>
              <a:buChar char="Ø"/>
            </a:pPr>
            <a:r>
              <a:rPr lang="vi-VN" sz="2400" i="1">
                <a:latin typeface="+mj-lt"/>
              </a:rPr>
              <a:t>Không có bất cứ cách thức bảo mật nào đi kèm trong cấu trúc thiết kế của địa </a:t>
            </a:r>
            <a:r>
              <a:rPr lang="vi-VN" sz="2400" i="1">
                <a:latin typeface="+mj-lt"/>
              </a:rPr>
              <a:t>chỉ </a:t>
            </a:r>
            <a:r>
              <a:rPr lang="vi-VN" sz="2400" i="1" smtClean="0">
                <a:latin typeface="+mj-lt"/>
              </a:rPr>
              <a:t>IPv4</a:t>
            </a:r>
            <a:r>
              <a:rPr lang="en-US" sz="2400" smtClean="0">
                <a:latin typeface="+mj-lt"/>
              </a:rPr>
              <a:t>: </a:t>
            </a:r>
          </a:p>
          <a:p>
            <a:pPr algn="just"/>
            <a:r>
              <a:rPr lang="en-US" sz="2400">
                <a:latin typeface="+mj-lt"/>
              </a:rPr>
              <a:t>	</a:t>
            </a:r>
            <a:r>
              <a:rPr lang="vi-VN" sz="2400" smtClean="0">
                <a:latin typeface="+mj-lt"/>
              </a:rPr>
              <a:t>Phương </a:t>
            </a:r>
            <a:r>
              <a:rPr lang="vi-VN" sz="2400">
                <a:latin typeface="+mj-lt"/>
              </a:rPr>
              <a:t>tiện hỗ trợ mã hóa dữ liệu cũng không được tích hợp trong IPv4. </a:t>
            </a:r>
            <a:r>
              <a:rPr lang="vi-VN" sz="2400">
                <a:latin typeface="+mj-lt"/>
              </a:rPr>
              <a:t>Do </a:t>
            </a:r>
            <a:r>
              <a:rPr lang="en-US" sz="2400" smtClean="0">
                <a:latin typeface="+mj-lt"/>
              </a:rPr>
              <a:t>	</a:t>
            </a:r>
            <a:r>
              <a:rPr lang="vi-VN" sz="2400" smtClean="0">
                <a:latin typeface="+mj-lt"/>
              </a:rPr>
              <a:t>đó</a:t>
            </a:r>
            <a:r>
              <a:rPr lang="vi-VN" sz="2400">
                <a:latin typeface="+mj-lt"/>
              </a:rPr>
              <a:t>, lưu lượng truyền tải giữa các Host không được bảo mật mà chỉ bảo </a:t>
            </a:r>
            <a:r>
              <a:rPr lang="vi-VN" sz="2400">
                <a:latin typeface="+mj-lt"/>
              </a:rPr>
              <a:t>mật </a:t>
            </a:r>
            <a:r>
              <a:rPr lang="en-US" sz="2400" smtClean="0">
                <a:latin typeface="+mj-lt"/>
              </a:rPr>
              <a:t>	</a:t>
            </a:r>
            <a:r>
              <a:rPr lang="vi-VN" sz="2400" smtClean="0">
                <a:latin typeface="+mj-lt"/>
              </a:rPr>
              <a:t>phổ </a:t>
            </a:r>
            <a:r>
              <a:rPr lang="vi-VN" sz="2400">
                <a:latin typeface="+mj-lt"/>
              </a:rPr>
              <a:t>biến ở mức ứng dụng</a:t>
            </a:r>
            <a:endParaRPr lang="en-US" sz="2400" smtClean="0">
              <a:latin typeface="+mj-lt"/>
            </a:endParaRPr>
          </a:p>
          <a:p>
            <a:pPr marL="457200" indent="-457200" algn="just">
              <a:buFont typeface="Wingdings" panose="05000000000000000000" pitchFamily="2" charset="2"/>
              <a:buChar char="Ø"/>
            </a:pPr>
            <a:r>
              <a:rPr lang="en-US" sz="2400" i="1">
                <a:latin typeface="+mj-lt"/>
              </a:rPr>
              <a:t>Một hạn chế nữa của IPv4 đó là việc thiếu hụt không gian </a:t>
            </a:r>
            <a:r>
              <a:rPr lang="en-US" sz="2400" i="1">
                <a:latin typeface="+mj-lt"/>
              </a:rPr>
              <a:t>địa </a:t>
            </a:r>
            <a:r>
              <a:rPr lang="en-US" sz="2400" i="1" smtClean="0">
                <a:latin typeface="+mj-lt"/>
              </a:rPr>
              <a:t>chỉ:</a:t>
            </a:r>
          </a:p>
          <a:p>
            <a:pPr algn="just"/>
            <a:r>
              <a:rPr lang="en-US" sz="2400" i="1">
                <a:latin typeface="+mj-lt"/>
              </a:rPr>
              <a:t>	</a:t>
            </a:r>
            <a:r>
              <a:rPr lang="vi-VN" sz="2400">
                <a:latin typeface="+mj-lt"/>
              </a:rPr>
              <a:t>Do phiên bản này chỉ sử dụng 32 bit để đánh địa chỉ nên không gian của </a:t>
            </a:r>
            <a:r>
              <a:rPr lang="vi-VN" sz="2400">
                <a:latin typeface="+mj-lt"/>
              </a:rPr>
              <a:t>nó </a:t>
            </a:r>
            <a:r>
              <a:rPr lang="en-US" sz="2400" smtClean="0">
                <a:latin typeface="+mj-lt"/>
              </a:rPr>
              <a:t>	</a:t>
            </a:r>
            <a:r>
              <a:rPr lang="vi-VN" sz="2400" smtClean="0">
                <a:latin typeface="+mj-lt"/>
              </a:rPr>
              <a:t>chỉ </a:t>
            </a:r>
            <a:r>
              <a:rPr lang="vi-VN" sz="2400">
                <a:latin typeface="+mj-lt"/>
              </a:rPr>
              <a:t>có 232 địa chỉ. Như vậy, cùng với sự bùng nổ của internet thì tài </a:t>
            </a:r>
            <a:r>
              <a:rPr lang="vi-VN" sz="2400">
                <a:latin typeface="+mj-lt"/>
              </a:rPr>
              <a:t>nguyên </a:t>
            </a:r>
            <a:r>
              <a:rPr lang="en-US" sz="2400" smtClean="0">
                <a:latin typeface="+mj-lt"/>
              </a:rPr>
              <a:t>	</a:t>
            </a:r>
            <a:r>
              <a:rPr lang="vi-VN" sz="2400" smtClean="0">
                <a:latin typeface="+mj-lt"/>
              </a:rPr>
              <a:t>địa </a:t>
            </a:r>
            <a:r>
              <a:rPr lang="vi-VN" sz="2400">
                <a:latin typeface="+mj-lt"/>
              </a:rPr>
              <a:t>chỉ IPv4 đang dần </a:t>
            </a:r>
            <a:r>
              <a:rPr lang="vi-VN" sz="2400">
                <a:latin typeface="+mj-lt"/>
              </a:rPr>
              <a:t>cạn </a:t>
            </a:r>
            <a:r>
              <a:rPr lang="vi-VN" sz="2400" smtClean="0">
                <a:latin typeface="+mj-lt"/>
              </a:rPr>
              <a:t>kiệt</a:t>
            </a:r>
            <a:r>
              <a:rPr lang="en-US" sz="2400">
                <a:latin typeface="+mj-lt"/>
              </a:rPr>
              <a:t> </a:t>
            </a:r>
            <a:r>
              <a:rPr lang="en-US" sz="2400" smtClean="0">
                <a:latin typeface="+mj-lt"/>
              </a:rPr>
              <a:t>không đáp ứng </a:t>
            </a:r>
            <a:r>
              <a:rPr lang="en-US" sz="2400">
                <a:latin typeface="+mj-lt"/>
              </a:rPr>
              <a:t>đủ </a:t>
            </a:r>
            <a:r>
              <a:rPr lang="en-US" sz="2400" smtClean="0">
                <a:latin typeface="+mj-lt"/>
              </a:rPr>
              <a:t>nhu </a:t>
            </a:r>
            <a:r>
              <a:rPr lang="en-US" sz="2400">
                <a:latin typeface="+mj-lt"/>
              </a:rPr>
              <a:t>cầu sử dụng.</a:t>
            </a:r>
            <a:r>
              <a:rPr lang="vi-VN" sz="2400" smtClean="0">
                <a:latin typeface="+mj-lt"/>
              </a:rPr>
              <a:t>.</a:t>
            </a:r>
            <a:endParaRPr lang="en-US" sz="2400">
              <a:latin typeface="+mj-lt"/>
            </a:endParaRPr>
          </a:p>
        </p:txBody>
      </p:sp>
      <p:sp>
        <p:nvSpPr>
          <p:cNvPr id="4" name="TextBox 3"/>
          <p:cNvSpPr txBox="1"/>
          <p:nvPr/>
        </p:nvSpPr>
        <p:spPr>
          <a:xfrm>
            <a:off x="335360" y="2011217"/>
            <a:ext cx="4187237" cy="563231"/>
          </a:xfrm>
          <a:prstGeom prst="rect">
            <a:avLst/>
          </a:prstGeom>
        </p:spPr>
        <p:txBody>
          <a:bodyPr vert="horz" lIns="91440" tIns="45720" rIns="91440" bIns="45720" rtlCol="0" anchor="ctr">
            <a:normAutofit/>
          </a:bodyPr>
          <a:lstStyle>
            <a:lvl1pPr algn="ctr">
              <a:lnSpc>
                <a:spcPct val="90000"/>
              </a:lnSpc>
              <a:spcBef>
                <a:spcPct val="0"/>
              </a:spcBef>
              <a:buNone/>
              <a:defRPr sz="3400" b="1" i="0" cap="a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a:lstStyle>
          <a:p>
            <a:r>
              <a:rPr lang="en-US" sz="2400" smtClean="0"/>
              <a:t>1. Hạn chế </a:t>
            </a:r>
            <a:r>
              <a:rPr lang="en-US" sz="2400"/>
              <a:t>của </a:t>
            </a:r>
            <a:r>
              <a:rPr lang="en-US" sz="2400" smtClean="0"/>
              <a:t>IP</a:t>
            </a:r>
            <a:r>
              <a:rPr lang="en-US" sz="2400" cap="none" smtClean="0"/>
              <a:t>v4</a:t>
            </a:r>
            <a:endParaRPr lang="en-US" sz="2400" cap="none"/>
          </a:p>
        </p:txBody>
      </p:sp>
    </p:spTree>
    <p:extLst>
      <p:ext uri="{BB962C8B-B14F-4D97-AF65-F5344CB8AC3E}">
        <p14:creationId xmlns:p14="http://schemas.microsoft.com/office/powerpoint/2010/main" val="270540740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 </a:t>
            </a:r>
            <a:r>
              <a:rPr lang="en-US" smtClean="0"/>
              <a:t>Ưu điểm và nhược điểm</a:t>
            </a:r>
            <a:endParaRPr lang="en-US"/>
          </a:p>
        </p:txBody>
      </p:sp>
      <p:sp>
        <p:nvSpPr>
          <p:cNvPr id="3" name="TextBox 2"/>
          <p:cNvSpPr txBox="1"/>
          <p:nvPr/>
        </p:nvSpPr>
        <p:spPr>
          <a:xfrm>
            <a:off x="719139" y="1993580"/>
            <a:ext cx="5088829" cy="4401205"/>
          </a:xfrm>
          <a:prstGeom prst="rect">
            <a:avLst/>
          </a:prstGeom>
          <a:noFill/>
        </p:spPr>
        <p:txBody>
          <a:bodyPr wrap="square" rtlCol="0">
            <a:spAutoFit/>
          </a:bodyPr>
          <a:lstStyle/>
          <a:p>
            <a:pPr algn="just"/>
            <a:r>
              <a:rPr lang="vi-VN" sz="2000">
                <a:latin typeface="+mj-lt"/>
              </a:rPr>
              <a:t>Lớp IP của giao thức TCP / IP là phần quan trọng nhất của toàn bộ kiến ​​trúc Internet. Tuy nhiên, trong vòng mười năm kể từ khi IP trở thành xu hướng chủ đạo vào những năm 1980, những hạn chế của IPv4 về khả năng mở rộng và khả năng trở nên rõ ràng. IPv4 yêu cầu một số tiện ích bổ sung như ICMP và ARP để hoạt động. Vào giữa những năm 1990, một kế hoạch thay thế đã được phát triển. Việc chuyển sang IPv6 là cần thiết để đáp ứng sự bùng nổ của mạng Internet hiện nay, và công nghệ Internet bắt buộc truy cập qua IPv4 và truy cập qua IPv6 phải cùng tồn </a:t>
            </a:r>
            <a:r>
              <a:rPr lang="vi-VN" sz="2000">
                <a:latin typeface="+mj-lt"/>
              </a:rPr>
              <a:t>tại</a:t>
            </a:r>
            <a:r>
              <a:rPr lang="vi-VN" sz="2000" smtClean="0">
                <a:latin typeface="+mj-lt"/>
              </a:rPr>
              <a:t>.</a:t>
            </a:r>
            <a:endParaRPr lang="en-US" sz="2000" smtClean="0">
              <a:latin typeface="+mj-lt"/>
            </a:endParaRPr>
          </a:p>
          <a:p>
            <a:pPr algn="just"/>
            <a:endParaRPr lang="en-US" sz="2000" smtClean="0">
              <a:latin typeface="+mj-lt"/>
            </a:endParaRPr>
          </a:p>
        </p:txBody>
      </p:sp>
      <p:sp>
        <p:nvSpPr>
          <p:cNvPr id="4" name="TextBox 3"/>
          <p:cNvSpPr txBox="1"/>
          <p:nvPr/>
        </p:nvSpPr>
        <p:spPr>
          <a:xfrm>
            <a:off x="191344" y="1458105"/>
            <a:ext cx="4187237" cy="563231"/>
          </a:xfrm>
          <a:prstGeom prst="rect">
            <a:avLst/>
          </a:prstGeom>
        </p:spPr>
        <p:txBody>
          <a:bodyPr vert="horz" lIns="91440" tIns="45720" rIns="91440" bIns="45720" rtlCol="0" anchor="ctr">
            <a:normAutofit/>
          </a:bodyPr>
          <a:lstStyle>
            <a:lvl1pPr algn="ctr">
              <a:lnSpc>
                <a:spcPct val="90000"/>
              </a:lnSpc>
              <a:spcBef>
                <a:spcPct val="0"/>
              </a:spcBef>
              <a:buNone/>
              <a:defRPr sz="3400" b="1" i="0" cap="a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a:lstStyle>
          <a:p>
            <a:r>
              <a:rPr lang="en-US" sz="2400" smtClean="0"/>
              <a:t>1. Ưu </a:t>
            </a:r>
            <a:r>
              <a:rPr lang="en-US" sz="2400"/>
              <a:t>điểm </a:t>
            </a:r>
            <a:r>
              <a:rPr lang="en-US" sz="2400"/>
              <a:t>của </a:t>
            </a:r>
            <a:r>
              <a:rPr lang="en-US" sz="2400" smtClean="0"/>
              <a:t>IP</a:t>
            </a:r>
            <a:r>
              <a:rPr lang="en-US" sz="2400" cap="none" smtClean="0"/>
              <a:t>v6</a:t>
            </a:r>
            <a:endParaRPr lang="en-US" sz="2400" cap="non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073" y="2023644"/>
            <a:ext cx="5760639" cy="3686878"/>
          </a:xfrm>
          <a:prstGeom prst="rect">
            <a:avLst/>
          </a:prstGeom>
        </p:spPr>
      </p:pic>
    </p:spTree>
    <p:extLst>
      <p:ext uri="{BB962C8B-B14F-4D97-AF65-F5344CB8AC3E}">
        <p14:creationId xmlns:p14="http://schemas.microsoft.com/office/powerpoint/2010/main" val="2490738954"/>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 </a:t>
            </a:r>
            <a:r>
              <a:rPr lang="en-US" smtClean="0"/>
              <a:t>Ưu điểm và nhược điểm</a:t>
            </a:r>
            <a:endParaRPr lang="en-US"/>
          </a:p>
        </p:txBody>
      </p:sp>
      <p:sp>
        <p:nvSpPr>
          <p:cNvPr id="3" name="TextBox 2"/>
          <p:cNvSpPr txBox="1"/>
          <p:nvPr/>
        </p:nvSpPr>
        <p:spPr>
          <a:xfrm>
            <a:off x="719139" y="1993580"/>
            <a:ext cx="5088829" cy="4093428"/>
          </a:xfrm>
          <a:prstGeom prst="rect">
            <a:avLst/>
          </a:prstGeom>
          <a:noFill/>
        </p:spPr>
        <p:txBody>
          <a:bodyPr wrap="square" rtlCol="0">
            <a:spAutoFit/>
          </a:bodyPr>
          <a:lstStyle/>
          <a:p>
            <a:pPr algn="just"/>
            <a:r>
              <a:rPr lang="vi-VN" sz="2000">
                <a:latin typeface="+mj-lt"/>
              </a:rPr>
              <a:t>IPv6 cung cấp những cải tiến này qua IPv4:</a:t>
            </a:r>
          </a:p>
          <a:p>
            <a:pPr algn="just"/>
            <a:endParaRPr lang="vi-VN" sz="2000">
              <a:latin typeface="+mj-lt"/>
            </a:endParaRPr>
          </a:p>
          <a:p>
            <a:pPr marL="342900" indent="-342900" algn="just">
              <a:buFont typeface="Arial" panose="020B0604020202020204" pitchFamily="34" charset="0"/>
              <a:buChar char="•"/>
            </a:pPr>
            <a:r>
              <a:rPr lang="vi-VN" sz="2000">
                <a:latin typeface="+mj-lt"/>
              </a:rPr>
              <a:t>Định tuyến hiệu quả hơn mà không cần phân mảnh gói</a:t>
            </a:r>
          </a:p>
          <a:p>
            <a:pPr marL="342900" indent="-342900" algn="just">
              <a:buFont typeface="Arial" panose="020B0604020202020204" pitchFamily="34" charset="0"/>
              <a:buChar char="•"/>
            </a:pPr>
            <a:r>
              <a:rPr lang="vi-VN" sz="2000">
                <a:latin typeface="+mj-lt"/>
              </a:rPr>
              <a:t>Chất lượng dịch vụ tích hợp (QoS) phân biệt các gói nhạy cảm trễ</a:t>
            </a:r>
          </a:p>
          <a:p>
            <a:pPr marL="342900" indent="-342900" algn="just">
              <a:buFont typeface="Arial" panose="020B0604020202020204" pitchFamily="34" charset="0"/>
              <a:buChar char="•"/>
            </a:pPr>
            <a:r>
              <a:rPr lang="vi-VN" sz="2000">
                <a:latin typeface="+mj-lt"/>
              </a:rPr>
              <a:t>Loại bỏ NAT để mở rộng không gian địa chỉ từ 32 đến 128 bit</a:t>
            </a:r>
          </a:p>
          <a:p>
            <a:pPr marL="342900" indent="-342900" algn="just">
              <a:buFont typeface="Arial" panose="020B0604020202020204" pitchFamily="34" charset="0"/>
              <a:buChar char="•"/>
            </a:pPr>
            <a:r>
              <a:rPr lang="vi-VN" sz="2000">
                <a:latin typeface="+mj-lt"/>
              </a:rPr>
              <a:t>Bảo mật lớp mạng tích hợp (IPsec)</a:t>
            </a:r>
          </a:p>
          <a:p>
            <a:pPr marL="342900" indent="-342900" algn="just">
              <a:buFont typeface="Arial" panose="020B0604020202020204" pitchFamily="34" charset="0"/>
              <a:buChar char="•"/>
            </a:pPr>
            <a:r>
              <a:rPr lang="vi-VN" sz="2000">
                <a:latin typeface="+mj-lt"/>
              </a:rPr>
              <a:t>Cấu hình tự động địa chỉ không trạng thái để quản trị mạng dễ dàng hơn</a:t>
            </a:r>
          </a:p>
          <a:p>
            <a:pPr marL="342900" indent="-342900" algn="just">
              <a:buFont typeface="Arial" panose="020B0604020202020204" pitchFamily="34" charset="0"/>
              <a:buChar char="•"/>
            </a:pPr>
            <a:r>
              <a:rPr lang="vi-VN" sz="2000">
                <a:latin typeface="+mj-lt"/>
              </a:rPr>
              <a:t>Cấu trúc tiêu đề được cải thiện với chi phí xử lý </a:t>
            </a:r>
            <a:r>
              <a:rPr lang="vi-VN" sz="2000">
                <a:latin typeface="+mj-lt"/>
              </a:rPr>
              <a:t>ít </a:t>
            </a:r>
            <a:r>
              <a:rPr lang="vi-VN" sz="2000" smtClean="0">
                <a:latin typeface="+mj-lt"/>
              </a:rPr>
              <a:t>hơn</a:t>
            </a:r>
            <a:endParaRPr lang="vi-VN" sz="2000">
              <a:latin typeface="+mj-lt"/>
            </a:endParaRPr>
          </a:p>
        </p:txBody>
      </p:sp>
      <p:sp>
        <p:nvSpPr>
          <p:cNvPr id="4" name="TextBox 3"/>
          <p:cNvSpPr txBox="1"/>
          <p:nvPr/>
        </p:nvSpPr>
        <p:spPr>
          <a:xfrm>
            <a:off x="191344" y="1458105"/>
            <a:ext cx="4187237" cy="563231"/>
          </a:xfrm>
          <a:prstGeom prst="rect">
            <a:avLst/>
          </a:prstGeom>
        </p:spPr>
        <p:txBody>
          <a:bodyPr vert="horz" lIns="91440" tIns="45720" rIns="91440" bIns="45720" rtlCol="0" anchor="ctr">
            <a:normAutofit/>
          </a:bodyPr>
          <a:lstStyle>
            <a:lvl1pPr algn="ctr">
              <a:lnSpc>
                <a:spcPct val="90000"/>
              </a:lnSpc>
              <a:spcBef>
                <a:spcPct val="0"/>
              </a:spcBef>
              <a:buNone/>
              <a:defRPr sz="3400" b="1" i="0" cap="a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a:lstStyle>
          <a:p>
            <a:r>
              <a:rPr lang="en-US" sz="2400" smtClean="0"/>
              <a:t>1. Ưu </a:t>
            </a:r>
            <a:r>
              <a:rPr lang="en-US" sz="2400"/>
              <a:t>điểm </a:t>
            </a:r>
            <a:r>
              <a:rPr lang="en-US" sz="2400"/>
              <a:t>của </a:t>
            </a:r>
            <a:r>
              <a:rPr lang="en-US" sz="2400" smtClean="0"/>
              <a:t>IP</a:t>
            </a:r>
            <a:r>
              <a:rPr lang="en-US" sz="2400" cap="none" smtClean="0"/>
              <a:t>v6</a:t>
            </a:r>
            <a:endParaRPr lang="en-US" sz="2400" cap="none"/>
          </a:p>
        </p:txBody>
      </p:sp>
      <p:pic>
        <p:nvPicPr>
          <p:cNvPr id="4098" name="Picture 2" descr="IPv6 là gì? Cách đặt địa chỉ ipv6 và Cách sử dụng hiệu quả"/>
          <p:cNvPicPr>
            <a:picLocks noChangeAspect="1" noChangeArrowheads="1"/>
          </p:cNvPicPr>
          <p:nvPr/>
        </p:nvPicPr>
        <p:blipFill rotWithShape="1">
          <a:blip r:embed="rId2">
            <a:extLst>
              <a:ext uri="{28A0092B-C50C-407E-A947-70E740481C1C}">
                <a14:useLocalDpi xmlns:a14="http://schemas.microsoft.com/office/drawing/2010/main" val="0"/>
              </a:ext>
            </a:extLst>
          </a:blip>
          <a:srcRect l="10765" t="891" b="-1"/>
          <a:stretch/>
        </p:blipFill>
        <p:spPr bwMode="auto">
          <a:xfrm>
            <a:off x="6528048" y="2060848"/>
            <a:ext cx="5184575" cy="372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92969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9119" y="2131902"/>
            <a:ext cx="10353761" cy="1326321"/>
          </a:xfrm>
        </p:spPr>
        <p:txBody>
          <a:bodyPr>
            <a:noAutofit/>
          </a:bodyPr>
          <a:lstStyle/>
          <a:p>
            <a:r>
              <a:rPr lang="en-US" sz="6000" dirty="0"/>
              <a:t>Thank for listening !!</a:t>
            </a:r>
            <a:br>
              <a:rPr lang="en-US" sz="6000" dirty="0"/>
            </a:br>
            <a:endParaRPr lang="en-US" sz="6000" dirty="0"/>
          </a:p>
        </p:txBody>
      </p:sp>
    </p:spTree>
    <p:custDataLst>
      <p:tags r:id="rId1"/>
    </p:custDataLst>
    <p:extLst>
      <p:ext uri="{BB962C8B-B14F-4D97-AF65-F5344CB8AC3E}">
        <p14:creationId xmlns:p14="http://schemas.microsoft.com/office/powerpoint/2010/main" val="145438524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1" algn="ctr" rtl="0">
              <a:lnSpc>
                <a:spcPct val="90000"/>
              </a:lnSpc>
              <a:spcBef>
                <a:spcPct val="0"/>
              </a:spcBef>
            </a:pPr>
            <a:r>
              <a:rPr lang="en-US" sz="4400" b="1" dirty="0" err="1">
                <a:solidFill>
                  <a:schemeClr val="tx1"/>
                </a:solidFill>
                <a:cs typeface="Arial" panose="020B0604020202020204" pitchFamily="34" charset="0"/>
              </a:rPr>
              <a:t>Chủ</a:t>
            </a:r>
            <a:r>
              <a:rPr lang="en-US" sz="4400" b="1" dirty="0">
                <a:solidFill>
                  <a:schemeClr val="tx1"/>
                </a:solidFill>
                <a:cs typeface="Arial" panose="020B0604020202020204" pitchFamily="34" charset="0"/>
              </a:rPr>
              <a:t> </a:t>
            </a:r>
            <a:r>
              <a:rPr lang="en-US" sz="4400" b="1" dirty="0" err="1">
                <a:solidFill>
                  <a:schemeClr val="tx1"/>
                </a:solidFill>
                <a:cs typeface="Arial" panose="020B0604020202020204" pitchFamily="34" charset="0"/>
              </a:rPr>
              <a:t>đề</a:t>
            </a:r>
            <a:r>
              <a:rPr lang="en-US" sz="4400" b="1">
                <a:solidFill>
                  <a:schemeClr val="tx1"/>
                </a:solidFill>
                <a:cs typeface="Arial" panose="020B0604020202020204" pitchFamily="34" charset="0"/>
              </a:rPr>
              <a:t>: </a:t>
            </a:r>
            <a:r>
              <a:rPr lang="en-US" sz="4400" b="1" smtClean="0">
                <a:solidFill>
                  <a:schemeClr val="tx1"/>
                </a:solidFill>
                <a:cs typeface="Arial" panose="020B0604020202020204" pitchFamily="34" charset="0"/>
              </a:rPr>
              <a:t>Khái niệm và so sánh IPv4 &amp; IPv6</a:t>
            </a:r>
            <a:r>
              <a:rPr lang="en-US" sz="4400" b="1" dirty="0">
                <a:solidFill>
                  <a:schemeClr val="tx1"/>
                </a:solidFill>
                <a:cs typeface="Arial" panose="020B0604020202020204" pitchFamily="34" charset="0"/>
              </a:rPr>
              <a:t/>
            </a:r>
            <a:br>
              <a:rPr lang="en-US" sz="4400" b="1" dirty="0">
                <a:solidFill>
                  <a:schemeClr val="tx1"/>
                </a:solidFill>
                <a:cs typeface="Arial" panose="020B0604020202020204" pitchFamily="34" charset="0"/>
              </a:rPr>
            </a:br>
            <a:endParaRPr lang="en-US" dirty="0">
              <a:solidFill>
                <a:schemeClr val="tx1"/>
              </a:solidFill>
            </a:endParaRPr>
          </a:p>
        </p:txBody>
      </p:sp>
      <p:sp>
        <p:nvSpPr>
          <p:cNvPr id="3" name="Subtitle 2"/>
          <p:cNvSpPr>
            <a:spLocks noGrp="1"/>
          </p:cNvSpPr>
          <p:nvPr>
            <p:ph type="subTitle" idx="1"/>
          </p:nvPr>
        </p:nvSpPr>
        <p:spPr>
          <a:xfrm>
            <a:off x="1595269" y="3602037"/>
            <a:ext cx="9001462" cy="1942489"/>
          </a:xfrm>
        </p:spPr>
        <p:txBody>
          <a:bodyPr/>
          <a:lstStyle/>
          <a:p>
            <a:r>
              <a:rPr lang="en-US" err="1">
                <a:solidFill>
                  <a:srgbClr val="FFC000"/>
                </a:solidFill>
              </a:rPr>
              <a:t>Nhóm</a:t>
            </a:r>
            <a:r>
              <a:rPr lang="en-US">
                <a:solidFill>
                  <a:srgbClr val="FFC000"/>
                </a:solidFill>
              </a:rPr>
              <a:t> </a:t>
            </a:r>
            <a:r>
              <a:rPr lang="en-US">
                <a:solidFill>
                  <a:srgbClr val="FFC000"/>
                </a:solidFill>
              </a:rPr>
              <a:t>A</a:t>
            </a:r>
            <a:endParaRPr lang="en-US" dirty="0">
              <a:solidFill>
                <a:srgbClr val="FFC000"/>
              </a:solidFill>
            </a:endParaRPr>
          </a:p>
          <a:p>
            <a:endParaRPr lang="en-US" dirty="0">
              <a:solidFill>
                <a:srgbClr val="FFC000"/>
              </a:solidFill>
            </a:endParaRPr>
          </a:p>
        </p:txBody>
      </p:sp>
      <p:sp>
        <p:nvSpPr>
          <p:cNvPr id="4" name="TextBox 3">
            <a:extLst>
              <a:ext uri="{FF2B5EF4-FFF2-40B4-BE49-F238E27FC236}">
                <a16:creationId xmlns:a16="http://schemas.microsoft.com/office/drawing/2014/main" id="{59B43841-16A8-4535-88F5-673A79841BB0}"/>
              </a:ext>
            </a:extLst>
          </p:cNvPr>
          <p:cNvSpPr txBox="1"/>
          <p:nvPr/>
        </p:nvSpPr>
        <p:spPr>
          <a:xfrm>
            <a:off x="3215680" y="4221087"/>
            <a:ext cx="2520280" cy="1323439"/>
          </a:xfrm>
          <a:prstGeom prst="rect">
            <a:avLst/>
          </a:prstGeom>
          <a:noFill/>
        </p:spPr>
        <p:txBody>
          <a:bodyPr wrap="square" rtlCol="0">
            <a:spAutoFit/>
          </a:bodyPr>
          <a:lstStyle/>
          <a:p>
            <a:pPr algn="just"/>
            <a:r>
              <a:rPr lang="en-US" sz="2000" smtClean="0">
                <a:latin typeface="Times New Roman" panose="02020603050405020304" pitchFamily="18" charset="0"/>
                <a:cs typeface="Times New Roman" panose="02020603050405020304" pitchFamily="18" charset="0"/>
              </a:rPr>
              <a:t>Trần Quang Khải</a:t>
            </a:r>
          </a:p>
          <a:p>
            <a:pPr algn="just"/>
            <a:r>
              <a:rPr lang="en-US" sz="2000" smtClean="0">
                <a:latin typeface="Times New Roman" panose="02020603050405020304" pitchFamily="18" charset="0"/>
                <a:cs typeface="Times New Roman" panose="02020603050405020304" pitchFamily="18" charset="0"/>
              </a:rPr>
              <a:t>Phạm Thành Trung</a:t>
            </a:r>
          </a:p>
          <a:p>
            <a:pPr algn="just"/>
            <a:r>
              <a:rPr lang="en-US" sz="2000" smtClean="0">
                <a:latin typeface="Times New Roman" panose="02020603050405020304" pitchFamily="18" charset="0"/>
                <a:cs typeface="Times New Roman" panose="02020603050405020304" pitchFamily="18" charset="0"/>
              </a:rPr>
              <a:t>Lê Quang Huy</a:t>
            </a:r>
          </a:p>
          <a:p>
            <a:pPr algn="just"/>
            <a:r>
              <a:rPr lang="en-US" sz="2000" smtClean="0">
                <a:latin typeface="Times New Roman" panose="02020603050405020304" pitchFamily="18" charset="0"/>
                <a:cs typeface="Times New Roman" panose="02020603050405020304" pitchFamily="18" charset="0"/>
              </a:rPr>
              <a:t>Phạm Minh Đức</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CDABB71-862D-4E59-8922-B65F12C8747A}"/>
              </a:ext>
            </a:extLst>
          </p:cNvPr>
          <p:cNvSpPr txBox="1"/>
          <p:nvPr/>
        </p:nvSpPr>
        <p:spPr>
          <a:xfrm>
            <a:off x="6929138" y="4374974"/>
            <a:ext cx="2177199" cy="1015663"/>
          </a:xfrm>
          <a:prstGeom prst="rect">
            <a:avLst/>
          </a:prstGeom>
          <a:noFill/>
        </p:spPr>
        <p:txBody>
          <a:bodyPr wrap="none" rtlCol="0">
            <a:spAutoFit/>
          </a:bodyPr>
          <a:lstStyle/>
          <a:p>
            <a:r>
              <a:rPr lang="en-US" sz="2000" smtClean="0">
                <a:latin typeface="Times New Roman" panose="02020603050405020304" pitchFamily="18" charset="0"/>
                <a:cs typeface="Times New Roman" panose="02020603050405020304" pitchFamily="18" charset="0"/>
              </a:rPr>
              <a:t>Nguyễn Hữu Mạnh</a:t>
            </a:r>
          </a:p>
          <a:p>
            <a:r>
              <a:rPr lang="en-US" sz="2000" smtClean="0">
                <a:latin typeface="Times New Roman" panose="02020603050405020304" pitchFamily="18" charset="0"/>
                <a:cs typeface="Times New Roman" panose="02020603050405020304" pitchFamily="18" charset="0"/>
              </a:rPr>
              <a:t>Lê Văn Hoàng</a:t>
            </a:r>
          </a:p>
          <a:p>
            <a:r>
              <a:rPr lang="en-US" sz="2000" smtClean="0">
                <a:latin typeface="Times New Roman" panose="02020603050405020304" pitchFamily="18" charset="0"/>
                <a:cs typeface="Times New Roman" panose="02020603050405020304" pitchFamily="18" charset="0"/>
              </a:rPr>
              <a:t>Tạ Thanh Tùng</a:t>
            </a:r>
            <a:endParaRPr lang="en-US"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63602429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bwMode="gray">
          <a:xfrm>
            <a:off x="-240704" y="1052736"/>
            <a:ext cx="684076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a:lstStyle>
          <a:p>
            <a:pPr algn="ctr"/>
            <a:r>
              <a:rPr kumimoji="0" lang="en-US" sz="4000" kern="0" dirty="0" err="1">
                <a:solidFill>
                  <a:schemeClr val="tx1"/>
                </a:solidFill>
                <a:latin typeface="Calibri (Body)"/>
              </a:rPr>
              <a:t>Nội</a:t>
            </a:r>
            <a:r>
              <a:rPr kumimoji="0" lang="en-US" sz="4000" kern="0" dirty="0">
                <a:solidFill>
                  <a:schemeClr val="tx1"/>
                </a:solidFill>
                <a:latin typeface="Calibri (Body)"/>
              </a:rPr>
              <a:t> dung </a:t>
            </a:r>
            <a:r>
              <a:rPr kumimoji="0" lang="en-US" sz="4000" kern="0" dirty="0" err="1">
                <a:solidFill>
                  <a:schemeClr val="tx1"/>
                </a:solidFill>
                <a:latin typeface="Calibri (Body)"/>
              </a:rPr>
              <a:t>trình</a:t>
            </a:r>
            <a:r>
              <a:rPr kumimoji="0" lang="en-US" sz="4000" kern="0" dirty="0">
                <a:solidFill>
                  <a:schemeClr val="tx1"/>
                </a:solidFill>
                <a:latin typeface="Calibri (Body)"/>
              </a:rPr>
              <a:t> </a:t>
            </a:r>
            <a:r>
              <a:rPr kumimoji="0" lang="en-US" sz="4000" kern="0" dirty="0" err="1">
                <a:solidFill>
                  <a:schemeClr val="tx1"/>
                </a:solidFill>
                <a:latin typeface="Calibri (Body)"/>
              </a:rPr>
              <a:t>bày</a:t>
            </a:r>
            <a:r>
              <a:rPr kumimoji="0" lang="en-US" sz="4000" kern="0" dirty="0">
                <a:solidFill>
                  <a:schemeClr val="tx1"/>
                </a:solidFill>
                <a:latin typeface="Calibri (Body)"/>
              </a:rPr>
              <a:t>:</a:t>
            </a:r>
            <a:endParaRPr kumimoji="0" lang="vi-VN" sz="4000" kern="0" dirty="0">
              <a:solidFill>
                <a:schemeClr val="tx1"/>
              </a:solidFill>
              <a:latin typeface="Calibri (Body)"/>
            </a:endParaRPr>
          </a:p>
        </p:txBody>
      </p:sp>
      <p:sp>
        <p:nvSpPr>
          <p:cNvPr id="9" name="Content Placeholder 5"/>
          <p:cNvSpPr txBox="1">
            <a:spLocks/>
          </p:cNvSpPr>
          <p:nvPr/>
        </p:nvSpPr>
        <p:spPr bwMode="gray">
          <a:xfrm>
            <a:off x="695400" y="2564904"/>
            <a:ext cx="8229600" cy="242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j-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j-lt"/>
              </a:defRPr>
            </a:lvl2pPr>
            <a:lvl3pPr marL="1143000" indent="-228600" algn="l" rtl="0" eaLnBrk="1" fontAlgn="base" hangingPunct="1">
              <a:spcBef>
                <a:spcPct val="20000"/>
              </a:spcBef>
              <a:spcAft>
                <a:spcPct val="0"/>
              </a:spcAft>
              <a:buChar char="•"/>
              <a:defRPr sz="2400">
                <a:solidFill>
                  <a:schemeClr val="tx1"/>
                </a:solidFill>
                <a:latin typeface="+mj-lt"/>
              </a:defRPr>
            </a:lvl3pPr>
            <a:lvl4pPr marL="1600200" indent="-228600" algn="l" rtl="0" eaLnBrk="1" fontAlgn="base" hangingPunct="1">
              <a:spcBef>
                <a:spcPct val="20000"/>
              </a:spcBef>
              <a:spcAft>
                <a:spcPct val="0"/>
              </a:spcAft>
              <a:buChar char="–"/>
              <a:defRPr sz="2000">
                <a:solidFill>
                  <a:schemeClr val="tx1"/>
                </a:solidFill>
                <a:latin typeface="+mj-lt"/>
              </a:defRPr>
            </a:lvl4pPr>
            <a:lvl5pPr marL="2057400" indent="-228600" algn="l" rtl="0" eaLnBrk="1" fontAlgn="base" hangingPunct="1">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600">
                <a:latin typeface="Times New Roman" panose="02020603050405020304" pitchFamily="18" charset="0"/>
                <a:ea typeface="#9Slide02 Tieu de dai" panose="02000000000000000000" pitchFamily="2" charset="0"/>
                <a:cs typeface="Times New Roman" panose="02020603050405020304" pitchFamily="18" charset="0"/>
              </a:rPr>
              <a:t> </a:t>
            </a:r>
            <a:r>
              <a:rPr lang="en-US" sz="2600" smtClean="0">
                <a:latin typeface="Times New Roman" panose="02020603050405020304" pitchFamily="18" charset="0"/>
                <a:ea typeface="#9Slide02 Tieu de dai" panose="02000000000000000000" pitchFamily="2" charset="0"/>
                <a:cs typeface="Times New Roman" panose="02020603050405020304" pitchFamily="18" charset="0"/>
              </a:rPr>
              <a:t>A. Khái Niệm IPv4 &amp; IPv6</a:t>
            </a:r>
            <a:endParaRPr lang="en-US" sz="2600">
              <a:latin typeface="Times New Roman" panose="02020603050405020304" pitchFamily="18" charset="0"/>
              <a:ea typeface="#9Slide02 Tieu de dai" panose="02000000000000000000" pitchFamily="2" charset="0"/>
              <a:cs typeface="Times New Roman" panose="02020603050405020304" pitchFamily="18" charset="0"/>
            </a:endParaRPr>
          </a:p>
          <a:p>
            <a:pPr marL="0" indent="0">
              <a:buNone/>
            </a:pPr>
            <a:r>
              <a:rPr lang="en-US" sz="2600">
                <a:latin typeface="Times New Roman" panose="02020603050405020304" pitchFamily="18" charset="0"/>
                <a:ea typeface="#9Slide02 Tieu de dai" panose="02000000000000000000" pitchFamily="2" charset="0"/>
                <a:cs typeface="Times New Roman" panose="02020603050405020304" pitchFamily="18" charset="0"/>
              </a:rPr>
              <a:t> </a:t>
            </a:r>
            <a:r>
              <a:rPr lang="en-US" sz="2600" smtClean="0">
                <a:latin typeface="Times New Roman" panose="02020603050405020304" pitchFamily="18" charset="0"/>
                <a:ea typeface="#9Slide02 Tieu de dai" panose="02000000000000000000" pitchFamily="2" charset="0"/>
                <a:cs typeface="Times New Roman" panose="02020603050405020304" pitchFamily="18" charset="0"/>
              </a:rPr>
              <a:t>B. </a:t>
            </a:r>
            <a:r>
              <a:rPr lang="vi-VN" sz="2600">
                <a:latin typeface="Times New Roman" panose="02020603050405020304" pitchFamily="18" charset="0"/>
                <a:ea typeface="#9Slide02 Tieu de dai" panose="02000000000000000000" pitchFamily="2" charset="0"/>
                <a:cs typeface="Times New Roman" panose="02020603050405020304" pitchFamily="18" charset="0"/>
              </a:rPr>
              <a:t>Địa chỉ IP hoạt động như thế nào?</a:t>
            </a:r>
            <a:endParaRPr lang="en-US" sz="2600">
              <a:latin typeface="Times New Roman" panose="02020603050405020304" pitchFamily="18" charset="0"/>
              <a:ea typeface="#9Slide02 Tieu de dai" panose="02000000000000000000" pitchFamily="2" charset="0"/>
              <a:cs typeface="Times New Roman" panose="02020603050405020304" pitchFamily="18" charset="0"/>
            </a:endParaRPr>
          </a:p>
          <a:p>
            <a:pPr marL="0" indent="0">
              <a:buNone/>
            </a:pPr>
            <a:r>
              <a:rPr kumimoji="0" lang="en-US" sz="2600" kern="0">
                <a:latin typeface="Times New Roman" panose="02020603050405020304" pitchFamily="18" charset="0"/>
                <a:ea typeface="#9Slide02 Tieu de dai" panose="02000000000000000000" pitchFamily="2" charset="0"/>
                <a:cs typeface="Times New Roman" panose="02020603050405020304" pitchFamily="18" charset="0"/>
              </a:rPr>
              <a:t> </a:t>
            </a:r>
            <a:r>
              <a:rPr lang="en-US" sz="2600">
                <a:latin typeface="Times New Roman" panose="02020603050405020304" pitchFamily="18" charset="0"/>
                <a:ea typeface="#9Slide02 Tieu de dai" panose="02000000000000000000" pitchFamily="2" charset="0"/>
                <a:cs typeface="Times New Roman" panose="02020603050405020304" pitchFamily="18" charset="0"/>
              </a:rPr>
              <a:t>C</a:t>
            </a:r>
            <a:r>
              <a:rPr lang="vi-VN" sz="2600" smtClean="0">
                <a:latin typeface="Times New Roman" panose="02020603050405020304" pitchFamily="18" charset="0"/>
                <a:ea typeface="#9Slide02 Tieu de dai" panose="02000000000000000000" pitchFamily="2" charset="0"/>
                <a:cs typeface="Times New Roman" panose="02020603050405020304" pitchFamily="18" charset="0"/>
              </a:rPr>
              <a:t>. </a:t>
            </a:r>
            <a:r>
              <a:rPr lang="en-US" sz="2600" smtClean="0">
                <a:latin typeface="Times New Roman" panose="02020603050405020304" pitchFamily="18" charset="0"/>
                <a:ea typeface="#9Slide02 Tieu de dai" panose="02000000000000000000" pitchFamily="2" charset="0"/>
                <a:cs typeface="Times New Roman" panose="02020603050405020304" pitchFamily="18" charset="0"/>
              </a:rPr>
              <a:t>So Sánh</a:t>
            </a:r>
            <a:endParaRPr lang="en-US" sz="2600">
              <a:latin typeface="Times New Roman" panose="02020603050405020304" pitchFamily="18" charset="0"/>
              <a:ea typeface="#9Slide02 Tieu de dai" panose="02000000000000000000" pitchFamily="2" charset="0"/>
              <a:cs typeface="Times New Roman" panose="02020603050405020304" pitchFamily="18" charset="0"/>
            </a:endParaRPr>
          </a:p>
          <a:p>
            <a:pPr marL="0" indent="0">
              <a:buNone/>
            </a:pPr>
            <a:r>
              <a:rPr kumimoji="0" lang="en-US" sz="2600" kern="0">
                <a:latin typeface="Times New Roman" panose="02020603050405020304" pitchFamily="18" charset="0"/>
                <a:ea typeface="#9Slide02 Tieu de dai" panose="02000000000000000000" pitchFamily="2" charset="0"/>
                <a:cs typeface="Times New Roman" panose="02020603050405020304" pitchFamily="18" charset="0"/>
              </a:rPr>
              <a:t> </a:t>
            </a:r>
            <a:r>
              <a:rPr lang="en-US" sz="2600">
                <a:latin typeface="Times New Roman" panose="02020603050405020304" pitchFamily="18" charset="0"/>
                <a:ea typeface="#9Slide02 Tieu de dai" panose="02000000000000000000" pitchFamily="2" charset="0"/>
                <a:cs typeface="Times New Roman" panose="02020603050405020304" pitchFamily="18" charset="0"/>
              </a:rPr>
              <a:t>D</a:t>
            </a:r>
            <a:r>
              <a:rPr lang="en-US" sz="2600" smtClean="0">
                <a:latin typeface="Times New Roman" panose="02020603050405020304" pitchFamily="18" charset="0"/>
                <a:ea typeface="#9Slide02 Tieu de dai" panose="02000000000000000000" pitchFamily="2" charset="0"/>
                <a:cs typeface="Times New Roman" panose="02020603050405020304" pitchFamily="18" charset="0"/>
              </a:rPr>
              <a:t>. </a:t>
            </a:r>
            <a:r>
              <a:rPr lang="vi-VN" sz="2600">
                <a:latin typeface="Times New Roman" panose="02020603050405020304" pitchFamily="18" charset="0"/>
                <a:ea typeface="#9Slide02 Tieu de dai" panose="02000000000000000000" pitchFamily="2" charset="0"/>
                <a:cs typeface="Times New Roman" panose="02020603050405020304" pitchFamily="18" charset="0"/>
              </a:rPr>
              <a:t>Ưu điểm và nhược điểm</a:t>
            </a:r>
            <a:endParaRPr kumimoji="0" lang="en-US" sz="2600" kern="0" dirty="0">
              <a:latin typeface="Times New Roman" panose="02020603050405020304" pitchFamily="18" charset="0"/>
              <a:ea typeface="#9Slide02 Tieu de dai" panose="02000000000000000000" pitchFamily="2"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61697507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404664"/>
            <a:ext cx="10353762" cy="2171328"/>
          </a:xfrm>
        </p:spPr>
        <p:txBody>
          <a:bodyPr/>
          <a:lstStyle/>
          <a:p>
            <a:r>
              <a:rPr lang="en-US"/>
              <a:t>a. </a:t>
            </a:r>
            <a:r>
              <a:rPr lang="en-US" smtClean="0"/>
              <a:t>Khái Niệm </a:t>
            </a:r>
            <a:r>
              <a:rPr lang="en-US" cap="none" smtClean="0">
                <a:effectLst/>
              </a:rPr>
              <a:t>IPv</a:t>
            </a:r>
            <a:r>
              <a:rPr lang="en-US" cap="none" smtClean="0">
                <a:effectLst/>
              </a:rPr>
              <a:t>4</a:t>
            </a:r>
            <a:r>
              <a:rPr lang="en-US" cap="none" smtClean="0"/>
              <a:t> </a:t>
            </a:r>
            <a:r>
              <a:rPr lang="en-US" smtClean="0"/>
              <a:t>&amp; </a:t>
            </a:r>
            <a:r>
              <a:rPr lang="en-US" cap="none" smtClean="0"/>
              <a:t>IPv</a:t>
            </a:r>
            <a:r>
              <a:rPr lang="en-US" cap="none" smtClean="0"/>
              <a:t>6</a:t>
            </a:r>
            <a:r>
              <a:rPr lang="en-US" smtClean="0"/>
              <a:t>.</a:t>
            </a:r>
            <a:r>
              <a:rPr lang="en-US"/>
              <a:t/>
            </a:r>
            <a:br>
              <a:rPr lang="en-US"/>
            </a:br>
            <a:endParaRPr lang="en-US"/>
          </a:p>
        </p:txBody>
      </p:sp>
      <p:sp>
        <p:nvSpPr>
          <p:cNvPr id="4" name="Text Placeholder 3"/>
          <p:cNvSpPr>
            <a:spLocks noGrp="1"/>
          </p:cNvSpPr>
          <p:nvPr>
            <p:ph type="body" sz="half" idx="2"/>
          </p:nvPr>
        </p:nvSpPr>
        <p:spPr>
          <a:xfrm>
            <a:off x="695400" y="1675892"/>
            <a:ext cx="10353761" cy="1800200"/>
          </a:xfrm>
        </p:spPr>
        <p:txBody>
          <a:bodyPr>
            <a:noAutofit/>
          </a:bodyPr>
          <a:lstStyle/>
          <a:p>
            <a:pPr algn="just"/>
            <a:r>
              <a:rPr lang="vi-VN" sz="2000">
                <a:latin typeface="+mj-lt"/>
              </a:rPr>
              <a:t>IPv4 (Internet Protocol version 4) là một giao thức phổ biến trong truyền thông dữ liệu. Nó được phát triển như một giao thức không hướng kết nối (connectionless). Dùng trong các mạng chuyển mạch gói (network packet switching) như Ethernet. Nó có nhiệm vụ cung cấp kết nối logic giữa các thiết bị mạng. Trong đó bao gồm cả việc cung cấp nhận dạng cho các thiết </a:t>
            </a:r>
            <a:r>
              <a:rPr lang="vi-VN" sz="2000">
                <a:latin typeface="+mj-lt"/>
              </a:rPr>
              <a:t>bị</a:t>
            </a:r>
            <a:r>
              <a:rPr lang="vi-VN" sz="2000" smtClean="0">
                <a:latin typeface="+mj-lt"/>
              </a:rPr>
              <a:t>.</a:t>
            </a:r>
            <a:endParaRPr lang="en-US" sz="2000">
              <a:latin typeface="+mj-lt"/>
            </a:endParaRPr>
          </a:p>
        </p:txBody>
      </p:sp>
      <p:pic>
        <p:nvPicPr>
          <p:cNvPr id="3" name="Picture 2"/>
          <p:cNvPicPr>
            <a:picLocks noChangeAspect="1"/>
          </p:cNvPicPr>
          <p:nvPr/>
        </p:nvPicPr>
        <p:blipFill>
          <a:blip r:embed="rId2"/>
          <a:stretch>
            <a:fillRect/>
          </a:stretch>
        </p:blipFill>
        <p:spPr>
          <a:xfrm>
            <a:off x="2055855" y="3335702"/>
            <a:ext cx="7632849" cy="2823235"/>
          </a:xfrm>
          <a:prstGeom prst="rect">
            <a:avLst/>
          </a:prstGeom>
        </p:spPr>
      </p:pic>
    </p:spTree>
    <p:extLst>
      <p:ext uri="{BB962C8B-B14F-4D97-AF65-F5344CB8AC3E}">
        <p14:creationId xmlns:p14="http://schemas.microsoft.com/office/powerpoint/2010/main" val="211720412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404664"/>
            <a:ext cx="10353762" cy="2171328"/>
          </a:xfrm>
        </p:spPr>
        <p:txBody>
          <a:bodyPr/>
          <a:lstStyle/>
          <a:p>
            <a:r>
              <a:rPr lang="en-US"/>
              <a:t>a. </a:t>
            </a:r>
            <a:r>
              <a:rPr lang="en-US" smtClean="0"/>
              <a:t>Khái Niệm </a:t>
            </a:r>
            <a:r>
              <a:rPr lang="en-US" cap="none" smtClean="0">
                <a:effectLst/>
              </a:rPr>
              <a:t>IPv</a:t>
            </a:r>
            <a:r>
              <a:rPr lang="en-US" cap="none" smtClean="0">
                <a:effectLst/>
              </a:rPr>
              <a:t>4</a:t>
            </a:r>
            <a:r>
              <a:rPr lang="en-US" cap="none" smtClean="0"/>
              <a:t> </a:t>
            </a:r>
            <a:r>
              <a:rPr lang="en-US" smtClean="0"/>
              <a:t>&amp; </a:t>
            </a:r>
            <a:r>
              <a:rPr lang="en-US" cap="none" smtClean="0"/>
              <a:t>IPv</a:t>
            </a:r>
            <a:r>
              <a:rPr lang="en-US" cap="none" smtClean="0"/>
              <a:t>6</a:t>
            </a:r>
            <a:r>
              <a:rPr lang="en-US" smtClean="0"/>
              <a:t>.</a:t>
            </a:r>
            <a:r>
              <a:rPr lang="en-US"/>
              <a:t/>
            </a:r>
            <a:br>
              <a:rPr lang="en-US"/>
            </a:br>
            <a:endParaRPr lang="en-US"/>
          </a:p>
        </p:txBody>
      </p:sp>
      <p:sp>
        <p:nvSpPr>
          <p:cNvPr id="4" name="Text Placeholder 3"/>
          <p:cNvSpPr>
            <a:spLocks noGrp="1"/>
          </p:cNvSpPr>
          <p:nvPr>
            <p:ph type="body" sz="half" idx="2"/>
          </p:nvPr>
        </p:nvSpPr>
        <p:spPr>
          <a:xfrm>
            <a:off x="695400" y="1675892"/>
            <a:ext cx="10353761" cy="1800200"/>
          </a:xfrm>
        </p:spPr>
        <p:txBody>
          <a:bodyPr>
            <a:noAutofit/>
          </a:bodyPr>
          <a:lstStyle/>
          <a:p>
            <a:pPr algn="just"/>
            <a:r>
              <a:rPr lang="vi-VN" sz="2000">
                <a:latin typeface="+mj-lt"/>
              </a:rPr>
              <a:t>IPv6 (Internet Protocol version 6) là “Giao thức liên mạng thế hệ 6”. Đây là một phiên bản của giao thức liên mạng (IP) nhằm mục đích nâng cấp giao thức liên mạng phiên bản 4 (IPv4) hiện đang truyền dẫn cho hầu hết lưu lượng truy cập Internet nhưng đã hết địa chỉ.</a:t>
            </a:r>
            <a:endParaRPr lang="en-US" sz="2000">
              <a:latin typeface="+mj-lt"/>
            </a:endParaRPr>
          </a:p>
        </p:txBody>
      </p:sp>
      <p:pic>
        <p:nvPicPr>
          <p:cNvPr id="5" name="Picture 4"/>
          <p:cNvPicPr>
            <a:picLocks noChangeAspect="1"/>
          </p:cNvPicPr>
          <p:nvPr/>
        </p:nvPicPr>
        <p:blipFill>
          <a:blip r:embed="rId2"/>
          <a:stretch>
            <a:fillRect/>
          </a:stretch>
        </p:blipFill>
        <p:spPr>
          <a:xfrm>
            <a:off x="1631504" y="3379168"/>
            <a:ext cx="8250059" cy="2736304"/>
          </a:xfrm>
          <a:prstGeom prst="rect">
            <a:avLst/>
          </a:prstGeom>
        </p:spPr>
      </p:pic>
    </p:spTree>
    <p:extLst>
      <p:ext uri="{BB962C8B-B14F-4D97-AF65-F5344CB8AC3E}">
        <p14:creationId xmlns:p14="http://schemas.microsoft.com/office/powerpoint/2010/main" val="86739838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2" cy="2171328"/>
          </a:xfrm>
        </p:spPr>
        <p:txBody>
          <a:bodyPr/>
          <a:lstStyle/>
          <a:p>
            <a:r>
              <a:rPr lang="en-US"/>
              <a:t>a. </a:t>
            </a:r>
            <a:r>
              <a:rPr lang="en-US" smtClean="0"/>
              <a:t>Khái Niệm </a:t>
            </a:r>
            <a:r>
              <a:rPr lang="en-US" cap="none" smtClean="0">
                <a:effectLst/>
              </a:rPr>
              <a:t>IPv</a:t>
            </a:r>
            <a:r>
              <a:rPr lang="en-US" cap="none" smtClean="0">
                <a:effectLst/>
              </a:rPr>
              <a:t>4</a:t>
            </a:r>
            <a:r>
              <a:rPr lang="en-US" cap="none" smtClean="0"/>
              <a:t> </a:t>
            </a:r>
            <a:r>
              <a:rPr lang="en-US" smtClean="0"/>
              <a:t>&amp; </a:t>
            </a:r>
            <a:r>
              <a:rPr lang="en-US" cap="none" smtClean="0"/>
              <a:t>IPv</a:t>
            </a:r>
            <a:r>
              <a:rPr lang="en-US" cap="none" smtClean="0"/>
              <a:t>6</a:t>
            </a:r>
            <a:r>
              <a:rPr lang="en-US" smtClean="0"/>
              <a:t>.</a:t>
            </a:r>
            <a:r>
              <a:rPr lang="en-US"/>
              <a:t/>
            </a:r>
            <a:br>
              <a:rPr lang="en-US"/>
            </a:br>
            <a:endParaRPr lang="en-US"/>
          </a:p>
        </p:txBody>
      </p:sp>
      <p:sp>
        <p:nvSpPr>
          <p:cNvPr id="4" name="Text Placeholder 3"/>
          <p:cNvSpPr>
            <a:spLocks noGrp="1"/>
          </p:cNvSpPr>
          <p:nvPr>
            <p:ph type="body" sz="half" idx="2"/>
          </p:nvPr>
        </p:nvSpPr>
        <p:spPr>
          <a:xfrm>
            <a:off x="839417" y="1988839"/>
            <a:ext cx="3168352" cy="4100315"/>
          </a:xfrm>
        </p:spPr>
        <p:txBody>
          <a:bodyPr>
            <a:noAutofit/>
          </a:bodyPr>
          <a:lstStyle/>
          <a:p>
            <a:pPr algn="just"/>
            <a:r>
              <a:rPr lang="vi-VN" sz="2000">
                <a:latin typeface="+mj-lt"/>
              </a:rPr>
              <a:t>IPv4 và IPv6 là các phiên bản của giao thức Internet. Trong đó, IPv4 là phiên bản cũ có độ dài địa chỉ là 32 bit và tạo ra 4.29 x 10^9 địa chỉ mạng duy nhất. IPv6 là phiên bản nâng cao được phát triển sau này, có độ dài địa chỉ là 128 bit và tạo ra 3,4 x 10^38 địa </a:t>
            </a:r>
            <a:r>
              <a:rPr lang="vi-VN" sz="2000">
                <a:latin typeface="+mj-lt"/>
              </a:rPr>
              <a:t>chỉ</a:t>
            </a:r>
            <a:r>
              <a:rPr lang="vi-VN" sz="2000" smtClean="0">
                <a:latin typeface="+mj-lt"/>
              </a:rPr>
              <a:t>.</a:t>
            </a:r>
            <a:endParaRPr lang="en-US" sz="2000" smtClean="0">
              <a:latin typeface="+mj-lt"/>
            </a:endParaRPr>
          </a:p>
          <a:p>
            <a:pPr algn="just"/>
            <a:endParaRPr lang="vi-VN" sz="2000">
              <a:latin typeface="+mj-lt"/>
            </a:endParaRPr>
          </a:p>
        </p:txBody>
      </p:sp>
      <p:pic>
        <p:nvPicPr>
          <p:cNvPr id="2050"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147" y="2132856"/>
            <a:ext cx="79438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14000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2" cy="1739279"/>
          </a:xfrm>
        </p:spPr>
        <p:txBody>
          <a:bodyPr/>
          <a:lstStyle/>
          <a:p>
            <a:r>
              <a:rPr lang="en-US" smtClean="0"/>
              <a:t>B. </a:t>
            </a:r>
            <a:r>
              <a:rPr lang="vi-VN">
                <a:effectLst/>
              </a:rPr>
              <a:t>Địa chỉ IP hoạt động như thế </a:t>
            </a:r>
            <a:r>
              <a:rPr lang="vi-VN">
                <a:effectLst/>
              </a:rPr>
              <a:t>nào</a:t>
            </a:r>
            <a:r>
              <a:rPr lang="vi-VN" smtClean="0">
                <a:effectLst/>
              </a:rPr>
              <a:t>?</a:t>
            </a:r>
            <a:r>
              <a:rPr lang="en-US"/>
              <a:t/>
            </a:r>
            <a:br>
              <a:rPr lang="en-US"/>
            </a:br>
            <a:endParaRPr lang="en-US"/>
          </a:p>
        </p:txBody>
      </p:sp>
      <p:sp>
        <p:nvSpPr>
          <p:cNvPr id="4" name="Text Placeholder 3"/>
          <p:cNvSpPr>
            <a:spLocks noGrp="1"/>
          </p:cNvSpPr>
          <p:nvPr>
            <p:ph type="body" sz="half" idx="2"/>
          </p:nvPr>
        </p:nvSpPr>
        <p:spPr>
          <a:xfrm>
            <a:off x="839416" y="1988840"/>
            <a:ext cx="10353761" cy="4176464"/>
          </a:xfrm>
        </p:spPr>
        <p:txBody>
          <a:bodyPr>
            <a:noAutofit/>
          </a:bodyPr>
          <a:lstStyle/>
          <a:p>
            <a:pPr algn="just"/>
            <a:r>
              <a:rPr lang="vi-VN" sz="2000">
                <a:latin typeface="+mj-lt"/>
              </a:rPr>
              <a:t>Để hiểu hơn về IPv4 và IPv6 thì chúng ta nên tìm hiểu về cách thức hoạt động của địa chỉ IP. Cụ thể như </a:t>
            </a:r>
            <a:r>
              <a:rPr lang="vi-VN" sz="2000">
                <a:latin typeface="+mj-lt"/>
              </a:rPr>
              <a:t>sau</a:t>
            </a:r>
            <a:r>
              <a:rPr lang="vi-VN" sz="2000" smtClean="0">
                <a:latin typeface="+mj-lt"/>
              </a:rPr>
              <a:t>:</a:t>
            </a:r>
            <a:endParaRPr lang="vi-VN" sz="2000">
              <a:latin typeface="+mj-lt"/>
            </a:endParaRPr>
          </a:p>
          <a:p>
            <a:pPr algn="just"/>
            <a:r>
              <a:rPr lang="vi-VN" sz="2000">
                <a:latin typeface="+mj-lt"/>
              </a:rPr>
              <a:t>IP (Internet Protocol – Giao thức internet), đề cập đến một tập hợp các quy tắc chi phối cách các gói dữ liệu được truyền qua </a:t>
            </a:r>
            <a:r>
              <a:rPr lang="vi-VN" sz="2000">
                <a:latin typeface="+mj-lt"/>
              </a:rPr>
              <a:t>internet</a:t>
            </a:r>
            <a:r>
              <a:rPr lang="vi-VN" sz="2000" smtClean="0">
                <a:latin typeface="+mj-lt"/>
              </a:rPr>
              <a:t>.</a:t>
            </a:r>
            <a:endParaRPr lang="en-US" sz="2000" smtClean="0">
              <a:latin typeface="+mj-lt"/>
            </a:endParaRPr>
          </a:p>
          <a:p>
            <a:pPr algn="just"/>
            <a:r>
              <a:rPr lang="vi-VN" sz="2000">
                <a:latin typeface="+mj-lt"/>
              </a:rPr>
              <a:t>Mỗi thiết bị kết nối với internet hay mạng máy tính đều được gán một nhãn số. Đó là địa chỉ IP, dùng để xác định nó như một điểm đến của giao </a:t>
            </a:r>
            <a:r>
              <a:rPr lang="vi-VN" sz="2000">
                <a:latin typeface="+mj-lt"/>
              </a:rPr>
              <a:t>tiếp</a:t>
            </a:r>
            <a:r>
              <a:rPr lang="vi-VN" sz="2000">
                <a:latin typeface="+mj-lt"/>
              </a:rPr>
              <a:t>. IP xác định danh tính của các thiết bị trên một mạng cụ thể. Đây được xem như ID ở dạng kỹ thuật cho các mạng kết hợp IP với </a:t>
            </a:r>
            <a:r>
              <a:rPr lang="vi-VN" sz="2000">
                <a:latin typeface="+mj-lt"/>
              </a:rPr>
              <a:t>TCP</a:t>
            </a:r>
            <a:r>
              <a:rPr lang="vi-VN" sz="2000" smtClean="0">
                <a:latin typeface="+mj-lt"/>
              </a:rPr>
              <a:t>.</a:t>
            </a:r>
            <a:endParaRPr lang="en-US" sz="2000" smtClean="0">
              <a:latin typeface="+mj-lt"/>
            </a:endParaRPr>
          </a:p>
          <a:p>
            <a:pPr algn="just"/>
            <a:r>
              <a:rPr lang="vi-VN" sz="2000">
                <a:latin typeface="+mj-lt"/>
              </a:rPr>
              <a:t>Địa chỉ IP có chức năng tiêu chuẩn hóa cách giao tiếp giữa các máy với nhau. Chúng trao đổi gói dữ liệu (các bit dữ liệu), có vai trò quan trọng trong việc tải web, email, tin nhắn…và các ứng dụng liên quan đến việc truyền dữ liệu.</a:t>
            </a:r>
          </a:p>
        </p:txBody>
      </p:sp>
    </p:spTree>
    <p:extLst>
      <p:ext uri="{BB962C8B-B14F-4D97-AF65-F5344CB8AC3E}">
        <p14:creationId xmlns:p14="http://schemas.microsoft.com/office/powerpoint/2010/main" val="137799628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03" y="749052"/>
            <a:ext cx="10353762" cy="977199"/>
          </a:xfrm>
        </p:spPr>
        <p:txBody>
          <a:bodyPr/>
          <a:lstStyle/>
          <a:p>
            <a:r>
              <a:rPr lang="en-US" smtClean="0"/>
              <a:t>C</a:t>
            </a:r>
            <a:r>
              <a:rPr lang="en-US" smtClean="0"/>
              <a:t>. So Sánh</a:t>
            </a:r>
            <a:r>
              <a:rPr lang="en-US"/>
              <a:t/>
            </a:r>
            <a:br>
              <a:rPr lang="en-US"/>
            </a:br>
            <a:endParaRPr lang="en-US"/>
          </a:p>
        </p:txBody>
      </p:sp>
      <p:sp>
        <p:nvSpPr>
          <p:cNvPr id="4" name="Text Placeholder 3"/>
          <p:cNvSpPr>
            <a:spLocks noGrp="1"/>
          </p:cNvSpPr>
          <p:nvPr>
            <p:ph type="body" sz="half" idx="2"/>
          </p:nvPr>
        </p:nvSpPr>
        <p:spPr>
          <a:xfrm>
            <a:off x="875389" y="1478693"/>
            <a:ext cx="10353761" cy="1089529"/>
          </a:xfrm>
          <a:noFill/>
        </p:spPr>
        <p:txBody>
          <a:bodyPr wrap="square" rtlCol="0">
            <a:spAutoFit/>
          </a:bodyPr>
          <a:lstStyle/>
          <a:p>
            <a:pPr algn="just"/>
            <a:r>
              <a:rPr kumimoji="1" lang="vi-VN" sz="1800">
                <a:latin typeface="+mj-lt"/>
                <a:cs typeface="+mn-cs"/>
              </a:rPr>
              <a:t>IPv6 (Internet Protocol version 6) là giao thức mạng mới nhất hiện nay. Nó có chức năng truyền dữ liệu trong các gói từ một nguồn đến đích qua các mạng khác nhau. IPv6 được đánh giá là một phiên bản cải tiến của IPv4. Nó hỗ trợ một số lượng node lớn hơn đáng kể so với phiên bản tiền nhiệm của nó.</a:t>
            </a:r>
            <a:endParaRPr kumimoji="1" lang="en-US" sz="1800">
              <a:latin typeface="+mj-lt"/>
              <a:cs typeface="+mn-cs"/>
            </a:endParaRPr>
          </a:p>
        </p:txBody>
      </p:sp>
      <p:sp>
        <p:nvSpPr>
          <p:cNvPr id="5" name="TextBox 4"/>
          <p:cNvSpPr txBox="1"/>
          <p:nvPr/>
        </p:nvSpPr>
        <p:spPr>
          <a:xfrm>
            <a:off x="767408" y="4729443"/>
            <a:ext cx="10329536" cy="1200329"/>
          </a:xfrm>
          <a:prstGeom prst="rect">
            <a:avLst/>
          </a:prstGeom>
          <a:noFill/>
        </p:spPr>
        <p:txBody>
          <a:bodyPr wrap="square" rtlCol="0">
            <a:spAutoFit/>
          </a:bodyPr>
          <a:lstStyle/>
          <a:p>
            <a:pPr algn="just"/>
            <a:r>
              <a:rPr lang="vi-VN">
                <a:latin typeface="+mj-lt"/>
              </a:rPr>
              <a:t>IPv6 hỗ trợ lên tới 2128 tổ hợp khả thi của các node hay địa chỉ. Nó còn được gọi là Giao thức Internet Thế hệ tiếp theo (Internet Protocol Next Generation – IPnG). Ban đầu IPv6 được phát triển với định dạng thập lục phân, chứa tám octet để cung cấp khả năng mở rộng khác nhau. Được phát hành vào 6/6/2012, nó cũng được thiết kế để xử lý việc broadcast địa chỉ mà không bao gồm các địa chỉ broadcast trong bất kỳ lớp nào.</a:t>
            </a:r>
            <a:endParaRPr lang="en-US">
              <a:latin typeface="+mj-lt"/>
            </a:endParaRPr>
          </a:p>
        </p:txBody>
      </p:sp>
      <p:pic>
        <p:nvPicPr>
          <p:cNvPr id="6" name="Picture 5"/>
          <p:cNvPicPr>
            <a:picLocks noChangeAspect="1"/>
          </p:cNvPicPr>
          <p:nvPr/>
        </p:nvPicPr>
        <p:blipFill>
          <a:blip r:embed="rId2"/>
          <a:stretch>
            <a:fillRect/>
          </a:stretch>
        </p:blipFill>
        <p:spPr>
          <a:xfrm>
            <a:off x="1723887" y="2542735"/>
            <a:ext cx="8072593" cy="2131893"/>
          </a:xfrm>
          <a:prstGeom prst="rect">
            <a:avLst/>
          </a:prstGeom>
        </p:spPr>
      </p:pic>
    </p:spTree>
    <p:extLst>
      <p:ext uri="{BB962C8B-B14F-4D97-AF65-F5344CB8AC3E}">
        <p14:creationId xmlns:p14="http://schemas.microsoft.com/office/powerpoint/2010/main" val="185125310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905" y="332656"/>
            <a:ext cx="10353761" cy="1542345"/>
          </a:xfrm>
        </p:spPr>
        <p:txBody>
          <a:bodyPr/>
          <a:lstStyle/>
          <a:p>
            <a:r>
              <a:rPr lang="en-US"/>
              <a:t>C</a:t>
            </a:r>
            <a:r>
              <a:rPr lang="en-US" smtClean="0"/>
              <a:t>. So sánh</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18602682"/>
              </p:ext>
            </p:extLst>
          </p:nvPr>
        </p:nvGraphicFramePr>
        <p:xfrm>
          <a:off x="734905" y="1556792"/>
          <a:ext cx="10562364" cy="4381220"/>
        </p:xfrm>
        <a:graphic>
          <a:graphicData uri="http://schemas.openxmlformats.org/drawingml/2006/table">
            <a:tbl>
              <a:tblPr firstRow="1" bandRow="1">
                <a:tableStyleId>{F5AB1C69-6EDB-4FF4-983F-18BD219EF322}</a:tableStyleId>
              </a:tblPr>
              <a:tblGrid>
                <a:gridCol w="2264751">
                  <a:extLst>
                    <a:ext uri="{9D8B030D-6E8A-4147-A177-3AD203B41FA5}">
                      <a16:colId xmlns:a16="http://schemas.microsoft.com/office/drawing/2014/main" val="2404088186"/>
                    </a:ext>
                  </a:extLst>
                </a:gridCol>
                <a:gridCol w="3456384">
                  <a:extLst>
                    <a:ext uri="{9D8B030D-6E8A-4147-A177-3AD203B41FA5}">
                      <a16:colId xmlns:a16="http://schemas.microsoft.com/office/drawing/2014/main" val="2454838082"/>
                    </a:ext>
                  </a:extLst>
                </a:gridCol>
                <a:gridCol w="4841229">
                  <a:extLst>
                    <a:ext uri="{9D8B030D-6E8A-4147-A177-3AD203B41FA5}">
                      <a16:colId xmlns:a16="http://schemas.microsoft.com/office/drawing/2014/main" val="1382717074"/>
                    </a:ext>
                  </a:extLst>
                </a:gridCol>
              </a:tblGrid>
              <a:tr h="343122">
                <a:tc>
                  <a:txBody>
                    <a:bodyPr/>
                    <a:lstStyle/>
                    <a:p>
                      <a:pPr algn="ctr"/>
                      <a:r>
                        <a:rPr lang="en-US" sz="1700" b="1" i="0" kern="1200" smtClean="0">
                          <a:solidFill>
                            <a:schemeClr val="lt1"/>
                          </a:solidFill>
                          <a:effectLst/>
                          <a:latin typeface="Times New Roman" panose="02020603050405020304" pitchFamily="18" charset="0"/>
                          <a:ea typeface="+mn-ea"/>
                          <a:cs typeface="Times New Roman" panose="02020603050405020304" pitchFamily="18" charset="0"/>
                        </a:rPr>
                        <a:t>Điểm khác biệt</a:t>
                      </a:r>
                      <a:endParaRPr lang="en-US" sz="1700" b="1">
                        <a:latin typeface="Times New Roman" panose="02020603050405020304" pitchFamily="18" charset="0"/>
                        <a:cs typeface="Times New Roman" panose="02020603050405020304" pitchFamily="18" charset="0"/>
                      </a:endParaRPr>
                    </a:p>
                  </a:txBody>
                  <a:tcPr/>
                </a:tc>
                <a:tc>
                  <a:txBody>
                    <a:bodyPr/>
                    <a:lstStyle/>
                    <a:p>
                      <a:pPr algn="ctr"/>
                      <a:r>
                        <a:rPr lang="en-US" sz="1700" smtClean="0">
                          <a:latin typeface="Times New Roman" panose="02020603050405020304" pitchFamily="18" charset="0"/>
                          <a:cs typeface="Times New Roman" panose="02020603050405020304" pitchFamily="18" charset="0"/>
                        </a:rPr>
                        <a:t>IPv4</a:t>
                      </a:r>
                      <a:endParaRPr lang="en-US" sz="1700">
                        <a:latin typeface="Times New Roman" panose="02020603050405020304" pitchFamily="18" charset="0"/>
                        <a:cs typeface="Times New Roman" panose="02020603050405020304" pitchFamily="18" charset="0"/>
                      </a:endParaRPr>
                    </a:p>
                  </a:txBody>
                  <a:tcPr/>
                </a:tc>
                <a:tc>
                  <a:txBody>
                    <a:bodyPr/>
                    <a:lstStyle/>
                    <a:p>
                      <a:pPr algn="ctr"/>
                      <a:r>
                        <a:rPr lang="en-US" sz="1700" smtClean="0">
                          <a:latin typeface="Times New Roman" panose="02020603050405020304" pitchFamily="18" charset="0"/>
                          <a:cs typeface="Times New Roman" panose="02020603050405020304" pitchFamily="18" charset="0"/>
                        </a:rPr>
                        <a:t>IPv6</a:t>
                      </a:r>
                      <a:endParaRPr lang="en-US"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9826030"/>
                  </a:ext>
                </a:extLst>
              </a:tr>
              <a:tr h="945462">
                <a:tc>
                  <a:txBody>
                    <a:bodyPr/>
                    <a:lstStyle/>
                    <a:p>
                      <a:r>
                        <a:rPr lang="vi-VN" sz="1700" b="0" i="0" kern="1200" smtClean="0">
                          <a:solidFill>
                            <a:schemeClr val="dk1"/>
                          </a:solidFill>
                          <a:effectLst/>
                          <a:latin typeface="Times New Roman" panose="02020603050405020304" pitchFamily="18" charset="0"/>
                          <a:ea typeface="+mn-ea"/>
                          <a:cs typeface="Times New Roman" panose="02020603050405020304" pitchFamily="18" charset="0"/>
                        </a:rPr>
                        <a:t>Khả năng tương thích với các thiết bị di động</a:t>
                      </a:r>
                      <a:endParaRPr lang="en-US" sz="1700">
                        <a:latin typeface="Times New Roman" panose="02020603050405020304" pitchFamily="18" charset="0"/>
                        <a:cs typeface="Times New Roman" panose="02020603050405020304" pitchFamily="18" charset="0"/>
                      </a:endParaRPr>
                    </a:p>
                  </a:txBody>
                  <a:tcPr/>
                </a:tc>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Địa chỉ sử dụng ký hiệu dấu thập phân, không phù hợp với mạng di động</a:t>
                      </a:r>
                      <a:endParaRPr lang="en-US" sz="1700">
                        <a:latin typeface="Times New Roman" panose="02020603050405020304" pitchFamily="18" charset="0"/>
                        <a:cs typeface="Times New Roman" panose="02020603050405020304" pitchFamily="18" charset="0"/>
                      </a:endParaRPr>
                    </a:p>
                  </a:txBody>
                  <a:tcPr/>
                </a:tc>
                <a:tc>
                  <a:txBody>
                    <a:bodyPr/>
                    <a:lstStyle/>
                    <a:p>
                      <a:r>
                        <a:rPr lang="vi-VN" sz="1700" b="0" i="0" kern="1200" smtClean="0">
                          <a:solidFill>
                            <a:schemeClr val="dk1"/>
                          </a:solidFill>
                          <a:effectLst/>
                          <a:latin typeface="Times New Roman" panose="02020603050405020304" pitchFamily="18" charset="0"/>
                          <a:ea typeface="+mn-ea"/>
                          <a:cs typeface="Times New Roman" panose="02020603050405020304" pitchFamily="18" charset="0"/>
                        </a:rPr>
                        <a:t>Địa chỉ được phân tách bằng dấu hai chấm – thập lục phân. Giúp cho nó tương thích tốt hơn với các mạng di động</a:t>
                      </a:r>
                      <a:endParaRPr lang="en-US"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4439131"/>
                  </a:ext>
                </a:extLst>
              </a:tr>
              <a:tr h="727279">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DHCP</a:t>
                      </a:r>
                      <a:endParaRPr lang="en-US" sz="1700">
                        <a:latin typeface="Times New Roman" panose="02020603050405020304" pitchFamily="18" charset="0"/>
                        <a:cs typeface="Times New Roman" panose="02020603050405020304" pitchFamily="18" charset="0"/>
                      </a:endParaRPr>
                    </a:p>
                  </a:txBody>
                  <a:tcPr/>
                </a:tc>
                <a:tc>
                  <a:txBody>
                    <a:bodyPr/>
                    <a:lstStyle/>
                    <a:p>
                      <a:pPr latinLnBrk="0"/>
                      <a:r>
                        <a:rPr lang="vi-VN" sz="1700" smtClean="0">
                          <a:effectLst/>
                          <a:latin typeface="Times New Roman" panose="02020603050405020304" pitchFamily="18" charset="0"/>
                          <a:cs typeface="Times New Roman" panose="02020603050405020304" pitchFamily="18" charset="0"/>
                        </a:rPr>
                        <a:t>Khi </a:t>
                      </a:r>
                      <a:r>
                        <a:rPr lang="vi-VN" sz="1700">
                          <a:effectLst/>
                          <a:latin typeface="Times New Roman" panose="02020603050405020304" pitchFamily="18" charset="0"/>
                          <a:cs typeface="Times New Roman" panose="02020603050405020304" pitchFamily="18" charset="0"/>
                        </a:rPr>
                        <a:t>kết nối mạng, clients được yêu cầu tiếp cận với DHCP</a:t>
                      </a:r>
                    </a:p>
                  </a:txBody>
                  <a:tcPr marL="76200" marR="76200" marT="76200" marB="76200" anchor="ctr"/>
                </a:tc>
                <a:tc>
                  <a:txBody>
                    <a:bodyPr/>
                    <a:lstStyle/>
                    <a:p>
                      <a:r>
                        <a:rPr lang="vi-VN" sz="1700" b="0" i="0" kern="1200" smtClean="0">
                          <a:solidFill>
                            <a:schemeClr val="dk1"/>
                          </a:solidFill>
                          <a:effectLst/>
                          <a:latin typeface="Times New Roman" panose="02020603050405020304" pitchFamily="18" charset="0"/>
                          <a:ea typeface="+mn-ea"/>
                          <a:cs typeface="Times New Roman" panose="02020603050405020304" pitchFamily="18" charset="0"/>
                        </a:rPr>
                        <a:t>Clients được cung cấp địa chỉ, không cần phải liên hệ bắt buộc với máy chủ nào khác</a:t>
                      </a:r>
                      <a:endParaRPr lang="en-US"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3735175"/>
                  </a:ext>
                </a:extLst>
              </a:tr>
              <a:tr h="343122">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Bảo mật IP</a:t>
                      </a:r>
                      <a:endParaRPr lang="en-US" sz="1700">
                        <a:latin typeface="Times New Roman" panose="02020603050405020304" pitchFamily="18" charset="0"/>
                        <a:cs typeface="Times New Roman" panose="02020603050405020304" pitchFamily="18" charset="0"/>
                      </a:endParaRPr>
                    </a:p>
                  </a:txBody>
                  <a:tcPr/>
                </a:tc>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Tùy chọn</a:t>
                      </a:r>
                      <a:endParaRPr lang="en-US" sz="1700">
                        <a:latin typeface="Times New Roman" panose="02020603050405020304" pitchFamily="18" charset="0"/>
                        <a:cs typeface="Times New Roman" panose="02020603050405020304" pitchFamily="18" charset="0"/>
                      </a:endParaRPr>
                    </a:p>
                  </a:txBody>
                  <a:tcPr/>
                </a:tc>
                <a:tc>
                  <a:txBody>
                    <a:bodyPr/>
                    <a:lstStyle/>
                    <a:p>
                      <a:pPr latinLnBrk="0"/>
                      <a:r>
                        <a:rPr lang="en-US" sz="1700" smtClean="0">
                          <a:effectLst/>
                          <a:latin typeface="Times New Roman" panose="02020603050405020304" pitchFamily="18" charset="0"/>
                          <a:cs typeface="Times New Roman" panose="02020603050405020304" pitchFamily="18" charset="0"/>
                        </a:rPr>
                        <a:t>Bắt </a:t>
                      </a:r>
                      <a:r>
                        <a:rPr lang="en-US" sz="1700">
                          <a:effectLst/>
                          <a:latin typeface="Times New Roman" panose="02020603050405020304" pitchFamily="18" charset="0"/>
                          <a:cs typeface="Times New Roman" panose="02020603050405020304" pitchFamily="18" charset="0"/>
                        </a:rPr>
                        <a:t>buộc</a:t>
                      </a:r>
                    </a:p>
                  </a:txBody>
                  <a:tcPr marL="76200" marR="76200" marT="76200" marB="76200" anchor="ctr"/>
                </a:tc>
                <a:extLst>
                  <a:ext uri="{0D108BD9-81ED-4DB2-BD59-A6C34878D82A}">
                    <a16:rowId xmlns:a16="http://schemas.microsoft.com/office/drawing/2014/main" val="1716413696"/>
                  </a:ext>
                </a:extLst>
              </a:tr>
              <a:tr h="509095">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Quản lý nhóm mạng con cục bộ</a:t>
                      </a:r>
                      <a:endParaRPr lang="en-US" sz="1700">
                        <a:latin typeface="Times New Roman" panose="02020603050405020304" pitchFamily="18" charset="0"/>
                        <a:cs typeface="Times New Roman" panose="02020603050405020304" pitchFamily="18" charset="0"/>
                      </a:endParaRPr>
                    </a:p>
                  </a:txBody>
                  <a:tcPr/>
                </a:tc>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Sử dụng Internet Group Management Protocol (GMP)</a:t>
                      </a:r>
                      <a:endParaRPr lang="en-US" sz="1700">
                        <a:latin typeface="Times New Roman" panose="02020603050405020304" pitchFamily="18" charset="0"/>
                        <a:cs typeface="Times New Roman" panose="02020603050405020304" pitchFamily="18" charset="0"/>
                      </a:endParaRPr>
                    </a:p>
                  </a:txBody>
                  <a:tcPr/>
                </a:tc>
                <a:tc>
                  <a:txBody>
                    <a:bodyPr/>
                    <a:lstStyle/>
                    <a:p>
                      <a:r>
                        <a:rPr lang="en-GB" sz="1700" b="0" i="0" kern="1200" smtClean="0">
                          <a:solidFill>
                            <a:schemeClr val="dk1"/>
                          </a:solidFill>
                          <a:effectLst/>
                          <a:latin typeface="Times New Roman" panose="02020603050405020304" pitchFamily="18" charset="0"/>
                          <a:ea typeface="+mn-ea"/>
                          <a:cs typeface="Times New Roman" panose="02020603050405020304" pitchFamily="18" charset="0"/>
                        </a:rPr>
                        <a:t>Sử dụng Multicast Listener Discovery (MLD)</a:t>
                      </a:r>
                      <a:endParaRPr lang="en-US"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8650683"/>
                  </a:ext>
                </a:extLst>
              </a:tr>
              <a:tr h="509095">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Phân giải IP thành MAC</a:t>
                      </a:r>
                      <a:endParaRPr lang="en-US" sz="1700">
                        <a:latin typeface="Times New Roman" panose="02020603050405020304" pitchFamily="18" charset="0"/>
                        <a:cs typeface="Times New Roman" panose="02020603050405020304" pitchFamily="18" charset="0"/>
                      </a:endParaRPr>
                    </a:p>
                  </a:txBody>
                  <a:tcPr/>
                </a:tc>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Broadcasting ARP</a:t>
                      </a:r>
                      <a:endParaRPr lang="en-US" sz="1700">
                        <a:latin typeface="Times New Roman" panose="02020603050405020304" pitchFamily="18" charset="0"/>
                        <a:cs typeface="Times New Roman" panose="02020603050405020304" pitchFamily="18" charset="0"/>
                      </a:endParaRPr>
                    </a:p>
                  </a:txBody>
                  <a:tcPr/>
                </a:tc>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Multicast Neighbor Solicitation</a:t>
                      </a:r>
                      <a:endParaRPr lang="en-US"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6335251"/>
                  </a:ext>
                </a:extLst>
              </a:tr>
              <a:tr h="727279">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Cấu hình địa chỉ</a:t>
                      </a:r>
                      <a:endParaRPr lang="en-US" sz="1700">
                        <a:latin typeface="Times New Roman" panose="02020603050405020304" pitchFamily="18" charset="0"/>
                        <a:cs typeface="Times New Roman" panose="02020603050405020304" pitchFamily="18" charset="0"/>
                      </a:endParaRPr>
                    </a:p>
                  </a:txBody>
                  <a:tcPr/>
                </a:tc>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Thực hiện thủ công hoặc qua DHCP</a:t>
                      </a:r>
                      <a:endParaRPr lang="en-US" sz="1700">
                        <a:latin typeface="Times New Roman" panose="02020603050405020304" pitchFamily="18" charset="0"/>
                        <a:cs typeface="Times New Roman" panose="02020603050405020304" pitchFamily="18" charset="0"/>
                      </a:endParaRPr>
                    </a:p>
                  </a:txBody>
                  <a:tcPr/>
                </a:tc>
                <a:tc>
                  <a:txBody>
                    <a:bodyPr/>
                    <a:lstStyle/>
                    <a:p>
                      <a:r>
                        <a:rPr lang="en-US" sz="1700" b="0" i="0" kern="1200" smtClean="0">
                          <a:solidFill>
                            <a:schemeClr val="dk1"/>
                          </a:solidFill>
                          <a:effectLst/>
                          <a:latin typeface="Times New Roman" panose="02020603050405020304" pitchFamily="18" charset="0"/>
                          <a:ea typeface="+mn-ea"/>
                          <a:cs typeface="Times New Roman" panose="02020603050405020304" pitchFamily="18" charset="0"/>
                        </a:rPr>
                        <a:t>Sử dụng tự động cấu hình địa chỉ không trạng thái bằng ICMP hoặc DHCP6.</a:t>
                      </a:r>
                      <a:endParaRPr lang="en-US"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6966088"/>
                  </a:ext>
                </a:extLst>
              </a:tr>
            </a:tbl>
          </a:graphicData>
        </a:graphic>
      </p:graphicFrame>
    </p:spTree>
    <p:extLst>
      <p:ext uri="{BB962C8B-B14F-4D97-AF65-F5344CB8AC3E}">
        <p14:creationId xmlns:p14="http://schemas.microsoft.com/office/powerpoint/2010/main" val="150077375"/>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UUID" val="{B4AEC9DA-F492-4E04-8B08-583BDB7D37FC}"/>
  <p:tag name="ISPRING_PROJECT_VERSION" val="9.3"/>
  <p:tag name="ISPRING_PROJECT_FOLDER_UPDATED" val="1"/>
  <p:tag name="ISPRING_FIRST_PUBLISH" val="1"/>
  <p:tag name="ISPRING_LMS_API_VERSION" val="SCORM 2004 (2nd edition)"/>
  <p:tag name="ISPRING_ULTRA_SCORM_COURSE_ID" val="C32D0D85-EF96-41E5-B816-D514C58E7ECF"/>
  <p:tag name="ISPRING_CMI5_LAUNCH_METHOD" val="any window"/>
  <p:tag name="ISPRINGCLOUDFOLDERID" val="1"/>
  <p:tag name="ISPRINGONLINEFOLDERID" val="1"/>
  <p:tag name="ISPRING_SCORM_RATE_SLIDES" val="0"/>
  <p:tag name="ISPRING_CURRENT_PLAYER_ID" val="universal"/>
  <p:tag name="ISPRING_SCORM_PASSING_SCORE" val="0.000000"/>
  <p:tag name="ISPRING_PUBLISH_SETTINGS" val="{&quot;commonSettings&quot;:{&quot;webSettings&quot;:{&quot;useMobileViewer&quot;:&quot;T_TRUE&quot;},&quot;lmsSettings&quot;:{&quot;useMobileViewer&quot;:&quot;T_TRU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
  <p:tag name="ISPRING_PRESENTATION_COURSE_TITLE" val="Bai_3_phan1_Dap_ung_xung_LTI_SCORM"/>
  <p:tag name="ISPRING_ULTRA_SCORM_COURCE_TITLE" val="Bai_3_phan1_2021_SCORM"/>
  <p:tag name="ISPRING_PRESENTATION_TITLE" val="Bai_3_phan1_2021_SCORM"/>
  <p:tag name="ISPRING_SCREEN_RECS_UPDATED" val="E:\DKPHUONG_baigiangkethop\FE6032_THHT_sua2021_4_9\Bai_3_4_5_6_7_Nop\Bai3_19_5_nop\Bai3_Phan1_chuan\Bai_3_\"/>
  <p:tag name="ISPRING_RESOURCE_FOLDER" val="E:\DKPHUONG_baigiangkethop\FE6032_THHT_sua2021_4_9\Bai_3_4_5_6_7_Nop\Bai3_19_5_nop\Bai3_Phan1_chuan\Bai_3_\"/>
  <p:tag name="ISPRING_PRESENTATION_PATH" val="E:\DKPHUONG_baigiangkethop\FE6032_THHT_sua2021_4_9\Bai_3_4_5_6_7_Nop\Bai3_19_5_nop\Bai3_Phan1_chuan\Bai_3_.pptx"/>
  <p:tag name="FLASHSPRING_ZOOM_TAG" val="58"/>
  <p:tag name="ISPRING_OUTPUT_FOLDER" val="[[&quot;\uFFFD堦{3E922D8A-0D51-4C9B-83D1-5B401A14BA80}&quot;,&quot;E:\\DKPHUONG_baigiangkethop\\FE6032_THHT_sua2021_4_9\\Bai_3_4_5_6_7_Nop\\Bai3_19_5_nop\\Bai3_Phan1_chuan&quot;],[&quot;\uFFFD堦{4F8C900D-B268-4951-9751-23829ABA79F4}&quot;,&quot;E:\\DKPHUONG_baigiangkethop\\FE6032_THHT_sua2021\\Bai_3_4_5_6_7_Nop\\Bai3_19_5_nop\\Bai3_Phan1_chuan&quot;],[&quot;\uFFFD\uFFFD\uFFFD\uFFFD{F593C441-3586-46BE-98C9-2B28CD07CF12}&quot;,&quot;D:\\DKPHUONG\\PHUONG_26_8_2020\\Bai3_v4&quot;]]"/>
  <p:tag name="ISPRING_PRESENTATION_INFO_2" val="&lt;?xml version=&quot;1.0&quot; encoding=&quot;UTF-8&quot; standalone=&quot;no&quot; ?&gt;&#10;&lt;presentation2&gt;&#10;&#10;  &lt;slides&gt;&#10;    &lt;slide id=&quot;{754A882F-1029-4E97-A23A-90EA0F5B76EA}&quot; pptId=&quot;517&quot;/&gt;&#10;    &lt;slide id=&quot;{FEA0D0CD-21C1-46CB-9861-D673D01466DE}&quot; pptId=&quot;376&quot;/&gt;&#10;    &lt;slide id=&quot;{8FCBBF34-98AF-468F-A587-5E3248818B65}&quot; pptId=&quot;516&quot;/&gt;&#10;    &lt;slide id=&quot;{5858651E-816B-482E-8F37-207657F3063B}&quot; pptId=&quot;510&quot;/&gt;&#10;    &lt;slide id=&quot;{0F2F4AB3-F8AE-4006-AD2A-E5AE183CB97C}&quot; pptId=&quot;514&quot;/&gt;&#10;    &lt;slide id=&quot;{4983EA97-13F9-4885-8820-B8D24048AD38}&quot; pptId=&quot;485&quot;/&gt;&#10;    &lt;slide id=&quot;{2839C954-E932-4B3F-B662-53E4E81F4C14}&quot; pptId=&quot;489&quot;/&gt;&#10;    &lt;slide id=&quot;{75ABEB8D-BC28-472F-935C-F87FAE40FED1}&quot; pptId=&quot;518&quot;/&gt;&#10;  &lt;/slides&gt;&#10;&#10;  &lt;narration&gt;&#10;    &lt;audioTracks&gt;&#10;      &lt;audioTrack muted=&quot;false&quot; name=&quot;Audio 20&quot; resource=&quot;be5e4967&quot; slideId=&quot;{FEA0D0CD-21C1-46CB-9861-D673D01466DE}&quot; startTime=&quot;0&quot; stepIndex=&quot;0&quot; volume=&quot;1&quot;&gt;&#10;        &lt;audio channels=&quot;1&quot; format=&quot;s16&quot; sampleRate=&quot;44100&quot;/&gt;&#10;      &lt;/audioTrack&gt;&#10;      &lt;audioTrack muted=&quot;false&quot; name=&quot;Audio 21&quot; resource=&quot;b6972e44&quot; slideId=&quot;{8FCBBF34-98AF-468F-A587-5E3248818B65}&quot; startTime=&quot;0&quot; stepIndex=&quot;0&quot; volume=&quot;1&quot;&gt;&#10;        &lt;audio channels=&quot;1&quot; format=&quot;s16&quot; sampleRate=&quot;44100&quot;/&gt;&#10;      &lt;/audioTrack&gt;&#10;      &lt;audioTrack muted=&quot;false&quot; name=&quot;Audio 22&quot; resource=&quot;aaa2ff03&quot; slideId=&quot;{5858651E-816B-482E-8F37-207657F3063B}&quot; startTime=&quot;0&quot; stepIndex=&quot;0&quot; volume=&quot;1&quot;&gt;&#10;        &lt;audio channels=&quot;1&quot; format=&quot;s16&quot; sampleRate=&quot;44100&quot;/&gt;&#10;      &lt;/audioTrack&gt;&#10;      &lt;audioTrack muted=&quot;false&quot; name=&quot;Audio 23&quot; resource=&quot;68c65b9e&quot; slideId=&quot;{0F2F4AB3-F8AE-4006-AD2A-E5AE183CB97C}&quot; startTime=&quot;0&quot; stepIndex=&quot;0&quot; volume=&quot;1&quot;&gt;&#10;        &lt;audio channels=&quot;1&quot; format=&quot;s16&quot; sampleRate=&quot;44100&quot;/&gt;&#10;      &lt;/audioTrack&gt;&#10;      &lt;audioTrack muted=&quot;false&quot; name=&quot;Audio 24&quot; resource=&quot;eff037ac&quot; slideId=&quot;{4983EA97-13F9-4885-8820-B8D24048AD38}&quot; startTime=&quot;0&quot; stepIndex=&quot;0&quot; volume=&quot;1&quot;&gt;&#10;        &lt;audio channels=&quot;1&quot; format=&quot;s16&quot; sampleRate=&quot;44100&quot;/&gt;&#10;      &lt;/audioTrack&gt;&#10;      &lt;audioTrack muted=&quot;false&quot; name=&quot;Audio 25&quot; resource=&quot;c0746937&quot; slideId=&quot;{2839C954-E932-4B3F-B662-53E4E81F4C14}&quot; startTime=&quot;0&quot; stepIndex=&quot;0&quot; volume=&quot;1&quot;&gt;&#10;        &lt;audio channels=&quot;1&quot; format=&quot;s16&quot; sampleRate=&quot;44100&quot;/&gt;&#10;      &lt;/audioTrack&gt;&#10;    &lt;/audioTracks&gt;&#10;    &lt;videoTracks/&gt;&#10;  &lt;/narration&gt;&#10;&#10;&lt;/presentation2&gt;&#10;"/>
  <p:tag name="ISPRING_SCORM_ENDPOINT" val="&lt;endpoint&gt;&lt;enable&gt;0&lt;/enable&gt;&lt;lrs&gt;http://&lt;/lrs&gt;&lt;auth&gt;0&lt;/auth&gt;&lt;login&gt;&lt;/login&gt;&lt;password&gt;&lt;/password&gt;&lt;key&gt;&lt;/key&gt;&lt;name&gt;&lt;/name&gt;&lt;email&gt;&lt;/email&gt;&lt;/endpoint&gt;&#10;"/>
  <p:tag name="ISPRING_SCORM_RATE_QUIZZES" val="0"/>
</p:tagLst>
</file>

<file path=ppt/tags/tag2.xml><?xml version="1.0" encoding="utf-8"?>
<p:tagLst xmlns:a="http://schemas.openxmlformats.org/drawingml/2006/main" xmlns:r="http://schemas.openxmlformats.org/officeDocument/2006/relationships" xmlns:p="http://schemas.openxmlformats.org/presentationml/2006/main">
  <p:tag name="ISPRING_SLIDE_HAS_SCREEN_REC" val="1"/>
  <p:tag name="ISPRING_CUSTOM_TIMING_USED" val="1"/>
  <p:tag name="GENSWF_SLIDE_UID" val="{7D4E8585-3D0B-4280-BDFB-C7CE2C990196}:376"/>
  <p:tag name="GENSWF_ADVANCE_TIME" val="20.076"/>
  <p:tag name="ISPRING_SLIDE_ID_2" val="{FEA0D0CD-21C1-46CB-9861-D673D01466DE}"/>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SLIDE_UID" val="{07453030-1A6C-4477-9A82-10BE1BA28E08}:516"/>
  <p:tag name="ISPRING_SLIDE_ID_2" val="{8FCBBF34-98AF-468F-A587-5E3248818B65}"/>
  <p:tag name="GENSWF_ADVANCE_TIME" val="26.000"/>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TIMING" val="|57.338"/>
  <p:tag name="GENSWF_ADVANCE_TIME" val="68.056"/>
  <p:tag name="GENSWF_SLIDE_UID" val="{6547EEEC-E21E-4CD6-831F-B07931DBF520}:510"/>
  <p:tag name="ISPRING_SLIDE_ID_2" val="{5858651E-816B-482E-8F37-207657F3063B}"/>
</p:tagLst>
</file>

<file path=ppt/tags/tag5.xml><?xml version="1.0" encoding="utf-8"?>
<p:tagLst xmlns:a="http://schemas.openxmlformats.org/drawingml/2006/main" xmlns:r="http://schemas.openxmlformats.org/officeDocument/2006/relationships" xmlns:p="http://schemas.openxmlformats.org/presentationml/2006/main">
  <p:tag name="ISPRING_CUSTOM_TIMING_USED" val="1"/>
  <p:tag name="GENSWF_SLIDE_UID" val="{56191491-6BF8-4E1C-AC63-1441D6F00B5F}:506"/>
  <p:tag name="GENSWF_ADVANCE_TIME" val="5.000"/>
  <p:tag name="ISPRING_SLIDE_ID_2" val="{61586FED-7EE4-4FA4-B022-71250EBFC4A8}"/>
</p:tagLst>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2_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24125</TotalTime>
  <Words>1351</Words>
  <Application>Microsoft Office PowerPoint</Application>
  <PresentationFormat>Widescreen</PresentationFormat>
  <Paragraphs>127</Paragraphs>
  <Slides>15</Slides>
  <Notes>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15</vt:i4>
      </vt:variant>
    </vt:vector>
  </HeadingPairs>
  <TitlesOfParts>
    <vt:vector size="29" baseType="lpstr">
      <vt:lpstr>ＭＳ Ｐゴシック</vt:lpstr>
      <vt:lpstr>#9Slide02 Tieu de dai</vt:lpstr>
      <vt:lpstr>Arial</vt:lpstr>
      <vt:lpstr>Bookman Old Style</vt:lpstr>
      <vt:lpstr>Calibri</vt:lpstr>
      <vt:lpstr>Calibri (Body)</vt:lpstr>
      <vt:lpstr>Calibri Light</vt:lpstr>
      <vt:lpstr>Rockwell</vt:lpstr>
      <vt:lpstr>Tahoma</vt:lpstr>
      <vt:lpstr>Times New Roman</vt:lpstr>
      <vt:lpstr>Wingdings</vt:lpstr>
      <vt:lpstr>1_Office Theme</vt:lpstr>
      <vt:lpstr>Damask</vt:lpstr>
      <vt:lpstr>2_Damask</vt:lpstr>
      <vt:lpstr>Lập trình mạng</vt:lpstr>
      <vt:lpstr>Chủ đề: Khái niệm và so sánh IPv4 &amp; IPv6 </vt:lpstr>
      <vt:lpstr>PowerPoint Presentation</vt:lpstr>
      <vt:lpstr>a. Khái Niệm IPv4 &amp; IPv6. </vt:lpstr>
      <vt:lpstr>a. Khái Niệm IPv4 &amp; IPv6. </vt:lpstr>
      <vt:lpstr>a. Khái Niệm IPv4 &amp; IPv6. </vt:lpstr>
      <vt:lpstr>B. Địa chỉ IP hoạt động như thế nào? </vt:lpstr>
      <vt:lpstr>C. So Sánh </vt:lpstr>
      <vt:lpstr>C. So sánh</vt:lpstr>
      <vt:lpstr>C. So sánh</vt:lpstr>
      <vt:lpstr>C. So sánh</vt:lpstr>
      <vt:lpstr>d. Ưu điểm và nhược điểm</vt:lpstr>
      <vt:lpstr>d. Ưu điểm và nhược điểm</vt:lpstr>
      <vt:lpstr>d. Ưu điểm và nhược điểm</vt:lpstr>
      <vt:lpstr>Thank for listening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Bai_3_phan1_2021_SCORM</dc:title>
  <dc:creator>Reina</dc:creator>
  <cp:lastModifiedBy>Windows User</cp:lastModifiedBy>
  <cp:revision>1447</cp:revision>
  <cp:lastPrinted>2016-06-17T06:38:29Z</cp:lastPrinted>
  <dcterms:created xsi:type="dcterms:W3CDTF">2015-03-02T05:45:06Z</dcterms:created>
  <dcterms:modified xsi:type="dcterms:W3CDTF">2021-09-23T12:34:40Z</dcterms:modified>
</cp:coreProperties>
</file>