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9FA03-24A6-43A5-8BF8-34E78BF8DA8F}" type="datetimeFigureOut">
              <a:rPr lang="en-US" smtClean="0"/>
              <a:t>19/10/2021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F24EB-32E4-48D2-A184-9DBAF7B1C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9F0D-C9AD-4872-A885-62202FD8603B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82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40CC-9A5A-4283-A68F-DE4992C3C8E4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7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22B9-F323-4BB2-ACF9-B8FE1625E7B5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954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3883-8D12-41BD-B5A0-AC2299822915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6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80EC-2746-4BF3-B11E-092315A4120C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03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711A-33CB-4000-933F-6867F236BE44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8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FF15-C372-44EE-93D3-F970F8420AED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1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7033-2283-4A2D-8E08-2E37A20FCC11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778" y="609600"/>
            <a:ext cx="9196990" cy="776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78" y="1568919"/>
            <a:ext cx="9196989" cy="4472444"/>
          </a:xfrm>
        </p:spPr>
        <p:txBody>
          <a:bodyPr/>
          <a:lstStyle>
            <a:lvl1pPr>
              <a:defRPr b="0">
                <a:latin typeface="#9Slide03 Quicksand Medium" panose="00000600000000000000" pitchFamily="2" charset="0"/>
              </a:defRPr>
            </a:lvl1pPr>
            <a:lvl2pPr>
              <a:defRPr b="0">
                <a:latin typeface="#9Slide03 Quicksand Medium" panose="00000600000000000000" pitchFamily="2" charset="0"/>
              </a:defRPr>
            </a:lvl2pPr>
            <a:lvl3pPr>
              <a:defRPr b="0">
                <a:latin typeface="#9Slide03 Quicksand Medium" panose="00000600000000000000" pitchFamily="2" charset="0"/>
              </a:defRPr>
            </a:lvl3pPr>
            <a:lvl4pPr>
              <a:defRPr b="0">
                <a:latin typeface="#9Slide03 Quicksand Medium" panose="00000600000000000000" pitchFamily="2" charset="0"/>
              </a:defRPr>
            </a:lvl4pPr>
            <a:lvl5pPr>
              <a:defRPr b="0">
                <a:latin typeface="#9Slide03 Quicksand Medium" panose="000006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7194" y="6204992"/>
            <a:ext cx="911939" cy="365125"/>
          </a:xfrm>
        </p:spPr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58778" y="6224244"/>
            <a:ext cx="5916168" cy="345873"/>
          </a:xfrm>
        </p:spPr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2724" y="6204992"/>
            <a:ext cx="683339" cy="365125"/>
          </a:xfrm>
        </p:spPr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2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2B7E-BDD3-434B-BC16-48277274C7D8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E9D8-4481-4A45-B139-DEDE208F7B62}" type="datetime1">
              <a:rPr lang="en-US" smtClean="0"/>
              <a:t>19/10/2021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99C8-8694-4810-AECB-F6D426ACBE52}" type="datetime1">
              <a:rPr lang="en-US" smtClean="0"/>
              <a:t>19/10/2021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6874-791B-4A7D-9471-85CCD484D566}" type="datetime1">
              <a:rPr lang="en-US" smtClean="0"/>
              <a:t>19/10/2021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99F2-81A1-4E34-89F3-5E506B77E4A5}" type="datetime1">
              <a:rPr lang="en-US" smtClean="0"/>
              <a:t>19/10/2021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1371-0522-4402-B23C-2DDD46919BE6}" type="datetime1">
              <a:rPr lang="en-US" smtClean="0"/>
              <a:t>19/10/2021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3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E784-24A6-4963-97A2-7485EA48B800}" type="datetime1">
              <a:rPr lang="en-US" smtClean="0"/>
              <a:t>19/10/2021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2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9625" y="-17727"/>
            <a:ext cx="12192000" cy="6884987"/>
            <a:chOff x="0" y="-17727"/>
            <a:chExt cx="12192000" cy="6884987"/>
          </a:xfrm>
        </p:grpSpPr>
        <p:cxnSp>
          <p:nvCxnSpPr>
            <p:cNvPr id="20" name="Straight Connector 19"/>
            <p:cNvCxnSpPr>
              <a:endCxn id="28" idx="2"/>
            </p:cNvCxnSpPr>
            <p:nvPr/>
          </p:nvCxnSpPr>
          <p:spPr>
            <a:xfrm>
              <a:off x="10722791" y="-17727"/>
              <a:ext cx="496956" cy="687572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0060481" y="3311091"/>
              <a:ext cx="2128342" cy="3556169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10703117" y="-8467"/>
              <a:ext cx="1485708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10738983" y="-8467"/>
              <a:ext cx="1453015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10173903" y="3048000"/>
              <a:ext cx="201809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0782023" y="-8467"/>
              <a:ext cx="1406801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1282017" y="-8467"/>
              <a:ext cx="906806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1219747" y="-8467"/>
              <a:ext cx="969077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1219747" y="3589867"/>
              <a:ext cx="96907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2627697"/>
              <a:ext cx="394636" cy="4230303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78434" cy="776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68919"/>
            <a:ext cx="9578434" cy="447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7194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5C51-3F80-45A8-AC95-0DFA31E7876D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724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0496431-F4C9-4873-8426-AF6614EA8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#9Slide03 Maven Pro Black" panose="00000A00000000000000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ViewBag, ViewData, And TempData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ĐĂNG QUỲNH NGA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8191-3563-465B-B0E6-870BD2F3A7C5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Đôi khi, </a:t>
            </a:r>
            <a:r>
              <a:rPr lang="en-US" smtClean="0"/>
              <a:t>chúng ta</a:t>
            </a:r>
            <a:r>
              <a:rPr lang="vi-VN" smtClean="0"/>
              <a:t> </a:t>
            </a:r>
            <a:r>
              <a:rPr lang="vi-VN"/>
              <a:t>có thể muốn chuyển giá trị </a:t>
            </a:r>
            <a:r>
              <a:rPr lang="vi-VN" smtClean="0"/>
              <a:t>từ</a:t>
            </a:r>
            <a:r>
              <a:rPr lang="en-US" smtClean="0"/>
              <a:t> controller này tới một view mà trang view này thuộc về một controller khác.</a:t>
            </a:r>
          </a:p>
          <a:p>
            <a:r>
              <a:rPr lang="vi-VN" smtClean="0"/>
              <a:t>Ví </a:t>
            </a:r>
            <a:r>
              <a:rPr lang="vi-VN"/>
              <a:t>dụ</a:t>
            </a:r>
            <a:r>
              <a:rPr lang="vi-VN" smtClean="0"/>
              <a:t>:</a:t>
            </a:r>
            <a:endParaRPr lang="en-US" smtClean="0"/>
          </a:p>
          <a:p>
            <a:pPr lvl="1"/>
            <a:r>
              <a:rPr lang="vi-VN" smtClean="0"/>
              <a:t>1</a:t>
            </a:r>
            <a:r>
              <a:rPr lang="vi-VN"/>
              <a:t>. Bạn </a:t>
            </a:r>
            <a:r>
              <a:rPr lang="en-US" smtClean="0"/>
              <a:t>yêu cầu</a:t>
            </a:r>
            <a:r>
              <a:rPr lang="vi-VN" smtClean="0"/>
              <a:t> </a:t>
            </a:r>
            <a:r>
              <a:rPr lang="en-US" smtClean="0"/>
              <a:t>nhập các </a:t>
            </a:r>
            <a:r>
              <a:rPr lang="vi-VN" smtClean="0"/>
              <a:t>thông </a:t>
            </a:r>
            <a:r>
              <a:rPr lang="vi-VN"/>
              <a:t>tin </a:t>
            </a:r>
            <a:r>
              <a:rPr lang="en-US" smtClean="0"/>
              <a:t>trên </a:t>
            </a:r>
            <a:r>
              <a:rPr lang="vi-VN" smtClean="0"/>
              <a:t>trang </a:t>
            </a:r>
            <a:r>
              <a:rPr lang="vi-VN"/>
              <a:t>đăng nhập</a:t>
            </a:r>
            <a:r>
              <a:rPr lang="vi-VN" smtClean="0"/>
              <a:t>.</a:t>
            </a:r>
            <a:endParaRPr lang="en-US" smtClean="0"/>
          </a:p>
          <a:p>
            <a:pPr lvl="1"/>
            <a:r>
              <a:rPr lang="vi-VN" smtClean="0"/>
              <a:t>2</a:t>
            </a:r>
            <a:r>
              <a:rPr lang="vi-VN"/>
              <a:t>. Xác thực </a:t>
            </a:r>
            <a:r>
              <a:rPr lang="en-US" smtClean="0"/>
              <a:t>dữ liệu </a:t>
            </a:r>
            <a:r>
              <a:rPr lang="vi-VN" smtClean="0"/>
              <a:t>người dung</a:t>
            </a:r>
            <a:r>
              <a:rPr lang="en-US" smtClean="0"/>
              <a:t> nhập vào trong controller. </a:t>
            </a:r>
          </a:p>
          <a:p>
            <a:pPr lvl="1"/>
            <a:r>
              <a:rPr lang="vi-VN" smtClean="0"/>
              <a:t>3</a:t>
            </a:r>
            <a:r>
              <a:rPr lang="vi-VN"/>
              <a:t>. Nếu xác nhận là đúng thì bạn chuyển hướng </a:t>
            </a:r>
            <a:r>
              <a:rPr lang="en-US" smtClean="0"/>
              <a:t>tới một trang khác với dữ liệu đi kèm. </a:t>
            </a:r>
            <a:r>
              <a:rPr lang="vi-VN" smtClean="0"/>
              <a:t>Dữ </a:t>
            </a:r>
            <a:r>
              <a:rPr lang="vi-VN"/>
              <a:t>liệu này có thể được sử dụng để hiển thị thông tin đăng nhập.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TempData nội bộ sử dụng Session để lưu trữ giá trị</a:t>
            </a:r>
            <a:r>
              <a:rPr lang="vi-VN" smtClean="0"/>
              <a:t>.</a:t>
            </a:r>
            <a:endParaRPr lang="en-US" smtClean="0"/>
          </a:p>
          <a:p>
            <a:r>
              <a:rPr lang="vi-VN" smtClean="0"/>
              <a:t>Bạn </a:t>
            </a:r>
            <a:r>
              <a:rPr lang="vi-VN"/>
              <a:t>phải kiểm tra null trước khi sử dụng TempData để tránh </a:t>
            </a:r>
            <a:r>
              <a:rPr lang="en-US" smtClean="0"/>
              <a:t>l</a:t>
            </a:r>
            <a:r>
              <a:rPr lang="vi-VN" smtClean="0"/>
              <a:t>ỗi </a:t>
            </a:r>
            <a:r>
              <a:rPr lang="vi-VN"/>
              <a:t>thời gian chạy</a:t>
            </a:r>
            <a:r>
              <a:rPr lang="vi-VN" smtClean="0"/>
              <a:t>.</a:t>
            </a:r>
            <a:endParaRPr lang="en-US" smtClean="0"/>
          </a:p>
          <a:p>
            <a:r>
              <a:rPr lang="vi-VN" smtClean="0"/>
              <a:t>TempData </a:t>
            </a:r>
            <a:r>
              <a:rPr lang="vi-VN"/>
              <a:t>vẫn tồn tại trong hai yêu cầu tiếp theo. Nó sử dụng phương thức TempData.Keep () cho yêu cầu thứ ba</a:t>
            </a:r>
            <a:r>
              <a:rPr lang="vi-VN" smtClean="0"/>
              <a:t>.</a:t>
            </a:r>
            <a:endParaRPr lang="en-US" smtClean="0"/>
          </a:p>
          <a:p>
            <a:r>
              <a:rPr lang="vi-VN" smtClean="0"/>
              <a:t>TempData </a:t>
            </a:r>
            <a:r>
              <a:rPr lang="vi-VN"/>
              <a:t>cũng là một đối tượng từ điển lưu trữ thông tin trong cặp khóa-giá trị. Nó có nguồn gốc từ TempDataDictionary.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Chúng ta có 2 action method sau đây: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21" y="2418857"/>
            <a:ext cx="5356736" cy="12597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728" y="3898780"/>
            <a:ext cx="5025690" cy="21425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8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 cshtml Contact.cshtml, mã như sau: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59" y="2369425"/>
            <a:ext cx="5896303" cy="37008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98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300" smtClean="0"/>
              <a:t>1. </a:t>
            </a:r>
            <a:r>
              <a:rPr lang="vi-VN" sz="2300" smtClean="0"/>
              <a:t>Khi </a:t>
            </a:r>
            <a:r>
              <a:rPr lang="en-US" sz="2300" smtClean="0"/>
              <a:t>chạy chương trình từ </a:t>
            </a:r>
            <a:r>
              <a:rPr lang="vi-VN" sz="2300" smtClean="0"/>
              <a:t>tr</a:t>
            </a:r>
            <a:r>
              <a:rPr lang="en-US" sz="2300" smtClean="0"/>
              <a:t>ang Index</a:t>
            </a:r>
            <a:r>
              <a:rPr lang="vi-VN" sz="2300" smtClean="0"/>
              <a:t>, </a:t>
            </a:r>
            <a:r>
              <a:rPr lang="vi-VN" sz="2300"/>
              <a:t>TempData [“FirstValue”] sẽ được </a:t>
            </a:r>
            <a:r>
              <a:rPr lang="en-US" sz="2300" smtClean="0"/>
              <a:t>gán </a:t>
            </a:r>
            <a:r>
              <a:rPr lang="vi-VN" sz="2300" smtClean="0"/>
              <a:t>giá trị</a:t>
            </a:r>
            <a:r>
              <a:rPr lang="en-US" sz="2300" smtClean="0"/>
              <a:t> (request lần 1)</a:t>
            </a:r>
            <a:r>
              <a:rPr lang="vi-VN" sz="2300" smtClean="0"/>
              <a:t>.</a:t>
            </a:r>
            <a:endParaRPr lang="en-US" sz="2300" smtClean="0"/>
          </a:p>
          <a:p>
            <a:r>
              <a:rPr lang="en-US" sz="2300" smtClean="0"/>
              <a:t>2. </a:t>
            </a:r>
            <a:r>
              <a:rPr lang="vi-VN" sz="2300" smtClean="0"/>
              <a:t>Khi </a:t>
            </a:r>
            <a:r>
              <a:rPr lang="en-US" sz="2300" smtClean="0"/>
              <a:t>click vào link About</a:t>
            </a:r>
            <a:r>
              <a:rPr lang="vi-VN" sz="2300" smtClean="0"/>
              <a:t>, </a:t>
            </a:r>
            <a:r>
              <a:rPr lang="vi-VN" sz="2300"/>
              <a:t>nó sẽ chuyển </a:t>
            </a:r>
            <a:r>
              <a:rPr lang="vi-VN" sz="2300" smtClean="0"/>
              <a:t>hướng </a:t>
            </a:r>
            <a:r>
              <a:rPr lang="vi-VN" sz="2300"/>
              <a:t>đến trang </a:t>
            </a:r>
            <a:r>
              <a:rPr lang="en-US" sz="2300" smtClean="0"/>
              <a:t>Contact v</a:t>
            </a:r>
            <a:r>
              <a:rPr lang="vi-VN" sz="2300" smtClean="0"/>
              <a:t>à </a:t>
            </a:r>
            <a:r>
              <a:rPr lang="vi-VN" sz="2300"/>
              <a:t>hiển thị thông </a:t>
            </a:r>
            <a:r>
              <a:rPr lang="vi-VN" sz="2300" smtClean="0"/>
              <a:t>tin</a:t>
            </a:r>
            <a:r>
              <a:rPr lang="en-US" sz="2300" smtClean="0"/>
              <a:t> (request lần 2)</a:t>
            </a:r>
            <a:r>
              <a:rPr lang="vi-VN" sz="2300" smtClean="0"/>
              <a:t>.</a:t>
            </a:r>
            <a:endParaRPr lang="en-US" sz="2300" smtClean="0"/>
          </a:p>
          <a:p>
            <a:r>
              <a:rPr lang="en-US" sz="2300" smtClean="0"/>
              <a:t>3</a:t>
            </a:r>
            <a:r>
              <a:rPr lang="vi-VN" sz="2300" smtClean="0"/>
              <a:t>. </a:t>
            </a:r>
            <a:r>
              <a:rPr lang="vi-VN" sz="2300"/>
              <a:t>Khi </a:t>
            </a:r>
            <a:r>
              <a:rPr lang="en-US" sz="2300" smtClean="0"/>
              <a:t>click lại vào link About</a:t>
            </a:r>
            <a:r>
              <a:rPr lang="vi-VN" sz="2300" smtClean="0"/>
              <a:t>, </a:t>
            </a:r>
            <a:r>
              <a:rPr lang="vi-VN" sz="2300"/>
              <a:t>nó sẽ không chuyển hướng </a:t>
            </a:r>
            <a:r>
              <a:rPr lang="en-US" sz="2300" smtClean="0"/>
              <a:t>tới </a:t>
            </a:r>
            <a:r>
              <a:rPr lang="vi-VN" sz="2300" smtClean="0"/>
              <a:t>trang </a:t>
            </a:r>
            <a:r>
              <a:rPr lang="en-US" sz="2300" smtClean="0"/>
              <a:t>Contact</a:t>
            </a:r>
            <a:r>
              <a:rPr lang="vi-VN" sz="2300" smtClean="0"/>
              <a:t> </a:t>
            </a:r>
            <a:r>
              <a:rPr lang="vi-VN" sz="2300"/>
              <a:t>và </a:t>
            </a:r>
            <a:r>
              <a:rPr lang="en-US" sz="2300" smtClean="0"/>
              <a:t>lại đưa ra trang About vì lúc đó TempData sau khi chạy tới trang Contact (request lần 3) đã không còn lưu trữ giá trị ban đầu (=null). </a:t>
            </a:r>
          </a:p>
          <a:p>
            <a:r>
              <a:rPr lang="en-US" sz="2300" smtClean="0"/>
              <a:t>4. Tiếp theo</a:t>
            </a:r>
            <a:r>
              <a:rPr lang="vi-VN" sz="2300" smtClean="0"/>
              <a:t>, </a:t>
            </a:r>
            <a:r>
              <a:rPr lang="vi-VN" sz="2300"/>
              <a:t>nếu </a:t>
            </a:r>
            <a:r>
              <a:rPr lang="en-US" sz="2300" smtClean="0"/>
              <a:t>click và</a:t>
            </a:r>
            <a:r>
              <a:rPr lang="vi-VN" sz="2300" smtClean="0"/>
              <a:t>o </a:t>
            </a:r>
            <a:r>
              <a:rPr lang="vi-VN" sz="2300"/>
              <a:t>trang </a:t>
            </a:r>
            <a:r>
              <a:rPr lang="en-US" sz="2300" smtClean="0"/>
              <a:t>Contact</a:t>
            </a:r>
            <a:r>
              <a:rPr lang="vi-VN" sz="2300" smtClean="0"/>
              <a:t>, </a:t>
            </a:r>
            <a:r>
              <a:rPr lang="en-US" sz="2300" smtClean="0"/>
              <a:t>chúng ta</a:t>
            </a:r>
            <a:r>
              <a:rPr lang="vi-VN" sz="2300" smtClean="0"/>
              <a:t> </a:t>
            </a:r>
            <a:r>
              <a:rPr lang="vi-VN" sz="2300"/>
              <a:t>sẽ không thấy bất kỳ thông tin nào của TempData ["FirstValue</a:t>
            </a:r>
            <a:r>
              <a:rPr lang="vi-VN" sz="2300" smtClean="0"/>
              <a:t>"].</a:t>
            </a:r>
            <a:endParaRPr lang="en-US" sz="2300" smtClean="0"/>
          </a:p>
          <a:p>
            <a:r>
              <a:rPr lang="en-US" sz="2300" smtClean="0"/>
              <a:t>5</a:t>
            </a:r>
            <a:r>
              <a:rPr lang="vi-VN" sz="2300" smtClean="0"/>
              <a:t>. </a:t>
            </a:r>
            <a:r>
              <a:rPr lang="en-US" sz="2300" smtClean="0"/>
              <a:t>Click nhiều lần vào link index, About và Contact để thấy sự khác biệt. </a:t>
            </a:r>
            <a:endParaRPr lang="en-US" sz="23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Trong </a:t>
            </a:r>
            <a:r>
              <a:rPr lang="en-US" smtClean="0"/>
              <a:t>bài học</a:t>
            </a:r>
            <a:r>
              <a:rPr lang="vi-VN" smtClean="0"/>
              <a:t> </a:t>
            </a:r>
            <a:r>
              <a:rPr lang="vi-VN"/>
              <a:t>này, </a:t>
            </a:r>
            <a:r>
              <a:rPr lang="en-US" smtClean="0"/>
              <a:t>chúng ta </a:t>
            </a:r>
            <a:r>
              <a:rPr lang="vi-VN" smtClean="0"/>
              <a:t>đã </a:t>
            </a:r>
            <a:r>
              <a:rPr lang="en-US" smtClean="0"/>
              <a:t>biết về</a:t>
            </a:r>
            <a:r>
              <a:rPr lang="vi-VN" smtClean="0"/>
              <a:t> </a:t>
            </a:r>
            <a:r>
              <a:rPr lang="vi-VN"/>
              <a:t>ViewBag, ViewData và TempData với mô tả ngắn và ví dụ lập trình đầy đủ. </a:t>
            </a:r>
            <a:endParaRPr lang="en-US" smtClean="0"/>
          </a:p>
          <a:p>
            <a:r>
              <a:rPr lang="en-US" smtClean="0"/>
              <a:t>H</a:t>
            </a:r>
            <a:r>
              <a:rPr lang="vi-VN" smtClean="0"/>
              <a:t>y vọng</a:t>
            </a:r>
            <a:r>
              <a:rPr lang="en-US" smtClean="0"/>
              <a:t> là từ </a:t>
            </a:r>
            <a:r>
              <a:rPr lang="vi-VN" smtClean="0"/>
              <a:t>bây </a:t>
            </a:r>
            <a:r>
              <a:rPr lang="vi-VN"/>
              <a:t>giờ </a:t>
            </a:r>
            <a:r>
              <a:rPr lang="en-US" smtClean="0"/>
              <a:t>chúng ta </a:t>
            </a:r>
            <a:r>
              <a:rPr lang="vi-VN" smtClean="0"/>
              <a:t>có </a:t>
            </a:r>
            <a:r>
              <a:rPr lang="vi-VN"/>
              <a:t>thể chuyển dữ liệu giữa các trang xem bằng ViewBag, ViewData và TempData</a:t>
            </a:r>
            <a:r>
              <a:rPr lang="vi-VN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8778" y="1627522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#9Slide03 Quicksand Medium" panose="00000600000000000000" pitchFamily="2" charset="0"/>
              </a:rPr>
              <a:t>Trong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#9Slide03 Quicksand Medium" panose="00000600000000000000" pitchFamily="2" charset="0"/>
              </a:rPr>
              <a:t>file cshtml: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#9Slide03 Quicksand Medium" panose="000006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76" y="2468616"/>
            <a:ext cx="8397787" cy="3080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78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Truyền đối tượng sử dụng ViewBag, ViewData và TempData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78" y="1797269"/>
            <a:ext cx="9196989" cy="424409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Trong </a:t>
            </a:r>
            <a:r>
              <a:rPr lang="en-US" smtClean="0"/>
              <a:t>bài học này, chúng ta sẽ nói về:</a:t>
            </a:r>
          </a:p>
          <a:p>
            <a:pPr lvl="1"/>
            <a:r>
              <a:rPr lang="vi-VN" smtClean="0"/>
              <a:t>1</a:t>
            </a:r>
            <a:r>
              <a:rPr lang="vi-VN"/>
              <a:t>. </a:t>
            </a:r>
            <a:r>
              <a:rPr lang="en-US" smtClean="0"/>
              <a:t>Sử dụng </a:t>
            </a:r>
            <a:r>
              <a:rPr lang="vi-VN" smtClean="0"/>
              <a:t>ViewBag</a:t>
            </a:r>
            <a:r>
              <a:rPr lang="en-US" smtClean="0"/>
              <a:t> </a:t>
            </a:r>
          </a:p>
          <a:p>
            <a:pPr lvl="1"/>
            <a:r>
              <a:rPr lang="vi-VN" smtClean="0"/>
              <a:t>2</a:t>
            </a:r>
            <a:r>
              <a:rPr lang="vi-VN"/>
              <a:t>. </a:t>
            </a:r>
            <a:r>
              <a:rPr lang="en-US" smtClean="0"/>
              <a:t>Sử dụng ViewData</a:t>
            </a:r>
          </a:p>
          <a:p>
            <a:pPr lvl="1"/>
            <a:r>
              <a:rPr lang="vi-VN" smtClean="0"/>
              <a:t>3</a:t>
            </a:r>
            <a:r>
              <a:rPr lang="vi-VN"/>
              <a:t>. </a:t>
            </a:r>
            <a:r>
              <a:rPr lang="en-US" smtClean="0"/>
              <a:t>Sử dụng </a:t>
            </a:r>
            <a:r>
              <a:rPr lang="vi-VN" smtClean="0"/>
              <a:t>TempData</a:t>
            </a:r>
            <a:r>
              <a:rPr lang="en-US" smtClean="0"/>
              <a:t> </a:t>
            </a:r>
          </a:p>
          <a:p>
            <a:pPr lvl="1"/>
            <a:r>
              <a:rPr lang="vi-VN" smtClean="0"/>
              <a:t>4</a:t>
            </a:r>
            <a:r>
              <a:rPr lang="vi-VN"/>
              <a:t>. </a:t>
            </a:r>
            <a:r>
              <a:rPr lang="en-US" smtClean="0"/>
              <a:t>Sử dụng </a:t>
            </a:r>
            <a:r>
              <a:rPr lang="vi-VN" smtClean="0"/>
              <a:t>ViewDataDictionary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2B13-B8CD-40D1-9A91-53391AD21C05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ViewBag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ViewBag được sử dụng để chuyển dữ liệu từ </a:t>
            </a:r>
            <a:r>
              <a:rPr lang="en-US" b="1" smtClean="0">
                <a:solidFill>
                  <a:schemeClr val="accent1"/>
                </a:solidFill>
              </a:rPr>
              <a:t>controllers</a:t>
            </a:r>
            <a:r>
              <a:rPr lang="en-US" smtClean="0"/>
              <a:t> tới </a:t>
            </a:r>
            <a:r>
              <a:rPr lang="en-US" b="1">
                <a:solidFill>
                  <a:schemeClr val="accent1"/>
                </a:solidFill>
              </a:rPr>
              <a:t>views</a:t>
            </a:r>
            <a:r>
              <a:rPr lang="en-US" smtClean="0"/>
              <a:t>.</a:t>
            </a:r>
          </a:p>
          <a:p>
            <a:r>
              <a:rPr lang="vi-VN" smtClean="0"/>
              <a:t>ViewBag </a:t>
            </a:r>
            <a:r>
              <a:rPr lang="vi-VN"/>
              <a:t>có tuổi thọ ngắn có nghĩa là một khi nó chuyển giá trị từ bộ </a:t>
            </a:r>
            <a:r>
              <a:rPr lang="en-US" b="1">
                <a:solidFill>
                  <a:schemeClr val="accent1"/>
                </a:solidFill>
              </a:rPr>
              <a:t>controllers</a:t>
            </a:r>
            <a:r>
              <a:rPr lang="en-US" smtClean="0"/>
              <a:t> </a:t>
            </a:r>
            <a:r>
              <a:rPr lang="vi-VN" smtClean="0"/>
              <a:t>sang </a:t>
            </a:r>
            <a:r>
              <a:rPr lang="en-US" b="1">
                <a:solidFill>
                  <a:schemeClr val="accent1"/>
                </a:solidFill>
              </a:rPr>
              <a:t>views</a:t>
            </a:r>
            <a:r>
              <a:rPr lang="vi-VN" smtClean="0"/>
              <a:t>, </a:t>
            </a:r>
            <a:r>
              <a:rPr lang="vi-VN"/>
              <a:t>nó sẽ trở thành null</a:t>
            </a:r>
            <a:r>
              <a:rPr lang="vi-VN" smtClean="0"/>
              <a:t>.</a:t>
            </a:r>
            <a:endParaRPr lang="en-US" smtClean="0"/>
          </a:p>
          <a:p>
            <a:r>
              <a:rPr lang="vi-VN" smtClean="0"/>
              <a:t>ViewBag </a:t>
            </a:r>
            <a:r>
              <a:rPr lang="vi-VN"/>
              <a:t>không yêu cầu </a:t>
            </a:r>
            <a:r>
              <a:rPr lang="en-US" smtClean="0"/>
              <a:t>ép kiểu.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ViewBag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71" y="2074314"/>
            <a:ext cx="7341633" cy="30652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78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ViewBag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 value of ViewBag in cshtml file: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43" y="2302422"/>
            <a:ext cx="8476624" cy="32365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32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Nó cũng được sử dụng để gửi thông tin từ </a:t>
            </a:r>
            <a:r>
              <a:rPr lang="en-US" b="1">
                <a:solidFill>
                  <a:schemeClr val="accent1"/>
                </a:solidFill>
              </a:rPr>
              <a:t>controllers</a:t>
            </a:r>
            <a:r>
              <a:rPr lang="en-US" smtClean="0"/>
              <a:t> tới </a:t>
            </a:r>
            <a:r>
              <a:rPr lang="en-US" b="1">
                <a:solidFill>
                  <a:schemeClr val="accent1"/>
                </a:solidFill>
              </a:rPr>
              <a:t>views</a:t>
            </a:r>
            <a:r>
              <a:rPr lang="en-US" smtClean="0"/>
              <a:t>.</a:t>
            </a:r>
          </a:p>
          <a:p>
            <a:r>
              <a:rPr lang="vi-VN" smtClean="0"/>
              <a:t>Khi gửi </a:t>
            </a:r>
            <a:r>
              <a:rPr lang="vi-VN"/>
              <a:t>thông tin, nó sẽ trở thành </a:t>
            </a:r>
            <a:r>
              <a:rPr lang="vi-VN" b="1">
                <a:solidFill>
                  <a:schemeClr val="accent1"/>
                </a:solidFill>
              </a:rPr>
              <a:t>null</a:t>
            </a:r>
            <a:r>
              <a:rPr lang="vi-VN" smtClean="0"/>
              <a:t>.</a:t>
            </a:r>
            <a:endParaRPr lang="en-US" smtClean="0"/>
          </a:p>
          <a:p>
            <a:r>
              <a:rPr lang="vi-VN" smtClean="0"/>
              <a:t>ViewData </a:t>
            </a:r>
            <a:r>
              <a:rPr lang="vi-VN"/>
              <a:t>là một Đối tượng Từ điển có nguồn gốc từ </a:t>
            </a:r>
            <a:r>
              <a:rPr lang="vi-VN" b="1">
                <a:solidFill>
                  <a:schemeClr val="accent1"/>
                </a:solidFill>
              </a:rPr>
              <a:t>ViewDataDictionary</a:t>
            </a:r>
            <a:r>
              <a:rPr lang="vi-VN" smtClean="0"/>
              <a:t>.</a:t>
            </a:r>
            <a:endParaRPr lang="en-US" smtClean="0"/>
          </a:p>
          <a:p>
            <a:r>
              <a:rPr lang="vi-VN" smtClean="0"/>
              <a:t>ViewData </a:t>
            </a:r>
            <a:r>
              <a:rPr lang="vi-VN"/>
              <a:t>sử dụng cặp </a:t>
            </a:r>
            <a:r>
              <a:rPr lang="vi-VN" b="1">
                <a:solidFill>
                  <a:schemeClr val="accent1"/>
                </a:solidFill>
              </a:rPr>
              <a:t>Khóa-Giá trị </a:t>
            </a:r>
            <a:r>
              <a:rPr lang="vi-VN"/>
              <a:t>để lưu trữ và truy xuất thông tin</a:t>
            </a:r>
            <a:r>
              <a:rPr lang="vi-VN" smtClean="0"/>
              <a:t>.</a:t>
            </a:r>
            <a:r>
              <a:rPr lang="en-US" smtClean="0"/>
              <a:t> </a:t>
            </a:r>
            <a:r>
              <a:rPr lang="vi-VN" smtClean="0"/>
              <a:t>Nó </a:t>
            </a:r>
            <a:r>
              <a:rPr lang="vi-VN"/>
              <a:t>yêu cầu </a:t>
            </a:r>
            <a:r>
              <a:rPr lang="en-US" smtClean="0"/>
              <a:t>phải ép kiểu khi sử dụng. 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Chúng ta có thể tạo ViewData như thế này:</a:t>
            </a:r>
          </a:p>
          <a:p>
            <a:pPr lvl="1"/>
            <a:r>
              <a:rPr lang="en-US" sz="2800" smtClean="0">
                <a:latin typeface="Consolas" panose="020B0609020204030204" pitchFamily="49" charset="0"/>
              </a:rPr>
              <a:t>ViewData[“</a:t>
            </a:r>
            <a:r>
              <a:rPr lang="en-US" sz="2800" smtClean="0">
                <a:solidFill>
                  <a:schemeClr val="accent1"/>
                </a:solidFill>
                <a:latin typeface="Consolas" panose="020B0609020204030204" pitchFamily="49" charset="0"/>
              </a:rPr>
              <a:t>msg</a:t>
            </a:r>
            <a:r>
              <a:rPr lang="en-US" sz="2800" smtClean="0">
                <a:latin typeface="Consolas" panose="020B0609020204030204" pitchFamily="49" charset="0"/>
              </a:rPr>
              <a:t>”]=“</a:t>
            </a:r>
            <a:r>
              <a:rPr lang="en-US" sz="2800" smtClean="0">
                <a:solidFill>
                  <a:schemeClr val="accent1"/>
                </a:solidFill>
                <a:latin typeface="Consolas" panose="020B0609020204030204" pitchFamily="49" charset="0"/>
              </a:rPr>
              <a:t>Hello World</a:t>
            </a:r>
            <a:r>
              <a:rPr lang="en-US" sz="2800" smtClean="0">
                <a:latin typeface="Consolas" panose="020B0609020204030204" pitchFamily="49" charset="0"/>
              </a:rPr>
              <a:t>”;</a:t>
            </a:r>
          </a:p>
          <a:p>
            <a:r>
              <a:rPr lang="en-US" smtClean="0"/>
              <a:t>Và lấy ra:</a:t>
            </a:r>
          </a:p>
          <a:p>
            <a:pPr lvl="1"/>
            <a:r>
              <a:rPr lang="en-US" sz="2800">
                <a:latin typeface="Consolas" panose="020B0609020204030204" pitchFamily="49" charset="0"/>
              </a:rPr>
              <a:t>@ViewData[“msg”]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TempData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/>
              <a:t>TempData cũng được sử dụng để gửi dữ liệu từ </a:t>
            </a:r>
            <a:r>
              <a:rPr lang="en-US" smtClean="0"/>
              <a:t>controllers tới views n</a:t>
            </a:r>
            <a:r>
              <a:rPr lang="vi-VN" smtClean="0"/>
              <a:t>hưng </a:t>
            </a:r>
            <a:r>
              <a:rPr lang="vi-VN"/>
              <a:t>nó khác một chút so với ViewBag và ViewData</a:t>
            </a:r>
            <a:r>
              <a:rPr lang="vi-VN" smtClean="0"/>
              <a:t>.</a:t>
            </a:r>
            <a:endParaRPr lang="en-US" smtClean="0"/>
          </a:p>
          <a:p>
            <a:r>
              <a:rPr lang="vi-VN" smtClean="0"/>
              <a:t>TempData </a:t>
            </a:r>
            <a:r>
              <a:rPr lang="vi-VN"/>
              <a:t>chủ yếu được sử dụng để chuyển giá trị từ </a:t>
            </a:r>
            <a:r>
              <a:rPr lang="en-US" smtClean="0"/>
              <a:t>controller này</a:t>
            </a:r>
            <a:r>
              <a:rPr lang="vi-VN" smtClean="0"/>
              <a:t> </a:t>
            </a:r>
            <a:r>
              <a:rPr lang="vi-VN"/>
              <a:t>sang </a:t>
            </a:r>
            <a:r>
              <a:rPr lang="en-US" smtClean="0"/>
              <a:t>controller khác</a:t>
            </a:r>
            <a:r>
              <a:rPr lang="vi-VN" smtClean="0"/>
              <a:t>.  </a:t>
            </a:r>
            <a:endParaRPr lang="en-US" smtClean="0"/>
          </a:p>
          <a:p>
            <a:r>
              <a:rPr lang="vi-VN" smtClean="0"/>
              <a:t>Nó </a:t>
            </a:r>
            <a:r>
              <a:rPr lang="vi-VN"/>
              <a:t>hữu ích nhất khi </a:t>
            </a:r>
            <a:r>
              <a:rPr lang="en-US" smtClean="0"/>
              <a:t>chúng ta</a:t>
            </a:r>
            <a:r>
              <a:rPr lang="vi-VN" smtClean="0"/>
              <a:t> </a:t>
            </a:r>
            <a:r>
              <a:rPr lang="vi-VN"/>
              <a:t>chuyển hướng một trang này đến một trang khác và muốn gửi một số thông tin </a:t>
            </a:r>
            <a:r>
              <a:rPr lang="en-US" smtClean="0"/>
              <a:t>đi </a:t>
            </a:r>
            <a:r>
              <a:rPr lang="vi-VN" smtClean="0"/>
              <a:t>cùng </a:t>
            </a:r>
            <a:r>
              <a:rPr lang="en-US" smtClean="0"/>
              <a:t>tới trang đó</a:t>
            </a:r>
            <a:r>
              <a:rPr lang="vi-VN" smtClean="0"/>
              <a:t>.</a:t>
            </a:r>
            <a:endParaRPr lang="en-US" smtClean="0"/>
          </a:p>
          <a:p>
            <a:r>
              <a:rPr lang="en-US" smtClean="0"/>
              <a:t>Nó có vòng đời dài hơn </a:t>
            </a:r>
            <a:r>
              <a:rPr lang="vi-VN" smtClean="0"/>
              <a:t>ViewBag </a:t>
            </a:r>
            <a:r>
              <a:rPr lang="vi-VN"/>
              <a:t>và ViewData và </a:t>
            </a:r>
            <a:r>
              <a:rPr lang="en-US" smtClean="0"/>
              <a:t>chúng ta</a:t>
            </a:r>
            <a:r>
              <a:rPr lang="vi-VN" smtClean="0"/>
              <a:t> </a:t>
            </a:r>
            <a:r>
              <a:rPr lang="vi-VN"/>
              <a:t>có thể truy cập giá trị TempData </a:t>
            </a:r>
            <a:r>
              <a:rPr lang="en-US" smtClean="0"/>
              <a:t>từ</a:t>
            </a:r>
            <a:r>
              <a:rPr lang="vi-VN" smtClean="0"/>
              <a:t> </a:t>
            </a:r>
            <a:r>
              <a:rPr lang="vi-VN"/>
              <a:t>2 đến 3 HTTP Request.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347-EB61-47DF-98F5-7FF597689176}" type="datetime1">
              <a:rPr lang="en-US" smtClean="0"/>
              <a:t>19/10/2021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WEB BẰNG ASP.NET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6431-F4C9-4873-8426-AF6614EA8CA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80" y="2779864"/>
            <a:ext cx="8109371" cy="24620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595011" y="1845150"/>
            <a:ext cx="6332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#9Slide03 Quicksand Medium" panose="00000600000000000000" pitchFamily="2" charset="0"/>
              </a:rPr>
              <a:t>Trong action method của controller:</a:t>
            </a:r>
          </a:p>
        </p:txBody>
      </p:sp>
    </p:spTree>
    <p:extLst>
      <p:ext uri="{BB962C8B-B14F-4D97-AF65-F5344CB8AC3E}">
        <p14:creationId xmlns:p14="http://schemas.microsoft.com/office/powerpoint/2010/main" val="16306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825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#9Slide03 Maven Pro Black</vt:lpstr>
      <vt:lpstr>#9Slide03 Quicksand Medium</vt:lpstr>
      <vt:lpstr>Arial</vt:lpstr>
      <vt:lpstr>Calibri</vt:lpstr>
      <vt:lpstr>Consolas</vt:lpstr>
      <vt:lpstr>Trebuchet MS</vt:lpstr>
      <vt:lpstr>Wingdings</vt:lpstr>
      <vt:lpstr>Wingdings 3</vt:lpstr>
      <vt:lpstr>Facet</vt:lpstr>
      <vt:lpstr>ViewBag, ViewData, And TempData</vt:lpstr>
      <vt:lpstr>Nội dung</vt:lpstr>
      <vt:lpstr>ViewBag</vt:lpstr>
      <vt:lpstr>ViewBag</vt:lpstr>
      <vt:lpstr>ViewBag</vt:lpstr>
      <vt:lpstr>ViewData</vt:lpstr>
      <vt:lpstr>ViewData</vt:lpstr>
      <vt:lpstr>TempData</vt:lpstr>
      <vt:lpstr>ViewData</vt:lpstr>
      <vt:lpstr>ViewData</vt:lpstr>
      <vt:lpstr>ViewData</vt:lpstr>
      <vt:lpstr>ViewData</vt:lpstr>
      <vt:lpstr>ViewData</vt:lpstr>
      <vt:lpstr>ViewData</vt:lpstr>
      <vt:lpstr>Kết luận</vt:lpstr>
      <vt:lpstr>ViewData</vt:lpstr>
      <vt:lpstr>Truyền đối tượng sử dụng ViewBag, ViewData và TempData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ViewBag, ViewData, And TempData</dc:title>
  <dc:creator>Ngadq</dc:creator>
  <cp:lastModifiedBy>Ngadq</cp:lastModifiedBy>
  <cp:revision>31</cp:revision>
  <dcterms:created xsi:type="dcterms:W3CDTF">2021-10-18T08:46:39Z</dcterms:created>
  <dcterms:modified xsi:type="dcterms:W3CDTF">2021-10-19T09:48:19Z</dcterms:modified>
</cp:coreProperties>
</file>