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80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AA1D-7F34-89A5-C3A1-C5A994142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88FDC-3087-F317-874F-CCCBC7773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CE9A-7711-969E-7C96-E931715B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626C-6B3F-D271-6425-C954345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9F70-14EC-A04B-A5A7-7445B284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65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2DF8-5073-0E92-FE31-9F5E6060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951AE-FD41-EBF5-2C7D-023123CE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DF466-D3A7-4537-257C-5EFE747A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5D2D-8875-F812-7439-35DE058A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885B-CC5B-3BE9-F3B7-72125D23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7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9B5AB-D5FA-C7BE-C55E-5892D9B9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CA45-4F83-D21C-5AD2-725A8651C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865DD-08E5-C070-9D2B-4315DB3C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6888-DDC0-12FB-4F2F-E20BD1DF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9EB3-1D17-E593-007A-AFD64A00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82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D496-45DF-849E-1A77-62FD5C01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BF8CE-7764-F1C4-76D0-FE7453DC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BEF7-6B07-8DB0-A574-F1092199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16A1-9719-FC43-B4E3-A950763C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6868-6FB9-1240-C492-B93B5C1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49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B83D-6510-6111-EEFD-2D4B896D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4E2AF-F675-FF2D-561A-656472289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3BBC-9FCB-ACF0-4F8F-C7FE961C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3CF4-68FD-EAC6-EE5B-4DBEA03C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B8F6-C515-F59E-B216-DDC93BA6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16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CB28-37BC-B8F6-E45F-CF61CF5C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E124-384B-938B-24C0-7A343E9B8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8AEF6-3AD9-0F08-7FBA-9C270C15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E1D09-46F2-5855-557D-47C81E07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A527-3D8D-F402-C4E2-28DAFA16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54975-E091-97F1-F161-39A2C2B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9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8F5E-2843-C968-9146-54B253F4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E2E02-1528-8AA7-BED0-28AFA34CC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CE66A-9A48-F1EC-8AFD-245B8287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BEAB2-2847-0844-0E02-3DB5414D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806EF-AEF1-7276-9D4D-F56262B11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138C3-8BFE-208E-CE2A-A918E315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ADDFB-7C5C-5011-0D80-60E8784C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D7102-2FC4-C3C3-2D26-1F08CBDE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FCBA-52AB-0A89-0F80-C8239086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383F1-7898-5AA5-C355-87D3F6DD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5911B-DC28-38E6-54CB-E826CBDD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17C17-5BCB-CA60-B963-408DFE06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68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BDB64-59DF-4561-056F-D87B7E70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27B4D-4C26-1A92-126D-7968C9C3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EEEDE-B3BF-DDF5-A6F4-EAC2060D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5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BACB-0F05-58AF-EB9D-24584708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8AA0-1982-5E4E-7FAD-67A433A5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DBE57-5015-4199-91E1-57E5F50F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5160-BA18-2D74-B629-77ED929A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5F405-DE09-78D2-35D6-997287C6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D223-4FB7-5624-833B-C5148BB3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09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7D2A-0032-562C-6FEA-5FF5426B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5A1A1-F6E0-E98E-6F19-C4E0DE4C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D3699-CC84-0EB2-0C77-CBDB39F17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F2B7D-B259-2E27-7C99-5FAAB46F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6035-8CC4-54CB-0B39-BF54CC07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A9101-970A-D656-E72E-20CFBA82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7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E4FAD-B758-4B36-6E22-00E5C455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CAA7-39DE-F67D-ED06-B189C413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16ECA-9AE5-17D2-4E9F-8FE910B8F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2CDD-72A5-40E3-AA86-6EF3FBE83254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BF94-D2F3-115C-0440-3BDA3140C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73D5-EF7D-1B51-1912-3D56AD9BF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E3C1-4D10-4EF9-8F4F-0DBADA8A97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5DE6-F68C-ED70-ED49-F4551453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B48-A816-BB76-CB47-20C9DD49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Data:</a:t>
            </a:r>
          </a:p>
          <a:p>
            <a:pPr lvl="1"/>
            <a:r>
              <a:rPr lang="en-CA" dirty="0"/>
              <a:t>ADR_USD = average daily rate</a:t>
            </a:r>
          </a:p>
          <a:p>
            <a:pPr lvl="1"/>
            <a:r>
              <a:rPr lang="en-CA" dirty="0" err="1"/>
              <a:t>hotel_id</a:t>
            </a:r>
            <a:endParaRPr lang="en-CA" dirty="0"/>
          </a:p>
          <a:p>
            <a:pPr lvl="1"/>
            <a:r>
              <a:rPr lang="en-CA" dirty="0" err="1"/>
              <a:t>city_id</a:t>
            </a:r>
            <a:endParaRPr lang="en-CA" dirty="0"/>
          </a:p>
          <a:p>
            <a:pPr lvl="1"/>
            <a:r>
              <a:rPr lang="en-CA" dirty="0" err="1"/>
              <a:t>star_rating</a:t>
            </a:r>
            <a:endParaRPr lang="en-CA" dirty="0"/>
          </a:p>
          <a:p>
            <a:pPr lvl="1"/>
            <a:r>
              <a:rPr lang="en-CA" dirty="0" err="1"/>
              <a:t>accommodation_type</a:t>
            </a:r>
            <a:endParaRPr lang="en-CA" dirty="0"/>
          </a:p>
          <a:p>
            <a:pPr lvl="1"/>
            <a:r>
              <a:rPr lang="en-CA" dirty="0" err="1"/>
              <a:t>chain_hotel</a:t>
            </a:r>
            <a:endParaRPr lang="en-CA" dirty="0"/>
          </a:p>
          <a:p>
            <a:pPr lvl="1"/>
            <a:r>
              <a:rPr lang="en-CA" dirty="0" err="1"/>
              <a:t>Booking_date</a:t>
            </a:r>
            <a:endParaRPr lang="en-CA" dirty="0"/>
          </a:p>
          <a:p>
            <a:pPr lvl="1"/>
            <a:r>
              <a:rPr lang="en-CA" dirty="0" err="1"/>
              <a:t>checkin_date</a:t>
            </a:r>
            <a:endParaRPr lang="en-CA" dirty="0"/>
          </a:p>
          <a:p>
            <a:pPr lvl="1"/>
            <a:r>
              <a:rPr lang="en-CA" dirty="0" err="1"/>
              <a:t>checkout_date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087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5DE6-F68C-ED70-ED49-F4551453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B48-A816-BB76-CB47-20C9DD49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Combined data across 5 cities into one table in excel</a:t>
            </a:r>
          </a:p>
          <a:p>
            <a:r>
              <a:rPr lang="en-CA" dirty="0"/>
              <a:t>Additional Features Introduced to capture data variation:</a:t>
            </a:r>
          </a:p>
          <a:p>
            <a:pPr lvl="1"/>
            <a:r>
              <a:rPr lang="en-CA" dirty="0" err="1"/>
              <a:t>lead_time</a:t>
            </a:r>
            <a:r>
              <a:rPr lang="en-CA" dirty="0"/>
              <a:t> = </a:t>
            </a:r>
            <a:r>
              <a:rPr lang="en-CA" dirty="0" err="1"/>
              <a:t>checkin_date</a:t>
            </a:r>
            <a:r>
              <a:rPr lang="en-CA" dirty="0"/>
              <a:t> – </a:t>
            </a:r>
            <a:r>
              <a:rPr lang="en-CA" dirty="0" err="1"/>
              <a:t>booking_date</a:t>
            </a:r>
            <a:endParaRPr lang="en-CA" dirty="0"/>
          </a:p>
          <a:p>
            <a:pPr lvl="1"/>
            <a:r>
              <a:rPr lang="en-CA" dirty="0" err="1"/>
              <a:t>length_stay</a:t>
            </a:r>
            <a:r>
              <a:rPr lang="en-CA" dirty="0"/>
              <a:t> = </a:t>
            </a:r>
            <a:r>
              <a:rPr lang="en-CA" dirty="0" err="1"/>
              <a:t>checkout_date</a:t>
            </a:r>
            <a:r>
              <a:rPr lang="en-CA" dirty="0"/>
              <a:t> – </a:t>
            </a:r>
            <a:r>
              <a:rPr lang="en-CA" dirty="0" err="1"/>
              <a:t>checkin_date</a:t>
            </a:r>
            <a:endParaRPr lang="en-CA" dirty="0"/>
          </a:p>
          <a:p>
            <a:pPr lvl="1"/>
            <a:r>
              <a:rPr lang="en-CA" dirty="0" err="1"/>
              <a:t>arrival_month</a:t>
            </a:r>
            <a:r>
              <a:rPr lang="en-CA" dirty="0"/>
              <a:t> = month(</a:t>
            </a:r>
            <a:r>
              <a:rPr lang="en-CA" dirty="0" err="1"/>
              <a:t>checkin_date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arrival_day</a:t>
            </a:r>
            <a:r>
              <a:rPr lang="en-CA" dirty="0"/>
              <a:t> = day(</a:t>
            </a:r>
            <a:r>
              <a:rPr lang="en-CA" dirty="0" err="1"/>
              <a:t>checkin_date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arrival_week_number</a:t>
            </a:r>
            <a:r>
              <a:rPr lang="en-CA" dirty="0"/>
              <a:t> = </a:t>
            </a:r>
            <a:r>
              <a:rPr lang="en-CA" dirty="0" err="1"/>
              <a:t>weeknum</a:t>
            </a:r>
            <a:r>
              <a:rPr lang="en-CA" dirty="0"/>
              <a:t>(</a:t>
            </a:r>
            <a:r>
              <a:rPr lang="en-CA" dirty="0" err="1"/>
              <a:t>checkin_date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booking_month</a:t>
            </a:r>
            <a:r>
              <a:rPr lang="en-CA" dirty="0"/>
              <a:t> = month(</a:t>
            </a:r>
            <a:r>
              <a:rPr lang="en-CA" dirty="0" err="1"/>
              <a:t>booking_date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booking_day</a:t>
            </a:r>
            <a:r>
              <a:rPr lang="en-CA" dirty="0"/>
              <a:t> = day(</a:t>
            </a:r>
            <a:r>
              <a:rPr lang="en-CA" dirty="0" err="1"/>
              <a:t>booking_date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booking_week_number</a:t>
            </a:r>
            <a:r>
              <a:rPr lang="en-CA" dirty="0"/>
              <a:t> = </a:t>
            </a:r>
            <a:r>
              <a:rPr lang="en-CA" dirty="0" err="1"/>
              <a:t>weeknum</a:t>
            </a:r>
            <a:r>
              <a:rPr lang="en-CA" dirty="0"/>
              <a:t>(</a:t>
            </a:r>
            <a:r>
              <a:rPr lang="en-CA" dirty="0" err="1"/>
              <a:t>booking_date</a:t>
            </a:r>
            <a:r>
              <a:rPr lang="en-CA" dirty="0"/>
              <a:t>)</a:t>
            </a:r>
          </a:p>
          <a:p>
            <a:r>
              <a:rPr lang="en-CA" dirty="0"/>
              <a:t>Software: Excel, R Studio</a:t>
            </a:r>
          </a:p>
        </p:txBody>
      </p:sp>
    </p:spTree>
    <p:extLst>
      <p:ext uri="{BB962C8B-B14F-4D97-AF65-F5344CB8AC3E}">
        <p14:creationId xmlns:p14="http://schemas.microsoft.com/office/powerpoint/2010/main" val="360814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5DE6-F68C-ED70-ED49-F4551453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CA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B48-A816-BB76-CB47-20C9DD49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 fontScale="92500" lnSpcReduction="20000"/>
          </a:bodyPr>
          <a:lstStyle/>
          <a:p>
            <a:r>
              <a:rPr lang="en-CA" dirty="0">
                <a:solidFill>
                  <a:srgbClr val="FFFFFF"/>
                </a:solidFill>
              </a:rPr>
              <a:t>Among the numeric inputs we have, ADR exhibits significant positive correlation to </a:t>
            </a:r>
            <a:r>
              <a:rPr lang="en-CA" dirty="0" err="1">
                <a:solidFill>
                  <a:srgbClr val="FFFFFF"/>
                </a:solidFill>
              </a:rPr>
              <a:t>lead_time</a:t>
            </a:r>
            <a:r>
              <a:rPr lang="en-CA" dirty="0">
                <a:solidFill>
                  <a:srgbClr val="FFFFFF"/>
                </a:solidFill>
              </a:rPr>
              <a:t>, </a:t>
            </a:r>
            <a:r>
              <a:rPr lang="en-CA" dirty="0" err="1">
                <a:solidFill>
                  <a:srgbClr val="FFFFFF"/>
                </a:solidFill>
              </a:rPr>
              <a:t>length_stay</a:t>
            </a:r>
            <a:r>
              <a:rPr lang="en-CA" dirty="0">
                <a:solidFill>
                  <a:srgbClr val="FFFFFF"/>
                </a:solidFill>
              </a:rPr>
              <a:t>, </a:t>
            </a:r>
            <a:r>
              <a:rPr lang="en-CA" dirty="0" err="1">
                <a:solidFill>
                  <a:srgbClr val="FFFFFF"/>
                </a:solidFill>
              </a:rPr>
              <a:t>arrival_day</a:t>
            </a:r>
            <a:r>
              <a:rPr lang="en-CA" dirty="0">
                <a:solidFill>
                  <a:srgbClr val="FFFFFF"/>
                </a:solidFill>
              </a:rPr>
              <a:t>.</a:t>
            </a:r>
          </a:p>
          <a:p>
            <a:r>
              <a:rPr lang="en-CA" dirty="0">
                <a:solidFill>
                  <a:srgbClr val="FFFFFF"/>
                </a:solidFill>
              </a:rPr>
              <a:t>We will explore the relationship between ADR and these numeric data, in addition to categorical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8C8E5-1791-082F-26F1-F4A309ECD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"/>
          <a:stretch/>
        </p:blipFill>
        <p:spPr>
          <a:xfrm>
            <a:off x="5137463" y="1462574"/>
            <a:ext cx="6193767" cy="39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4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5DE6-F68C-ED70-ED49-F4551453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>
            <a:normAutofit/>
          </a:bodyPr>
          <a:lstStyle/>
          <a:p>
            <a:pPr algn="r"/>
            <a:r>
              <a:rPr lang="en-CA" sz="320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F937B-2EB4-A1A7-3437-2A701D4A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41" y="757326"/>
            <a:ext cx="10113279" cy="31856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B48-A816-BB76-CB47-20C9DD49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390" y="4386720"/>
            <a:ext cx="5992610" cy="1526582"/>
          </a:xfrm>
        </p:spPr>
        <p:txBody>
          <a:bodyPr anchor="ctr">
            <a:normAutofit/>
          </a:bodyPr>
          <a:lstStyle/>
          <a:p>
            <a:r>
              <a:rPr lang="en-CA" sz="1600" dirty="0">
                <a:solidFill>
                  <a:srgbClr val="FFFFFF"/>
                </a:solidFill>
              </a:rPr>
              <a:t>Observation 3:</a:t>
            </a:r>
          </a:p>
          <a:p>
            <a:endParaRPr lang="en-CA" sz="1600" dirty="0">
              <a:solidFill>
                <a:srgbClr val="FFFFFF"/>
              </a:solidFill>
            </a:endParaRPr>
          </a:p>
          <a:p>
            <a:r>
              <a:rPr lang="en-CA" sz="1600" dirty="0">
                <a:solidFill>
                  <a:srgbClr val="FFFFFF"/>
                </a:solidFill>
              </a:rPr>
              <a:t>On average, private villa yields the highest ADR, with varying averages across different accommodation types.</a:t>
            </a:r>
          </a:p>
        </p:txBody>
      </p:sp>
    </p:spTree>
    <p:extLst>
      <p:ext uri="{BB962C8B-B14F-4D97-AF65-F5344CB8AC3E}">
        <p14:creationId xmlns:p14="http://schemas.microsoft.com/office/powerpoint/2010/main" val="11906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214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Overview</vt:lpstr>
      <vt:lpstr>Data Preparation</vt:lpstr>
      <vt:lpstr>Correlation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</dc:creator>
  <cp:lastModifiedBy>Bao</cp:lastModifiedBy>
  <cp:revision>2</cp:revision>
  <dcterms:created xsi:type="dcterms:W3CDTF">2023-11-08T02:22:06Z</dcterms:created>
  <dcterms:modified xsi:type="dcterms:W3CDTF">2023-11-08T06:25:24Z</dcterms:modified>
</cp:coreProperties>
</file>