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93"/>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BC485-5150-4B21-B951-9BE7DE5BD696}">
  <a:tblStyle styleId="{025BC485-5150-4B21-B951-9BE7DE5BD6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8b903e9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108b903e94a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98b8483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098b8483d1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98b8483d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1098b8483d1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993b5af8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10993b5af85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993b5af8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0993b5af85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98b8483d1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98b8483d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98b8483d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098b8483d1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993b5af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0993b5af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993b5af8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0993b5af8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993b5af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10993b5af85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993b5af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0993b5af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993b5af8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0993b5af85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993b5af8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10993b5af85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8b903e9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8b903e9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863" y="167990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a:t>Phân lớp dữ liệu bình luận sản phẩm trên website Tiki</a:t>
            </a:r>
            <a:endParaRPr/>
          </a:p>
        </p:txBody>
      </p:sp>
      <p:sp>
        <p:nvSpPr>
          <p:cNvPr id="87" name="Google Shape;87;p13"/>
          <p:cNvSpPr txBox="1"/>
          <p:nvPr/>
        </p:nvSpPr>
        <p:spPr>
          <a:xfrm>
            <a:off x="813777" y="965875"/>
            <a:ext cx="7688100" cy="54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 sz="1600" b="1">
                <a:solidFill>
                  <a:srgbClr val="595959"/>
                </a:solidFill>
              </a:rPr>
              <a:t>BÁO CÁO HỌC PHẦN</a:t>
            </a:r>
            <a:endParaRPr sz="1600" b="1">
              <a:solidFill>
                <a:srgbClr val="595959"/>
              </a:solidFill>
            </a:endParaRPr>
          </a:p>
          <a:p>
            <a:pPr marL="0" lvl="0" indent="0" algn="ctr" rtl="0">
              <a:spcBef>
                <a:spcPts val="0"/>
              </a:spcBef>
              <a:spcAft>
                <a:spcPts val="0"/>
              </a:spcAft>
              <a:buNone/>
            </a:pPr>
            <a:r>
              <a:rPr lang="vi" sz="1600" b="1">
                <a:solidFill>
                  <a:srgbClr val="595959"/>
                </a:solidFill>
              </a:rPr>
              <a:t>KHAI KHOÁNG DỮ LIỆU</a:t>
            </a:r>
            <a:endParaRPr sz="1600" b="1">
              <a:solidFill>
                <a:srgbClr val="595959"/>
              </a:solidFill>
            </a:endParaRPr>
          </a:p>
        </p:txBody>
      </p:sp>
      <p:pic>
        <p:nvPicPr>
          <p:cNvPr id="88" name="Google Shape;88;p13"/>
          <p:cNvPicPr preferRelativeResize="0"/>
          <p:nvPr/>
        </p:nvPicPr>
        <p:blipFill rotWithShape="1">
          <a:blip r:embed="rId3">
            <a:alphaModFix/>
          </a:blip>
          <a:srcRect/>
          <a:stretch/>
        </p:blipFill>
        <p:spPr>
          <a:xfrm>
            <a:off x="7862125" y="804250"/>
            <a:ext cx="770676" cy="770676"/>
          </a:xfrm>
          <a:prstGeom prst="rect">
            <a:avLst/>
          </a:prstGeom>
          <a:noFill/>
          <a:ln>
            <a:noFill/>
          </a:ln>
        </p:spPr>
      </p:pic>
      <p:sp>
        <p:nvSpPr>
          <p:cNvPr id="89" name="Google Shape;89;p13"/>
          <p:cNvSpPr txBox="1"/>
          <p:nvPr/>
        </p:nvSpPr>
        <p:spPr>
          <a:xfrm>
            <a:off x="837075" y="3253800"/>
            <a:ext cx="3404100" cy="124646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600"/>
              <a:buFont typeface="Arial"/>
              <a:buNone/>
            </a:pPr>
            <a:r>
              <a:rPr lang="vi" sz="1600" b="1" i="0" u="none" strike="noStrike" cap="none" dirty="0">
                <a:solidFill>
                  <a:srgbClr val="1A1A1A"/>
                </a:solidFill>
                <a:latin typeface="Arial"/>
                <a:ea typeface="Arial"/>
                <a:cs typeface="Arial"/>
                <a:sym typeface="Arial"/>
              </a:rPr>
              <a:t>Nhóm</a:t>
            </a:r>
            <a:r>
              <a:rPr lang="vi" sz="1600" b="1" dirty="0">
                <a:solidFill>
                  <a:srgbClr val="1A1A1A"/>
                </a:solidFill>
              </a:rPr>
              <a:t> thực hiện</a:t>
            </a:r>
            <a:r>
              <a:rPr lang="vi" sz="1600" b="1" i="0" u="none" strike="noStrike" cap="none" dirty="0">
                <a:solidFill>
                  <a:srgbClr val="1A1A1A"/>
                </a:solidFill>
                <a:latin typeface="Arial"/>
                <a:ea typeface="Arial"/>
                <a:cs typeface="Arial"/>
                <a:sym typeface="Arial"/>
              </a:rPr>
              <a:t>:</a:t>
            </a:r>
            <a:endParaRPr sz="1600" b="1" i="0" u="none" strike="noStrike" cap="none" dirty="0">
              <a:solidFill>
                <a:srgbClr val="1A1A1A"/>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vi" sz="1500" b="0" i="0" u="none" strike="noStrike" cap="none" dirty="0">
                <a:solidFill>
                  <a:srgbClr val="595959"/>
                </a:solidFill>
                <a:latin typeface="Arial"/>
                <a:ea typeface="Arial"/>
                <a:cs typeface="Arial"/>
                <a:sym typeface="Arial"/>
              </a:rPr>
              <a:t>Trần Bảo Duy</a:t>
            </a:r>
            <a:r>
              <a:rPr lang="en-US" sz="1500" b="0" i="0" u="none" strike="noStrike" cap="none" dirty="0">
                <a:solidFill>
                  <a:srgbClr val="595959"/>
                </a:solidFill>
                <a:latin typeface="Arial"/>
                <a:ea typeface="Arial"/>
                <a:cs typeface="Arial"/>
                <a:sym typeface="Arial"/>
              </a:rPr>
              <a:t>	</a:t>
            </a:r>
            <a:r>
              <a:rPr lang="vi" sz="1500" b="0" i="0" u="none" strike="noStrike" cap="none" dirty="0">
                <a:solidFill>
                  <a:srgbClr val="595959"/>
                </a:solidFill>
                <a:latin typeface="Arial"/>
                <a:ea typeface="Arial"/>
                <a:cs typeface="Arial"/>
                <a:sym typeface="Arial"/>
              </a:rPr>
              <a:t>B1812257</a:t>
            </a:r>
            <a:endParaRPr sz="1500" b="0" i="0" u="none" strike="noStrike" cap="none" dirty="0">
              <a:solidFill>
                <a:srgbClr val="595959"/>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vi" sz="1500" b="0" i="0" u="none" strike="noStrike" cap="none" dirty="0">
                <a:solidFill>
                  <a:srgbClr val="595959"/>
                </a:solidFill>
                <a:latin typeface="Arial"/>
                <a:ea typeface="Arial"/>
                <a:cs typeface="Arial"/>
                <a:sym typeface="Arial"/>
              </a:rPr>
              <a:t>Trần Bùi Lý Đức</a:t>
            </a:r>
            <a:r>
              <a:rPr lang="en-US" sz="1500" b="0" i="0" u="none" strike="noStrike" cap="none">
                <a:solidFill>
                  <a:srgbClr val="595959"/>
                </a:solidFill>
                <a:latin typeface="Arial"/>
                <a:ea typeface="Arial"/>
                <a:cs typeface="Arial"/>
                <a:sym typeface="Arial"/>
              </a:rPr>
              <a:t>	</a:t>
            </a:r>
            <a:r>
              <a:rPr lang="vi" sz="1500" b="0" i="0" u="none" strike="noStrike" cap="none">
                <a:solidFill>
                  <a:srgbClr val="595959"/>
                </a:solidFill>
                <a:latin typeface="Arial"/>
                <a:ea typeface="Arial"/>
                <a:cs typeface="Arial"/>
                <a:sym typeface="Arial"/>
              </a:rPr>
              <a:t>B1812262</a:t>
            </a:r>
            <a:endParaRPr sz="1500" b="0" i="0" u="none" strike="noStrike" cap="none" dirty="0">
              <a:solidFill>
                <a:srgbClr val="595959"/>
              </a:solidFill>
              <a:latin typeface="Arial"/>
              <a:ea typeface="Arial"/>
              <a:cs typeface="Arial"/>
              <a:sym typeface="Arial"/>
            </a:endParaRPr>
          </a:p>
        </p:txBody>
      </p:sp>
      <p:sp>
        <p:nvSpPr>
          <p:cNvPr id="90" name="Google Shape;90;p13"/>
          <p:cNvSpPr txBox="1"/>
          <p:nvPr/>
        </p:nvSpPr>
        <p:spPr>
          <a:xfrm>
            <a:off x="5074475" y="3253800"/>
            <a:ext cx="3404100" cy="785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600"/>
              <a:buFont typeface="Arial"/>
              <a:buNone/>
            </a:pPr>
            <a:r>
              <a:rPr lang="vi" sz="1600" b="1" i="0" u="none" strike="noStrike" cap="none">
                <a:solidFill>
                  <a:srgbClr val="1A1A1A"/>
                </a:solidFill>
                <a:latin typeface="Arial"/>
                <a:ea typeface="Arial"/>
                <a:cs typeface="Arial"/>
                <a:sym typeface="Arial"/>
              </a:rPr>
              <a:t>Gi</a:t>
            </a:r>
            <a:r>
              <a:rPr lang="vi" sz="1600" b="1">
                <a:solidFill>
                  <a:srgbClr val="1A1A1A"/>
                </a:solidFill>
              </a:rPr>
              <a:t>ảng</a:t>
            </a:r>
            <a:r>
              <a:rPr lang="vi" sz="1600" b="1" i="0" u="none" strike="noStrike" cap="none">
                <a:solidFill>
                  <a:srgbClr val="1A1A1A"/>
                </a:solidFill>
                <a:latin typeface="Arial"/>
                <a:ea typeface="Arial"/>
                <a:cs typeface="Arial"/>
                <a:sym typeface="Arial"/>
              </a:rPr>
              <a:t> viên hướng dẫn: </a:t>
            </a:r>
            <a:endParaRPr sz="1600" b="1" i="0" u="none" strike="noStrike" cap="none">
              <a:solidFill>
                <a:srgbClr val="1A1A1A"/>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vi" sz="1500" b="0" i="0" u="none" strike="noStrike" cap="none">
                <a:solidFill>
                  <a:srgbClr val="595959"/>
                </a:solidFill>
                <a:latin typeface="Arial"/>
                <a:ea typeface="Arial"/>
                <a:cs typeface="Arial"/>
                <a:sym typeface="Arial"/>
              </a:rPr>
              <a:t>TS. </a:t>
            </a:r>
            <a:r>
              <a:rPr lang="vi" sz="1500">
                <a:solidFill>
                  <a:srgbClr val="595959"/>
                </a:solidFill>
              </a:rPr>
              <a:t>Lưu Tiến Đạo</a:t>
            </a:r>
            <a:endParaRPr sz="1500" b="0" i="0" u="none" strike="noStrike" cap="non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latin typeface="Arial"/>
                <a:ea typeface="Arial"/>
                <a:cs typeface="Arial"/>
                <a:sym typeface="Arial"/>
              </a:rPr>
              <a:t>Huấn luyện mô hình</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173" name="Google Shape;173;p22"/>
          <p:cNvSpPr txBox="1"/>
          <p:nvPr/>
        </p:nvSpPr>
        <p:spPr>
          <a:xfrm>
            <a:off x="642000" y="1981075"/>
            <a:ext cx="7863300" cy="8772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1000"/>
              </a:spcAft>
              <a:buSzPts val="1500"/>
              <a:buChar char="❖"/>
            </a:pPr>
            <a:r>
              <a:rPr lang="vi" sz="1500">
                <a:highlight>
                  <a:schemeClr val="lt1"/>
                </a:highlight>
              </a:rPr>
              <a:t>Sau đó chuyển bài toán nhiều lớp thành bài toán 2 lớp. Ta tiến hành gộp nhãn 1, 2 và 3 sao thành nhãn 0 thể hiện sự không hài lòng của khách hàng và gộp nhãn 4, 5 sao thành nhãn 1 thể hiện hiện sự hài lòng của khách hàng.</a:t>
            </a:r>
            <a:endParaRPr sz="1500">
              <a:highlight>
                <a:schemeClr val="lt1"/>
              </a:highlight>
            </a:endParaRPr>
          </a:p>
        </p:txBody>
      </p:sp>
      <p:sp>
        <p:nvSpPr>
          <p:cNvPr id="174" name="Google Shape;174;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10</a:t>
            </a:fld>
            <a:endParaRPr/>
          </a:p>
        </p:txBody>
      </p:sp>
      <p:pic>
        <p:nvPicPr>
          <p:cNvPr id="175" name="Google Shape;175;p22"/>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176" name="Google Shape;176;p22"/>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0D0D0D"/>
              </a:buClr>
              <a:buSzPts val="1000"/>
              <a:buAutoNum type="arabicPeriod"/>
            </a:pPr>
            <a:r>
              <a:rPr lang="vi" sz="1000">
                <a:solidFill>
                  <a:srgbClr val="0D0D0D"/>
                </a:solidFill>
              </a:rPr>
              <a:t>Tiền xử lý văn bản</a:t>
            </a:r>
            <a:endParaRPr sz="1000" i="0" u="none" strike="noStrike" cap="none">
              <a:solidFill>
                <a:srgbClr val="0D0D0D"/>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AutoNum type="arabicPeriod"/>
            </a:pPr>
            <a:r>
              <a:rPr lang="vi" sz="1000" b="1">
                <a:solidFill>
                  <a:srgbClr val="595959"/>
                </a:solidFill>
              </a:rPr>
              <a:t>Huấn luyện mô hình</a:t>
            </a:r>
            <a:endParaRPr sz="1000" b="1">
              <a:solidFill>
                <a:srgbClr val="595959"/>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pic>
        <p:nvPicPr>
          <p:cNvPr id="177" name="Google Shape;177;p22"/>
          <p:cNvPicPr preferRelativeResize="0"/>
          <p:nvPr/>
        </p:nvPicPr>
        <p:blipFill>
          <a:blip r:embed="rId4">
            <a:alphaModFix/>
          </a:blip>
          <a:stretch>
            <a:fillRect/>
          </a:stretch>
        </p:blipFill>
        <p:spPr>
          <a:xfrm>
            <a:off x="1519700" y="3382775"/>
            <a:ext cx="6104599" cy="59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729450" y="1318650"/>
            <a:ext cx="7688400" cy="942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Sử dụng giải thuật máy học với nghi thức đánh giá K-Fold cross validation</a:t>
            </a:r>
            <a:endParaRPr>
              <a:latin typeface="Arial"/>
              <a:ea typeface="Arial"/>
              <a:cs typeface="Arial"/>
              <a:sym typeface="Arial"/>
            </a:endParaRPr>
          </a:p>
        </p:txBody>
      </p:sp>
      <p:sp>
        <p:nvSpPr>
          <p:cNvPr id="183" name="Google Shape;183;p23"/>
          <p:cNvSpPr txBox="1"/>
          <p:nvPr/>
        </p:nvSpPr>
        <p:spPr>
          <a:xfrm>
            <a:off x="729450" y="2260950"/>
            <a:ext cx="7863300" cy="19086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DecisionTreeClassifier: 71.04%</a:t>
            </a:r>
            <a:endParaRPr sz="16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KNeighborsClassifier: 65.37%</a:t>
            </a:r>
            <a:endParaRPr sz="16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MultinomialNB: 78.47%</a:t>
            </a:r>
            <a:endParaRPr sz="16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RandomForestClassifier: 78.43%</a:t>
            </a:r>
            <a:endParaRPr sz="16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SVM: 78.61%</a:t>
            </a:r>
            <a:endParaRPr sz="1600">
              <a:highlight>
                <a:schemeClr val="lt1"/>
              </a:highlight>
            </a:endParaRPr>
          </a:p>
        </p:txBody>
      </p:sp>
      <p:sp>
        <p:nvSpPr>
          <p:cNvPr id="184" name="Google Shape;184;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11</a:t>
            </a:fld>
            <a:endParaRPr/>
          </a:p>
        </p:txBody>
      </p:sp>
      <p:pic>
        <p:nvPicPr>
          <p:cNvPr id="185" name="Google Shape;185;p23"/>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186" name="Google Shape;186;p23"/>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Tiền xử lý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0D0D0D"/>
              </a:buClr>
              <a:buSzPts val="1000"/>
              <a:buAutoNum type="arabicPeriod"/>
            </a:pPr>
            <a:r>
              <a:rPr lang="vi" sz="1000" b="1">
                <a:solidFill>
                  <a:srgbClr val="0D0D0D"/>
                </a:solidFill>
              </a:rPr>
              <a:t>Huấn luyện mô hình</a:t>
            </a:r>
            <a:endParaRPr sz="1000" b="1">
              <a:solidFill>
                <a:srgbClr val="0D0D0D"/>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sp>
        <p:nvSpPr>
          <p:cNvPr id="187" name="Google Shape;187;p23"/>
          <p:cNvSpPr txBox="1"/>
          <p:nvPr/>
        </p:nvSpPr>
        <p:spPr>
          <a:xfrm>
            <a:off x="772025" y="4125000"/>
            <a:ext cx="78444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vi" sz="1600"/>
              <a:t>Giải thuật SVM cho kết quả tốt nhất với độ chính xác </a:t>
            </a:r>
            <a:r>
              <a:rPr lang="vi" sz="1600" b="1"/>
              <a:t>78.61%</a:t>
            </a:r>
            <a:endParaRPr sz="16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729450" y="1318650"/>
            <a:ext cx="7688400" cy="9423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latin typeface="Arial"/>
                <a:ea typeface="Arial"/>
                <a:cs typeface="Arial"/>
                <a:sym typeface="Arial"/>
              </a:rPr>
              <a:t>Sử dụng giải thuật máy học với nghi thức đánh giá K-Fold cross validation</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p:txBody>
      </p:sp>
      <p:sp>
        <p:nvSpPr>
          <p:cNvPr id="193" name="Google Shape;193;p24"/>
          <p:cNvSpPr txBox="1"/>
          <p:nvPr/>
        </p:nvSpPr>
        <p:spPr>
          <a:xfrm>
            <a:off x="762575" y="2125175"/>
            <a:ext cx="7863300" cy="232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800">
                <a:highlight>
                  <a:schemeClr val="lt1"/>
                </a:highlight>
              </a:rPr>
              <a:t>Khi không loại bỏ từ dừng</a:t>
            </a:r>
            <a:endParaRPr sz="18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DecisionTreeClassifier: 72.70%</a:t>
            </a:r>
            <a:endParaRPr sz="16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KNeighborsClassifier: 69.05%</a:t>
            </a:r>
            <a:endParaRPr sz="16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MultinomialNB: 80.48%</a:t>
            </a:r>
            <a:endParaRPr sz="16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RandomForestClassifier: 80.72%</a:t>
            </a:r>
            <a:endParaRPr sz="1600">
              <a:highlight>
                <a:schemeClr val="lt1"/>
              </a:highlight>
            </a:endParaRPr>
          </a:p>
          <a:p>
            <a:pPr marL="457200" marR="0" lvl="0" indent="-330200" algn="l" rtl="0">
              <a:lnSpc>
                <a:spcPct val="150000"/>
              </a:lnSpc>
              <a:spcBef>
                <a:spcPts val="0"/>
              </a:spcBef>
              <a:spcAft>
                <a:spcPts val="0"/>
              </a:spcAft>
              <a:buSzPts val="1600"/>
              <a:buChar char="❏"/>
            </a:pPr>
            <a:r>
              <a:rPr lang="vi" sz="1600">
                <a:highlight>
                  <a:schemeClr val="lt1"/>
                </a:highlight>
              </a:rPr>
              <a:t>Huấn luyện mô hình bằng SVM: 81.44%</a:t>
            </a:r>
            <a:endParaRPr sz="1600">
              <a:highlight>
                <a:schemeClr val="lt1"/>
              </a:highlight>
            </a:endParaRPr>
          </a:p>
        </p:txBody>
      </p:sp>
      <p:sp>
        <p:nvSpPr>
          <p:cNvPr id="194" name="Google Shape;194;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12</a:t>
            </a:fld>
            <a:endParaRPr/>
          </a:p>
        </p:txBody>
      </p:sp>
      <p:pic>
        <p:nvPicPr>
          <p:cNvPr id="195" name="Google Shape;195;p24"/>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196" name="Google Shape;196;p24"/>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Tiền xử lý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0D0D0D"/>
              </a:buClr>
              <a:buSzPts val="1000"/>
              <a:buAutoNum type="arabicPeriod"/>
            </a:pPr>
            <a:r>
              <a:rPr lang="vi" sz="1000" b="1">
                <a:solidFill>
                  <a:srgbClr val="0D0D0D"/>
                </a:solidFill>
              </a:rPr>
              <a:t>Huấn luyện mô hình</a:t>
            </a:r>
            <a:endParaRPr sz="1000" b="1">
              <a:solidFill>
                <a:srgbClr val="0D0D0D"/>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sp>
        <p:nvSpPr>
          <p:cNvPr id="197" name="Google Shape;197;p24"/>
          <p:cNvSpPr txBox="1"/>
          <p:nvPr/>
        </p:nvSpPr>
        <p:spPr>
          <a:xfrm>
            <a:off x="772025" y="4371175"/>
            <a:ext cx="7844400" cy="415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vi" sz="1500"/>
              <a:t>Giải thuật SVM cho kết quả tốt nhất với độ chính xác </a:t>
            </a:r>
            <a:r>
              <a:rPr lang="vi" sz="1500" b="1"/>
              <a:t>81.44%</a:t>
            </a:r>
            <a:r>
              <a:rPr lang="vi" sz="1500"/>
              <a:t>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729450" y="1318650"/>
            <a:ext cx="7688400" cy="555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Thử cải hiện mô hình bằng PhoBERT</a:t>
            </a:r>
            <a:endParaRPr>
              <a:latin typeface="Arial"/>
              <a:ea typeface="Arial"/>
              <a:cs typeface="Arial"/>
              <a:sym typeface="Arial"/>
            </a:endParaRPr>
          </a:p>
        </p:txBody>
      </p:sp>
      <p:sp>
        <p:nvSpPr>
          <p:cNvPr id="203" name="Google Shape;203;p25"/>
          <p:cNvSpPr txBox="1"/>
          <p:nvPr/>
        </p:nvSpPr>
        <p:spPr>
          <a:xfrm>
            <a:off x="640350" y="2076350"/>
            <a:ext cx="7863300" cy="22779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 sz="1600">
                <a:highlight>
                  <a:schemeClr val="lt1"/>
                </a:highlight>
              </a:rPr>
              <a:t>Tham khảo từ bài viết của anh Phạm Hữu Quang trên viblo</a:t>
            </a:r>
            <a:endParaRPr sz="1600">
              <a:highlight>
                <a:schemeClr val="lt1"/>
              </a:highlight>
            </a:endParaRPr>
          </a:p>
          <a:p>
            <a:pPr marL="0" marR="0" lvl="0" indent="457200" algn="l" rtl="0">
              <a:lnSpc>
                <a:spcPct val="150000"/>
              </a:lnSpc>
              <a:spcBef>
                <a:spcPts val="0"/>
              </a:spcBef>
              <a:spcAft>
                <a:spcPts val="0"/>
              </a:spcAft>
              <a:buNone/>
            </a:pPr>
            <a:r>
              <a:rPr lang="vi" sz="1600">
                <a:highlight>
                  <a:schemeClr val="lt1"/>
                </a:highlight>
              </a:rPr>
              <a:t>Sử dụng mô hình PhoBERT để huấn luyện sau khi đã qua bước tiền xử lý văn bản thì độ chính xác đạt 76.95% khi xóa từ dừng, và 85.55% khi không xóa từ dừng. Chỉ số này so với mô hình SVM đạt 81.44% (không xóa từ dừng) thì độ chính xác cao hơn. Tuy nhiên, để cho đơn giản và giảm thiểu dung lượng ta chọn mô hình SVM để xây dựng website.</a:t>
            </a:r>
            <a:endParaRPr sz="1600">
              <a:highlight>
                <a:schemeClr val="lt1"/>
              </a:highlight>
            </a:endParaRPr>
          </a:p>
        </p:txBody>
      </p:sp>
      <p:sp>
        <p:nvSpPr>
          <p:cNvPr id="204" name="Google Shape;204;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13</a:t>
            </a:fld>
            <a:endParaRPr/>
          </a:p>
        </p:txBody>
      </p:sp>
      <p:pic>
        <p:nvPicPr>
          <p:cNvPr id="205" name="Google Shape;205;p25"/>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206" name="Google Shape;206;p25"/>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Tiền xử lý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0D0D0D"/>
              </a:buClr>
              <a:buSzPts val="1000"/>
              <a:buAutoNum type="arabicPeriod"/>
            </a:pPr>
            <a:r>
              <a:rPr lang="vi" sz="1000" b="1">
                <a:solidFill>
                  <a:srgbClr val="0D0D0D"/>
                </a:solidFill>
              </a:rPr>
              <a:t>Huấn luyện mô hình</a:t>
            </a:r>
            <a:endParaRPr sz="1000" b="1">
              <a:solidFill>
                <a:srgbClr val="0D0D0D"/>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Kết luận và hướng phát triển</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212" name="Google Shape;212;p26"/>
          <p:cNvSpPr txBox="1"/>
          <p:nvPr/>
        </p:nvSpPr>
        <p:spPr>
          <a:xfrm>
            <a:off x="642000" y="1853850"/>
            <a:ext cx="7863300" cy="3269700"/>
          </a:xfrm>
          <a:prstGeom prst="rect">
            <a:avLst/>
          </a:prstGeom>
          <a:noFill/>
          <a:ln>
            <a:noFill/>
          </a:ln>
        </p:spPr>
        <p:txBody>
          <a:bodyPr spcFirstLastPara="1" wrap="square" lIns="91425" tIns="91425" rIns="91425" bIns="91425" anchor="t" anchorCtr="0">
            <a:spAutoFit/>
          </a:bodyPr>
          <a:lstStyle/>
          <a:p>
            <a:pPr marL="89999" marR="0" lvl="0" indent="0" algn="just" rtl="0">
              <a:lnSpc>
                <a:spcPct val="115000"/>
              </a:lnSpc>
              <a:spcBef>
                <a:spcPts val="0"/>
              </a:spcBef>
              <a:spcAft>
                <a:spcPts val="0"/>
              </a:spcAft>
              <a:buNone/>
            </a:pPr>
            <a:r>
              <a:rPr lang="vi" sz="1700" b="1">
                <a:highlight>
                  <a:schemeClr val="lt1"/>
                </a:highlight>
              </a:rPr>
              <a:t>Kết luận</a:t>
            </a:r>
            <a:endParaRPr sz="1700" b="1">
              <a:highlight>
                <a:schemeClr val="lt1"/>
              </a:highlight>
            </a:endParaRPr>
          </a:p>
          <a:p>
            <a:pPr marL="457200" marR="0" lvl="0" indent="-323850" algn="just" rtl="0">
              <a:lnSpc>
                <a:spcPct val="115000"/>
              </a:lnSpc>
              <a:spcBef>
                <a:spcPts val="0"/>
              </a:spcBef>
              <a:spcAft>
                <a:spcPts val="0"/>
              </a:spcAft>
              <a:buSzPts val="1500"/>
              <a:buChar char="❖"/>
            </a:pPr>
            <a:r>
              <a:rPr lang="vi" sz="1500">
                <a:highlight>
                  <a:schemeClr val="lt1"/>
                </a:highlight>
              </a:rPr>
              <a:t>Qua nhiều giải thuật huấn luyện thì nhìn chung độ chính xác của mô hình cũng tương đối cao, khoảng 81% với giải thuật SVM.</a:t>
            </a:r>
            <a:endParaRPr sz="1500">
              <a:highlight>
                <a:schemeClr val="lt1"/>
              </a:highlight>
            </a:endParaRPr>
          </a:p>
          <a:p>
            <a:pPr marL="457200" marR="0" lvl="0" indent="-323850" algn="just" rtl="0">
              <a:lnSpc>
                <a:spcPct val="115000"/>
              </a:lnSpc>
              <a:spcBef>
                <a:spcPts val="0"/>
              </a:spcBef>
              <a:spcAft>
                <a:spcPts val="0"/>
              </a:spcAft>
              <a:buSzPts val="1500"/>
              <a:buChar char="❖"/>
            </a:pPr>
            <a:r>
              <a:rPr lang="vi" sz="1500">
                <a:highlight>
                  <a:schemeClr val="lt1"/>
                </a:highlight>
              </a:rPr>
              <a:t>Tuy nhiên, có thể do dữ liệu dùng để huấn luyện mô hình còn ít, chưa đạt được độ tổng quát hóa cao, do chỉ tập trung vào mặt hàng điện thoại nên mô hình có thể dự đoán cho ra kết quả sai đối với đoạn văn bản ngắn và chứa những từ nằm ngoài không gian vector.</a:t>
            </a:r>
            <a:endParaRPr sz="1500">
              <a:highlight>
                <a:schemeClr val="lt1"/>
              </a:highlight>
            </a:endParaRPr>
          </a:p>
          <a:p>
            <a:pPr marL="89999" marR="0" lvl="0" indent="0" algn="just" rtl="0">
              <a:lnSpc>
                <a:spcPct val="115000"/>
              </a:lnSpc>
              <a:spcBef>
                <a:spcPts val="1000"/>
              </a:spcBef>
              <a:spcAft>
                <a:spcPts val="0"/>
              </a:spcAft>
              <a:buNone/>
            </a:pPr>
            <a:r>
              <a:rPr lang="vi" sz="1700" b="1">
                <a:highlight>
                  <a:schemeClr val="lt1"/>
                </a:highlight>
              </a:rPr>
              <a:t>Hướng phát triển</a:t>
            </a:r>
            <a:endParaRPr sz="1700" b="1">
              <a:highlight>
                <a:schemeClr val="lt1"/>
              </a:highlight>
            </a:endParaRPr>
          </a:p>
          <a:p>
            <a:pPr marL="457200" marR="0" lvl="0" indent="-323850" algn="just" rtl="0">
              <a:lnSpc>
                <a:spcPct val="115000"/>
              </a:lnSpc>
              <a:spcBef>
                <a:spcPts val="0"/>
              </a:spcBef>
              <a:spcAft>
                <a:spcPts val="0"/>
              </a:spcAft>
              <a:buSzPts val="1500"/>
              <a:buChar char="❖"/>
            </a:pPr>
            <a:r>
              <a:rPr lang="vi" sz="1500">
                <a:highlight>
                  <a:schemeClr val="lt1"/>
                </a:highlight>
              </a:rPr>
              <a:t>Thu thập thêm nhiều dữ liệu và đa dạng các mặt hàng hơn để đạt được độ tổng quát hóa cao.</a:t>
            </a:r>
            <a:endParaRPr sz="1500">
              <a:highlight>
                <a:schemeClr val="lt1"/>
              </a:highlight>
            </a:endParaRPr>
          </a:p>
          <a:p>
            <a:pPr marL="457200" marR="0" lvl="0" indent="-323850" algn="just" rtl="0">
              <a:lnSpc>
                <a:spcPct val="115000"/>
              </a:lnSpc>
              <a:spcBef>
                <a:spcPts val="0"/>
              </a:spcBef>
              <a:spcAft>
                <a:spcPts val="0"/>
              </a:spcAft>
              <a:buSzPts val="1500"/>
              <a:buChar char="❖"/>
            </a:pPr>
            <a:r>
              <a:rPr lang="vi" sz="1500">
                <a:highlight>
                  <a:schemeClr val="lt1"/>
                </a:highlight>
              </a:rPr>
              <a:t>Sử dụng các kỹ thuật nâng cao hơn trong xử lý ngôn ngữ tự nhiên như là PhoBERT.</a:t>
            </a:r>
            <a:endParaRPr sz="1500">
              <a:highlight>
                <a:schemeClr val="lt1"/>
              </a:highlight>
            </a:endParaRPr>
          </a:p>
        </p:txBody>
      </p:sp>
      <p:sp>
        <p:nvSpPr>
          <p:cNvPr id="213" name="Google Shape;213;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14</a:t>
            </a:fld>
            <a:endParaRPr/>
          </a:p>
        </p:txBody>
      </p:sp>
      <p:pic>
        <p:nvPicPr>
          <p:cNvPr id="214" name="Google Shape;214;p26"/>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215" name="Google Shape;215;p26"/>
          <p:cNvSpPr txBox="1"/>
          <p:nvPr/>
        </p:nvSpPr>
        <p:spPr>
          <a:xfrm>
            <a:off x="7411600" y="456750"/>
            <a:ext cx="1732500" cy="12621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Tiền xử lý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0D0D0D"/>
              </a:buClr>
              <a:buSzPts val="1000"/>
              <a:buAutoNum type="arabicPeriod"/>
            </a:pPr>
            <a:r>
              <a:rPr lang="vi" sz="1000">
                <a:solidFill>
                  <a:srgbClr val="0D0D0D"/>
                </a:solidFill>
              </a:rPr>
              <a:t>Huấn luyện mô hình</a:t>
            </a:r>
            <a:endParaRPr sz="1000">
              <a:solidFill>
                <a:srgbClr val="0D0D0D"/>
              </a:solidFill>
            </a:endParaRPr>
          </a:p>
          <a:p>
            <a:pPr marL="179999" marR="0" lvl="0" indent="-73025" algn="l" rtl="0">
              <a:lnSpc>
                <a:spcPct val="100000"/>
              </a:lnSpc>
              <a:spcBef>
                <a:spcPts val="0"/>
              </a:spcBef>
              <a:spcAft>
                <a:spcPts val="0"/>
              </a:spcAft>
              <a:buClr>
                <a:srgbClr val="0D0D0D"/>
              </a:buClr>
              <a:buSzPts val="1000"/>
              <a:buAutoNum type="arabicPeriod"/>
            </a:pPr>
            <a:r>
              <a:rPr lang="vi" sz="1000" b="1">
                <a:solidFill>
                  <a:srgbClr val="0D0D0D"/>
                </a:solidFill>
              </a:rPr>
              <a:t>Kết luận và hướng triển</a:t>
            </a:r>
            <a:endParaRPr sz="1000" b="1">
              <a:solidFill>
                <a:srgbClr val="0D0D0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Cảm ơn thầy cô và các bạn đã lắng nghe</a:t>
            </a:r>
            <a:endParaRPr/>
          </a:p>
        </p:txBody>
      </p:sp>
      <p:sp>
        <p:nvSpPr>
          <p:cNvPr id="221" name="Google Shape;221;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vi">
                <a:latin typeface="Arial"/>
                <a:ea typeface="Arial"/>
                <a:cs typeface="Arial"/>
                <a:sym typeface="Arial"/>
              </a:rPr>
              <a:t>Nội dung báo cáo</a:t>
            </a:r>
            <a:endParaRPr>
              <a:latin typeface="Arial"/>
              <a:ea typeface="Arial"/>
              <a:cs typeface="Arial"/>
              <a:sym typeface="Arial"/>
            </a:endParaRPr>
          </a:p>
        </p:txBody>
      </p:sp>
      <p:sp>
        <p:nvSpPr>
          <p:cNvPr id="96" name="Google Shape;96;p14"/>
          <p:cNvSpPr txBox="1"/>
          <p:nvPr/>
        </p:nvSpPr>
        <p:spPr>
          <a:xfrm>
            <a:off x="772025" y="1936150"/>
            <a:ext cx="5968200" cy="3370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vi" sz="1800" b="0" i="0" u="none" strike="noStrike" cap="none">
                <a:solidFill>
                  <a:srgbClr val="000000"/>
                </a:solidFill>
                <a:highlight>
                  <a:schemeClr val="lt1"/>
                </a:highlight>
                <a:latin typeface="Arial"/>
                <a:ea typeface="Arial"/>
                <a:cs typeface="Arial"/>
                <a:sym typeface="Arial"/>
              </a:rPr>
              <a:t>Giới thiệu </a:t>
            </a:r>
            <a:r>
              <a:rPr lang="vi" sz="1800">
                <a:highlight>
                  <a:schemeClr val="lt1"/>
                </a:highlight>
              </a:rPr>
              <a:t>bài toán phân lớp dữ liệu văn bản</a:t>
            </a:r>
            <a:endParaRPr sz="1800">
              <a:highlight>
                <a:schemeClr val="lt1"/>
              </a:highlight>
            </a:endParaRPr>
          </a:p>
          <a:p>
            <a:pPr marL="457200" marR="0" lvl="0" indent="-342900" algn="l" rtl="0">
              <a:lnSpc>
                <a:spcPct val="150000"/>
              </a:lnSpc>
              <a:spcBef>
                <a:spcPts val="0"/>
              </a:spcBef>
              <a:spcAft>
                <a:spcPts val="0"/>
              </a:spcAft>
              <a:buSzPts val="1800"/>
              <a:buChar char="❏"/>
            </a:pPr>
            <a:r>
              <a:rPr lang="vi" sz="1800">
                <a:highlight>
                  <a:schemeClr val="lt1"/>
                </a:highlight>
              </a:rPr>
              <a:t>Giới thiệu khái quát về tập dữ liệu</a:t>
            </a:r>
            <a:endParaRPr sz="1800">
              <a:highlight>
                <a:schemeClr val="lt1"/>
              </a:highlight>
            </a:endParaRPr>
          </a:p>
          <a:p>
            <a:pPr marL="457200" marR="0" lvl="0" indent="-342900" algn="l" rtl="0">
              <a:lnSpc>
                <a:spcPct val="150000"/>
              </a:lnSpc>
              <a:spcBef>
                <a:spcPts val="0"/>
              </a:spcBef>
              <a:spcAft>
                <a:spcPts val="0"/>
              </a:spcAft>
              <a:buClr>
                <a:srgbClr val="000000"/>
              </a:buClr>
              <a:buSzPts val="1800"/>
              <a:buFont typeface="Arial"/>
              <a:buChar char="❏"/>
            </a:pPr>
            <a:r>
              <a:rPr lang="vi" sz="1800">
                <a:highlight>
                  <a:schemeClr val="lt1"/>
                </a:highlight>
              </a:rPr>
              <a:t>Tiền xử lý dữ liệu văn bản</a:t>
            </a:r>
            <a:endParaRPr sz="1800" b="0" i="0" u="none" strike="noStrike" cap="none">
              <a:solidFill>
                <a:srgbClr val="000000"/>
              </a:solidFill>
              <a:highlight>
                <a:schemeClr val="lt1"/>
              </a:highlight>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vi" sz="1800">
                <a:highlight>
                  <a:schemeClr val="lt1"/>
                </a:highlight>
              </a:rPr>
              <a:t>Vector hoá văn bản</a:t>
            </a:r>
            <a:endParaRPr sz="1800" b="0" i="0" u="none" strike="noStrike" cap="none">
              <a:solidFill>
                <a:srgbClr val="000000"/>
              </a:solidFill>
              <a:highlight>
                <a:schemeClr val="lt1"/>
              </a:highlight>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vi" sz="1800">
                <a:highlight>
                  <a:schemeClr val="lt1"/>
                </a:highlight>
              </a:rPr>
              <a:t>Huấn luyện mô hình bằng các giải thuật máy học với nghi thức đánh giá K-Fold cross validation</a:t>
            </a:r>
            <a:endParaRPr sz="1800">
              <a:highlight>
                <a:schemeClr val="lt1"/>
              </a:highlight>
            </a:endParaRPr>
          </a:p>
          <a:p>
            <a:pPr marL="457200" marR="0" lvl="0" indent="-342900" algn="l" rtl="0">
              <a:lnSpc>
                <a:spcPct val="150000"/>
              </a:lnSpc>
              <a:spcBef>
                <a:spcPts val="0"/>
              </a:spcBef>
              <a:spcAft>
                <a:spcPts val="0"/>
              </a:spcAft>
              <a:buSzPts val="1800"/>
              <a:buChar char="❏"/>
            </a:pPr>
            <a:r>
              <a:rPr lang="vi" sz="1800">
                <a:highlight>
                  <a:schemeClr val="lt1"/>
                </a:highlight>
              </a:rPr>
              <a:t>Kết luận và hướng phát triển</a:t>
            </a:r>
            <a:endParaRPr sz="1800">
              <a:highlight>
                <a:schemeClr val="lt1"/>
              </a:highlight>
            </a:endParaRPr>
          </a:p>
          <a:p>
            <a:pPr marL="0" marR="0" lvl="0" indent="0" algn="l" rtl="0">
              <a:lnSpc>
                <a:spcPct val="150000"/>
              </a:lnSpc>
              <a:spcBef>
                <a:spcPts val="0"/>
              </a:spcBef>
              <a:spcAft>
                <a:spcPts val="0"/>
              </a:spcAft>
              <a:buNone/>
            </a:pPr>
            <a:endParaRPr sz="1800">
              <a:highlight>
                <a:schemeClr val="lt1"/>
              </a:highlight>
            </a:endParaRPr>
          </a:p>
        </p:txBody>
      </p:sp>
      <p:sp>
        <p:nvSpPr>
          <p:cNvPr id="97" name="Google Shape;9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2</a:t>
            </a:fld>
            <a:endParaRPr/>
          </a:p>
        </p:txBody>
      </p:sp>
      <p:pic>
        <p:nvPicPr>
          <p:cNvPr id="98" name="Google Shape;98;p14"/>
          <p:cNvPicPr preferRelativeResize="0"/>
          <p:nvPr/>
        </p:nvPicPr>
        <p:blipFill rotWithShape="1">
          <a:blip r:embed="rId3">
            <a:alphaModFix/>
          </a:blip>
          <a:srcRect/>
          <a:stretch/>
        </p:blipFill>
        <p:spPr>
          <a:xfrm>
            <a:off x="216300" y="205750"/>
            <a:ext cx="555726" cy="555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Giới thiệu bài toán phân lớp dữ liệu văn bản</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104" name="Google Shape;104;p15"/>
          <p:cNvSpPr txBox="1"/>
          <p:nvPr/>
        </p:nvSpPr>
        <p:spPr>
          <a:xfrm>
            <a:off x="642000" y="1981075"/>
            <a:ext cx="3930000" cy="21471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50000"/>
              </a:lnSpc>
              <a:spcBef>
                <a:spcPts val="0"/>
              </a:spcBef>
              <a:spcAft>
                <a:spcPts val="0"/>
              </a:spcAft>
              <a:buSzPts val="1500"/>
              <a:buChar char="❖"/>
            </a:pPr>
            <a:r>
              <a:rPr lang="vi" sz="1500">
                <a:highlight>
                  <a:schemeClr val="lt1"/>
                </a:highlight>
              </a:rPr>
              <a:t>Phân lớp văn bản (text classification) là bài toán thuộc nhóm học có giám sát (supervised learning) trong máy học. Ta xây dựng mô hình từ tập dữ liệu được gán nhãn, sau đó dùng mô hình đó để dự đoán nhãn cho đoạn văn bản mới.</a:t>
            </a:r>
            <a:endParaRPr sz="1500">
              <a:highlight>
                <a:schemeClr val="lt1"/>
              </a:highlight>
            </a:endParaRPr>
          </a:p>
        </p:txBody>
      </p:sp>
      <p:sp>
        <p:nvSpPr>
          <p:cNvPr id="105" name="Google Shape;105;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3</a:t>
            </a:fld>
            <a:endParaRPr/>
          </a:p>
        </p:txBody>
      </p:sp>
      <p:pic>
        <p:nvPicPr>
          <p:cNvPr id="106" name="Google Shape;106;p15"/>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107" name="Google Shape;107;p15"/>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Font typeface="Arial"/>
              <a:buAutoNum type="arabicPeriod"/>
            </a:pPr>
            <a:r>
              <a:rPr lang="vi" sz="1000" b="1" i="0" u="none" strike="noStrike" cap="none">
                <a:solidFill>
                  <a:srgbClr val="1A1A1A"/>
                </a:solidFill>
                <a:latin typeface="Arial"/>
                <a:ea typeface="Arial"/>
                <a:cs typeface="Arial"/>
                <a:sym typeface="Arial"/>
              </a:rPr>
              <a:t>Giới thiệu </a:t>
            </a:r>
            <a:r>
              <a:rPr lang="vi" sz="1000" b="1">
                <a:solidFill>
                  <a:srgbClr val="1A1A1A"/>
                </a:solidFill>
              </a:rPr>
              <a:t>bài toán</a:t>
            </a:r>
            <a:endParaRPr sz="1000" b="1" i="0" u="none" strike="noStrike" cap="none">
              <a:solidFill>
                <a:srgbClr val="1A1A1A"/>
              </a:solidFill>
              <a:latin typeface="Arial"/>
              <a:ea typeface="Arial"/>
              <a:cs typeface="Arial"/>
              <a:sym typeface="Arial"/>
            </a:endParaRPr>
          </a:p>
          <a:p>
            <a:pPr marL="179999" marR="0" lvl="0" indent="-73025" algn="l" rtl="0">
              <a:lnSpc>
                <a:spcPct val="100000"/>
              </a:lnSpc>
              <a:spcBef>
                <a:spcPts val="0"/>
              </a:spcBef>
              <a:spcAft>
                <a:spcPts val="0"/>
              </a:spcAft>
              <a:buClr>
                <a:srgbClr val="1A1A1A"/>
              </a:buClr>
              <a:buSzPts val="1000"/>
              <a:buFont typeface="Arial"/>
              <a:buAutoNum type="arabicPeriod"/>
            </a:pPr>
            <a:r>
              <a:rPr lang="vi" sz="1000">
                <a:solidFill>
                  <a:srgbClr val="1A1A1A"/>
                </a:solidFill>
              </a:rPr>
              <a:t>Tập dữ liệu</a:t>
            </a:r>
            <a:endParaRPr sz="1000" b="0" i="0" u="none" strike="noStrike" cap="none">
              <a:solidFill>
                <a:srgbClr val="1A1A1A"/>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Tiền xử lý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Huấn luyện mô hình</a:t>
            </a:r>
            <a:endParaRPr sz="1000">
              <a:solidFill>
                <a:srgbClr val="595959"/>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pic>
        <p:nvPicPr>
          <p:cNvPr id="108" name="Google Shape;108;p15"/>
          <p:cNvPicPr preferRelativeResize="0"/>
          <p:nvPr/>
        </p:nvPicPr>
        <p:blipFill>
          <a:blip r:embed="rId4">
            <a:alphaModFix/>
          </a:blip>
          <a:stretch>
            <a:fillRect/>
          </a:stretch>
        </p:blipFill>
        <p:spPr>
          <a:xfrm>
            <a:off x="5042871" y="1981075"/>
            <a:ext cx="3817067" cy="2147100"/>
          </a:xfrm>
          <a:prstGeom prst="rect">
            <a:avLst/>
          </a:prstGeom>
          <a:noFill/>
          <a:ln>
            <a:noFill/>
          </a:ln>
        </p:spPr>
      </p:pic>
      <p:sp>
        <p:nvSpPr>
          <p:cNvPr id="109" name="Google Shape;109;p15"/>
          <p:cNvSpPr txBox="1"/>
          <p:nvPr/>
        </p:nvSpPr>
        <p:spPr>
          <a:xfrm>
            <a:off x="5442113" y="4202775"/>
            <a:ext cx="30186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vi" sz="1200" i="1">
                <a:solidFill>
                  <a:srgbClr val="0D0D0D"/>
                </a:solidFill>
                <a:latin typeface="Times New Roman"/>
                <a:ea typeface="Times New Roman"/>
                <a:cs typeface="Times New Roman"/>
                <a:sym typeface="Times New Roman"/>
              </a:rPr>
              <a:t>Mô hình phân loại văn bản</a:t>
            </a:r>
            <a:endParaRPr sz="15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Giới thiệu khái quát về tập dữ liệu</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115" name="Google Shape;115;p16"/>
          <p:cNvSpPr txBox="1"/>
          <p:nvPr/>
        </p:nvSpPr>
        <p:spPr>
          <a:xfrm>
            <a:off x="642000" y="1981075"/>
            <a:ext cx="7863300" cy="2682000"/>
          </a:xfrm>
          <a:prstGeom prst="rect">
            <a:avLst/>
          </a:prstGeom>
          <a:noFill/>
          <a:ln>
            <a:noFill/>
          </a:ln>
        </p:spPr>
        <p:txBody>
          <a:bodyPr spcFirstLastPara="1" wrap="square" lIns="91425" tIns="91425" rIns="91425" bIns="91425" anchor="t" anchorCtr="0">
            <a:spAutoFit/>
          </a:bodyPr>
          <a:lstStyle/>
          <a:p>
            <a:pPr marL="457200" lvl="0" indent="-323850" algn="just" rtl="0">
              <a:spcBef>
                <a:spcPts val="700"/>
              </a:spcBef>
              <a:spcAft>
                <a:spcPts val="0"/>
              </a:spcAft>
              <a:buSzPts val="1500"/>
              <a:buChar char="❖"/>
            </a:pPr>
            <a:r>
              <a:rPr lang="vi" sz="1500"/>
              <a:t>Dữ liệu là một trong những yếu tố quan trọng nhất quyết định sự thành công của một mô hình. Muốn mô hình đạt độ hiệu quả cao cần có một tập dữ liệu đủ lớn, có tính tổng quát cao.</a:t>
            </a:r>
            <a:endParaRPr sz="1500"/>
          </a:p>
          <a:p>
            <a:pPr marL="457200" marR="0" lvl="0" indent="-323850" algn="l" rtl="0">
              <a:lnSpc>
                <a:spcPct val="100000"/>
              </a:lnSpc>
              <a:spcBef>
                <a:spcPts val="1000"/>
              </a:spcBef>
              <a:spcAft>
                <a:spcPts val="0"/>
              </a:spcAft>
              <a:buSzPts val="1500"/>
              <a:buChar char="❖"/>
            </a:pPr>
            <a:r>
              <a:rPr lang="vi" sz="1500">
                <a:highlight>
                  <a:schemeClr val="lt1"/>
                </a:highlight>
              </a:rPr>
              <a:t>Dữ liệu được thu thập từ những bình luận đánh giá về điện thoại di động của khách hàng trên website </a:t>
            </a:r>
            <a:r>
              <a:rPr lang="vi" sz="1500" u="sng">
                <a:solidFill>
                  <a:srgbClr val="0000FF"/>
                </a:solidFill>
                <a:highlight>
                  <a:schemeClr val="lt1"/>
                </a:highlight>
              </a:rPr>
              <a:t>tiki.vn</a:t>
            </a:r>
            <a:r>
              <a:rPr lang="vi" sz="1500">
                <a:highlight>
                  <a:schemeClr val="lt1"/>
                </a:highlight>
              </a:rPr>
              <a:t>, cuối cùng thu được tập dữ liệu gồm có </a:t>
            </a:r>
            <a:r>
              <a:rPr lang="vi" sz="1500" b="1">
                <a:solidFill>
                  <a:schemeClr val="dk1"/>
                </a:solidFill>
                <a:highlight>
                  <a:schemeClr val="lt1"/>
                </a:highlight>
              </a:rPr>
              <a:t>16115 </a:t>
            </a:r>
            <a:r>
              <a:rPr lang="vi" sz="1500">
                <a:highlight>
                  <a:schemeClr val="lt1"/>
                </a:highlight>
              </a:rPr>
              <a:t>mẫu và lưu vào file json.</a:t>
            </a:r>
            <a:endParaRPr sz="1500">
              <a:highlight>
                <a:schemeClr val="lt1"/>
              </a:highlight>
            </a:endParaRPr>
          </a:p>
          <a:p>
            <a:pPr marL="457200" lvl="0" indent="-323850" algn="l" rtl="0">
              <a:spcBef>
                <a:spcPts val="1000"/>
              </a:spcBef>
              <a:spcAft>
                <a:spcPts val="0"/>
              </a:spcAft>
              <a:buSzPts val="1500"/>
              <a:buChar char="❖"/>
            </a:pPr>
            <a:r>
              <a:rPr lang="vi" sz="1500"/>
              <a:t>Tập dữ liệu gồm 1 cột thuộc tính và 1 cột nhãn:</a:t>
            </a:r>
            <a:endParaRPr sz="1500"/>
          </a:p>
          <a:p>
            <a:pPr marL="914400" lvl="0" indent="-323850" algn="just" rtl="0">
              <a:lnSpc>
                <a:spcPct val="115000"/>
              </a:lnSpc>
              <a:spcBef>
                <a:spcPts val="1000"/>
              </a:spcBef>
              <a:spcAft>
                <a:spcPts val="0"/>
              </a:spcAft>
              <a:buSzPts val="1500"/>
              <a:buChar char="●"/>
            </a:pPr>
            <a:r>
              <a:rPr lang="vi" sz="1500"/>
              <a:t>Content : Nội dung bình luận</a:t>
            </a:r>
            <a:endParaRPr sz="1500"/>
          </a:p>
          <a:p>
            <a:pPr marL="914400" lvl="0" indent="-323850" algn="just" rtl="0">
              <a:lnSpc>
                <a:spcPct val="115000"/>
              </a:lnSpc>
              <a:spcBef>
                <a:spcPts val="0"/>
              </a:spcBef>
              <a:spcAft>
                <a:spcPts val="0"/>
              </a:spcAft>
              <a:buSzPts val="1500"/>
              <a:buChar char="●"/>
            </a:pPr>
            <a:r>
              <a:rPr lang="vi" sz="1500"/>
              <a:t>Rating: Số lượng sao tương ứng với nội dung bình luận</a:t>
            </a:r>
            <a:endParaRPr sz="1500">
              <a:highlight>
                <a:schemeClr val="lt1"/>
              </a:highlight>
            </a:endParaRPr>
          </a:p>
        </p:txBody>
      </p:sp>
      <p:sp>
        <p:nvSpPr>
          <p:cNvPr id="116" name="Google Shape;11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4</a:t>
            </a:fld>
            <a:endParaRPr/>
          </a:p>
        </p:txBody>
      </p:sp>
      <p:pic>
        <p:nvPicPr>
          <p:cNvPr id="117" name="Google Shape;117;p16"/>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118" name="Google Shape;118;p16"/>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b="1">
                <a:solidFill>
                  <a:srgbClr val="1A1A1A"/>
                </a:solidFill>
              </a:rPr>
              <a:t>Tập dữ liệu</a:t>
            </a:r>
            <a:endParaRPr sz="1000" b="1" i="0" u="none" strike="noStrike" cap="none">
              <a:solidFill>
                <a:srgbClr val="1A1A1A"/>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Tiền xử lý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Huấn luyện mô hình</a:t>
            </a:r>
            <a:endParaRPr sz="1000">
              <a:solidFill>
                <a:srgbClr val="595959"/>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Giới thiệu khái quát về tập dữ liệu</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124" name="Google Shape;124;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5</a:t>
            </a:fld>
            <a:endParaRPr/>
          </a:p>
        </p:txBody>
      </p:sp>
      <p:pic>
        <p:nvPicPr>
          <p:cNvPr id="125" name="Google Shape;125;p17"/>
          <p:cNvPicPr preferRelativeResize="0"/>
          <p:nvPr/>
        </p:nvPicPr>
        <p:blipFill rotWithShape="1">
          <a:blip r:embed="rId3">
            <a:alphaModFix/>
          </a:blip>
          <a:srcRect/>
          <a:stretch/>
        </p:blipFill>
        <p:spPr>
          <a:xfrm>
            <a:off x="216300" y="205750"/>
            <a:ext cx="555726" cy="555726"/>
          </a:xfrm>
          <a:prstGeom prst="rect">
            <a:avLst/>
          </a:prstGeom>
          <a:noFill/>
          <a:ln>
            <a:noFill/>
          </a:ln>
        </p:spPr>
      </p:pic>
      <p:pic>
        <p:nvPicPr>
          <p:cNvPr id="126" name="Google Shape;126;p17"/>
          <p:cNvPicPr preferRelativeResize="0"/>
          <p:nvPr/>
        </p:nvPicPr>
        <p:blipFill>
          <a:blip r:embed="rId4">
            <a:alphaModFix/>
          </a:blip>
          <a:stretch>
            <a:fillRect/>
          </a:stretch>
        </p:blipFill>
        <p:spPr>
          <a:xfrm>
            <a:off x="2057514" y="1853850"/>
            <a:ext cx="5028966" cy="2722175"/>
          </a:xfrm>
          <a:prstGeom prst="rect">
            <a:avLst/>
          </a:prstGeom>
          <a:noFill/>
          <a:ln>
            <a:noFill/>
          </a:ln>
        </p:spPr>
      </p:pic>
      <p:sp>
        <p:nvSpPr>
          <p:cNvPr id="127" name="Google Shape;127;p17"/>
          <p:cNvSpPr txBox="1"/>
          <p:nvPr/>
        </p:nvSpPr>
        <p:spPr>
          <a:xfrm>
            <a:off x="2189575" y="4576025"/>
            <a:ext cx="4896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i="1">
                <a:solidFill>
                  <a:srgbClr val="434343"/>
                </a:solidFill>
              </a:rPr>
              <a:t>Ví dụ về đánh giá của người dùng trên website Tiki</a:t>
            </a:r>
            <a:endParaRPr sz="1200" i="1">
              <a:solidFill>
                <a:srgbClr val="434343"/>
              </a:solidFill>
            </a:endParaRPr>
          </a:p>
        </p:txBody>
      </p:sp>
      <p:sp>
        <p:nvSpPr>
          <p:cNvPr id="128" name="Google Shape;128;p17"/>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b="1">
                <a:solidFill>
                  <a:srgbClr val="1A1A1A"/>
                </a:solidFill>
              </a:rPr>
              <a:t>Tập dữ liệu</a:t>
            </a:r>
            <a:endParaRPr sz="1000" b="1" i="0" u="none" strike="noStrike" cap="none">
              <a:solidFill>
                <a:srgbClr val="1A1A1A"/>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Tiền xử lý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Huấn luyện mô hình</a:t>
            </a:r>
            <a:endParaRPr sz="1000">
              <a:solidFill>
                <a:srgbClr val="595959"/>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Tiền xử lý dữ liệu văn bản</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134" name="Google Shape;134;p18"/>
          <p:cNvSpPr txBox="1"/>
          <p:nvPr/>
        </p:nvSpPr>
        <p:spPr>
          <a:xfrm>
            <a:off x="642000" y="1981075"/>
            <a:ext cx="7863300" cy="27501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SzPts val="1500"/>
              <a:buChar char="❖"/>
            </a:pPr>
            <a:r>
              <a:rPr lang="vi" sz="1500">
                <a:highlight>
                  <a:schemeClr val="lt1"/>
                </a:highlight>
              </a:rPr>
              <a:t>Tiền xử lý dữ liệu là bước quan trọng nhất, có ảnh hưởng lớn nhất với chất lượng của mô hình máy học mà chúng ta xây dựng.</a:t>
            </a:r>
            <a:endParaRPr sz="1500">
              <a:highlight>
                <a:schemeClr val="lt1"/>
              </a:highlight>
            </a:endParaRPr>
          </a:p>
          <a:p>
            <a:pPr marL="457200" marR="0" lvl="0" indent="-323850" algn="l" rtl="0">
              <a:lnSpc>
                <a:spcPct val="100000"/>
              </a:lnSpc>
              <a:spcBef>
                <a:spcPts val="1000"/>
              </a:spcBef>
              <a:spcAft>
                <a:spcPts val="0"/>
              </a:spcAft>
              <a:buSzPts val="1500"/>
              <a:buChar char="❖"/>
            </a:pPr>
            <a:r>
              <a:rPr lang="vi" sz="1500">
                <a:highlight>
                  <a:schemeClr val="lt1"/>
                </a:highlight>
              </a:rPr>
              <a:t>Các công việc tiền xử lý dữ liệu đối với dữ liệu văn bản có thể bao gồm:</a:t>
            </a:r>
            <a:endParaRPr sz="1500">
              <a:highlight>
                <a:schemeClr val="lt1"/>
              </a:highlight>
            </a:endParaRPr>
          </a:p>
          <a:p>
            <a:pPr marL="914400" marR="0" lvl="0" indent="-323850" algn="l" rtl="0">
              <a:lnSpc>
                <a:spcPct val="100000"/>
              </a:lnSpc>
              <a:spcBef>
                <a:spcPts val="1000"/>
              </a:spcBef>
              <a:spcAft>
                <a:spcPts val="0"/>
              </a:spcAft>
              <a:buSzPts val="1500"/>
              <a:buChar char="●"/>
            </a:pPr>
            <a:r>
              <a:rPr lang="vi" sz="1500">
                <a:highlight>
                  <a:schemeClr val="lt1"/>
                </a:highlight>
              </a:rPr>
              <a:t>Xóa mã HTML</a:t>
            </a:r>
            <a:endParaRPr sz="1500">
              <a:highlight>
                <a:schemeClr val="lt1"/>
              </a:highlight>
            </a:endParaRPr>
          </a:p>
          <a:p>
            <a:pPr marL="914400" marR="0" lvl="0" indent="-323850" algn="l" rtl="0">
              <a:lnSpc>
                <a:spcPct val="100000"/>
              </a:lnSpc>
              <a:spcBef>
                <a:spcPts val="0"/>
              </a:spcBef>
              <a:spcAft>
                <a:spcPts val="0"/>
              </a:spcAft>
              <a:buSzPts val="1500"/>
              <a:buChar char="●"/>
            </a:pPr>
            <a:r>
              <a:rPr lang="vi" sz="1500">
                <a:highlight>
                  <a:schemeClr val="lt1"/>
                </a:highlight>
              </a:rPr>
              <a:t>Chuẩn hóa Unicode</a:t>
            </a:r>
            <a:endParaRPr sz="1500">
              <a:highlight>
                <a:schemeClr val="lt1"/>
              </a:highlight>
            </a:endParaRPr>
          </a:p>
          <a:p>
            <a:pPr marL="914400" marR="0" lvl="0" indent="-323850" algn="l" rtl="0">
              <a:lnSpc>
                <a:spcPct val="100000"/>
              </a:lnSpc>
              <a:spcBef>
                <a:spcPts val="0"/>
              </a:spcBef>
              <a:spcAft>
                <a:spcPts val="0"/>
              </a:spcAft>
              <a:buSzPts val="1500"/>
              <a:buChar char="●"/>
            </a:pPr>
            <a:r>
              <a:rPr lang="vi" sz="1500">
                <a:highlight>
                  <a:schemeClr val="lt1"/>
                </a:highlight>
              </a:rPr>
              <a:t>Thay thế từ viết tắt</a:t>
            </a:r>
            <a:endParaRPr sz="1500">
              <a:highlight>
                <a:schemeClr val="lt1"/>
              </a:highlight>
            </a:endParaRPr>
          </a:p>
          <a:p>
            <a:pPr marL="914400" marR="0" lvl="0" indent="-323850" algn="l" rtl="0">
              <a:lnSpc>
                <a:spcPct val="100000"/>
              </a:lnSpc>
              <a:spcBef>
                <a:spcPts val="0"/>
              </a:spcBef>
              <a:spcAft>
                <a:spcPts val="0"/>
              </a:spcAft>
              <a:buSzPts val="1500"/>
              <a:buChar char="●"/>
            </a:pPr>
            <a:r>
              <a:rPr lang="vi" sz="1500">
                <a:highlight>
                  <a:schemeClr val="lt1"/>
                </a:highlight>
              </a:rPr>
              <a:t>Xóa từ dừng</a:t>
            </a:r>
            <a:endParaRPr sz="1500">
              <a:highlight>
                <a:schemeClr val="lt1"/>
              </a:highlight>
            </a:endParaRPr>
          </a:p>
          <a:p>
            <a:pPr marL="914400" marR="0" lvl="0" indent="-323850" algn="l" rtl="0">
              <a:lnSpc>
                <a:spcPct val="100000"/>
              </a:lnSpc>
              <a:spcBef>
                <a:spcPts val="0"/>
              </a:spcBef>
              <a:spcAft>
                <a:spcPts val="0"/>
              </a:spcAft>
              <a:buSzPts val="1500"/>
              <a:buChar char="●"/>
            </a:pPr>
            <a:r>
              <a:rPr lang="vi" sz="1500">
                <a:highlight>
                  <a:schemeClr val="lt1"/>
                </a:highlight>
              </a:rPr>
              <a:t>Tách từ</a:t>
            </a:r>
            <a:endParaRPr sz="1500">
              <a:highlight>
                <a:schemeClr val="lt1"/>
              </a:highlight>
            </a:endParaRPr>
          </a:p>
          <a:p>
            <a:pPr marL="914400" marR="0" lvl="0" indent="-323850" algn="l" rtl="0">
              <a:lnSpc>
                <a:spcPct val="100000"/>
              </a:lnSpc>
              <a:spcBef>
                <a:spcPts val="0"/>
              </a:spcBef>
              <a:spcAft>
                <a:spcPts val="0"/>
              </a:spcAft>
              <a:buSzPts val="1500"/>
              <a:buChar char="●"/>
            </a:pPr>
            <a:r>
              <a:rPr lang="vi" sz="1500">
                <a:highlight>
                  <a:schemeClr val="lt1"/>
                </a:highlight>
              </a:rPr>
              <a:t>Đưa văn bản về chữ thường</a:t>
            </a:r>
            <a:endParaRPr sz="1500">
              <a:highlight>
                <a:schemeClr val="lt1"/>
              </a:highlight>
            </a:endParaRPr>
          </a:p>
          <a:p>
            <a:pPr marL="914400" marR="0" lvl="0" indent="-323850" algn="l" rtl="0">
              <a:lnSpc>
                <a:spcPct val="100000"/>
              </a:lnSpc>
              <a:spcBef>
                <a:spcPts val="0"/>
              </a:spcBef>
              <a:spcAft>
                <a:spcPts val="0"/>
              </a:spcAft>
              <a:buSzPts val="1500"/>
              <a:buChar char="●"/>
            </a:pPr>
            <a:r>
              <a:rPr lang="vi" sz="1500">
                <a:highlight>
                  <a:schemeClr val="lt1"/>
                </a:highlight>
              </a:rPr>
              <a:t>Xóa các ký tự đặc biệt</a:t>
            </a:r>
            <a:endParaRPr sz="1500">
              <a:highlight>
                <a:schemeClr val="lt1"/>
              </a:highlight>
            </a:endParaRPr>
          </a:p>
        </p:txBody>
      </p:sp>
      <p:sp>
        <p:nvSpPr>
          <p:cNvPr id="135" name="Google Shape;13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6</a:t>
            </a:fld>
            <a:endParaRPr/>
          </a:p>
        </p:txBody>
      </p:sp>
      <p:pic>
        <p:nvPicPr>
          <p:cNvPr id="136" name="Google Shape;136;p18"/>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137" name="Google Shape;137;p18"/>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0D0D0D"/>
              </a:buClr>
              <a:buSzPts val="1000"/>
              <a:buAutoNum type="arabicPeriod"/>
            </a:pPr>
            <a:r>
              <a:rPr lang="vi" sz="1000" b="1">
                <a:solidFill>
                  <a:srgbClr val="0D0D0D"/>
                </a:solidFill>
              </a:rPr>
              <a:t>Tiền xử lý văn bản</a:t>
            </a:r>
            <a:endParaRPr sz="1000" b="1" i="0" u="none" strike="noStrike" cap="none">
              <a:solidFill>
                <a:srgbClr val="0D0D0D"/>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Huấn luyện mô hình</a:t>
            </a:r>
            <a:endParaRPr sz="1000">
              <a:solidFill>
                <a:srgbClr val="595959"/>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Vector hoá văn bản</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143" name="Google Shape;143;p19"/>
          <p:cNvSpPr txBox="1"/>
          <p:nvPr/>
        </p:nvSpPr>
        <p:spPr>
          <a:xfrm>
            <a:off x="642000" y="1981075"/>
            <a:ext cx="7775700" cy="26700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15000"/>
              </a:lnSpc>
              <a:spcBef>
                <a:spcPts val="0"/>
              </a:spcBef>
              <a:spcAft>
                <a:spcPts val="0"/>
              </a:spcAft>
              <a:buSzPts val="1600"/>
              <a:buChar char="❖"/>
            </a:pPr>
            <a:r>
              <a:rPr lang="vi" sz="1600">
                <a:highlight>
                  <a:schemeClr val="lt1"/>
                </a:highlight>
              </a:rPr>
              <a:t>Máy tính không thể hiểu được các từ ngữ, văn bản của con người. Do vậy ta cần có một phương pháp biểu diễn văn bản mà máy tính có thể hiểu được.</a:t>
            </a:r>
            <a:endParaRPr sz="1600">
              <a:highlight>
                <a:schemeClr val="lt1"/>
              </a:highlight>
            </a:endParaRPr>
          </a:p>
          <a:p>
            <a:pPr marL="457200" marR="0" lvl="0" indent="-330200" algn="just" rtl="0">
              <a:lnSpc>
                <a:spcPct val="115000"/>
              </a:lnSpc>
              <a:spcBef>
                <a:spcPts val="1000"/>
              </a:spcBef>
              <a:spcAft>
                <a:spcPts val="0"/>
              </a:spcAft>
              <a:buSzPts val="1600"/>
              <a:buChar char="❖"/>
            </a:pPr>
            <a:r>
              <a:rPr lang="vi" sz="1600">
                <a:highlight>
                  <a:schemeClr val="lt1"/>
                </a:highlight>
              </a:rPr>
              <a:t>Có nhiều phương pháp biểu diễn văn bản như là mô hình không gian vector (</a:t>
            </a:r>
            <a:r>
              <a:rPr lang="vi" sz="1600">
                <a:solidFill>
                  <a:schemeClr val="dk1"/>
                </a:solidFill>
                <a:highlight>
                  <a:schemeClr val="lt1"/>
                </a:highlight>
              </a:rPr>
              <a:t>vector space model</a:t>
            </a:r>
            <a:r>
              <a:rPr lang="vi" sz="1600">
                <a:highlight>
                  <a:schemeClr val="lt1"/>
                </a:highlight>
              </a:rPr>
              <a:t>) dựa trên việc đánh trọng số của từ theo tần suất xuất hiện của từ đó, mô hình túi từ (</a:t>
            </a:r>
            <a:r>
              <a:rPr lang="vi" sz="1600">
                <a:solidFill>
                  <a:schemeClr val="dk1"/>
                </a:solidFill>
                <a:highlight>
                  <a:schemeClr val="lt1"/>
                </a:highlight>
              </a:rPr>
              <a:t>bag of words model</a:t>
            </a:r>
            <a:r>
              <a:rPr lang="vi" sz="1600">
                <a:highlight>
                  <a:schemeClr val="lt1"/>
                </a:highlight>
              </a:rPr>
              <a:t>), mô hình hóa văn bản thành đồ thị (</a:t>
            </a:r>
            <a:r>
              <a:rPr lang="vi" sz="1600">
                <a:solidFill>
                  <a:schemeClr val="dk1"/>
                </a:solidFill>
                <a:highlight>
                  <a:schemeClr val="lt1"/>
                </a:highlight>
              </a:rPr>
              <a:t>graph-based model</a:t>
            </a:r>
            <a:r>
              <a:rPr lang="vi" sz="1600">
                <a:highlight>
                  <a:schemeClr val="lt1"/>
                </a:highlight>
              </a:rPr>
              <a:t>).</a:t>
            </a:r>
            <a:endParaRPr sz="1600">
              <a:highlight>
                <a:schemeClr val="lt1"/>
              </a:highlight>
            </a:endParaRPr>
          </a:p>
          <a:p>
            <a:pPr marL="457200" marR="0" lvl="0" indent="-330200" algn="just" rtl="0">
              <a:lnSpc>
                <a:spcPct val="115000"/>
              </a:lnSpc>
              <a:spcBef>
                <a:spcPts val="1000"/>
              </a:spcBef>
              <a:spcAft>
                <a:spcPts val="1000"/>
              </a:spcAft>
              <a:buSzPts val="1600"/>
              <a:buChar char="❖"/>
            </a:pPr>
            <a:r>
              <a:rPr lang="vi" sz="1600">
                <a:highlight>
                  <a:schemeClr val="lt1"/>
                </a:highlight>
              </a:rPr>
              <a:t>Trong bài toán này chúng ta sẽ sử dụng phương pháp biểu diễn bằng không gian vector</a:t>
            </a:r>
            <a:endParaRPr sz="1600">
              <a:highlight>
                <a:schemeClr val="lt1"/>
              </a:highlight>
            </a:endParaRPr>
          </a:p>
        </p:txBody>
      </p:sp>
      <p:sp>
        <p:nvSpPr>
          <p:cNvPr id="144" name="Google Shape;144;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7</a:t>
            </a:fld>
            <a:endParaRPr/>
          </a:p>
        </p:txBody>
      </p:sp>
      <p:pic>
        <p:nvPicPr>
          <p:cNvPr id="145" name="Google Shape;145;p19"/>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146" name="Google Shape;146;p19"/>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0D0D0D"/>
              </a:buClr>
              <a:buSzPts val="1000"/>
              <a:buAutoNum type="arabicPeriod"/>
            </a:pPr>
            <a:r>
              <a:rPr lang="vi" sz="1000">
                <a:solidFill>
                  <a:srgbClr val="0D0D0D"/>
                </a:solidFill>
              </a:rPr>
              <a:t>Tiền xử lý văn bản</a:t>
            </a:r>
            <a:endParaRPr sz="1000" i="0" u="none" strike="noStrike" cap="none">
              <a:solidFill>
                <a:srgbClr val="0D0D0D"/>
              </a:solidFill>
            </a:endParaRPr>
          </a:p>
          <a:p>
            <a:pPr marL="179999" marR="0" lvl="0" indent="-73025" algn="l" rtl="0">
              <a:lnSpc>
                <a:spcPct val="100000"/>
              </a:lnSpc>
              <a:spcBef>
                <a:spcPts val="0"/>
              </a:spcBef>
              <a:spcAft>
                <a:spcPts val="0"/>
              </a:spcAft>
              <a:buClr>
                <a:srgbClr val="595959"/>
              </a:buClr>
              <a:buSzPts val="1000"/>
              <a:buAutoNum type="arabicPeriod"/>
            </a:pPr>
            <a:r>
              <a:rPr lang="vi" sz="1000" b="1">
                <a:solidFill>
                  <a:srgbClr val="595959"/>
                </a:solidFill>
              </a:rPr>
              <a:t>Vector hoá văn bản</a:t>
            </a:r>
            <a:endParaRPr sz="1000" b="1" i="0" u="none" strike="noStrike" cap="none">
              <a:solidFill>
                <a:srgbClr val="595959"/>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Huấn luyện mô hình</a:t>
            </a:r>
            <a:endParaRPr sz="1000">
              <a:solidFill>
                <a:srgbClr val="595959"/>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vi">
                <a:latin typeface="Arial"/>
                <a:ea typeface="Arial"/>
                <a:cs typeface="Arial"/>
                <a:sym typeface="Arial"/>
              </a:rPr>
              <a:t>Vector hoá văn bản</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152" name="Google Shape;152;p20"/>
          <p:cNvSpPr txBox="1"/>
          <p:nvPr/>
        </p:nvSpPr>
        <p:spPr>
          <a:xfrm>
            <a:off x="642000" y="1981075"/>
            <a:ext cx="7775700" cy="1092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vi" sz="1600">
                <a:highlight>
                  <a:schemeClr val="lt1"/>
                </a:highlight>
              </a:rPr>
              <a:t>Ví dụ về việc sử dụng không gian vector để biểu diễn văn bản</a:t>
            </a:r>
            <a:endParaRPr sz="1600">
              <a:highlight>
                <a:schemeClr val="lt1"/>
              </a:highlight>
            </a:endParaRPr>
          </a:p>
          <a:p>
            <a:pPr marL="457200" marR="0" lvl="0" indent="-323850" algn="just" rtl="0">
              <a:lnSpc>
                <a:spcPct val="115000"/>
              </a:lnSpc>
              <a:spcBef>
                <a:spcPts val="1000"/>
              </a:spcBef>
              <a:spcAft>
                <a:spcPts val="0"/>
              </a:spcAft>
              <a:buSzPts val="1500"/>
              <a:buChar char="●"/>
            </a:pPr>
            <a:r>
              <a:rPr lang="vi" sz="1500">
                <a:highlight>
                  <a:schemeClr val="lt1"/>
                </a:highlight>
              </a:rPr>
              <a:t>văn bản 1: “sản phẩm chính hãng”</a:t>
            </a:r>
            <a:endParaRPr sz="1500">
              <a:highlight>
                <a:schemeClr val="lt1"/>
              </a:highlight>
            </a:endParaRPr>
          </a:p>
          <a:p>
            <a:pPr marL="457200" marR="0" lvl="0" indent="-323850" algn="just" rtl="0">
              <a:lnSpc>
                <a:spcPct val="115000"/>
              </a:lnSpc>
              <a:spcBef>
                <a:spcPts val="0"/>
              </a:spcBef>
              <a:spcAft>
                <a:spcPts val="0"/>
              </a:spcAft>
              <a:buSzPts val="1500"/>
              <a:buChar char="●"/>
            </a:pPr>
            <a:r>
              <a:rPr lang="vi" sz="1500">
                <a:highlight>
                  <a:schemeClr val="lt1"/>
                </a:highlight>
              </a:rPr>
              <a:t>văn bản 2: “sản phẩm trầy xước”</a:t>
            </a:r>
            <a:endParaRPr sz="1500">
              <a:highlight>
                <a:schemeClr val="lt1"/>
              </a:highlight>
            </a:endParaRPr>
          </a:p>
        </p:txBody>
      </p:sp>
      <p:sp>
        <p:nvSpPr>
          <p:cNvPr id="153" name="Google Shape;153;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8</a:t>
            </a:fld>
            <a:endParaRPr/>
          </a:p>
        </p:txBody>
      </p:sp>
      <p:pic>
        <p:nvPicPr>
          <p:cNvPr id="154" name="Google Shape;154;p20"/>
          <p:cNvPicPr preferRelativeResize="0"/>
          <p:nvPr/>
        </p:nvPicPr>
        <p:blipFill rotWithShape="1">
          <a:blip r:embed="rId3">
            <a:alphaModFix/>
          </a:blip>
          <a:srcRect/>
          <a:stretch/>
        </p:blipFill>
        <p:spPr>
          <a:xfrm>
            <a:off x="216300" y="205750"/>
            <a:ext cx="555726" cy="555726"/>
          </a:xfrm>
          <a:prstGeom prst="rect">
            <a:avLst/>
          </a:prstGeom>
          <a:noFill/>
          <a:ln>
            <a:noFill/>
          </a:ln>
        </p:spPr>
      </p:pic>
      <p:graphicFrame>
        <p:nvGraphicFramePr>
          <p:cNvPr id="155" name="Google Shape;155;p20"/>
          <p:cNvGraphicFramePr/>
          <p:nvPr/>
        </p:nvGraphicFramePr>
        <p:xfrm>
          <a:off x="952475" y="3221825"/>
          <a:ext cx="3000000" cy="3000000"/>
        </p:xfrm>
        <a:graphic>
          <a:graphicData uri="http://schemas.openxmlformats.org/drawingml/2006/table">
            <a:tbl>
              <a:tblPr>
                <a:noFill/>
                <a:tableStyleId>{025BC485-5150-4B21-B951-9BE7DE5BD696}</a:tableStyleId>
              </a:tblPr>
              <a:tblGrid>
                <a:gridCol w="1034150">
                  <a:extLst>
                    <a:ext uri="{9D8B030D-6E8A-4147-A177-3AD203B41FA5}">
                      <a16:colId xmlns:a16="http://schemas.microsoft.com/office/drawing/2014/main" val="20000"/>
                    </a:ext>
                  </a:extLst>
                </a:gridCol>
                <a:gridCol w="1034150">
                  <a:extLst>
                    <a:ext uri="{9D8B030D-6E8A-4147-A177-3AD203B41FA5}">
                      <a16:colId xmlns:a16="http://schemas.microsoft.com/office/drawing/2014/main" val="20001"/>
                    </a:ext>
                  </a:extLst>
                </a:gridCol>
                <a:gridCol w="1034150">
                  <a:extLst>
                    <a:ext uri="{9D8B030D-6E8A-4147-A177-3AD203B41FA5}">
                      <a16:colId xmlns:a16="http://schemas.microsoft.com/office/drawing/2014/main" val="20002"/>
                    </a:ext>
                  </a:extLst>
                </a:gridCol>
                <a:gridCol w="1034150">
                  <a:extLst>
                    <a:ext uri="{9D8B030D-6E8A-4147-A177-3AD203B41FA5}">
                      <a16:colId xmlns:a16="http://schemas.microsoft.com/office/drawing/2014/main" val="20003"/>
                    </a:ext>
                  </a:extLst>
                </a:gridCol>
                <a:gridCol w="1034150">
                  <a:extLst>
                    <a:ext uri="{9D8B030D-6E8A-4147-A177-3AD203B41FA5}">
                      <a16:colId xmlns:a16="http://schemas.microsoft.com/office/drawing/2014/main" val="20004"/>
                    </a:ext>
                  </a:extLst>
                </a:gridCol>
                <a:gridCol w="1034150">
                  <a:extLst>
                    <a:ext uri="{9D8B030D-6E8A-4147-A177-3AD203B41FA5}">
                      <a16:colId xmlns:a16="http://schemas.microsoft.com/office/drawing/2014/main" val="20005"/>
                    </a:ext>
                  </a:extLst>
                </a:gridCol>
                <a:gridCol w="10341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a:t>sản</a:t>
                      </a:r>
                      <a:endParaRPr/>
                    </a:p>
                  </a:txBody>
                  <a:tcPr marL="91425" marR="91425" marT="91425" marB="91425"/>
                </a:tc>
                <a:tc>
                  <a:txBody>
                    <a:bodyPr/>
                    <a:lstStyle/>
                    <a:p>
                      <a:pPr marL="0" lvl="0" indent="0" algn="l" rtl="0">
                        <a:spcBef>
                          <a:spcPts val="0"/>
                        </a:spcBef>
                        <a:spcAft>
                          <a:spcPts val="0"/>
                        </a:spcAft>
                        <a:buNone/>
                      </a:pPr>
                      <a:r>
                        <a:rPr lang="vi"/>
                        <a:t>phẩm</a:t>
                      </a:r>
                      <a:endParaRPr/>
                    </a:p>
                  </a:txBody>
                  <a:tcPr marL="91425" marR="91425" marT="91425" marB="91425"/>
                </a:tc>
                <a:tc>
                  <a:txBody>
                    <a:bodyPr/>
                    <a:lstStyle/>
                    <a:p>
                      <a:pPr marL="0" lvl="0" indent="0" algn="l" rtl="0">
                        <a:spcBef>
                          <a:spcPts val="0"/>
                        </a:spcBef>
                        <a:spcAft>
                          <a:spcPts val="0"/>
                        </a:spcAft>
                        <a:buNone/>
                      </a:pPr>
                      <a:r>
                        <a:rPr lang="vi"/>
                        <a:t>chính</a:t>
                      </a:r>
                      <a:endParaRPr/>
                    </a:p>
                  </a:txBody>
                  <a:tcPr marL="91425" marR="91425" marT="91425" marB="91425"/>
                </a:tc>
                <a:tc>
                  <a:txBody>
                    <a:bodyPr/>
                    <a:lstStyle/>
                    <a:p>
                      <a:pPr marL="0" lvl="0" indent="0" algn="l" rtl="0">
                        <a:spcBef>
                          <a:spcPts val="0"/>
                        </a:spcBef>
                        <a:spcAft>
                          <a:spcPts val="0"/>
                        </a:spcAft>
                        <a:buNone/>
                      </a:pPr>
                      <a:r>
                        <a:rPr lang="vi"/>
                        <a:t>hãng</a:t>
                      </a:r>
                      <a:endParaRPr/>
                    </a:p>
                  </a:txBody>
                  <a:tcPr marL="91425" marR="91425" marT="91425" marB="91425"/>
                </a:tc>
                <a:tc>
                  <a:txBody>
                    <a:bodyPr/>
                    <a:lstStyle/>
                    <a:p>
                      <a:pPr marL="0" lvl="0" indent="0" algn="l" rtl="0">
                        <a:spcBef>
                          <a:spcPts val="0"/>
                        </a:spcBef>
                        <a:spcAft>
                          <a:spcPts val="0"/>
                        </a:spcAft>
                        <a:buNone/>
                      </a:pPr>
                      <a:r>
                        <a:rPr lang="vi"/>
                        <a:t>trầy</a:t>
                      </a:r>
                      <a:endParaRPr/>
                    </a:p>
                  </a:txBody>
                  <a:tcPr marL="91425" marR="91425" marT="91425" marB="91425"/>
                </a:tc>
                <a:tc>
                  <a:txBody>
                    <a:bodyPr/>
                    <a:lstStyle/>
                    <a:p>
                      <a:pPr marL="0" lvl="0" indent="0" algn="l" rtl="0">
                        <a:spcBef>
                          <a:spcPts val="0"/>
                        </a:spcBef>
                        <a:spcAft>
                          <a:spcPts val="0"/>
                        </a:spcAft>
                        <a:buNone/>
                      </a:pPr>
                      <a:r>
                        <a:rPr lang="vi"/>
                        <a:t>xước</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vi"/>
                        <a:t>Văn bản 1</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vi"/>
                        <a:t>Văn bản 2</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extLst>
                  <a:ext uri="{0D108BD9-81ED-4DB2-BD59-A6C34878D82A}">
                    <a16:rowId xmlns:a16="http://schemas.microsoft.com/office/drawing/2014/main" val="10002"/>
                  </a:ext>
                </a:extLst>
              </a:tr>
            </a:tbl>
          </a:graphicData>
        </a:graphic>
      </p:graphicFrame>
      <p:sp>
        <p:nvSpPr>
          <p:cNvPr id="156" name="Google Shape;156;p20"/>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Tiền xử lý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SzPts val="1000"/>
              <a:buAutoNum type="arabicPeriod"/>
            </a:pPr>
            <a:r>
              <a:rPr lang="vi" sz="1000" b="1"/>
              <a:t>Vector hoá văn bản</a:t>
            </a:r>
            <a:endParaRPr sz="1000" b="1" i="0" u="none" strike="noStrike" cap="none"/>
          </a:p>
          <a:p>
            <a:pPr marL="179999" marR="0" lvl="0" indent="-73025" algn="l" rtl="0">
              <a:lnSpc>
                <a:spcPct val="100000"/>
              </a:lnSpc>
              <a:spcBef>
                <a:spcPts val="0"/>
              </a:spcBef>
              <a:spcAft>
                <a:spcPts val="0"/>
              </a:spcAft>
              <a:buClr>
                <a:srgbClr val="0D0D0D"/>
              </a:buClr>
              <a:buSzPts val="1000"/>
              <a:buAutoNum type="arabicPeriod"/>
            </a:pPr>
            <a:r>
              <a:rPr lang="vi" sz="1000">
                <a:solidFill>
                  <a:srgbClr val="0D0D0D"/>
                </a:solidFill>
              </a:rPr>
              <a:t>Huấn luyện mô hình</a:t>
            </a:r>
            <a:endParaRPr sz="1000">
              <a:solidFill>
                <a:srgbClr val="0D0D0D"/>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latin typeface="Arial"/>
                <a:ea typeface="Arial"/>
                <a:cs typeface="Arial"/>
                <a:sym typeface="Arial"/>
              </a:rPr>
              <a:t>Huấn luyện mô hình</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0" lvl="0" indent="0" algn="l" rtl="0">
              <a:lnSpc>
                <a:spcPct val="100000"/>
              </a:lnSpc>
              <a:spcBef>
                <a:spcPts val="0"/>
              </a:spcBef>
              <a:spcAft>
                <a:spcPts val="0"/>
              </a:spcAft>
              <a:buSzPct val="111111"/>
              <a:buNone/>
            </a:pPr>
            <a:endParaRPr>
              <a:latin typeface="Arial"/>
              <a:ea typeface="Arial"/>
              <a:cs typeface="Arial"/>
              <a:sym typeface="Arial"/>
            </a:endParaRPr>
          </a:p>
        </p:txBody>
      </p:sp>
      <p:sp>
        <p:nvSpPr>
          <p:cNvPr id="162" name="Google Shape;162;p21"/>
          <p:cNvSpPr txBox="1"/>
          <p:nvPr/>
        </p:nvSpPr>
        <p:spPr>
          <a:xfrm>
            <a:off x="642000" y="1981075"/>
            <a:ext cx="7863300" cy="8772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1000"/>
              </a:spcAft>
              <a:buSzPts val="1500"/>
              <a:buChar char="❖"/>
            </a:pPr>
            <a:r>
              <a:rPr lang="vi" sz="1500">
                <a:highlight>
                  <a:schemeClr val="lt1"/>
                </a:highlight>
              </a:rPr>
              <a:t>Trước khi huấn luyện mô hình, do dữ liệu thu thập bị mất cân bằng, phần lớn dữ liệu mang nhãn 4 và 5 sao là rất nhiều so với phần còn lại, nên ta tiến hành xóa bớt dữ liệu nhãn 4 sao và 5 sao.</a:t>
            </a:r>
            <a:endParaRPr sz="1500">
              <a:highlight>
                <a:schemeClr val="lt1"/>
              </a:highlight>
            </a:endParaRPr>
          </a:p>
        </p:txBody>
      </p:sp>
      <p:sp>
        <p:nvSpPr>
          <p:cNvPr id="163" name="Google Shape;16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vi"/>
              <a:t>9</a:t>
            </a:fld>
            <a:endParaRPr/>
          </a:p>
        </p:txBody>
      </p:sp>
      <p:pic>
        <p:nvPicPr>
          <p:cNvPr id="164" name="Google Shape;164;p21"/>
          <p:cNvPicPr preferRelativeResize="0"/>
          <p:nvPr/>
        </p:nvPicPr>
        <p:blipFill rotWithShape="1">
          <a:blip r:embed="rId3">
            <a:alphaModFix/>
          </a:blip>
          <a:srcRect/>
          <a:stretch/>
        </p:blipFill>
        <p:spPr>
          <a:xfrm>
            <a:off x="216300" y="205750"/>
            <a:ext cx="555726" cy="555726"/>
          </a:xfrm>
          <a:prstGeom prst="rect">
            <a:avLst/>
          </a:prstGeom>
          <a:noFill/>
          <a:ln>
            <a:noFill/>
          </a:ln>
        </p:spPr>
      </p:pic>
      <p:sp>
        <p:nvSpPr>
          <p:cNvPr id="165" name="Google Shape;165;p21"/>
          <p:cNvSpPr txBox="1"/>
          <p:nvPr/>
        </p:nvSpPr>
        <p:spPr>
          <a:xfrm>
            <a:off x="7411600" y="456750"/>
            <a:ext cx="1732500" cy="1108200"/>
          </a:xfrm>
          <a:prstGeom prst="rect">
            <a:avLst/>
          </a:prstGeom>
          <a:noFill/>
          <a:ln>
            <a:noFill/>
          </a:ln>
        </p:spPr>
        <p:txBody>
          <a:bodyPr spcFirstLastPara="1" wrap="square" lIns="91425" tIns="91425" rIns="91425" bIns="91425" anchor="t" anchorCtr="0">
            <a:spAutoFit/>
          </a:bodyPr>
          <a:lstStyle/>
          <a:p>
            <a:pPr marL="179999" marR="0" lvl="0" indent="-73025" algn="l" rtl="0">
              <a:lnSpc>
                <a:spcPct val="100000"/>
              </a:lnSpc>
              <a:spcBef>
                <a:spcPts val="0"/>
              </a:spcBef>
              <a:spcAft>
                <a:spcPts val="0"/>
              </a:spcAft>
              <a:buClr>
                <a:srgbClr val="1A1A1A"/>
              </a:buClr>
              <a:buSzPts val="1000"/>
              <a:buAutoNum type="arabicPeriod"/>
            </a:pPr>
            <a:r>
              <a:rPr lang="vi" sz="1000" i="0" u="none" strike="noStrike" cap="none">
                <a:solidFill>
                  <a:srgbClr val="1A1A1A"/>
                </a:solidFill>
              </a:rPr>
              <a:t>Giới thiệu </a:t>
            </a:r>
            <a:r>
              <a:rPr lang="vi" sz="1000">
                <a:solidFill>
                  <a:srgbClr val="1A1A1A"/>
                </a:solidFill>
              </a:rPr>
              <a:t>bài toán</a:t>
            </a:r>
            <a:endParaRPr sz="1000" i="0" u="none" strike="noStrike" cap="none">
              <a:solidFill>
                <a:srgbClr val="1A1A1A"/>
              </a:solidFill>
            </a:endParaRPr>
          </a:p>
          <a:p>
            <a:pPr marL="179999" marR="0" lvl="0" indent="-73025" algn="l" rtl="0">
              <a:lnSpc>
                <a:spcPct val="100000"/>
              </a:lnSpc>
              <a:spcBef>
                <a:spcPts val="0"/>
              </a:spcBef>
              <a:spcAft>
                <a:spcPts val="0"/>
              </a:spcAft>
              <a:buClr>
                <a:srgbClr val="1A1A1A"/>
              </a:buClr>
              <a:buSzPts val="1000"/>
              <a:buAutoNum type="arabicPeriod"/>
            </a:pPr>
            <a:r>
              <a:rPr lang="vi" sz="1000">
                <a:solidFill>
                  <a:srgbClr val="1A1A1A"/>
                </a:solidFill>
              </a:rPr>
              <a:t>Tập dữ liệu</a:t>
            </a:r>
            <a:endParaRPr sz="1000" i="0" u="none" strike="noStrike" cap="none">
              <a:solidFill>
                <a:srgbClr val="1A1A1A"/>
              </a:solidFill>
            </a:endParaRPr>
          </a:p>
          <a:p>
            <a:pPr marL="179999" marR="0" lvl="0" indent="-73025" algn="l" rtl="0">
              <a:lnSpc>
                <a:spcPct val="100000"/>
              </a:lnSpc>
              <a:spcBef>
                <a:spcPts val="0"/>
              </a:spcBef>
              <a:spcAft>
                <a:spcPts val="0"/>
              </a:spcAft>
              <a:buClr>
                <a:srgbClr val="0D0D0D"/>
              </a:buClr>
              <a:buSzPts val="1000"/>
              <a:buAutoNum type="arabicPeriod"/>
            </a:pPr>
            <a:r>
              <a:rPr lang="vi" sz="1000">
                <a:solidFill>
                  <a:srgbClr val="0D0D0D"/>
                </a:solidFill>
              </a:rPr>
              <a:t>Tiền xử lý văn bản</a:t>
            </a:r>
            <a:endParaRPr sz="1000" i="0" u="none" strike="noStrike" cap="none">
              <a:solidFill>
                <a:srgbClr val="0D0D0D"/>
              </a:solidFill>
            </a:endParaRPr>
          </a:p>
          <a:p>
            <a:pPr marL="179999" marR="0" lvl="0" indent="-73025" algn="l" rtl="0">
              <a:lnSpc>
                <a:spcPct val="100000"/>
              </a:lnSpc>
              <a:spcBef>
                <a:spcPts val="0"/>
              </a:spcBef>
              <a:spcAft>
                <a:spcPts val="0"/>
              </a:spcAft>
              <a:buClr>
                <a:srgbClr val="595959"/>
              </a:buClr>
              <a:buSzPts val="1000"/>
              <a:buFont typeface="Arial"/>
              <a:buAutoNum type="arabicPeriod"/>
            </a:pPr>
            <a:r>
              <a:rPr lang="vi" sz="1000">
                <a:solidFill>
                  <a:srgbClr val="595959"/>
                </a:solidFill>
              </a:rPr>
              <a:t>Vector hoá văn bản</a:t>
            </a:r>
            <a:endParaRPr sz="1000" b="0" i="0" u="none" strike="noStrike" cap="none">
              <a:solidFill>
                <a:srgbClr val="595959"/>
              </a:solidFill>
              <a:latin typeface="Arial"/>
              <a:ea typeface="Arial"/>
              <a:cs typeface="Arial"/>
              <a:sym typeface="Arial"/>
            </a:endParaRPr>
          </a:p>
          <a:p>
            <a:pPr marL="179999" marR="0" lvl="0" indent="-73025" algn="l" rtl="0">
              <a:lnSpc>
                <a:spcPct val="100000"/>
              </a:lnSpc>
              <a:spcBef>
                <a:spcPts val="0"/>
              </a:spcBef>
              <a:spcAft>
                <a:spcPts val="0"/>
              </a:spcAft>
              <a:buClr>
                <a:srgbClr val="595959"/>
              </a:buClr>
              <a:buSzPts val="1000"/>
              <a:buAutoNum type="arabicPeriod"/>
            </a:pPr>
            <a:r>
              <a:rPr lang="vi" sz="1000" b="1">
                <a:solidFill>
                  <a:srgbClr val="595959"/>
                </a:solidFill>
              </a:rPr>
              <a:t>Huấn luyện mô hình</a:t>
            </a:r>
            <a:endParaRPr sz="1000" b="1">
              <a:solidFill>
                <a:srgbClr val="595959"/>
              </a:solidFill>
            </a:endParaRPr>
          </a:p>
          <a:p>
            <a:pPr marL="179999" marR="0" lvl="0" indent="-73025" algn="l" rtl="0">
              <a:lnSpc>
                <a:spcPct val="100000"/>
              </a:lnSpc>
              <a:spcBef>
                <a:spcPts val="0"/>
              </a:spcBef>
              <a:spcAft>
                <a:spcPts val="0"/>
              </a:spcAft>
              <a:buClr>
                <a:srgbClr val="595959"/>
              </a:buClr>
              <a:buSzPts val="1000"/>
              <a:buAutoNum type="arabicPeriod"/>
            </a:pPr>
            <a:r>
              <a:rPr lang="vi" sz="1000">
                <a:solidFill>
                  <a:srgbClr val="595959"/>
                </a:solidFill>
              </a:rPr>
              <a:t>Kết luận và hướng triển</a:t>
            </a:r>
            <a:endParaRPr sz="1000">
              <a:solidFill>
                <a:srgbClr val="595959"/>
              </a:solidFill>
            </a:endParaRPr>
          </a:p>
        </p:txBody>
      </p:sp>
      <p:pic>
        <p:nvPicPr>
          <p:cNvPr id="166" name="Google Shape;166;p21"/>
          <p:cNvPicPr preferRelativeResize="0"/>
          <p:nvPr/>
        </p:nvPicPr>
        <p:blipFill>
          <a:blip r:embed="rId4">
            <a:alphaModFix/>
          </a:blip>
          <a:stretch>
            <a:fillRect/>
          </a:stretch>
        </p:blipFill>
        <p:spPr>
          <a:xfrm>
            <a:off x="2924563" y="2858275"/>
            <a:ext cx="3294867" cy="1980425"/>
          </a:xfrm>
          <a:prstGeom prst="rect">
            <a:avLst/>
          </a:prstGeom>
          <a:noFill/>
          <a:ln>
            <a:noFill/>
          </a:ln>
        </p:spPr>
      </p:pic>
      <p:sp>
        <p:nvSpPr>
          <p:cNvPr id="167" name="Google Shape;167;p21"/>
          <p:cNvSpPr txBox="1"/>
          <p:nvPr/>
        </p:nvSpPr>
        <p:spPr>
          <a:xfrm>
            <a:off x="3033900" y="4796200"/>
            <a:ext cx="3076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900" i="1"/>
              <a:t>Biểu đồ thể hiện sự phân bố các lớp</a:t>
            </a:r>
            <a:endParaRPr sz="900" i="1"/>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1424</Words>
  <Application>Microsoft Office PowerPoint</Application>
  <PresentationFormat>On-screen Show (16:9)</PresentationFormat>
  <Paragraphs>205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Raleway</vt:lpstr>
      <vt:lpstr>Arial</vt:lpstr>
      <vt:lpstr>Times New Roman</vt:lpstr>
      <vt:lpstr>Lato</vt:lpstr>
      <vt:lpstr>Streamline</vt:lpstr>
      <vt:lpstr>Phân lớp dữ liệu bình luận sản phẩm trên website Tiki</vt:lpstr>
      <vt:lpstr>Nội dung báo cáo</vt:lpstr>
      <vt:lpstr>Giới thiệu bài toán phân lớp dữ liệu văn bản  </vt:lpstr>
      <vt:lpstr>Giới thiệu khái quát về tập dữ liệu    </vt:lpstr>
      <vt:lpstr>Giới thiệu khái quát về tập dữ liệu    </vt:lpstr>
      <vt:lpstr>Tiền xử lý dữ liệu văn bản    </vt:lpstr>
      <vt:lpstr>Vector hoá văn bản      </vt:lpstr>
      <vt:lpstr>Vector hoá văn bản      </vt:lpstr>
      <vt:lpstr>Huấn luyện mô hình    </vt:lpstr>
      <vt:lpstr>Huấn luyện mô hình    </vt:lpstr>
      <vt:lpstr>Sử dụng giải thuật máy học với nghi thức đánh giá K-Fold cross validation</vt:lpstr>
      <vt:lpstr>Sử dụng giải thuật máy học với nghi thức đánh giá K-Fold cross validation </vt:lpstr>
      <vt:lpstr>Thử cải hiện mô hình bằng PhoBERT</vt:lpstr>
      <vt:lpstr>Kết luận và hướng phát triển        </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lớp dữ liệu bình luận sản phẩm trên website Tiki</dc:title>
  <cp:lastModifiedBy>Lee TB</cp:lastModifiedBy>
  <cp:revision>1</cp:revision>
  <dcterms:modified xsi:type="dcterms:W3CDTF">2021-12-26T07:46:50Z</dcterms:modified>
</cp:coreProperties>
</file>