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sldIdLst>
    <p:sldId id="256" r:id="rId2"/>
    <p:sldId id="261" r:id="rId3"/>
    <p:sldId id="260" r:id="rId4"/>
    <p:sldId id="262" r:id="rId5"/>
    <p:sldId id="263" r:id="rId6"/>
    <p:sldId id="258"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A23EF-E100-4068-AE4C-9A43A42024E8}"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F78B6-3B93-4515-A4D1-EC63DED7DCEF}" type="slidenum">
              <a:rPr lang="en-US" smtClean="0"/>
              <a:t>‹#›</a:t>
            </a:fld>
            <a:endParaRPr lang="en-US"/>
          </a:p>
        </p:txBody>
      </p:sp>
    </p:spTree>
    <p:extLst>
      <p:ext uri="{BB962C8B-B14F-4D97-AF65-F5344CB8AC3E}">
        <p14:creationId xmlns:p14="http://schemas.microsoft.com/office/powerpoint/2010/main" val="305872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EF78B6-3B93-4515-A4D1-EC63DED7DCEF}" type="slidenum">
              <a:rPr lang="en-US" smtClean="0"/>
              <a:t>1</a:t>
            </a:fld>
            <a:endParaRPr lang="en-US"/>
          </a:p>
        </p:txBody>
      </p:sp>
    </p:spTree>
    <p:extLst>
      <p:ext uri="{BB962C8B-B14F-4D97-AF65-F5344CB8AC3E}">
        <p14:creationId xmlns:p14="http://schemas.microsoft.com/office/powerpoint/2010/main" val="428524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EF78B6-3B93-4515-A4D1-EC63DED7DCEF}" type="slidenum">
              <a:rPr lang="en-US" smtClean="0"/>
              <a:t>15</a:t>
            </a:fld>
            <a:endParaRPr lang="en-US"/>
          </a:p>
        </p:txBody>
      </p:sp>
    </p:spTree>
    <p:extLst>
      <p:ext uri="{BB962C8B-B14F-4D97-AF65-F5344CB8AC3E}">
        <p14:creationId xmlns:p14="http://schemas.microsoft.com/office/powerpoint/2010/main" val="123169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9A1491-13B3-466A-99B2-10C1293AFE18}"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275348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E60EF-6204-4811-BC52-C158D57D48A5}"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1442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04126-5851-40C3-ADCA-7A030ADD12F7}"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94516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9E53848-8BB5-4240-8E8D-37B5D7393E8F}"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cxnSp>
        <p:nvCxnSpPr>
          <p:cNvPr id="8" name="Straight Connector 7"/>
          <p:cNvCxnSpPr/>
          <p:nvPr userDrawn="1"/>
        </p:nvCxnSpPr>
        <p:spPr>
          <a:xfrm flipV="1">
            <a:off x="838200" y="1618102"/>
            <a:ext cx="10515600" cy="28136"/>
          </a:xfrm>
          <a:prstGeom prst="line">
            <a:avLst/>
          </a:prstGeom>
          <a:ln w="63500" cmpd="thickThi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90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97E24-8B5D-4AFC-82AE-9F2EE5F01FE5}" type="datetime1">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52076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D0FE2C-7992-4D13-8A42-5177CD311604}" type="datetime1">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CD257-A602-407A-A5C5-1B58A212E395}" type="slidenum">
              <a:rPr lang="en-US" smtClean="0"/>
              <a:t>‹#›</a:t>
            </a:fld>
            <a:endParaRPr lang="en-US"/>
          </a:p>
        </p:txBody>
      </p:sp>
      <p:cxnSp>
        <p:nvCxnSpPr>
          <p:cNvPr id="8" name="Straight Connector 7"/>
          <p:cNvCxnSpPr/>
          <p:nvPr userDrawn="1"/>
        </p:nvCxnSpPr>
        <p:spPr>
          <a:xfrm flipV="1">
            <a:off x="838200" y="1618102"/>
            <a:ext cx="10515600" cy="28136"/>
          </a:xfrm>
          <a:prstGeom prst="line">
            <a:avLst/>
          </a:prstGeom>
          <a:ln w="63500" cmpd="thickThi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04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lgn="ct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D74EEE-A82D-40E7-BE40-BC53DE05217B}" type="datetime1">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CD257-A602-407A-A5C5-1B58A212E395}" type="slidenum">
              <a:rPr lang="en-US" smtClean="0"/>
              <a:t>‹#›</a:t>
            </a:fld>
            <a:endParaRPr lang="en-US"/>
          </a:p>
        </p:txBody>
      </p:sp>
      <p:cxnSp>
        <p:nvCxnSpPr>
          <p:cNvPr id="10" name="Straight Connector 9"/>
          <p:cNvCxnSpPr/>
          <p:nvPr userDrawn="1"/>
        </p:nvCxnSpPr>
        <p:spPr>
          <a:xfrm flipV="1">
            <a:off x="838200" y="1618102"/>
            <a:ext cx="10515600" cy="28136"/>
          </a:xfrm>
          <a:prstGeom prst="line">
            <a:avLst/>
          </a:prstGeom>
          <a:ln w="63500" cmpd="thickThi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69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7BD737-AB9E-41F2-AEC6-DE08EA742473}" type="datetime1">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195550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9A7BC-BB4D-4912-A07B-FD6FE4BB6912}" type="datetime1">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297365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CAA80-A1AD-4417-86E7-0B32E539AFCE}" type="datetime1">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371059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FE82A2-499E-48A7-B968-CB6BEBD35663}" type="datetime1">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CD257-A602-407A-A5C5-1B58A212E395}" type="slidenum">
              <a:rPr lang="en-US" smtClean="0"/>
              <a:t>‹#›</a:t>
            </a:fld>
            <a:endParaRPr lang="en-US"/>
          </a:p>
        </p:txBody>
      </p:sp>
    </p:spTree>
    <p:extLst>
      <p:ext uri="{BB962C8B-B14F-4D97-AF65-F5344CB8AC3E}">
        <p14:creationId xmlns:p14="http://schemas.microsoft.com/office/powerpoint/2010/main" val="31868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0D1FF-2012-4A75-86DF-8D2D0286976E}" type="datetime1">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CD257-A602-407A-A5C5-1B58A212E395}" type="slidenum">
              <a:rPr lang="en-US" smtClean="0"/>
              <a:t>‹#›</a:t>
            </a:fld>
            <a:endParaRPr lang="en-US"/>
          </a:p>
        </p:txBody>
      </p:sp>
    </p:spTree>
    <p:extLst>
      <p:ext uri="{BB962C8B-B14F-4D97-AF65-F5344CB8AC3E}">
        <p14:creationId xmlns:p14="http://schemas.microsoft.com/office/powerpoint/2010/main" val="69349156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fimi.ua.ac.be/data"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43220" y="2023700"/>
            <a:ext cx="9144000" cy="2387600"/>
          </a:xfrm>
        </p:spPr>
        <p:txBody>
          <a:bodyPr>
            <a:normAutofit/>
          </a:bodyPr>
          <a:lstStyle/>
          <a:p>
            <a:pPr algn="ctr"/>
            <a:r>
              <a:rPr lang="en-US" sz="4000" b="1" dirty="0" smtClean="0">
                <a:latin typeface="Arial Rounded MT Bold" panose="020F0704030504030204" pitchFamily="34" charset="0"/>
                <a:cs typeface="Arial" panose="020B0604020202020204" pitchFamily="34" charset="0"/>
              </a:rPr>
              <a:t>KHAI THÁC TOP-K SỰ KIỆN ĐỒNG XUẤT HIỆN VỚI BITTABLE</a:t>
            </a:r>
            <a:endParaRPr lang="en-US" sz="4000" b="1" dirty="0">
              <a:latin typeface="Arial Rounded MT Bold" panose="020F0704030504030204" pitchFamily="34" charset="0"/>
              <a:cs typeface="Arial" panose="020B0604020202020204" pitchFamily="34" charset="0"/>
            </a:endParaRPr>
          </a:p>
        </p:txBody>
      </p:sp>
      <p:pic>
        <p:nvPicPr>
          <p:cNvPr id="1028" name="Picture 4" descr="http://tuyensinh.vnuhcm.edu.vn/catalog/view/theme/default/images/logo-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392113"/>
            <a:ext cx="12954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eb.hcmus.edu.vn/images/stories/logo-kht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66515" y="392988"/>
            <a:ext cx="1623624" cy="1275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56037" y="431529"/>
            <a:ext cx="6518366" cy="1200329"/>
          </a:xfrm>
          <a:prstGeom prst="rect">
            <a:avLst/>
          </a:prstGeom>
          <a:noFill/>
        </p:spPr>
        <p:txBody>
          <a:bodyPr wrap="square" rtlCol="0">
            <a:spAutoFit/>
          </a:bodyPr>
          <a:lstStyle/>
          <a:p>
            <a:pPr algn="ctr"/>
            <a:r>
              <a:rPr lang="vi-VN" sz="2400" dirty="0"/>
              <a:t>ĐẠI HỌC QUỐC GIA TP. HỒ CHÍ MINH</a:t>
            </a:r>
            <a:br>
              <a:rPr lang="vi-VN" sz="2400" dirty="0"/>
            </a:br>
            <a:r>
              <a:rPr lang="vi-VN" sz="2400" dirty="0"/>
              <a:t>TRƯỜNG ĐẠI HỌC KHOA HỌC TỰ NHIÊN</a:t>
            </a:r>
            <a:br>
              <a:rPr lang="vi-VN" sz="2400" dirty="0"/>
            </a:br>
            <a:r>
              <a:rPr lang="vi-VN" sz="2400" b="1" dirty="0"/>
              <a:t>Khoa Công Nghệ Thông Tin</a:t>
            </a:r>
            <a:r>
              <a:rPr lang="vi-VN" sz="2400" dirty="0" smtClean="0"/>
              <a:t> </a:t>
            </a:r>
            <a:endParaRPr lang="en-US" sz="2400" dirty="0"/>
          </a:p>
        </p:txBody>
      </p:sp>
      <p:sp>
        <p:nvSpPr>
          <p:cNvPr id="6" name="TextBox 5"/>
          <p:cNvSpPr txBox="1"/>
          <p:nvPr/>
        </p:nvSpPr>
        <p:spPr>
          <a:xfrm>
            <a:off x="875212" y="4443681"/>
            <a:ext cx="4206240" cy="369332"/>
          </a:xfrm>
          <a:prstGeom prst="rect">
            <a:avLst/>
          </a:prstGeom>
          <a:noFill/>
        </p:spPr>
        <p:txBody>
          <a:bodyPr wrap="square" rtlCol="0">
            <a:spAutoFit/>
          </a:bodyPr>
          <a:lstStyle/>
          <a:p>
            <a:r>
              <a:rPr lang="en-US" dirty="0" smtClean="0">
                <a:latin typeface="+mj-lt"/>
                <a:cs typeface="Arial" panose="020B0604020202020204" pitchFamily="34" charset="0"/>
              </a:rPr>
              <a:t>CBHD: TS.NGUYỄN NGỌC THẢO</a:t>
            </a:r>
            <a:endParaRPr lang="en-US" dirty="0">
              <a:latin typeface="+mj-lt"/>
              <a:cs typeface="Arial" panose="020B0604020202020204" pitchFamily="34" charset="0"/>
            </a:endParaRPr>
          </a:p>
        </p:txBody>
      </p:sp>
      <p:sp>
        <p:nvSpPr>
          <p:cNvPr id="10" name="TextBox 9"/>
          <p:cNvSpPr txBox="1"/>
          <p:nvPr/>
        </p:nvSpPr>
        <p:spPr>
          <a:xfrm>
            <a:off x="7513094" y="4397205"/>
            <a:ext cx="3577272" cy="369332"/>
          </a:xfrm>
          <a:prstGeom prst="rect">
            <a:avLst/>
          </a:prstGeom>
          <a:noFill/>
        </p:spPr>
        <p:txBody>
          <a:bodyPr wrap="square" rtlCol="0">
            <a:spAutoFit/>
          </a:bodyPr>
          <a:lstStyle/>
          <a:p>
            <a:r>
              <a:rPr lang="en-US" dirty="0" smtClean="0">
                <a:latin typeface="+mj-lt"/>
                <a:cs typeface="Arial" panose="020B0604020202020204" pitchFamily="34" charset="0"/>
              </a:rPr>
              <a:t>HVTH: NGUYỄN DUY CHINH</a:t>
            </a:r>
            <a:endParaRPr lang="en-US" dirty="0">
              <a:latin typeface="+mj-lt"/>
              <a:cs typeface="Arial" panose="020B0604020202020204" pitchFamily="34" charset="0"/>
            </a:endParaRPr>
          </a:p>
        </p:txBody>
      </p:sp>
      <p:sp>
        <p:nvSpPr>
          <p:cNvPr id="11" name="TextBox 10"/>
          <p:cNvSpPr txBox="1"/>
          <p:nvPr/>
        </p:nvSpPr>
        <p:spPr>
          <a:xfrm>
            <a:off x="4517345" y="6051833"/>
            <a:ext cx="3191750" cy="369332"/>
          </a:xfrm>
          <a:prstGeom prst="rect">
            <a:avLst/>
          </a:prstGeom>
          <a:noFill/>
        </p:spPr>
        <p:txBody>
          <a:bodyPr wrap="square" rtlCol="0">
            <a:spAutoFit/>
          </a:bodyPr>
          <a:lstStyle/>
          <a:p>
            <a:r>
              <a:rPr lang="en-US" dirty="0" smtClean="0">
                <a:latin typeface="+mj-lt"/>
                <a:cs typeface="Arial" panose="020B0604020202020204" pitchFamily="34" charset="0"/>
              </a:rPr>
              <a:t>TP. HỒ CHÍ MINH, 12/2017</a:t>
            </a:r>
            <a:endParaRPr lang="en-US" dirty="0">
              <a:latin typeface="+mj-lt"/>
              <a:cs typeface="Arial" panose="020B0604020202020204" pitchFamily="34" charset="0"/>
            </a:endParaRPr>
          </a:p>
        </p:txBody>
      </p:sp>
      <p:sp>
        <p:nvSpPr>
          <p:cNvPr id="3" name="Slide Number Placeholder 2"/>
          <p:cNvSpPr>
            <a:spLocks noGrp="1"/>
          </p:cNvSpPr>
          <p:nvPr>
            <p:ph type="sldNum" sz="quarter" idx="12"/>
          </p:nvPr>
        </p:nvSpPr>
        <p:spPr/>
        <p:txBody>
          <a:bodyPr/>
          <a:lstStyle/>
          <a:p>
            <a:fld id="{09BCD257-A602-407A-A5C5-1B58A212E395}" type="slidenum">
              <a:rPr lang="en-US" smtClean="0"/>
              <a:t>1</a:t>
            </a:fld>
            <a:endParaRPr lang="en-US"/>
          </a:p>
        </p:txBody>
      </p:sp>
    </p:spTree>
    <p:extLst>
      <p:ext uri="{BB962C8B-B14F-4D97-AF65-F5344CB8AC3E}">
        <p14:creationId xmlns:p14="http://schemas.microsoft.com/office/powerpoint/2010/main" val="65012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A. </a:t>
            </a:r>
            <a:r>
              <a:rPr lang="en-US" dirty="0" err="1" smtClean="0"/>
              <a:t>Biểu</a:t>
            </a:r>
            <a:r>
              <a:rPr lang="en-US" dirty="0" smtClean="0"/>
              <a:t> </a:t>
            </a:r>
            <a:r>
              <a:rPr lang="en-US" dirty="0" err="1" smtClean="0"/>
              <a:t>diễn</a:t>
            </a:r>
            <a:r>
              <a:rPr lang="en-US" dirty="0" smtClean="0"/>
              <a:t> </a:t>
            </a:r>
            <a:r>
              <a:rPr lang="en-US" dirty="0" err="1" smtClean="0"/>
              <a:t>dữ</a:t>
            </a:r>
            <a:r>
              <a:rPr lang="en-US" dirty="0" smtClean="0"/>
              <a:t> </a:t>
            </a:r>
            <a:r>
              <a:rPr lang="en-US" dirty="0" err="1" smtClean="0"/>
              <a:t>liệu</a:t>
            </a:r>
            <a:endParaRPr lang="en-US" dirty="0"/>
          </a:p>
        </p:txBody>
      </p:sp>
      <p:pic>
        <p:nvPicPr>
          <p:cNvPr id="4" name="Picture 3"/>
          <p:cNvPicPr>
            <a:picLocks noChangeAspect="1"/>
          </p:cNvPicPr>
          <p:nvPr/>
        </p:nvPicPr>
        <p:blipFill>
          <a:blip r:embed="rId2"/>
          <a:stretch>
            <a:fillRect/>
          </a:stretch>
        </p:blipFill>
        <p:spPr>
          <a:xfrm>
            <a:off x="896803" y="2491661"/>
            <a:ext cx="3265872" cy="2911207"/>
          </a:xfrm>
          <a:prstGeom prst="rect">
            <a:avLst/>
          </a:prstGeom>
        </p:spPr>
      </p:pic>
      <p:pic>
        <p:nvPicPr>
          <p:cNvPr id="5" name="Picture 4"/>
          <p:cNvPicPr>
            <a:picLocks noChangeAspect="1"/>
          </p:cNvPicPr>
          <p:nvPr/>
        </p:nvPicPr>
        <p:blipFill>
          <a:blip r:embed="rId3"/>
          <a:stretch>
            <a:fillRect/>
          </a:stretch>
        </p:blipFill>
        <p:spPr>
          <a:xfrm>
            <a:off x="6824192" y="1887120"/>
            <a:ext cx="2752871" cy="2085829"/>
          </a:xfrm>
          <a:prstGeom prst="rect">
            <a:avLst/>
          </a:prstGeom>
        </p:spPr>
      </p:pic>
      <p:sp>
        <p:nvSpPr>
          <p:cNvPr id="6" name="Right Arrow 5"/>
          <p:cNvSpPr/>
          <p:nvPr/>
        </p:nvSpPr>
        <p:spPr>
          <a:xfrm>
            <a:off x="4487594" y="3947264"/>
            <a:ext cx="1505243" cy="3674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6852327" y="4169381"/>
            <a:ext cx="1952625" cy="2466975"/>
          </a:xfrm>
          <a:prstGeom prst="rect">
            <a:avLst/>
          </a:prstGeom>
        </p:spPr>
      </p:pic>
      <p:sp>
        <p:nvSpPr>
          <p:cNvPr id="8" name="TextBox 7"/>
          <p:cNvSpPr txBox="1"/>
          <p:nvPr/>
        </p:nvSpPr>
        <p:spPr>
          <a:xfrm>
            <a:off x="9931791" y="2096086"/>
            <a:ext cx="956603" cy="369332"/>
          </a:xfrm>
          <a:prstGeom prst="rect">
            <a:avLst/>
          </a:prstGeom>
          <a:noFill/>
        </p:spPr>
        <p:txBody>
          <a:bodyPr wrap="square" rtlCol="0">
            <a:spAutoFit/>
          </a:bodyPr>
          <a:lstStyle/>
          <a:p>
            <a:r>
              <a:rPr lang="en-US" dirty="0" err="1" smtClean="0"/>
              <a:t>Ngang</a:t>
            </a:r>
            <a:endParaRPr lang="en-US" dirty="0"/>
          </a:p>
        </p:txBody>
      </p:sp>
      <p:sp>
        <p:nvSpPr>
          <p:cNvPr id="9" name="TextBox 8"/>
          <p:cNvSpPr txBox="1"/>
          <p:nvPr/>
        </p:nvSpPr>
        <p:spPr>
          <a:xfrm>
            <a:off x="9045527" y="5218202"/>
            <a:ext cx="956603" cy="369332"/>
          </a:xfrm>
          <a:prstGeom prst="rect">
            <a:avLst/>
          </a:prstGeom>
          <a:noFill/>
        </p:spPr>
        <p:txBody>
          <a:bodyPr wrap="square" rtlCol="0">
            <a:spAutoFit/>
          </a:bodyPr>
          <a:lstStyle/>
          <a:p>
            <a:r>
              <a:rPr lang="en-US" dirty="0" err="1" smtClean="0"/>
              <a:t>Dọc</a:t>
            </a:r>
            <a:endParaRPr lang="en-US" dirty="0"/>
          </a:p>
        </p:txBody>
      </p:sp>
      <p:sp>
        <p:nvSpPr>
          <p:cNvPr id="3" name="Slide Number Placeholder 2"/>
          <p:cNvSpPr>
            <a:spLocks noGrp="1"/>
          </p:cNvSpPr>
          <p:nvPr>
            <p:ph type="sldNum" sz="quarter" idx="12"/>
          </p:nvPr>
        </p:nvSpPr>
        <p:spPr/>
        <p:txBody>
          <a:bodyPr/>
          <a:lstStyle/>
          <a:p>
            <a:fld id="{09BCD257-A602-407A-A5C5-1B58A212E395}" type="slidenum">
              <a:rPr lang="en-US" smtClean="0"/>
              <a:t>10</a:t>
            </a:fld>
            <a:endParaRPr lang="en-US"/>
          </a:p>
        </p:txBody>
      </p:sp>
    </p:spTree>
    <p:extLst>
      <p:ext uri="{BB962C8B-B14F-4D97-AF65-F5344CB8AC3E}">
        <p14:creationId xmlns:p14="http://schemas.microsoft.com/office/powerpoint/2010/main" val="45940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B. </a:t>
            </a:r>
            <a:r>
              <a:rPr lang="en-US" dirty="0" err="1" smtClean="0"/>
              <a:t>Thuật</a:t>
            </a:r>
            <a:r>
              <a:rPr lang="en-US" dirty="0" smtClean="0"/>
              <a:t> </a:t>
            </a:r>
            <a:r>
              <a:rPr lang="en-US" dirty="0" err="1" smtClean="0"/>
              <a:t>toán</a:t>
            </a:r>
            <a:r>
              <a:rPr lang="en-US" dirty="0" smtClean="0"/>
              <a:t> BT</a:t>
            </a:r>
            <a:endParaRPr lang="en-US" dirty="0"/>
          </a:p>
        </p:txBody>
      </p:sp>
      <p:pic>
        <p:nvPicPr>
          <p:cNvPr id="5" name="Picture 4"/>
          <p:cNvPicPr>
            <a:picLocks noChangeAspect="1"/>
          </p:cNvPicPr>
          <p:nvPr/>
        </p:nvPicPr>
        <p:blipFill>
          <a:blip r:embed="rId2"/>
          <a:stretch>
            <a:fillRect/>
          </a:stretch>
        </p:blipFill>
        <p:spPr>
          <a:xfrm>
            <a:off x="3737187" y="1937549"/>
            <a:ext cx="3472375" cy="2630992"/>
          </a:xfrm>
          <a:prstGeom prst="rect">
            <a:avLst/>
          </a:prstGeom>
        </p:spPr>
      </p:pic>
      <p:sp>
        <p:nvSpPr>
          <p:cNvPr id="3" name="Rectangle 2"/>
          <p:cNvSpPr/>
          <p:nvPr/>
        </p:nvSpPr>
        <p:spPr>
          <a:xfrm>
            <a:off x="4262512" y="2433711"/>
            <a:ext cx="2815623" cy="334644"/>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7078135" y="2308645"/>
                <a:ext cx="5114779" cy="523220"/>
              </a:xfrm>
              <a:prstGeom prst="rect">
                <a:avLst/>
              </a:prstGeom>
              <a:noFill/>
            </p:spPr>
            <p:txBody>
              <a:bodyPr wrap="square" rtlCol="0">
                <a:spAutoFit/>
              </a:bodyPr>
              <a:lstStyle/>
              <a:p>
                <a14:m>
                  <m:oMath xmlns:m="http://schemas.openxmlformats.org/officeDocument/2006/math">
                    <m:r>
                      <a:rPr lang="en-US" sz="2800" b="0" i="1" smtClean="0">
                        <a:solidFill>
                          <a:srgbClr val="FF0000"/>
                        </a:solidFill>
                        <a:latin typeface="Cambria Math" panose="02040503050406030204" pitchFamily="18" charset="0"/>
                      </a:rPr>
                      <m:t>𝐴𝑁𝐷</m:t>
                    </m:r>
                    <m:r>
                      <a:rPr lang="en-US" sz="2800" b="0" i="1" smtClean="0">
                        <a:solidFill>
                          <a:srgbClr val="FF0000"/>
                        </a:solidFill>
                        <a:latin typeface="Cambria Math" panose="02040503050406030204" pitchFamily="18" charset="0"/>
                      </a:rPr>
                      <m:t> 1010000=1010000</m:t>
                    </m:r>
                  </m:oMath>
                </a14:m>
                <a:r>
                  <a:rPr lang="en-US" sz="2800" dirty="0" smtClean="0">
                    <a:solidFill>
                      <a:srgbClr val="FF0000"/>
                    </a:solidFill>
                  </a:rPr>
                  <a:t> ?</a:t>
                </a:r>
                <a:endParaRPr lang="en-US" sz="2800"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078135" y="2308645"/>
                <a:ext cx="5114779" cy="523220"/>
              </a:xfrm>
              <a:prstGeom prst="rect">
                <a:avLst/>
              </a:prstGeom>
              <a:blipFill rotWithShape="0">
                <a:blip r:embed="rId3"/>
                <a:stretch>
                  <a:fillRect t="-1279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458808" y="2941351"/>
                <a:ext cx="4038734" cy="523220"/>
              </a:xfrm>
              <a:prstGeom prst="rect">
                <a:avLst/>
              </a:prstGeom>
              <a:noFill/>
            </p:spPr>
            <p:txBody>
              <a:bodyPr wrap="none" rtlCol="0">
                <a:spAutoFit/>
              </a:bodyPr>
              <a:lstStyle/>
              <a:p>
                <a:r>
                  <a:rPr lang="en-US" sz="2800" dirty="0"/>
                  <a:t>K</a:t>
                </a:r>
                <a:r>
                  <a:rPr lang="en-US" sz="2800" dirty="0" smtClean="0"/>
                  <a:t>iểm tra </a:t>
                </a:r>
                <a14:m>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 ?</m:t>
                    </m:r>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458808" y="2941351"/>
                <a:ext cx="4038734" cy="523220"/>
              </a:xfrm>
              <a:prstGeom prst="rect">
                <a:avLst/>
              </a:prstGeom>
              <a:blipFill rotWithShape="0">
                <a:blip r:embed="rId4"/>
                <a:stretch>
                  <a:fillRect l="-3172" t="-12941" b="-32941"/>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151216" y="1937549"/>
            <a:ext cx="2817067" cy="2511141"/>
          </a:xfrm>
          <a:prstGeom prst="rect">
            <a:avLst/>
          </a:prstGeom>
        </p:spPr>
      </p:pic>
      <p:sp>
        <p:nvSpPr>
          <p:cNvPr id="13" name="Right Arrow 12"/>
          <p:cNvSpPr/>
          <p:nvPr/>
        </p:nvSpPr>
        <p:spPr>
          <a:xfrm>
            <a:off x="2968283" y="3038622"/>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764172" y="5283968"/>
            <a:ext cx="11038622"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Thuật</a:t>
            </a:r>
            <a:r>
              <a:rPr lang="en-US" dirty="0" smtClean="0"/>
              <a:t> </a:t>
            </a:r>
            <a:r>
              <a:rPr lang="en-US" dirty="0" err="1" smtClean="0"/>
              <a:t>toán</a:t>
            </a:r>
            <a:r>
              <a:rPr lang="en-US" dirty="0" smtClean="0"/>
              <a:t> BT </a:t>
            </a:r>
            <a:r>
              <a:rPr lang="en-US" dirty="0" err="1" smtClean="0"/>
              <a:t>tương</a:t>
            </a:r>
            <a:r>
              <a:rPr lang="en-US" dirty="0" smtClean="0"/>
              <a:t> </a:t>
            </a:r>
            <a:r>
              <a:rPr lang="en-US" dirty="0" err="1" smtClean="0"/>
              <a:t>tự</a:t>
            </a:r>
            <a:r>
              <a:rPr lang="en-US" dirty="0" smtClean="0"/>
              <a:t> NT, </a:t>
            </a:r>
            <a:r>
              <a:rPr lang="en-US" dirty="0" err="1" smtClean="0"/>
              <a:t>duyệt</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bit </a:t>
            </a:r>
            <a:r>
              <a:rPr lang="en-US" dirty="0" err="1" smtClean="0"/>
              <a:t>để</a:t>
            </a:r>
            <a:r>
              <a:rPr lang="en-US" dirty="0" smtClean="0"/>
              <a:t> </a:t>
            </a:r>
            <a:r>
              <a:rPr lang="en-US" dirty="0" err="1" smtClean="0"/>
              <a:t>đếm</a:t>
            </a:r>
            <a:r>
              <a:rPr lang="en-US" dirty="0" smtClean="0"/>
              <a:t> </a:t>
            </a:r>
            <a:r>
              <a:rPr lang="en-US" dirty="0" err="1" smtClean="0"/>
              <a:t>số</a:t>
            </a:r>
            <a:r>
              <a:rPr lang="en-US" dirty="0" smtClean="0"/>
              <a:t> </a:t>
            </a:r>
            <a:r>
              <a:rPr lang="en-US" dirty="0" err="1" smtClean="0"/>
              <a:t>lần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các</a:t>
            </a:r>
            <a:r>
              <a:rPr lang="en-US" dirty="0" smtClean="0"/>
              <a:t> Item. </a:t>
            </a:r>
            <a:r>
              <a:rPr lang="en-US" dirty="0" err="1" smtClean="0"/>
              <a:t>Dùng</a:t>
            </a:r>
            <a:r>
              <a:rPr lang="en-US" dirty="0" smtClean="0"/>
              <a:t> </a:t>
            </a:r>
            <a:r>
              <a:rPr lang="en-US" dirty="0" err="1" smtClean="0"/>
              <a:t>phép</a:t>
            </a:r>
            <a:r>
              <a:rPr lang="en-US" dirty="0" smtClean="0"/>
              <a:t> AND </a:t>
            </a:r>
            <a:r>
              <a:rPr lang="en-US" dirty="0" err="1" smtClean="0"/>
              <a:t>trên</a:t>
            </a:r>
            <a:r>
              <a:rPr lang="en-US" dirty="0" smtClean="0"/>
              <a:t> bit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giao</a:t>
            </a:r>
            <a:r>
              <a:rPr lang="en-US" dirty="0" smtClean="0"/>
              <a:t> </a:t>
            </a:r>
            <a:r>
              <a:rPr lang="en-US" dirty="0" err="1" smtClean="0"/>
              <a:t>tác</a:t>
            </a:r>
            <a:r>
              <a:rPr lang="en-US" dirty="0" smtClean="0"/>
              <a:t> </a:t>
            </a:r>
            <a:r>
              <a:rPr lang="en-US" dirty="0" err="1" smtClean="0"/>
              <a:t>có</a:t>
            </a:r>
            <a:r>
              <a:rPr lang="en-US" dirty="0" smtClean="0"/>
              <a:t> </a:t>
            </a:r>
            <a:r>
              <a:rPr lang="en-US" dirty="0" err="1" smtClean="0"/>
              <a:t>chứa</a:t>
            </a:r>
            <a:r>
              <a:rPr lang="en-US" dirty="0" smtClean="0"/>
              <a:t> P hay </a:t>
            </a:r>
            <a:r>
              <a:rPr lang="en-US" dirty="0" err="1" smtClean="0"/>
              <a:t>không</a:t>
            </a:r>
            <a:r>
              <a:rPr lang="en-US" dirty="0" smtClean="0"/>
              <a:t>.</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11</a:t>
            </a:fld>
            <a:endParaRPr lang="en-US"/>
          </a:p>
        </p:txBody>
      </p:sp>
    </p:spTree>
    <p:extLst>
      <p:ext uri="{BB962C8B-B14F-4D97-AF65-F5344CB8AC3E}">
        <p14:creationId xmlns:p14="http://schemas.microsoft.com/office/powerpoint/2010/main" val="200351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C. </a:t>
            </a:r>
            <a:r>
              <a:rPr lang="en-US" dirty="0" err="1" smtClean="0"/>
              <a:t>Thuật</a:t>
            </a:r>
            <a:r>
              <a:rPr lang="en-US" dirty="0" smtClean="0"/>
              <a:t> </a:t>
            </a:r>
            <a:r>
              <a:rPr lang="en-US" dirty="0" err="1" smtClean="0"/>
              <a:t>toán</a:t>
            </a:r>
            <a:r>
              <a:rPr lang="en-US" dirty="0" smtClean="0"/>
              <a:t> BTI</a:t>
            </a:r>
            <a:endParaRPr lang="en-US" dirty="0"/>
          </a:p>
        </p:txBody>
      </p:sp>
      <p:pic>
        <p:nvPicPr>
          <p:cNvPr id="8" name="Picture 7"/>
          <p:cNvPicPr>
            <a:picLocks noChangeAspect="1"/>
          </p:cNvPicPr>
          <p:nvPr/>
        </p:nvPicPr>
        <p:blipFill>
          <a:blip r:embed="rId2"/>
          <a:stretch>
            <a:fillRect/>
          </a:stretch>
        </p:blipFill>
        <p:spPr>
          <a:xfrm>
            <a:off x="151216" y="1937549"/>
            <a:ext cx="2817067" cy="2511141"/>
          </a:xfrm>
          <a:prstGeom prst="rect">
            <a:avLst/>
          </a:prstGeom>
        </p:spPr>
      </p:pic>
      <p:pic>
        <p:nvPicPr>
          <p:cNvPr id="6" name="Picture 5"/>
          <p:cNvPicPr>
            <a:picLocks noChangeAspect="1"/>
          </p:cNvPicPr>
          <p:nvPr/>
        </p:nvPicPr>
        <p:blipFill>
          <a:blip r:embed="rId3"/>
          <a:stretch>
            <a:fillRect/>
          </a:stretch>
        </p:blipFill>
        <p:spPr>
          <a:xfrm>
            <a:off x="3769702" y="2212044"/>
            <a:ext cx="3105150" cy="1962150"/>
          </a:xfrm>
          <a:prstGeom prst="rect">
            <a:avLst/>
          </a:prstGeom>
        </p:spPr>
      </p:pic>
      <p:sp>
        <p:nvSpPr>
          <p:cNvPr id="7" name="Right Arrow 6"/>
          <p:cNvSpPr/>
          <p:nvPr/>
        </p:nvSpPr>
        <p:spPr>
          <a:xfrm>
            <a:off x="2968283" y="3038622"/>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ight Arrow 11"/>
          <p:cNvSpPr/>
          <p:nvPr/>
        </p:nvSpPr>
        <p:spPr>
          <a:xfrm>
            <a:off x="7114296" y="3038622"/>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8637563" y="2936576"/>
            <a:ext cx="271623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b="1" dirty="0" err="1" smtClean="0"/>
              <a:t>Chạy</a:t>
            </a:r>
            <a:r>
              <a:rPr lang="en-US" b="1" dirty="0" smtClean="0"/>
              <a:t> </a:t>
            </a:r>
            <a:r>
              <a:rPr lang="en-US" b="1" dirty="0" err="1" smtClean="0"/>
              <a:t>lại</a:t>
            </a:r>
            <a:r>
              <a:rPr lang="en-US" b="1" dirty="0" smtClean="0"/>
              <a:t> </a:t>
            </a:r>
            <a:r>
              <a:rPr lang="en-US" b="1" dirty="0" err="1" smtClean="0"/>
              <a:t>thuật</a:t>
            </a:r>
            <a:r>
              <a:rPr lang="en-US" b="1" dirty="0" smtClean="0"/>
              <a:t> </a:t>
            </a:r>
            <a:r>
              <a:rPr lang="en-US" b="1" dirty="0" err="1" smtClean="0"/>
              <a:t>toán</a:t>
            </a:r>
            <a:r>
              <a:rPr lang="en-US" b="1" dirty="0" smtClean="0"/>
              <a:t> BT</a:t>
            </a:r>
            <a:endParaRPr lang="en-US" b="1" dirty="0"/>
          </a:p>
        </p:txBody>
      </p:sp>
      <p:sp>
        <p:nvSpPr>
          <p:cNvPr id="15" name="TextBox 14"/>
          <p:cNvSpPr txBox="1"/>
          <p:nvPr/>
        </p:nvSpPr>
        <p:spPr>
          <a:xfrm>
            <a:off x="764171" y="5283968"/>
            <a:ext cx="11094893"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Thuật</a:t>
            </a:r>
            <a:r>
              <a:rPr lang="en-US" dirty="0" smtClean="0"/>
              <a:t> </a:t>
            </a:r>
            <a:r>
              <a:rPr lang="en-US" dirty="0" err="1" smtClean="0"/>
              <a:t>toán</a:t>
            </a:r>
            <a:r>
              <a:rPr lang="en-US" dirty="0" smtClean="0"/>
              <a:t> BTI </a:t>
            </a:r>
            <a:r>
              <a:rPr lang="en-US" dirty="0" err="1" smtClean="0"/>
              <a:t>khắc</a:t>
            </a:r>
            <a:r>
              <a:rPr lang="en-US" dirty="0" smtClean="0"/>
              <a:t> </a:t>
            </a:r>
            <a:r>
              <a:rPr lang="en-US" dirty="0" err="1" smtClean="0"/>
              <a:t>phục</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BTI </a:t>
            </a:r>
            <a:r>
              <a:rPr lang="en-US" dirty="0" err="1" smtClean="0"/>
              <a:t>bằng</a:t>
            </a:r>
            <a:r>
              <a:rPr lang="en-US" dirty="0" smtClean="0"/>
              <a:t> </a:t>
            </a:r>
            <a:r>
              <a:rPr lang="en-US" dirty="0" err="1" smtClean="0"/>
              <a:t>cách</a:t>
            </a:r>
            <a:r>
              <a:rPr lang="en-US" dirty="0" smtClean="0"/>
              <a:t> </a:t>
            </a:r>
            <a:r>
              <a:rPr lang="en-US" dirty="0" err="1" smtClean="0"/>
              <a:t>rút</a:t>
            </a:r>
            <a:r>
              <a:rPr lang="en-US" dirty="0" smtClean="0"/>
              <a:t> </a:t>
            </a:r>
            <a:r>
              <a:rPr lang="en-US" dirty="0" err="1" smtClean="0"/>
              <a:t>tỉa</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chuyển</a:t>
            </a:r>
            <a:r>
              <a:rPr lang="en-US" dirty="0" smtClean="0"/>
              <a:t> sang </a:t>
            </a:r>
            <a:r>
              <a:rPr lang="en-US" dirty="0" err="1" smtClean="0"/>
              <a:t>BitTable</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a:t>
            </a:r>
            <a:endParaRPr lang="en-US" dirty="0"/>
          </a:p>
        </p:txBody>
      </p:sp>
      <p:sp>
        <p:nvSpPr>
          <p:cNvPr id="3" name="Slide Number Placeholder 2"/>
          <p:cNvSpPr>
            <a:spLocks noGrp="1"/>
          </p:cNvSpPr>
          <p:nvPr>
            <p:ph type="sldNum" sz="quarter" idx="12"/>
          </p:nvPr>
        </p:nvSpPr>
        <p:spPr/>
        <p:txBody>
          <a:bodyPr/>
          <a:lstStyle/>
          <a:p>
            <a:fld id="{09BCD257-A602-407A-A5C5-1B58A212E395}" type="slidenum">
              <a:rPr lang="en-US" smtClean="0"/>
              <a:t>12</a:t>
            </a:fld>
            <a:endParaRPr lang="en-US"/>
          </a:p>
        </p:txBody>
      </p:sp>
    </p:spTree>
    <p:extLst>
      <p:ext uri="{BB962C8B-B14F-4D97-AF65-F5344CB8AC3E}">
        <p14:creationId xmlns:p14="http://schemas.microsoft.com/office/powerpoint/2010/main" val="55382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Phương pháp đề </a:t>
            </a:r>
            <a:r>
              <a:rPr lang="vi-VN" dirty="0" smtClean="0"/>
              <a:t>xuất</a:t>
            </a:r>
            <a:r>
              <a:rPr lang="en-US" dirty="0" smtClean="0"/>
              <a:t/>
            </a:r>
            <a:br>
              <a:rPr lang="en-US" dirty="0" smtClean="0"/>
            </a:br>
            <a:r>
              <a:rPr lang="en-US" dirty="0" smtClean="0"/>
              <a:t>D. </a:t>
            </a:r>
            <a:r>
              <a:rPr lang="en-US" dirty="0" err="1" smtClean="0"/>
              <a:t>Thuật</a:t>
            </a:r>
            <a:r>
              <a:rPr lang="en-US" dirty="0" smtClean="0"/>
              <a:t> </a:t>
            </a:r>
            <a:r>
              <a:rPr lang="en-US" dirty="0" err="1" smtClean="0"/>
              <a:t>toán</a:t>
            </a:r>
            <a:r>
              <a:rPr lang="en-US" dirty="0" smtClean="0"/>
              <a:t> BTIV</a:t>
            </a:r>
            <a:endParaRPr lang="en-US" dirty="0"/>
          </a:p>
        </p:txBody>
      </p:sp>
      <p:sp>
        <p:nvSpPr>
          <p:cNvPr id="20" name="TextBox 19"/>
          <p:cNvSpPr txBox="1"/>
          <p:nvPr/>
        </p:nvSpPr>
        <p:spPr>
          <a:xfrm>
            <a:off x="764171" y="5283968"/>
            <a:ext cx="11094893"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Thuật</a:t>
            </a:r>
            <a:r>
              <a:rPr lang="en-US" dirty="0" smtClean="0"/>
              <a:t> </a:t>
            </a:r>
            <a:r>
              <a:rPr lang="en-US" dirty="0" err="1" smtClean="0"/>
              <a:t>toán</a:t>
            </a:r>
            <a:r>
              <a:rPr lang="en-US" dirty="0" smtClean="0"/>
              <a:t> BTIV </a:t>
            </a:r>
            <a:r>
              <a:rPr lang="en-US" dirty="0" err="1" smtClean="0"/>
              <a:t>kết</a:t>
            </a:r>
            <a:r>
              <a:rPr lang="en-US" dirty="0" smtClean="0"/>
              <a:t> </a:t>
            </a:r>
            <a:r>
              <a:rPr lang="en-US" dirty="0" err="1" smtClean="0"/>
              <a:t>hợp</a:t>
            </a:r>
            <a:r>
              <a:rPr lang="en-US" dirty="0" smtClean="0"/>
              <a:t> </a:t>
            </a:r>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BTI </a:t>
            </a:r>
            <a:r>
              <a:rPr lang="en-US" dirty="0" err="1" smtClean="0"/>
              <a:t>với</a:t>
            </a:r>
            <a:r>
              <a:rPr lang="en-US" dirty="0" smtClean="0"/>
              <a:t> </a:t>
            </a:r>
            <a:r>
              <a:rPr lang="en-US" dirty="0" err="1" smtClean="0"/>
              <a:t>việc</a:t>
            </a:r>
            <a:r>
              <a:rPr lang="en-US" dirty="0" smtClean="0"/>
              <a:t> </a:t>
            </a:r>
            <a:r>
              <a:rPr lang="en-US" dirty="0" err="1" smtClean="0"/>
              <a:t>chuyển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dạng</a:t>
            </a:r>
            <a:r>
              <a:rPr lang="en-US" dirty="0" smtClean="0"/>
              <a:t> </a:t>
            </a:r>
            <a:r>
              <a:rPr lang="en-US" dirty="0" err="1" smtClean="0"/>
              <a:t>văn</a:t>
            </a:r>
            <a:r>
              <a:rPr lang="en-US" dirty="0" smtClean="0"/>
              <a:t> </a:t>
            </a:r>
            <a:r>
              <a:rPr lang="en-US" dirty="0" err="1" smtClean="0"/>
              <a:t>bảng</a:t>
            </a:r>
            <a:r>
              <a:rPr lang="en-US" dirty="0" smtClean="0"/>
              <a:t> sang </a:t>
            </a:r>
            <a:r>
              <a:rPr lang="en-US" dirty="0" err="1" smtClean="0"/>
              <a:t>BitTable</a:t>
            </a:r>
            <a:r>
              <a:rPr lang="en-US" dirty="0" smtClean="0"/>
              <a:t> </a:t>
            </a:r>
            <a:r>
              <a:rPr lang="en-US" dirty="0" err="1" smtClean="0"/>
              <a:t>dạng</a:t>
            </a:r>
            <a:r>
              <a:rPr lang="en-US" dirty="0" smtClean="0"/>
              <a:t> </a:t>
            </a:r>
            <a:r>
              <a:rPr lang="en-US" dirty="0" err="1" smtClean="0"/>
              <a:t>dọc</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a:t>
            </a:r>
            <a:endParaRPr lang="en-US" dirty="0"/>
          </a:p>
        </p:txBody>
      </p:sp>
      <p:grpSp>
        <p:nvGrpSpPr>
          <p:cNvPr id="11" name="Group 10"/>
          <p:cNvGrpSpPr/>
          <p:nvPr/>
        </p:nvGrpSpPr>
        <p:grpSpPr>
          <a:xfrm>
            <a:off x="154141" y="2500520"/>
            <a:ext cx="12037859" cy="2254862"/>
            <a:chOff x="151217" y="1937549"/>
            <a:chExt cx="12037859" cy="2254862"/>
          </a:xfrm>
        </p:grpSpPr>
        <p:pic>
          <p:nvPicPr>
            <p:cNvPr id="8" name="Picture 7"/>
            <p:cNvPicPr>
              <a:picLocks noChangeAspect="1"/>
            </p:cNvPicPr>
            <p:nvPr/>
          </p:nvPicPr>
          <p:blipFill>
            <a:blip r:embed="rId2"/>
            <a:stretch>
              <a:fillRect/>
            </a:stretch>
          </p:blipFill>
          <p:spPr>
            <a:xfrm>
              <a:off x="151217" y="1937549"/>
              <a:ext cx="2387124" cy="2127889"/>
            </a:xfrm>
            <a:prstGeom prst="rect">
              <a:avLst/>
            </a:prstGeom>
          </p:spPr>
        </p:pic>
        <p:pic>
          <p:nvPicPr>
            <p:cNvPr id="6" name="Picture 5"/>
            <p:cNvPicPr>
              <a:picLocks noChangeAspect="1"/>
            </p:cNvPicPr>
            <p:nvPr/>
          </p:nvPicPr>
          <p:blipFill>
            <a:blip r:embed="rId3"/>
            <a:stretch>
              <a:fillRect/>
            </a:stretch>
          </p:blipFill>
          <p:spPr>
            <a:xfrm>
              <a:off x="3400462" y="2239834"/>
              <a:ext cx="2528203" cy="1597576"/>
            </a:xfrm>
            <a:prstGeom prst="rect">
              <a:avLst/>
            </a:prstGeom>
          </p:spPr>
        </p:pic>
        <p:sp>
          <p:nvSpPr>
            <p:cNvPr id="7" name="Right Arrow 6"/>
            <p:cNvSpPr/>
            <p:nvPr/>
          </p:nvSpPr>
          <p:spPr>
            <a:xfrm>
              <a:off x="2584060" y="2851185"/>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ight Arrow 11"/>
            <p:cNvSpPr/>
            <p:nvPr/>
          </p:nvSpPr>
          <p:spPr>
            <a:xfrm>
              <a:off x="6167851" y="2851185"/>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ight Arrow 12"/>
            <p:cNvSpPr/>
            <p:nvPr/>
          </p:nvSpPr>
          <p:spPr>
            <a:xfrm>
              <a:off x="8607787" y="2867850"/>
              <a:ext cx="647114" cy="2672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7064262" y="2077861"/>
              <a:ext cx="1314450" cy="2114550"/>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rcRect/>
            <a:stretch>
              <a:fillRect/>
            </a:stretch>
          </p:blipFill>
          <p:spPr bwMode="auto">
            <a:xfrm>
              <a:off x="9483976" y="2239834"/>
              <a:ext cx="2705100" cy="1638300"/>
            </a:xfrm>
            <a:prstGeom prst="rect">
              <a:avLst/>
            </a:prstGeom>
            <a:noFill/>
            <a:ln>
              <a:noFill/>
            </a:ln>
          </p:spPr>
        </p:pic>
      </p:grpSp>
      <p:sp>
        <p:nvSpPr>
          <p:cNvPr id="3" name="Slide Number Placeholder 2"/>
          <p:cNvSpPr>
            <a:spLocks noGrp="1"/>
          </p:cNvSpPr>
          <p:nvPr>
            <p:ph type="sldNum" sz="quarter" idx="12"/>
          </p:nvPr>
        </p:nvSpPr>
        <p:spPr/>
        <p:txBody>
          <a:bodyPr/>
          <a:lstStyle/>
          <a:p>
            <a:fld id="{09BCD257-A602-407A-A5C5-1B58A212E395}" type="slidenum">
              <a:rPr lang="en-US" smtClean="0"/>
              <a:t>13</a:t>
            </a:fld>
            <a:endParaRPr lang="en-US"/>
          </a:p>
        </p:txBody>
      </p:sp>
    </p:spTree>
    <p:extLst>
      <p:ext uri="{BB962C8B-B14F-4D97-AF65-F5344CB8AC3E}">
        <p14:creationId xmlns:p14="http://schemas.microsoft.com/office/powerpoint/2010/main" val="70851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smtClean="0"/>
              <a:t>A. </a:t>
            </a:r>
            <a:r>
              <a:rPr lang="en-US" dirty="0" err="1" smtClean="0"/>
              <a:t>Tập</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en-US" sz="2000" dirty="0" err="1" smtClean="0"/>
              <a:t>Bộ</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thực</a:t>
            </a:r>
            <a:r>
              <a:rPr lang="en-US" sz="2000" dirty="0" smtClean="0"/>
              <a:t> (</a:t>
            </a:r>
            <a:r>
              <a:rPr lang="en-US" sz="2000" u="sng" dirty="0">
                <a:hlinkClick r:id="rId2"/>
              </a:rPr>
              <a:t>http://fimi.ua.ac.be/data</a:t>
            </a:r>
            <a:r>
              <a:rPr lang="en-US" sz="2000" dirty="0" smtClean="0"/>
              <a:t>)</a:t>
            </a:r>
          </a:p>
          <a:p>
            <a:pPr lvl="1"/>
            <a:r>
              <a:rPr lang="en-US" sz="1800" dirty="0" smtClean="0"/>
              <a:t>So </a:t>
            </a:r>
            <a:r>
              <a:rPr lang="en-US" sz="1800" dirty="0" err="1" smtClean="0"/>
              <a:t>sánh</a:t>
            </a:r>
            <a:r>
              <a:rPr lang="en-US" sz="1800" dirty="0" smtClean="0"/>
              <a:t> </a:t>
            </a:r>
            <a:r>
              <a:rPr lang="en-US" sz="1800" dirty="0" err="1" smtClean="0"/>
              <a:t>với</a:t>
            </a:r>
            <a:r>
              <a:rPr lang="en-US" sz="1800" dirty="0" smtClean="0"/>
              <a:t> </a:t>
            </a:r>
            <a:r>
              <a:rPr lang="en-US" sz="1800" dirty="0" err="1" smtClean="0"/>
              <a:t>bài</a:t>
            </a:r>
            <a:r>
              <a:rPr lang="en-US" sz="1800" dirty="0"/>
              <a:t> </a:t>
            </a:r>
            <a:r>
              <a:rPr lang="en-US" sz="1800" dirty="0" err="1" smtClean="0"/>
              <a:t>báo</a:t>
            </a:r>
            <a:r>
              <a:rPr lang="en-US" sz="1800" dirty="0" smtClean="0"/>
              <a:t> </a:t>
            </a:r>
            <a:r>
              <a:rPr lang="en-US" sz="1800" dirty="0" err="1" smtClean="0"/>
              <a:t>gốc</a:t>
            </a:r>
            <a:endParaRPr lang="en-US" sz="1800" dirty="0" smtClean="0"/>
          </a:p>
          <a:p>
            <a:pPr marL="457200" lvl="1" indent="0">
              <a:buNone/>
            </a:pPr>
            <a:endParaRPr lang="en-US" sz="1800" dirty="0" smtClean="0"/>
          </a:p>
          <a:p>
            <a:pPr marL="0" indent="0">
              <a:buNone/>
            </a:pPr>
            <a:endParaRPr lang="en-US" sz="2000" dirty="0" smtClean="0"/>
          </a:p>
          <a:p>
            <a:pPr marL="0" indent="0">
              <a:buNone/>
            </a:pPr>
            <a:endParaRPr lang="en-US" sz="2000" dirty="0"/>
          </a:p>
          <a:p>
            <a:pPr marL="0" indent="0">
              <a:buNone/>
            </a:pPr>
            <a:endParaRPr lang="en-US" sz="2000" dirty="0" smtClean="0"/>
          </a:p>
          <a:p>
            <a:r>
              <a:rPr lang="en-US" sz="2000" dirty="0" err="1" smtClean="0"/>
              <a:t>Bộ</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tổng</a:t>
            </a:r>
            <a:r>
              <a:rPr lang="en-US" sz="2000" dirty="0" smtClean="0"/>
              <a:t> </a:t>
            </a:r>
            <a:r>
              <a:rPr lang="en-US" sz="2000" dirty="0" err="1" smtClean="0"/>
              <a:t>hợp</a:t>
            </a:r>
            <a:r>
              <a:rPr lang="en-US" sz="2000" dirty="0" smtClean="0"/>
              <a:t> (</a:t>
            </a:r>
            <a:r>
              <a:rPr lang="en-US" sz="2000" dirty="0" err="1" smtClean="0"/>
              <a:t>được</a:t>
            </a:r>
            <a:r>
              <a:rPr lang="en-US" sz="2000" dirty="0" smtClean="0"/>
              <a:t> </a:t>
            </a:r>
            <a:r>
              <a:rPr lang="en-US" sz="2000" dirty="0" err="1" smtClean="0"/>
              <a:t>phát</a:t>
            </a:r>
            <a:r>
              <a:rPr lang="en-US" sz="2000" dirty="0" smtClean="0"/>
              <a:t> </a:t>
            </a:r>
            <a:r>
              <a:rPr lang="en-US" sz="2000" dirty="0" err="1" smtClean="0"/>
              <a:t>sinh</a:t>
            </a:r>
            <a:r>
              <a:rPr lang="en-US" sz="2000" dirty="0" smtClean="0"/>
              <a:t> </a:t>
            </a:r>
            <a:r>
              <a:rPr lang="en-US" sz="2000" dirty="0" err="1" smtClean="0"/>
              <a:t>từ</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có</a:t>
            </a:r>
            <a:r>
              <a:rPr lang="en-US" sz="2000" dirty="0" smtClean="0"/>
              <a:t> </a:t>
            </a:r>
            <a:r>
              <a:rPr lang="en-US" sz="2000" dirty="0" err="1" smtClean="0"/>
              <a:t>tên</a:t>
            </a:r>
            <a:r>
              <a:rPr lang="en-US" sz="2000" dirty="0" smtClean="0"/>
              <a:t> </a:t>
            </a:r>
            <a:r>
              <a:rPr lang="en-US" sz="2000" dirty="0" err="1" smtClean="0"/>
              <a:t>là</a:t>
            </a:r>
            <a:r>
              <a:rPr lang="en-US" sz="2000" dirty="0"/>
              <a:t> SPMF)</a:t>
            </a:r>
            <a:endParaRPr lang="en-US" sz="2000" dirty="0" smtClean="0"/>
          </a:p>
          <a:p>
            <a:pPr lvl="1"/>
            <a:r>
              <a:rPr lang="en-US" sz="1800" dirty="0" err="1" smtClean="0"/>
              <a:t>Đánh</a:t>
            </a:r>
            <a:r>
              <a:rPr lang="en-US" sz="1800" dirty="0" smtClean="0"/>
              <a:t> </a:t>
            </a:r>
            <a:r>
              <a:rPr lang="en-US" sz="1800" dirty="0" err="1" smtClean="0"/>
              <a:t>giáo</a:t>
            </a:r>
            <a:r>
              <a:rPr lang="en-US" sz="1800" dirty="0" smtClean="0"/>
              <a:t> </a:t>
            </a:r>
            <a:r>
              <a:rPr lang="en-US" sz="1800" dirty="0" err="1" smtClean="0"/>
              <a:t>thời</a:t>
            </a:r>
            <a:r>
              <a:rPr lang="en-US" sz="1800" dirty="0" smtClean="0"/>
              <a:t> </a:t>
            </a:r>
            <a:r>
              <a:rPr lang="en-US" sz="1800" dirty="0" err="1" smtClean="0"/>
              <a:t>gian</a:t>
            </a:r>
            <a:r>
              <a:rPr lang="en-US" sz="1800" dirty="0" smtClean="0"/>
              <a:t> </a:t>
            </a:r>
            <a:r>
              <a:rPr lang="en-US" sz="1800" dirty="0" err="1" smtClean="0"/>
              <a:t>thực</a:t>
            </a:r>
            <a:r>
              <a:rPr lang="en-US" sz="1800" dirty="0" smtClean="0"/>
              <a:t> </a:t>
            </a:r>
            <a:r>
              <a:rPr lang="en-US" sz="1800" dirty="0" err="1" smtClean="0"/>
              <a:t>thi</a:t>
            </a:r>
            <a:r>
              <a:rPr lang="en-US" sz="1800" dirty="0" smtClean="0"/>
              <a:t> </a:t>
            </a:r>
            <a:r>
              <a:rPr lang="en-US" sz="1800" dirty="0" err="1" smtClean="0"/>
              <a:t>và</a:t>
            </a:r>
            <a:r>
              <a:rPr lang="en-US" sz="1800" dirty="0" smtClean="0"/>
              <a:t> </a:t>
            </a:r>
            <a:r>
              <a:rPr lang="en-US" sz="1800" dirty="0" err="1" smtClean="0"/>
              <a:t>khả</a:t>
            </a:r>
            <a:r>
              <a:rPr lang="en-US" sz="1800" dirty="0" smtClean="0"/>
              <a:t> </a:t>
            </a:r>
            <a:r>
              <a:rPr lang="en-US" sz="1800" dirty="0" err="1" smtClean="0"/>
              <a:t>năng</a:t>
            </a:r>
            <a:r>
              <a:rPr lang="en-US" sz="1800" dirty="0" smtClean="0"/>
              <a:t> </a:t>
            </a:r>
            <a:r>
              <a:rPr lang="en-US" sz="1800" dirty="0" err="1" smtClean="0"/>
              <a:t>mở</a:t>
            </a:r>
            <a:r>
              <a:rPr lang="en-US" sz="1800" dirty="0" smtClean="0"/>
              <a:t> </a:t>
            </a:r>
            <a:r>
              <a:rPr lang="en-US" sz="1800" dirty="0" err="1" smtClean="0"/>
              <a:t>rộng</a:t>
            </a:r>
            <a:endParaRPr lang="en-US" sz="1800" dirty="0" smtClean="0"/>
          </a:p>
          <a:p>
            <a:pPr marL="457200" lvl="1" indent="0">
              <a:buNone/>
            </a:pPr>
            <a:endParaRPr lang="en-US" dirty="0"/>
          </a:p>
        </p:txBody>
      </p:sp>
      <p:pic>
        <p:nvPicPr>
          <p:cNvPr id="7" name="Picture 6"/>
          <p:cNvPicPr>
            <a:picLocks noChangeAspect="1"/>
          </p:cNvPicPr>
          <p:nvPr/>
        </p:nvPicPr>
        <p:blipFill>
          <a:blip r:embed="rId3"/>
          <a:stretch>
            <a:fillRect/>
          </a:stretch>
        </p:blipFill>
        <p:spPr>
          <a:xfrm>
            <a:off x="1444625" y="2538412"/>
            <a:ext cx="6985348" cy="1373188"/>
          </a:xfrm>
          <a:prstGeom prst="rect">
            <a:avLst/>
          </a:prstGeom>
        </p:spPr>
      </p:pic>
      <p:pic>
        <p:nvPicPr>
          <p:cNvPr id="8" name="Picture 7"/>
          <p:cNvPicPr>
            <a:picLocks noChangeAspect="1"/>
          </p:cNvPicPr>
          <p:nvPr/>
        </p:nvPicPr>
        <p:blipFill>
          <a:blip r:embed="rId4"/>
          <a:stretch>
            <a:fillRect/>
          </a:stretch>
        </p:blipFill>
        <p:spPr>
          <a:xfrm>
            <a:off x="1381124" y="4748212"/>
            <a:ext cx="7062089" cy="1390651"/>
          </a:xfrm>
          <a:prstGeom prst="rect">
            <a:avLst/>
          </a:prstGeom>
        </p:spPr>
      </p:pic>
      <p:sp>
        <p:nvSpPr>
          <p:cNvPr id="9" name="Slide Number Placeholder 8"/>
          <p:cNvSpPr>
            <a:spLocks noGrp="1"/>
          </p:cNvSpPr>
          <p:nvPr>
            <p:ph type="sldNum" sz="quarter" idx="12"/>
          </p:nvPr>
        </p:nvSpPr>
        <p:spPr/>
        <p:txBody>
          <a:bodyPr/>
          <a:lstStyle/>
          <a:p>
            <a:fld id="{09BCD257-A602-407A-A5C5-1B58A212E395}" type="slidenum">
              <a:rPr lang="en-US" smtClean="0"/>
              <a:t>14</a:t>
            </a:fld>
            <a:endParaRPr lang="en-US"/>
          </a:p>
        </p:txBody>
      </p:sp>
    </p:spTree>
    <p:extLst>
      <p:ext uri="{BB962C8B-B14F-4D97-AF65-F5344CB8AC3E}">
        <p14:creationId xmlns:p14="http://schemas.microsoft.com/office/powerpoint/2010/main" val="346031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B</a:t>
            </a:r>
            <a:r>
              <a:rPr lang="en-US" dirty="0" smtClean="0"/>
              <a:t>. </a:t>
            </a:r>
            <a:r>
              <a:rPr lang="en-US" dirty="0" err="1" smtClean="0"/>
              <a:t>Bộ</a:t>
            </a:r>
            <a:r>
              <a:rPr lang="en-US" dirty="0" smtClean="0"/>
              <a:t> </a:t>
            </a:r>
            <a:r>
              <a:rPr lang="en-US" dirty="0" err="1" smtClean="0"/>
              <a:t>nhớ</a:t>
            </a:r>
            <a:r>
              <a:rPr lang="en-US" dirty="0" smtClean="0"/>
              <a:t> </a:t>
            </a:r>
            <a:r>
              <a:rPr lang="en-US" dirty="0" err="1" smtClean="0"/>
              <a:t>sử</a:t>
            </a:r>
            <a:r>
              <a:rPr lang="en-US" dirty="0" smtClean="0"/>
              <a:t> </a:t>
            </a:r>
            <a:r>
              <a:rPr lang="en-US" dirty="0" err="1" smtClean="0"/>
              <a:t>dụng</a:t>
            </a:r>
            <a:endParaRPr lang="en-US" dirty="0"/>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673100" y="1843088"/>
            <a:ext cx="3962400" cy="2381830"/>
          </a:xfrm>
          <a:prstGeom prst="rect">
            <a:avLst/>
          </a:prstGeom>
          <a:noFill/>
        </p:spPr>
      </p:pic>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5124450" y="1846905"/>
            <a:ext cx="3956050" cy="2378013"/>
          </a:xfrm>
          <a:prstGeom prst="rect">
            <a:avLst/>
          </a:prstGeom>
          <a:noFill/>
        </p:spPr>
      </p:pic>
      <p:pic>
        <p:nvPicPr>
          <p:cNvPr id="14" name="Picture 13"/>
          <p:cNvPicPr/>
          <p:nvPr/>
        </p:nvPicPr>
        <p:blipFill>
          <a:blip r:embed="rId5">
            <a:extLst>
              <a:ext uri="{28A0092B-C50C-407E-A947-70E740481C1C}">
                <a14:useLocalDpi xmlns:a14="http://schemas.microsoft.com/office/drawing/2010/main" val="0"/>
              </a:ext>
            </a:extLst>
          </a:blip>
          <a:srcRect/>
          <a:stretch>
            <a:fillRect/>
          </a:stretch>
        </p:blipFill>
        <p:spPr bwMode="auto">
          <a:xfrm>
            <a:off x="850900" y="4340163"/>
            <a:ext cx="3962400" cy="2381830"/>
          </a:xfrm>
          <a:prstGeom prst="rect">
            <a:avLst/>
          </a:prstGeom>
          <a:noFill/>
        </p:spPr>
      </p:pic>
      <p:pic>
        <p:nvPicPr>
          <p:cNvPr id="15" name="Picture 14"/>
          <p:cNvPicPr/>
          <p:nvPr/>
        </p:nvPicPr>
        <p:blipFill>
          <a:blip r:embed="rId6">
            <a:extLst>
              <a:ext uri="{28A0092B-C50C-407E-A947-70E740481C1C}">
                <a14:useLocalDpi xmlns:a14="http://schemas.microsoft.com/office/drawing/2010/main" val="0"/>
              </a:ext>
            </a:extLst>
          </a:blip>
          <a:srcRect/>
          <a:stretch>
            <a:fillRect/>
          </a:stretch>
        </p:blipFill>
        <p:spPr bwMode="auto">
          <a:xfrm>
            <a:off x="5124450" y="4343980"/>
            <a:ext cx="3956050" cy="2378013"/>
          </a:xfrm>
          <a:prstGeom prst="rect">
            <a:avLst/>
          </a:prstGeom>
          <a:noFill/>
        </p:spPr>
      </p:pic>
      <p:sp>
        <p:nvSpPr>
          <p:cNvPr id="16" name="TextBox 15"/>
          <p:cNvSpPr txBox="1"/>
          <p:nvPr/>
        </p:nvSpPr>
        <p:spPr>
          <a:xfrm>
            <a:off x="272990" y="2473768"/>
            <a:ext cx="400110" cy="1116652"/>
          </a:xfrm>
          <a:prstGeom prst="rect">
            <a:avLst/>
          </a:prstGeom>
          <a:noFill/>
        </p:spPr>
        <p:txBody>
          <a:bodyPr vert="vert270" wrap="none" rtlCol="0">
            <a:spAutoFit/>
          </a:bodyPr>
          <a:lstStyle/>
          <a:p>
            <a:r>
              <a:rPr lang="en-US" sz="1400" dirty="0" err="1" smtClean="0"/>
              <a:t>Tập</a:t>
            </a:r>
            <a:r>
              <a:rPr lang="en-US" sz="1400" dirty="0" smtClean="0"/>
              <a:t> Connect</a:t>
            </a:r>
            <a:endParaRPr lang="en-US" sz="1400" dirty="0"/>
          </a:p>
        </p:txBody>
      </p:sp>
      <p:sp>
        <p:nvSpPr>
          <p:cNvPr id="17" name="TextBox 16"/>
          <p:cNvSpPr txBox="1"/>
          <p:nvPr/>
        </p:nvSpPr>
        <p:spPr>
          <a:xfrm>
            <a:off x="4724340" y="2422281"/>
            <a:ext cx="400110" cy="1227259"/>
          </a:xfrm>
          <a:prstGeom prst="rect">
            <a:avLst/>
          </a:prstGeom>
          <a:noFill/>
        </p:spPr>
        <p:txBody>
          <a:bodyPr vert="vert270" wrap="none" rtlCol="0">
            <a:spAutoFit/>
          </a:bodyPr>
          <a:lstStyle/>
          <a:p>
            <a:r>
              <a:rPr lang="en-US" sz="1400" dirty="0" err="1" smtClean="0"/>
              <a:t>Tập</a:t>
            </a:r>
            <a:r>
              <a:rPr lang="en-US" sz="1400" dirty="0" smtClean="0"/>
              <a:t> Accidents</a:t>
            </a:r>
            <a:endParaRPr lang="en-US" sz="1400" dirty="0"/>
          </a:p>
        </p:txBody>
      </p:sp>
      <p:sp>
        <p:nvSpPr>
          <p:cNvPr id="18" name="TextBox 17"/>
          <p:cNvSpPr txBox="1"/>
          <p:nvPr/>
        </p:nvSpPr>
        <p:spPr>
          <a:xfrm>
            <a:off x="272990" y="4881074"/>
            <a:ext cx="400110" cy="1296189"/>
          </a:xfrm>
          <a:prstGeom prst="rect">
            <a:avLst/>
          </a:prstGeom>
          <a:noFill/>
        </p:spPr>
        <p:txBody>
          <a:bodyPr vert="vert270" wrap="none" rtlCol="0">
            <a:spAutoFit/>
          </a:bodyPr>
          <a:lstStyle/>
          <a:p>
            <a:r>
              <a:rPr lang="en-US" sz="1400" dirty="0" err="1" smtClean="0"/>
              <a:t>Tập</a:t>
            </a:r>
            <a:r>
              <a:rPr lang="en-US" sz="1400" dirty="0" smtClean="0"/>
              <a:t> Syn_data1</a:t>
            </a:r>
            <a:endParaRPr lang="en-US" sz="1400" dirty="0"/>
          </a:p>
        </p:txBody>
      </p:sp>
      <p:sp>
        <p:nvSpPr>
          <p:cNvPr id="19" name="TextBox 18"/>
          <p:cNvSpPr txBox="1"/>
          <p:nvPr/>
        </p:nvSpPr>
        <p:spPr>
          <a:xfrm>
            <a:off x="4724340" y="4919356"/>
            <a:ext cx="400110" cy="1296189"/>
          </a:xfrm>
          <a:prstGeom prst="rect">
            <a:avLst/>
          </a:prstGeom>
          <a:noFill/>
        </p:spPr>
        <p:txBody>
          <a:bodyPr vert="vert270" wrap="none" rtlCol="0">
            <a:spAutoFit/>
          </a:bodyPr>
          <a:lstStyle/>
          <a:p>
            <a:r>
              <a:rPr lang="en-US" sz="1400" dirty="0" err="1" smtClean="0"/>
              <a:t>Tập</a:t>
            </a:r>
            <a:r>
              <a:rPr lang="en-US" sz="1400" dirty="0" smtClean="0"/>
              <a:t> Syn_data2</a:t>
            </a:r>
            <a:endParaRPr lang="en-US" sz="1400" dirty="0"/>
          </a:p>
        </p:txBody>
      </p:sp>
      <mc:AlternateContent xmlns:mc="http://schemas.openxmlformats.org/markup-compatibility/2006" xmlns:a14="http://schemas.microsoft.com/office/drawing/2010/main">
        <mc:Choice Requires="a14">
          <p:sp>
            <p:nvSpPr>
              <p:cNvPr id="21" name="TextBox 20"/>
              <p:cNvSpPr txBox="1"/>
              <p:nvPr/>
            </p:nvSpPr>
            <p:spPr>
              <a:xfrm>
                <a:off x="9182100" y="1690688"/>
                <a:ext cx="2806700" cy="4939814"/>
              </a:xfrm>
              <a:prstGeom prst="rect">
                <a:avLst/>
              </a:prstGeom>
              <a:noFill/>
            </p:spPr>
            <p:txBody>
              <a:bodyPr wrap="square" rtlCol="0">
                <a:spAutoFit/>
              </a:bodyPr>
              <a:lstStyle/>
              <a:p>
                <a:pPr>
                  <a:lnSpc>
                    <a:spcPct val="150000"/>
                  </a:lnSpc>
                </a:pPr>
                <a:r>
                  <a:rPr lang="en-US" sz="1400" dirty="0" err="1"/>
                  <a:t>Bộ</a:t>
                </a:r>
                <a:r>
                  <a:rPr lang="en-US" sz="1400" dirty="0"/>
                  <a:t> </a:t>
                </a:r>
                <a:r>
                  <a:rPr lang="en-US" sz="1400" dirty="0" err="1"/>
                  <a:t>nhớ</a:t>
                </a:r>
                <a:r>
                  <a:rPr lang="en-US" sz="1400" dirty="0"/>
                  <a:t> </a:t>
                </a:r>
                <a:r>
                  <a:rPr lang="en-US" sz="1400" dirty="0" err="1"/>
                  <a:t>sử</a:t>
                </a:r>
                <a:r>
                  <a:rPr lang="en-US" sz="1400" dirty="0"/>
                  <a:t> </a:t>
                </a:r>
                <a:r>
                  <a:rPr lang="en-US" sz="1400" dirty="0" err="1"/>
                  <a:t>dụng</a:t>
                </a:r>
                <a:r>
                  <a:rPr lang="en-US" sz="1400" dirty="0"/>
                  <a:t> </a:t>
                </a:r>
                <a:r>
                  <a:rPr lang="en-US" sz="1400" dirty="0" err="1"/>
                  <a:t>của</a:t>
                </a:r>
                <a:r>
                  <a:rPr lang="en-US" sz="1400" dirty="0"/>
                  <a:t> </a:t>
                </a:r>
                <a:r>
                  <a:rPr lang="en-US" sz="1400" dirty="0" err="1"/>
                  <a:t>ba</a:t>
                </a:r>
                <a:r>
                  <a:rPr lang="en-US" sz="1400" dirty="0"/>
                  <a:t> </a:t>
                </a:r>
                <a:r>
                  <a:rPr lang="en-US" sz="1400" dirty="0" err="1"/>
                  <a:t>thuật</a:t>
                </a:r>
                <a:r>
                  <a:rPr lang="en-US" sz="1400" dirty="0"/>
                  <a:t> </a:t>
                </a:r>
                <a:r>
                  <a:rPr lang="en-US" sz="1400" dirty="0" err="1"/>
                  <a:t>toán</a:t>
                </a:r>
                <a:r>
                  <a:rPr lang="en-US" sz="1400" dirty="0"/>
                  <a:t> </a:t>
                </a:r>
                <a:r>
                  <a:rPr lang="en-US" sz="1400" dirty="0" err="1"/>
                  <a:t>đề</a:t>
                </a:r>
                <a:r>
                  <a:rPr lang="en-US" sz="1400" dirty="0"/>
                  <a:t> </a:t>
                </a:r>
                <a:r>
                  <a:rPr lang="en-US" sz="1400" dirty="0" err="1"/>
                  <a:t>xuất</a:t>
                </a:r>
                <a:r>
                  <a:rPr lang="en-US" sz="1400" dirty="0"/>
                  <a:t> </a:t>
                </a:r>
                <a:r>
                  <a:rPr lang="en-US" sz="1400" dirty="0" err="1"/>
                  <a:t>không</a:t>
                </a:r>
                <a:r>
                  <a:rPr lang="en-US" sz="1400" dirty="0"/>
                  <a:t> </a:t>
                </a:r>
                <a:r>
                  <a:rPr lang="en-US" sz="1400" dirty="0" err="1"/>
                  <a:t>chênh</a:t>
                </a:r>
                <a:r>
                  <a:rPr lang="en-US" sz="1400" dirty="0"/>
                  <a:t> </a:t>
                </a:r>
                <a:r>
                  <a:rPr lang="en-US" sz="1400" dirty="0" err="1"/>
                  <a:t>lệch</a:t>
                </a:r>
                <a:r>
                  <a:rPr lang="en-US" sz="1400" dirty="0"/>
                  <a:t> </a:t>
                </a:r>
                <a:r>
                  <a:rPr lang="en-US" sz="1400" dirty="0" err="1"/>
                  <a:t>nhiều</a:t>
                </a:r>
                <a:r>
                  <a:rPr lang="en-US" sz="1400" dirty="0"/>
                  <a:t> </a:t>
                </a:r>
                <a:r>
                  <a:rPr lang="en-US" sz="1400" dirty="0" err="1"/>
                  <a:t>nếu</a:t>
                </a:r>
                <a:r>
                  <a:rPr lang="en-US" sz="1400" dirty="0"/>
                  <a:t> so </a:t>
                </a:r>
                <a:r>
                  <a:rPr lang="en-US" sz="1400" dirty="0" err="1"/>
                  <a:t>sánh</a:t>
                </a:r>
                <a:r>
                  <a:rPr lang="en-US" sz="1400" dirty="0"/>
                  <a:t> </a:t>
                </a:r>
                <a:r>
                  <a:rPr lang="en-US" sz="1400" dirty="0" err="1"/>
                  <a:t>với</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a:latin typeface="Cambria Math" panose="02040503050406030204" pitchFamily="18" charset="0"/>
                      </a:rPr>
                      <m:t>𝑁𝑇𝐼</m:t>
                    </m:r>
                  </m:oMath>
                </a14:m>
                <a:r>
                  <a:rPr lang="en-US" sz="1400" dirty="0"/>
                  <a:t>. </a:t>
                </a:r>
                <a:r>
                  <a:rPr lang="en-US" sz="1400" dirty="0" err="1"/>
                  <a:t>Bộ</a:t>
                </a:r>
                <a:r>
                  <a:rPr lang="en-US" sz="1400" dirty="0"/>
                  <a:t> </a:t>
                </a:r>
                <a:r>
                  <a:rPr lang="en-US" sz="1400" dirty="0" err="1"/>
                  <a:t>nhớ</a:t>
                </a:r>
                <a:r>
                  <a:rPr lang="en-US" sz="1400" dirty="0"/>
                  <a:t> </a:t>
                </a:r>
                <a:r>
                  <a:rPr lang="en-US" sz="1400" dirty="0" err="1"/>
                  <a:t>sử</a:t>
                </a:r>
                <a:r>
                  <a:rPr lang="en-US" sz="1400" dirty="0"/>
                  <a:t> </a:t>
                </a:r>
                <a:r>
                  <a:rPr lang="en-US" sz="1400" dirty="0" err="1"/>
                  <a:t>dụng</a:t>
                </a:r>
                <a:r>
                  <a:rPr lang="en-US" sz="1400" dirty="0"/>
                  <a:t> </a:t>
                </a:r>
                <a:r>
                  <a:rPr lang="en-US" sz="1400" dirty="0" err="1"/>
                  <a:t>của</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a:latin typeface="Cambria Math" panose="02040503050406030204" pitchFamily="18" charset="0"/>
                      </a:rPr>
                      <m:t>𝑃𝑇</m:t>
                    </m:r>
                  </m:oMath>
                </a14:m>
                <a:r>
                  <a:rPr lang="en-US" sz="1400" dirty="0"/>
                  <a:t> </a:t>
                </a:r>
                <a:r>
                  <a:rPr lang="en-US" sz="1400" dirty="0" err="1"/>
                  <a:t>tăng</a:t>
                </a:r>
                <a:r>
                  <a:rPr lang="en-US" sz="1400" dirty="0"/>
                  <a:t> </a:t>
                </a:r>
                <a:r>
                  <a:rPr lang="en-US" sz="1400" dirty="0" err="1"/>
                  <a:t>lên</a:t>
                </a:r>
                <a:r>
                  <a:rPr lang="en-US" sz="1400" dirty="0"/>
                  <a:t> </a:t>
                </a:r>
                <a:r>
                  <a:rPr lang="en-US" sz="1400" dirty="0" err="1"/>
                  <a:t>đáng</a:t>
                </a:r>
                <a:r>
                  <a:rPr lang="en-US" sz="1400" dirty="0"/>
                  <a:t> </a:t>
                </a:r>
                <a:r>
                  <a:rPr lang="en-US" sz="1400" dirty="0" err="1"/>
                  <a:t>kể</a:t>
                </a:r>
                <a:r>
                  <a:rPr lang="en-US" sz="1400" dirty="0"/>
                  <a:t> </a:t>
                </a:r>
                <a:r>
                  <a:rPr lang="en-US" sz="1400" dirty="0" err="1"/>
                  <a:t>nếu</a:t>
                </a:r>
                <a:r>
                  <a:rPr lang="en-US" sz="1400" dirty="0"/>
                  <a:t> so </a:t>
                </a:r>
                <a:r>
                  <a:rPr lang="en-US" sz="1400" dirty="0" err="1"/>
                  <a:t>sánh</a:t>
                </a:r>
                <a:r>
                  <a:rPr lang="en-US" sz="1400" dirty="0"/>
                  <a:t> </a:t>
                </a:r>
                <a:r>
                  <a:rPr lang="en-US" sz="1400" dirty="0" err="1"/>
                  <a:t>trên</a:t>
                </a:r>
                <a:r>
                  <a:rPr lang="en-US" sz="1400" dirty="0"/>
                  <a:t> </a:t>
                </a:r>
                <a:r>
                  <a:rPr lang="en-US" sz="1400" dirty="0" err="1"/>
                  <a:t>tập</a:t>
                </a:r>
                <a:r>
                  <a:rPr lang="en-US" sz="1400" dirty="0"/>
                  <a:t> Connect </a:t>
                </a:r>
                <a:r>
                  <a:rPr lang="en-US" sz="1400" dirty="0" err="1"/>
                  <a:t>với</a:t>
                </a:r>
                <a:r>
                  <a:rPr lang="en-US" sz="1400" dirty="0"/>
                  <a:t> </a:t>
                </a:r>
                <a:r>
                  <a:rPr lang="en-US" sz="1400" dirty="0" err="1"/>
                  <a:t>những</a:t>
                </a:r>
                <a:r>
                  <a:rPr lang="en-US" sz="1400" dirty="0"/>
                  <a:t> </a:t>
                </a:r>
                <a:r>
                  <a:rPr lang="en-US" sz="1400" dirty="0" err="1"/>
                  <a:t>tập</a:t>
                </a:r>
                <a:r>
                  <a:rPr lang="en-US" sz="1400" dirty="0"/>
                  <a:t> </a:t>
                </a:r>
                <a:r>
                  <a:rPr lang="en-US" sz="1400" dirty="0" err="1"/>
                  <a:t>khác</a:t>
                </a:r>
                <a:r>
                  <a:rPr lang="en-US" sz="1400" dirty="0"/>
                  <a:t>. </a:t>
                </a:r>
                <a:r>
                  <a:rPr lang="en-US" sz="1400" dirty="0" err="1"/>
                  <a:t>Nguyên</a:t>
                </a:r>
                <a:r>
                  <a:rPr lang="en-US" sz="1400" dirty="0"/>
                  <a:t> </a:t>
                </a:r>
                <a:r>
                  <a:rPr lang="en-US" sz="1400" dirty="0" err="1"/>
                  <a:t>nhân</a:t>
                </a:r>
                <a:r>
                  <a:rPr lang="en-US" sz="1400" dirty="0"/>
                  <a:t> </a:t>
                </a:r>
                <a:r>
                  <a:rPr lang="en-US" sz="1400" dirty="0" err="1"/>
                  <a:t>là</a:t>
                </a:r>
                <a:r>
                  <a:rPr lang="en-US" sz="1400" dirty="0"/>
                  <a:t> do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a:latin typeface="Cambria Math" panose="02040503050406030204" pitchFamily="18" charset="0"/>
                      </a:rPr>
                      <m:t>𝑃𝑇</m:t>
                    </m:r>
                  </m:oMath>
                </a14:m>
                <a:r>
                  <a:rPr lang="en-US" sz="1400" dirty="0"/>
                  <a:t> </a:t>
                </a:r>
                <a:r>
                  <a:rPr lang="en-US" sz="1400" dirty="0" err="1"/>
                  <a:t>không</a:t>
                </a:r>
                <a:r>
                  <a:rPr lang="en-US" sz="1400" dirty="0"/>
                  <a:t> </a:t>
                </a:r>
                <a:r>
                  <a:rPr lang="en-US" sz="1400" dirty="0" err="1"/>
                  <a:t>rút</a:t>
                </a:r>
                <a:r>
                  <a:rPr lang="en-US" sz="1400" dirty="0"/>
                  <a:t> </a:t>
                </a:r>
                <a:r>
                  <a:rPr lang="en-US" sz="1400" dirty="0" err="1"/>
                  <a:t>tỉa</a:t>
                </a:r>
                <a:r>
                  <a:rPr lang="en-US" sz="1400" dirty="0"/>
                  <a:t> </a:t>
                </a:r>
                <a:r>
                  <a:rPr lang="en-US" sz="1400" dirty="0" err="1"/>
                  <a:t>cơ</a:t>
                </a:r>
                <a:r>
                  <a:rPr lang="en-US" sz="1400" dirty="0"/>
                  <a:t> </a:t>
                </a:r>
                <a:r>
                  <a:rPr lang="en-US" sz="1400" dirty="0" err="1"/>
                  <a:t>sở</a:t>
                </a:r>
                <a:r>
                  <a:rPr lang="en-US" sz="1400" dirty="0"/>
                  <a:t> </a:t>
                </a:r>
                <a:r>
                  <a:rPr lang="en-US" sz="1400" dirty="0" err="1"/>
                  <a:t>dữ</a:t>
                </a:r>
                <a:r>
                  <a:rPr lang="en-US" sz="1400" dirty="0"/>
                  <a:t> </a:t>
                </a:r>
                <a:r>
                  <a:rPr lang="en-US" sz="1400" dirty="0" err="1"/>
                  <a:t>liệu</a:t>
                </a:r>
                <a:r>
                  <a:rPr lang="en-US" sz="1400" dirty="0"/>
                  <a:t> </a:t>
                </a:r>
                <a:r>
                  <a:rPr lang="en-US" sz="1400" dirty="0" err="1"/>
                  <a:t>đầu</a:t>
                </a:r>
                <a:r>
                  <a:rPr lang="en-US" sz="1400" dirty="0"/>
                  <a:t> </a:t>
                </a:r>
                <a:r>
                  <a:rPr lang="en-US" sz="1400" dirty="0" err="1"/>
                  <a:t>vào</a:t>
                </a:r>
                <a:r>
                  <a:rPr lang="en-US" sz="1400" dirty="0"/>
                  <a:t> </a:t>
                </a:r>
                <a:r>
                  <a:rPr lang="en-US" sz="1400" dirty="0" err="1"/>
                  <a:t>trước</a:t>
                </a:r>
                <a:r>
                  <a:rPr lang="en-US" sz="1400" dirty="0"/>
                  <a:t> </a:t>
                </a:r>
                <a:r>
                  <a:rPr lang="en-US" sz="1400" dirty="0" err="1"/>
                  <a:t>khi</a:t>
                </a:r>
                <a:r>
                  <a:rPr lang="en-US" sz="1400" dirty="0"/>
                  <a:t> </a:t>
                </a:r>
                <a:r>
                  <a:rPr lang="en-US" sz="1400" dirty="0" err="1"/>
                  <a:t>xây</a:t>
                </a:r>
                <a:r>
                  <a:rPr lang="en-US" sz="1400" dirty="0"/>
                  <a:t> </a:t>
                </a:r>
                <a:r>
                  <a:rPr lang="en-US" sz="1400" dirty="0" err="1"/>
                  <a:t>dựng</a:t>
                </a:r>
                <a:r>
                  <a:rPr lang="en-US" sz="1400" dirty="0"/>
                  <a:t> </a:t>
                </a:r>
                <a:r>
                  <a:rPr lang="en-US" sz="1400" dirty="0" err="1"/>
                  <a:t>cây</a:t>
                </a:r>
                <a:r>
                  <a:rPr lang="en-US" sz="1400" dirty="0"/>
                  <a:t> Pi-Tree </a:t>
                </a:r>
                <a:r>
                  <a:rPr lang="en-US" sz="1400" dirty="0" err="1"/>
                  <a:t>và</a:t>
                </a:r>
                <a:r>
                  <a:rPr lang="en-US" sz="1400" dirty="0"/>
                  <a:t> </a:t>
                </a:r>
                <a:r>
                  <a:rPr lang="en-US" sz="1400" dirty="0" err="1"/>
                  <a:t>số</a:t>
                </a:r>
                <a:r>
                  <a:rPr lang="en-US" sz="1400" dirty="0"/>
                  <a:t> </a:t>
                </a:r>
                <a:r>
                  <a:rPr lang="en-US" sz="1400" dirty="0" err="1"/>
                  <a:t>đỉnh</a:t>
                </a:r>
                <a:r>
                  <a:rPr lang="en-US" sz="1400" dirty="0"/>
                  <a:t> </a:t>
                </a:r>
                <a:r>
                  <a:rPr lang="en-US" sz="1400" dirty="0" err="1"/>
                  <a:t>phát</a:t>
                </a:r>
                <a:r>
                  <a:rPr lang="en-US" sz="1400" dirty="0"/>
                  <a:t> </a:t>
                </a:r>
                <a:r>
                  <a:rPr lang="en-US" sz="1400" dirty="0" err="1"/>
                  <a:t>sinh</a:t>
                </a:r>
                <a:r>
                  <a:rPr lang="en-US" sz="1400" dirty="0"/>
                  <a:t> </a:t>
                </a:r>
                <a:r>
                  <a:rPr lang="en-US" sz="1400" dirty="0" err="1"/>
                  <a:t>trên</a:t>
                </a:r>
                <a:r>
                  <a:rPr lang="en-US" sz="1400" dirty="0"/>
                  <a:t> </a:t>
                </a:r>
                <a:r>
                  <a:rPr lang="en-US" sz="1400" dirty="0" err="1"/>
                  <a:t>tập</a:t>
                </a:r>
                <a:r>
                  <a:rPr lang="en-US" sz="1400" dirty="0"/>
                  <a:t> Connect </a:t>
                </a:r>
                <a:r>
                  <a:rPr lang="en-US" sz="1400" dirty="0" err="1"/>
                  <a:t>là</a:t>
                </a:r>
                <a:r>
                  <a:rPr lang="en-US" sz="1400" dirty="0"/>
                  <a:t> 359,291, </a:t>
                </a:r>
                <a:r>
                  <a:rPr lang="en-US" sz="1400" dirty="0" err="1"/>
                  <a:t>trên</a:t>
                </a:r>
                <a:r>
                  <a:rPr lang="en-US" sz="1400" dirty="0"/>
                  <a:t> </a:t>
                </a:r>
                <a:r>
                  <a:rPr lang="en-US" sz="1400" dirty="0" err="1"/>
                  <a:t>tập</a:t>
                </a:r>
                <a:r>
                  <a:rPr lang="en-US" sz="1400" dirty="0"/>
                  <a:t> Accidents </a:t>
                </a:r>
                <a:r>
                  <a:rPr lang="en-US" sz="1400" dirty="0" err="1"/>
                  <a:t>là</a:t>
                </a:r>
                <a:r>
                  <a:rPr lang="en-US" sz="1400" dirty="0"/>
                  <a:t> 4,243,241, </a:t>
                </a:r>
                <a:r>
                  <a:rPr lang="en-US" sz="1400" dirty="0" err="1"/>
                  <a:t>trên</a:t>
                </a:r>
                <a:r>
                  <a:rPr lang="en-US" sz="1400" dirty="0"/>
                  <a:t> </a:t>
                </a:r>
                <a:r>
                  <a:rPr lang="en-US" sz="1400" dirty="0" err="1"/>
                  <a:t>tập</a:t>
                </a:r>
                <a:r>
                  <a:rPr lang="en-US" sz="1400" dirty="0"/>
                  <a:t> Syn_data1 </a:t>
                </a:r>
                <a:r>
                  <a:rPr lang="en-US" sz="1400" dirty="0" err="1"/>
                  <a:t>là</a:t>
                </a:r>
                <a:r>
                  <a:rPr lang="en-US" sz="1400" dirty="0"/>
                  <a:t> 17,021,247 </a:t>
                </a:r>
                <a:r>
                  <a:rPr lang="en-US" sz="1400" dirty="0" err="1"/>
                  <a:t>và</a:t>
                </a:r>
                <a:r>
                  <a:rPr lang="en-US" sz="1400" dirty="0"/>
                  <a:t> </a:t>
                </a:r>
                <a:r>
                  <a:rPr lang="en-US" sz="1400" dirty="0" err="1"/>
                  <a:t>trên</a:t>
                </a:r>
                <a:r>
                  <a:rPr lang="en-US" sz="1400" dirty="0"/>
                  <a:t> </a:t>
                </a:r>
                <a:r>
                  <a:rPr lang="en-US" sz="1400" dirty="0" err="1"/>
                  <a:t>tập</a:t>
                </a:r>
                <a:r>
                  <a:rPr lang="en-US" sz="1400" dirty="0"/>
                  <a:t> Syn_data2 </a:t>
                </a:r>
                <a:r>
                  <a:rPr lang="en-US" sz="1400" dirty="0" err="1"/>
                  <a:t>là</a:t>
                </a:r>
                <a:r>
                  <a:rPr lang="en-US" sz="1400" dirty="0"/>
                  <a:t> 18,152,498.</a:t>
                </a:r>
              </a:p>
            </p:txBody>
          </p:sp>
        </mc:Choice>
        <mc:Fallback xmlns="">
          <p:sp>
            <p:nvSpPr>
              <p:cNvPr id="21" name="TextBox 20"/>
              <p:cNvSpPr txBox="1">
                <a:spLocks noRot="1" noChangeAspect="1" noMove="1" noResize="1" noEditPoints="1" noAdjustHandles="1" noChangeArrowheads="1" noChangeShapeType="1" noTextEdit="1"/>
              </p:cNvSpPr>
              <p:nvPr/>
            </p:nvSpPr>
            <p:spPr>
              <a:xfrm>
                <a:off x="9182100" y="1690688"/>
                <a:ext cx="2806700" cy="4939814"/>
              </a:xfrm>
              <a:prstGeom prst="rect">
                <a:avLst/>
              </a:prstGeom>
              <a:blipFill rotWithShape="0">
                <a:blip r:embed="rId7"/>
                <a:stretch>
                  <a:fillRect l="-651" r="-1735"/>
                </a:stretch>
              </a:blipFill>
            </p:spPr>
            <p:txBody>
              <a:bodyPr/>
              <a:lstStyle/>
              <a:p>
                <a:r>
                  <a:rPr lang="en-US">
                    <a:noFill/>
                  </a:rPr>
                  <a:t> </a:t>
                </a:r>
              </a:p>
            </p:txBody>
          </p:sp>
        </mc:Fallback>
      </mc:AlternateContent>
      <p:sp>
        <p:nvSpPr>
          <p:cNvPr id="22" name="Slide Number Placeholder 21"/>
          <p:cNvSpPr>
            <a:spLocks noGrp="1"/>
          </p:cNvSpPr>
          <p:nvPr>
            <p:ph type="sldNum" sz="quarter" idx="12"/>
          </p:nvPr>
        </p:nvSpPr>
        <p:spPr/>
        <p:txBody>
          <a:bodyPr/>
          <a:lstStyle/>
          <a:p>
            <a:fld id="{09BCD257-A602-407A-A5C5-1B58A212E395}" type="slidenum">
              <a:rPr lang="en-US" smtClean="0"/>
              <a:t>15</a:t>
            </a:fld>
            <a:endParaRPr lang="en-US"/>
          </a:p>
        </p:txBody>
      </p:sp>
    </p:spTree>
    <p:extLst>
      <p:ext uri="{BB962C8B-B14F-4D97-AF65-F5344CB8AC3E}">
        <p14:creationId xmlns:p14="http://schemas.microsoft.com/office/powerpoint/2010/main" val="149000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smtClean="0"/>
              <a:t>C. </a:t>
            </a:r>
            <a:r>
              <a:rPr lang="en-US" dirty="0" err="1" smtClean="0"/>
              <a:t>Thời</a:t>
            </a:r>
            <a:r>
              <a:rPr lang="en-US" dirty="0" smtClean="0"/>
              <a:t> </a:t>
            </a:r>
            <a:r>
              <a:rPr lang="en-US" dirty="0" err="1" smtClean="0"/>
              <a:t>gian</a:t>
            </a:r>
            <a:r>
              <a:rPr lang="en-US" dirty="0" smtClean="0"/>
              <a:t> </a:t>
            </a:r>
            <a:r>
              <a:rPr lang="en-US" dirty="0" err="1" smtClean="0"/>
              <a:t>tiền</a:t>
            </a:r>
            <a:r>
              <a:rPr lang="en-US" dirty="0" smtClean="0"/>
              <a:t> </a:t>
            </a:r>
            <a:r>
              <a:rPr lang="en-US" dirty="0" err="1" smtClean="0"/>
              <a:t>xử</a:t>
            </a:r>
            <a:r>
              <a:rPr lang="en-US" dirty="0" smtClean="0"/>
              <a:t> </a:t>
            </a:r>
            <a:r>
              <a:rPr lang="en-US" dirty="0" err="1" smtClean="0"/>
              <a:t>lý</a:t>
            </a:r>
            <a:endParaRPr lang="en-US" dirty="0"/>
          </a:p>
        </p:txBody>
      </p:sp>
      <p:grpSp>
        <p:nvGrpSpPr>
          <p:cNvPr id="12" name="Group 11"/>
          <p:cNvGrpSpPr/>
          <p:nvPr/>
        </p:nvGrpSpPr>
        <p:grpSpPr>
          <a:xfrm>
            <a:off x="348219" y="1728788"/>
            <a:ext cx="8903732" cy="4972595"/>
            <a:chOff x="1719819" y="1809749"/>
            <a:chExt cx="8903732" cy="4972595"/>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14551" y="1809749"/>
              <a:ext cx="3930649" cy="2362745"/>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692900" y="1809750"/>
              <a:ext cx="3930650" cy="2362745"/>
            </a:xfrm>
            <a:prstGeom prst="rect">
              <a:avLst/>
            </a:prstGeom>
            <a:noFill/>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2114550" y="4419599"/>
              <a:ext cx="3930649" cy="2362745"/>
            </a:xfrm>
            <a:prstGeom prst="rect">
              <a:avLst/>
            </a:prstGeom>
            <a:noFill/>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6692901" y="4419599"/>
              <a:ext cx="3930650" cy="2362745"/>
            </a:xfrm>
            <a:prstGeom prst="rect">
              <a:avLst/>
            </a:prstGeom>
            <a:noFill/>
          </p:spPr>
        </p:pic>
        <p:sp>
          <p:nvSpPr>
            <p:cNvPr id="8" name="TextBox 7"/>
            <p:cNvSpPr txBox="1"/>
            <p:nvPr/>
          </p:nvSpPr>
          <p:spPr>
            <a:xfrm>
              <a:off x="1719819" y="2496817"/>
              <a:ext cx="400110" cy="1116652"/>
            </a:xfrm>
            <a:prstGeom prst="rect">
              <a:avLst/>
            </a:prstGeom>
            <a:noFill/>
          </p:spPr>
          <p:txBody>
            <a:bodyPr vert="vert270" wrap="none" rtlCol="0">
              <a:spAutoFit/>
            </a:bodyPr>
            <a:lstStyle/>
            <a:p>
              <a:r>
                <a:rPr lang="en-US" sz="1400" dirty="0" err="1" smtClean="0"/>
                <a:t>Tập</a:t>
              </a:r>
              <a:r>
                <a:rPr lang="en-US" sz="1400" dirty="0" smtClean="0"/>
                <a:t> Connect</a:t>
              </a:r>
              <a:endParaRPr lang="en-US" sz="1400" dirty="0"/>
            </a:p>
          </p:txBody>
        </p:sp>
        <p:sp>
          <p:nvSpPr>
            <p:cNvPr id="9" name="TextBox 8"/>
            <p:cNvSpPr txBox="1"/>
            <p:nvPr/>
          </p:nvSpPr>
          <p:spPr>
            <a:xfrm>
              <a:off x="1719819" y="4952876"/>
              <a:ext cx="400110" cy="1296189"/>
            </a:xfrm>
            <a:prstGeom prst="rect">
              <a:avLst/>
            </a:prstGeom>
            <a:noFill/>
          </p:spPr>
          <p:txBody>
            <a:bodyPr vert="vert270" wrap="none" rtlCol="0">
              <a:spAutoFit/>
            </a:bodyPr>
            <a:lstStyle/>
            <a:p>
              <a:r>
                <a:rPr lang="en-US" sz="1400" dirty="0" err="1" smtClean="0"/>
                <a:t>Tập</a:t>
              </a:r>
              <a:r>
                <a:rPr lang="en-US" sz="1400" dirty="0" smtClean="0"/>
                <a:t> Syn_data1</a:t>
              </a:r>
              <a:endParaRPr lang="en-US" sz="1400" dirty="0"/>
            </a:p>
          </p:txBody>
        </p:sp>
        <p:sp>
          <p:nvSpPr>
            <p:cNvPr id="10" name="TextBox 9"/>
            <p:cNvSpPr txBox="1"/>
            <p:nvPr/>
          </p:nvSpPr>
          <p:spPr>
            <a:xfrm>
              <a:off x="6292790" y="2441513"/>
              <a:ext cx="400110" cy="1227259"/>
            </a:xfrm>
            <a:prstGeom prst="rect">
              <a:avLst/>
            </a:prstGeom>
            <a:noFill/>
          </p:spPr>
          <p:txBody>
            <a:bodyPr vert="vert270" wrap="none" rtlCol="0">
              <a:spAutoFit/>
            </a:bodyPr>
            <a:lstStyle/>
            <a:p>
              <a:r>
                <a:rPr lang="en-US" sz="1400" dirty="0" err="1" smtClean="0"/>
                <a:t>Tập</a:t>
              </a:r>
              <a:r>
                <a:rPr lang="en-US" sz="1400" dirty="0" smtClean="0"/>
                <a:t> Accidents</a:t>
              </a:r>
              <a:endParaRPr lang="en-US" sz="1400" dirty="0"/>
            </a:p>
          </p:txBody>
        </p:sp>
        <p:sp>
          <p:nvSpPr>
            <p:cNvPr id="11" name="TextBox 10"/>
            <p:cNvSpPr txBox="1"/>
            <p:nvPr/>
          </p:nvSpPr>
          <p:spPr>
            <a:xfrm>
              <a:off x="6292790" y="4952875"/>
              <a:ext cx="400110" cy="1296189"/>
            </a:xfrm>
            <a:prstGeom prst="rect">
              <a:avLst/>
            </a:prstGeom>
            <a:noFill/>
          </p:spPr>
          <p:txBody>
            <a:bodyPr vert="vert270" wrap="none" rtlCol="0">
              <a:spAutoFit/>
            </a:bodyPr>
            <a:lstStyle/>
            <a:p>
              <a:r>
                <a:rPr lang="en-US" sz="1400" dirty="0" err="1" smtClean="0"/>
                <a:t>Tập</a:t>
              </a:r>
              <a:r>
                <a:rPr lang="en-US" sz="1400" dirty="0" smtClean="0"/>
                <a:t> Syn_data2</a:t>
              </a:r>
              <a:endParaRPr lang="en-US" sz="1400" dirty="0"/>
            </a:p>
          </p:txBody>
        </p:sp>
      </p:grpSp>
      <p:sp>
        <p:nvSpPr>
          <p:cNvPr id="13" name="TextBox 12"/>
          <p:cNvSpPr txBox="1"/>
          <p:nvPr/>
        </p:nvSpPr>
        <p:spPr>
          <a:xfrm>
            <a:off x="9448800" y="1732593"/>
            <a:ext cx="2273300" cy="2963632"/>
          </a:xfrm>
          <a:prstGeom prst="rect">
            <a:avLst/>
          </a:prstGeom>
          <a:noFill/>
        </p:spPr>
        <p:txBody>
          <a:bodyPr wrap="square" rtlCol="0">
            <a:spAutoFit/>
          </a:bodyPr>
          <a:lstStyle/>
          <a:p>
            <a:pPr>
              <a:lnSpc>
                <a:spcPct val="150000"/>
              </a:lnSpc>
            </a:pPr>
            <a:r>
              <a:rPr lang="vi-VN" sz="1400" dirty="0"/>
              <a:t>Thời gian tiền xử lý càng tăng khi tập dữ liệu đầu vào càng lớn. Thuật toán BT có thời gian tiền xử lý lâu hơn BTI và BTIV là vì thuật toán BT không rút tỉa cơ sở dữ liệu đầu vào trước khi chuyển qua </a:t>
            </a:r>
            <a:r>
              <a:rPr lang="vi-VN" sz="1400" dirty="0" smtClean="0"/>
              <a:t>BitTable</a:t>
            </a:r>
            <a:r>
              <a:rPr lang="en-US" sz="1400" dirty="0" smtClean="0"/>
              <a:t>.</a:t>
            </a:r>
            <a:endParaRPr lang="en-US" sz="1400" dirty="0"/>
          </a:p>
        </p:txBody>
      </p:sp>
      <p:sp>
        <p:nvSpPr>
          <p:cNvPr id="14" name="Slide Number Placeholder 13"/>
          <p:cNvSpPr>
            <a:spLocks noGrp="1"/>
          </p:cNvSpPr>
          <p:nvPr>
            <p:ph type="sldNum" sz="quarter" idx="12"/>
          </p:nvPr>
        </p:nvSpPr>
        <p:spPr/>
        <p:txBody>
          <a:bodyPr/>
          <a:lstStyle/>
          <a:p>
            <a:fld id="{09BCD257-A602-407A-A5C5-1B58A212E395}" type="slidenum">
              <a:rPr lang="en-US" smtClean="0"/>
              <a:t>16</a:t>
            </a:fld>
            <a:endParaRPr lang="en-US"/>
          </a:p>
        </p:txBody>
      </p:sp>
    </p:spTree>
    <p:extLst>
      <p:ext uri="{BB962C8B-B14F-4D97-AF65-F5344CB8AC3E}">
        <p14:creationId xmlns:p14="http://schemas.microsoft.com/office/powerpoint/2010/main" val="130875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a:t/>
            </a:r>
            <a:br>
              <a:rPr lang="en-US" dirty="0"/>
            </a:br>
            <a:r>
              <a:rPr lang="en-US" dirty="0"/>
              <a:t>D</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91181" y="1835150"/>
            <a:ext cx="3634282" cy="2195136"/>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869678" y="1835150"/>
            <a:ext cx="3639322" cy="2195136"/>
          </a:xfrm>
          <a:prstGeom prst="rect">
            <a:avLst/>
          </a:prstGeom>
          <a:noFill/>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91181" y="4269164"/>
            <a:ext cx="3634282" cy="2192096"/>
          </a:xfrm>
          <a:prstGeom prst="rect">
            <a:avLst/>
          </a:prstGeom>
          <a:noFill/>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869678" y="4269164"/>
            <a:ext cx="3639322" cy="2195136"/>
          </a:xfrm>
          <a:prstGeom prst="rect">
            <a:avLst/>
          </a:prstGeom>
          <a:noFill/>
        </p:spPr>
      </p:pic>
      <p:sp>
        <p:nvSpPr>
          <p:cNvPr id="8" name="TextBox 7"/>
          <p:cNvSpPr txBox="1"/>
          <p:nvPr/>
        </p:nvSpPr>
        <p:spPr>
          <a:xfrm>
            <a:off x="359524" y="2328302"/>
            <a:ext cx="431657" cy="1208831"/>
          </a:xfrm>
          <a:prstGeom prst="rect">
            <a:avLst/>
          </a:prstGeom>
          <a:noFill/>
        </p:spPr>
        <p:txBody>
          <a:bodyPr vert="vert270" wrap="none" rtlCol="0">
            <a:spAutoFit/>
          </a:bodyPr>
          <a:lstStyle/>
          <a:p>
            <a:r>
              <a:rPr lang="en-US" sz="1400" dirty="0" err="1" smtClean="0"/>
              <a:t>Tập</a:t>
            </a:r>
            <a:r>
              <a:rPr lang="en-US" sz="1400" dirty="0" smtClean="0"/>
              <a:t> Connect</a:t>
            </a:r>
            <a:endParaRPr lang="en-US" sz="1400" dirty="0"/>
          </a:p>
        </p:txBody>
      </p:sp>
      <p:sp>
        <p:nvSpPr>
          <p:cNvPr id="9" name="TextBox 8"/>
          <p:cNvSpPr txBox="1"/>
          <p:nvPr/>
        </p:nvSpPr>
        <p:spPr>
          <a:xfrm>
            <a:off x="4438020" y="2328302"/>
            <a:ext cx="431657" cy="1328569"/>
          </a:xfrm>
          <a:prstGeom prst="rect">
            <a:avLst/>
          </a:prstGeom>
          <a:noFill/>
        </p:spPr>
        <p:txBody>
          <a:bodyPr vert="vert270" wrap="none" rtlCol="0">
            <a:spAutoFit/>
          </a:bodyPr>
          <a:lstStyle/>
          <a:p>
            <a:r>
              <a:rPr lang="en-US" sz="1400" dirty="0" err="1" smtClean="0"/>
              <a:t>Tập</a:t>
            </a:r>
            <a:r>
              <a:rPr lang="en-US" sz="1400" dirty="0" smtClean="0"/>
              <a:t> Accidents</a:t>
            </a:r>
            <a:endParaRPr lang="en-US" sz="1400" dirty="0"/>
          </a:p>
        </p:txBody>
      </p:sp>
      <p:sp>
        <p:nvSpPr>
          <p:cNvPr id="10" name="TextBox 9"/>
          <p:cNvSpPr txBox="1"/>
          <p:nvPr/>
        </p:nvSpPr>
        <p:spPr>
          <a:xfrm>
            <a:off x="359524" y="4663617"/>
            <a:ext cx="431657" cy="1403189"/>
          </a:xfrm>
          <a:prstGeom prst="rect">
            <a:avLst/>
          </a:prstGeom>
          <a:noFill/>
        </p:spPr>
        <p:txBody>
          <a:bodyPr vert="vert270" wrap="none" rtlCol="0">
            <a:spAutoFit/>
          </a:bodyPr>
          <a:lstStyle/>
          <a:p>
            <a:r>
              <a:rPr lang="en-US" sz="1400" dirty="0" err="1" smtClean="0"/>
              <a:t>Tập</a:t>
            </a:r>
            <a:r>
              <a:rPr lang="en-US" sz="1400" dirty="0" smtClean="0"/>
              <a:t> Syn_data1</a:t>
            </a:r>
            <a:endParaRPr lang="en-US" sz="1400" dirty="0"/>
          </a:p>
        </p:txBody>
      </p:sp>
      <p:sp>
        <p:nvSpPr>
          <p:cNvPr id="11" name="TextBox 10"/>
          <p:cNvSpPr txBox="1"/>
          <p:nvPr/>
        </p:nvSpPr>
        <p:spPr>
          <a:xfrm>
            <a:off x="4438020" y="4663616"/>
            <a:ext cx="431657" cy="1403189"/>
          </a:xfrm>
          <a:prstGeom prst="rect">
            <a:avLst/>
          </a:prstGeom>
          <a:noFill/>
        </p:spPr>
        <p:txBody>
          <a:bodyPr vert="vert270" wrap="none" rtlCol="0">
            <a:spAutoFit/>
          </a:bodyPr>
          <a:lstStyle/>
          <a:p>
            <a:r>
              <a:rPr lang="en-US" sz="1400" dirty="0" err="1" smtClean="0"/>
              <a:t>Tập</a:t>
            </a:r>
            <a:r>
              <a:rPr lang="en-US" sz="1400" dirty="0" smtClean="0"/>
              <a:t> Syn_data2</a:t>
            </a:r>
            <a:endParaRPr lang="en-US" sz="1400" dirty="0"/>
          </a:p>
        </p:txBody>
      </p:sp>
      <p:sp>
        <p:nvSpPr>
          <p:cNvPr id="13" name="TextBox 12"/>
          <p:cNvSpPr txBox="1"/>
          <p:nvPr/>
        </p:nvSpPr>
        <p:spPr>
          <a:xfrm>
            <a:off x="9220200" y="2057400"/>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8725185" y="1709738"/>
                <a:ext cx="2628615" cy="4939814"/>
              </a:xfrm>
              <a:prstGeom prst="rect">
                <a:avLst/>
              </a:prstGeom>
              <a:noFill/>
            </p:spPr>
            <p:txBody>
              <a:bodyPr wrap="square" rtlCol="0">
                <a:spAutoFit/>
              </a:bodyPr>
              <a:lstStyle/>
              <a:p>
                <a:pPr>
                  <a:lnSpc>
                    <a:spcPct val="150000"/>
                  </a:lnSpc>
                </a:pPr>
                <a:r>
                  <a:rPr lang="en-US" sz="1400" dirty="0" err="1"/>
                  <a:t>Thời</a:t>
                </a:r>
                <a:r>
                  <a:rPr lang="en-US" sz="1400" dirty="0"/>
                  <a:t> </a:t>
                </a:r>
                <a:r>
                  <a:rPr lang="en-US" sz="1400" dirty="0" err="1"/>
                  <a:t>gian</a:t>
                </a:r>
                <a:r>
                  <a:rPr lang="en-US" sz="1400" dirty="0"/>
                  <a:t> </a:t>
                </a:r>
                <a:r>
                  <a:rPr lang="en-US" sz="1400" dirty="0" err="1"/>
                  <a:t>xử</a:t>
                </a:r>
                <a:r>
                  <a:rPr lang="en-US" sz="1400" dirty="0"/>
                  <a:t> </a:t>
                </a:r>
                <a:r>
                  <a:rPr lang="en-US" sz="1400" dirty="0" err="1"/>
                  <a:t>lý</a:t>
                </a:r>
                <a:r>
                  <a:rPr lang="en-US" sz="1400" dirty="0"/>
                  <a:t> </a:t>
                </a:r>
                <a:r>
                  <a:rPr lang="en-US" sz="1400" dirty="0" err="1"/>
                  <a:t>của</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a:latin typeface="Cambria Math" panose="02040503050406030204" pitchFamily="18" charset="0"/>
                      </a:rPr>
                      <m:t>𝐵𝑇</m:t>
                    </m:r>
                  </m:oMath>
                </a14:m>
                <a:r>
                  <a:rPr lang="en-US" sz="1400" dirty="0"/>
                  <a:t> </a:t>
                </a:r>
                <a:r>
                  <a:rPr lang="en-US" sz="1400" dirty="0" err="1"/>
                  <a:t>và</a:t>
                </a:r>
                <a:r>
                  <a:rPr lang="en-US" sz="1400" dirty="0"/>
                  <a:t> </a:t>
                </a:r>
                <a14:m>
                  <m:oMath xmlns:m="http://schemas.openxmlformats.org/officeDocument/2006/math">
                    <m:r>
                      <a:rPr lang="en-US" sz="1400" i="1">
                        <a:latin typeface="Cambria Math" panose="02040503050406030204" pitchFamily="18" charset="0"/>
                      </a:rPr>
                      <m:t>𝐵𝑇𝐼</m:t>
                    </m:r>
                  </m:oMath>
                </a14:m>
                <a:r>
                  <a:rPr lang="en-US" sz="1400" dirty="0"/>
                  <a:t> </a:t>
                </a:r>
                <a:r>
                  <a:rPr lang="en-US" sz="1400" dirty="0" err="1"/>
                  <a:t>không</a:t>
                </a:r>
                <a:r>
                  <a:rPr lang="en-US" sz="1400" dirty="0"/>
                  <a:t> </a:t>
                </a:r>
                <a:r>
                  <a:rPr lang="en-US" sz="1400" dirty="0" err="1"/>
                  <a:t>nhanh</a:t>
                </a:r>
                <a:r>
                  <a:rPr lang="en-US" sz="1400" dirty="0"/>
                  <a:t> </a:t>
                </a:r>
                <a:r>
                  <a:rPr lang="en-US" sz="1400" dirty="0" err="1"/>
                  <a:t>hơn</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a:latin typeface="Cambria Math" panose="02040503050406030204" pitchFamily="18" charset="0"/>
                      </a:rPr>
                      <m:t>𝑃𝑇</m:t>
                    </m:r>
                  </m:oMath>
                </a14:m>
                <a:r>
                  <a:rPr lang="en-US" sz="1400" dirty="0"/>
                  <a:t> </a:t>
                </a:r>
                <a:r>
                  <a:rPr lang="en-US" sz="1400" dirty="0" err="1"/>
                  <a:t>của</a:t>
                </a:r>
                <a:r>
                  <a:rPr lang="en-US" sz="1400" dirty="0"/>
                  <a:t> </a:t>
                </a:r>
                <a:r>
                  <a:rPr lang="en-US" sz="1400" dirty="0" err="1"/>
                  <a:t>tác</a:t>
                </a:r>
                <a:r>
                  <a:rPr lang="en-US" sz="1400" dirty="0"/>
                  <a:t> </a:t>
                </a:r>
                <a:r>
                  <a:rPr lang="en-US" sz="1400" dirty="0" err="1"/>
                  <a:t>giả</a:t>
                </a:r>
                <a:r>
                  <a:rPr lang="en-US" sz="1400" dirty="0"/>
                  <a:t> </a:t>
                </a:r>
                <a:r>
                  <a:rPr lang="en-US" sz="1400" dirty="0" err="1"/>
                  <a:t>bài</a:t>
                </a:r>
                <a:r>
                  <a:rPr lang="en-US" sz="1400" dirty="0"/>
                  <a:t> </a:t>
                </a:r>
                <a:r>
                  <a:rPr lang="en-US" sz="1400" dirty="0" err="1"/>
                  <a:t>báo</a:t>
                </a:r>
                <a:r>
                  <a:rPr lang="en-US" sz="1400" dirty="0"/>
                  <a:t> </a:t>
                </a:r>
                <a:r>
                  <a:rPr lang="en-US" sz="1400" dirty="0" err="1"/>
                  <a:t>gốc</a:t>
                </a:r>
                <a:r>
                  <a:rPr lang="en-US" sz="1400" dirty="0"/>
                  <a:t>. </a:t>
                </a:r>
                <a:r>
                  <a:rPr lang="en-US" sz="1400" dirty="0" err="1"/>
                  <a:t>Tuy</a:t>
                </a:r>
                <a:r>
                  <a:rPr lang="en-US" sz="1400" dirty="0"/>
                  <a:t> </a:t>
                </a:r>
                <a:r>
                  <a:rPr lang="en-US" sz="1400" dirty="0" err="1"/>
                  <a:t>nhiên</a:t>
                </a:r>
                <a:r>
                  <a:rPr lang="en-US" sz="1400" dirty="0"/>
                  <a:t>, </a:t>
                </a:r>
                <a:r>
                  <a:rPr lang="en-US" sz="1400" dirty="0" err="1"/>
                  <a:t>thuật</a:t>
                </a:r>
                <a:r>
                  <a:rPr lang="en-US" sz="1400" dirty="0"/>
                  <a:t> </a:t>
                </a:r>
                <a:r>
                  <a:rPr lang="en-US" sz="1400" dirty="0" err="1"/>
                  <a:t>toán</a:t>
                </a:r>
                <a:r>
                  <a:rPr lang="en-US" sz="1400" dirty="0"/>
                  <a:t> </a:t>
                </a:r>
                <a14:m>
                  <m:oMath xmlns:m="http://schemas.openxmlformats.org/officeDocument/2006/math">
                    <m:r>
                      <a:rPr lang="en-US" sz="1400" i="1">
                        <a:latin typeface="Cambria Math" panose="02040503050406030204" pitchFamily="18" charset="0"/>
                      </a:rPr>
                      <m:t>𝐵𝑇𝐼𝑉</m:t>
                    </m:r>
                  </m:oMath>
                </a14:m>
                <a:r>
                  <a:rPr lang="en-US" sz="1400" dirty="0"/>
                  <a:t> </a:t>
                </a:r>
                <a:r>
                  <a:rPr lang="en-US" sz="1400" dirty="0" err="1"/>
                  <a:t>có</a:t>
                </a:r>
                <a:r>
                  <a:rPr lang="en-US" sz="1400" dirty="0"/>
                  <a:t> </a:t>
                </a:r>
                <a:r>
                  <a:rPr lang="en-US" sz="1400" dirty="0" err="1"/>
                  <a:t>thời</a:t>
                </a:r>
                <a:r>
                  <a:rPr lang="en-US" sz="1400" dirty="0"/>
                  <a:t> </a:t>
                </a:r>
                <a:r>
                  <a:rPr lang="en-US" sz="1400" dirty="0" err="1"/>
                  <a:t>gian</a:t>
                </a:r>
                <a:r>
                  <a:rPr lang="en-US" sz="1400" dirty="0"/>
                  <a:t> </a:t>
                </a:r>
                <a:r>
                  <a:rPr lang="en-US" sz="1400" dirty="0" err="1"/>
                  <a:t>xử</a:t>
                </a:r>
                <a:r>
                  <a:rPr lang="en-US" sz="1400" dirty="0"/>
                  <a:t> </a:t>
                </a:r>
                <a:r>
                  <a:rPr lang="en-US" sz="1400" dirty="0" err="1"/>
                  <a:t>lý</a:t>
                </a:r>
                <a:r>
                  <a:rPr lang="en-US" sz="1400" dirty="0"/>
                  <a:t> </a:t>
                </a:r>
                <a:r>
                  <a:rPr lang="en-US" sz="1400" dirty="0" err="1"/>
                  <a:t>nhanh</a:t>
                </a:r>
                <a:r>
                  <a:rPr lang="en-US" sz="1400" dirty="0"/>
                  <a:t> </a:t>
                </a:r>
                <a:r>
                  <a:rPr lang="en-US" sz="1400" dirty="0" err="1"/>
                  <a:t>hơn</a:t>
                </a:r>
                <a:r>
                  <a:rPr lang="en-US" sz="1400" dirty="0"/>
                  <a:t> </a:t>
                </a:r>
                <a:r>
                  <a:rPr lang="en-US" sz="1400" dirty="0" err="1"/>
                  <a:t>đáng</a:t>
                </a:r>
                <a:r>
                  <a:rPr lang="en-US" sz="1400" dirty="0"/>
                  <a:t> </a:t>
                </a:r>
                <a:r>
                  <a:rPr lang="en-US" sz="1400" dirty="0" err="1"/>
                  <a:t>kể</a:t>
                </a:r>
                <a:r>
                  <a:rPr lang="en-US" sz="1400" dirty="0"/>
                  <a:t> so </a:t>
                </a:r>
                <a:r>
                  <a:rPr lang="en-US" sz="1400" dirty="0" err="1"/>
                  <a:t>với</a:t>
                </a:r>
                <a:r>
                  <a:rPr lang="en-US" sz="1400" dirty="0"/>
                  <a:t> </a:t>
                </a:r>
                <a:r>
                  <a:rPr lang="en-US" sz="1400" dirty="0" err="1"/>
                  <a:t>những</a:t>
                </a:r>
                <a:r>
                  <a:rPr lang="en-US" sz="1400" dirty="0"/>
                  <a:t> </a:t>
                </a:r>
                <a:r>
                  <a:rPr lang="en-US" sz="1400" dirty="0" err="1"/>
                  <a:t>thuật</a:t>
                </a:r>
                <a:r>
                  <a:rPr lang="en-US" sz="1400" dirty="0"/>
                  <a:t> </a:t>
                </a:r>
                <a:r>
                  <a:rPr lang="en-US" sz="1400" dirty="0" err="1"/>
                  <a:t>toán</a:t>
                </a:r>
                <a:r>
                  <a:rPr lang="en-US" sz="1400" dirty="0"/>
                  <a:t> </a:t>
                </a:r>
                <a:r>
                  <a:rPr lang="en-US" sz="1400" dirty="0" err="1"/>
                  <a:t>khác</a:t>
                </a:r>
                <a:r>
                  <a:rPr lang="en-US" sz="1400" dirty="0"/>
                  <a:t>. </a:t>
                </a:r>
                <a:endParaRPr lang="en-US" sz="1400" dirty="0" smtClean="0"/>
              </a:p>
              <a:p>
                <a:pPr>
                  <a:lnSpc>
                    <a:spcPct val="150000"/>
                  </a:lnSpc>
                </a:pPr>
                <a:r>
                  <a:rPr lang="en-US" sz="1400" dirty="0" err="1"/>
                  <a:t>Thời</a:t>
                </a:r>
                <a:r>
                  <a:rPr lang="en-US" sz="1400" dirty="0"/>
                  <a:t> </a:t>
                </a:r>
                <a:r>
                  <a:rPr lang="en-US" sz="1400" dirty="0" err="1"/>
                  <a:t>gian</a:t>
                </a:r>
                <a:r>
                  <a:rPr lang="en-US" sz="1400" dirty="0"/>
                  <a:t> </a:t>
                </a:r>
                <a:r>
                  <a:rPr lang="en-US" sz="1400" dirty="0" err="1"/>
                  <a:t>xử</a:t>
                </a:r>
                <a:r>
                  <a:rPr lang="en-US" sz="1400" dirty="0"/>
                  <a:t> </a:t>
                </a:r>
                <a:r>
                  <a:rPr lang="en-US" sz="1400" dirty="0" err="1"/>
                  <a:t>lý</a:t>
                </a:r>
                <a:r>
                  <a:rPr lang="en-US" sz="1400" dirty="0"/>
                  <a:t> </a:t>
                </a:r>
                <a:r>
                  <a:rPr lang="en-US" sz="1400" dirty="0" err="1"/>
                  <a:t>càng</a:t>
                </a:r>
                <a:r>
                  <a:rPr lang="en-US" sz="1400" dirty="0"/>
                  <a:t> </a:t>
                </a:r>
                <a:r>
                  <a:rPr lang="en-US" sz="1400" dirty="0" err="1"/>
                  <a:t>nhanh</a:t>
                </a:r>
                <a:r>
                  <a:rPr lang="en-US" sz="1400" dirty="0"/>
                  <a:t> </a:t>
                </a:r>
                <a:r>
                  <a:rPr lang="en-US" sz="1400" dirty="0" err="1"/>
                  <a:t>khi</a:t>
                </a:r>
                <a:r>
                  <a:rPr lang="en-US" sz="1400" dirty="0"/>
                  <a:t> </a:t>
                </a:r>
                <a:r>
                  <a:rPr lang="en-US" sz="1400" dirty="0" err="1"/>
                  <a:t>chiều</a:t>
                </a:r>
                <a:r>
                  <a:rPr lang="en-US" sz="1400" dirty="0"/>
                  <a:t> </a:t>
                </a:r>
                <a:r>
                  <a:rPr lang="en-US" sz="1400" dirty="0" err="1"/>
                  <a:t>dài</a:t>
                </a:r>
                <a:r>
                  <a:rPr lang="en-US" sz="1400" dirty="0"/>
                  <a:t> </a:t>
                </a:r>
                <a:r>
                  <a:rPr lang="en-US" sz="1400" dirty="0" err="1"/>
                  <a:t>itemset</a:t>
                </a:r>
                <a:r>
                  <a:rPr lang="en-US" sz="1400" dirty="0"/>
                  <a:t> </a:t>
                </a:r>
                <a:r>
                  <a:rPr lang="en-US" sz="1400" dirty="0" err="1"/>
                  <a:t>truy</a:t>
                </a:r>
                <a:r>
                  <a:rPr lang="en-US" sz="1400" dirty="0"/>
                  <a:t> </a:t>
                </a:r>
                <a:r>
                  <a:rPr lang="en-US" sz="1400" dirty="0" err="1"/>
                  <a:t>vấn</a:t>
                </a:r>
                <a:r>
                  <a:rPr lang="en-US" sz="1400" dirty="0"/>
                  <a:t> </a:t>
                </a:r>
                <a:r>
                  <a:rPr lang="en-US" sz="1400" dirty="0" err="1"/>
                  <a:t>càng</a:t>
                </a:r>
                <a:r>
                  <a:rPr lang="en-US" sz="1400" dirty="0"/>
                  <a:t> </a:t>
                </a:r>
                <a:r>
                  <a:rPr lang="en-US" sz="1400" dirty="0" err="1"/>
                  <a:t>dài</a:t>
                </a:r>
                <a:r>
                  <a:rPr lang="en-US" sz="1400" dirty="0"/>
                  <a:t>. </a:t>
                </a:r>
                <a:r>
                  <a:rPr lang="en-US" sz="1400" dirty="0" err="1"/>
                  <a:t>Điều</a:t>
                </a:r>
                <a:r>
                  <a:rPr lang="en-US" sz="1400" dirty="0"/>
                  <a:t> </a:t>
                </a:r>
                <a:r>
                  <a:rPr lang="en-US" sz="1400" dirty="0" err="1"/>
                  <a:t>này</a:t>
                </a:r>
                <a:r>
                  <a:rPr lang="en-US" sz="1400" dirty="0"/>
                  <a:t> </a:t>
                </a:r>
                <a:r>
                  <a:rPr lang="en-US" sz="1400" dirty="0" err="1"/>
                  <a:t>có</a:t>
                </a:r>
                <a:r>
                  <a:rPr lang="en-US" sz="1400" dirty="0"/>
                  <a:t> </a:t>
                </a:r>
                <a:r>
                  <a:rPr lang="en-US" sz="1400" dirty="0" err="1"/>
                  <a:t>thể</a:t>
                </a:r>
                <a:r>
                  <a:rPr lang="en-US" sz="1400" dirty="0"/>
                  <a:t> </a:t>
                </a:r>
                <a:r>
                  <a:rPr lang="en-US" sz="1400" dirty="0" err="1"/>
                  <a:t>được</a:t>
                </a:r>
                <a:r>
                  <a:rPr lang="en-US" sz="1400" dirty="0"/>
                  <a:t> </a:t>
                </a:r>
                <a:r>
                  <a:rPr lang="en-US" sz="1400" dirty="0" err="1"/>
                  <a:t>giải</a:t>
                </a:r>
                <a:r>
                  <a:rPr lang="en-US" sz="1400" dirty="0"/>
                  <a:t> </a:t>
                </a:r>
                <a:r>
                  <a:rPr lang="en-US" sz="1400" dirty="0" err="1"/>
                  <a:t>thích</a:t>
                </a:r>
                <a:r>
                  <a:rPr lang="en-US" sz="1400" dirty="0"/>
                  <a:t> </a:t>
                </a:r>
                <a:r>
                  <a:rPr lang="en-US" sz="1400" dirty="0" err="1"/>
                  <a:t>là</a:t>
                </a:r>
                <a:r>
                  <a:rPr lang="en-US" sz="1400" dirty="0"/>
                  <a:t> </a:t>
                </a:r>
                <a:r>
                  <a:rPr lang="en-US" sz="1400" dirty="0" err="1"/>
                  <a:t>vì</a:t>
                </a:r>
                <a:r>
                  <a:rPr lang="en-US" sz="1400" dirty="0"/>
                  <a:t> </a:t>
                </a:r>
                <a:r>
                  <a:rPr lang="en-US" sz="1400" dirty="0" err="1"/>
                  <a:t>có</a:t>
                </a:r>
                <a:r>
                  <a:rPr lang="en-US" sz="1400" dirty="0"/>
                  <a:t> </a:t>
                </a:r>
                <a:r>
                  <a:rPr lang="en-US" sz="1400" dirty="0" err="1"/>
                  <a:t>thể</a:t>
                </a:r>
                <a:r>
                  <a:rPr lang="en-US" sz="1400" dirty="0"/>
                  <a:t> </a:t>
                </a:r>
                <a:r>
                  <a:rPr lang="en-US" sz="1400" dirty="0" err="1"/>
                  <a:t>độ</a:t>
                </a:r>
                <a:r>
                  <a:rPr lang="en-US" sz="1400" dirty="0"/>
                  <a:t> </a:t>
                </a:r>
                <a:r>
                  <a:rPr lang="en-US" sz="1400" dirty="0" err="1"/>
                  <a:t>dài</a:t>
                </a:r>
                <a:r>
                  <a:rPr lang="en-US" sz="1400" dirty="0"/>
                  <a:t> </a:t>
                </a:r>
                <a:r>
                  <a:rPr lang="en-US" sz="1400" dirty="0" err="1"/>
                  <a:t>itemset</a:t>
                </a:r>
                <a:r>
                  <a:rPr lang="en-US" sz="1400" dirty="0"/>
                  <a:t> </a:t>
                </a:r>
                <a:r>
                  <a:rPr lang="en-US" sz="1400" dirty="0" err="1"/>
                  <a:t>truy</a:t>
                </a:r>
                <a:r>
                  <a:rPr lang="en-US" sz="1400" dirty="0"/>
                  <a:t> </a:t>
                </a:r>
                <a:r>
                  <a:rPr lang="en-US" sz="1400" dirty="0" err="1"/>
                  <a:t>vấn</a:t>
                </a:r>
                <a:r>
                  <a:rPr lang="en-US" sz="1400" dirty="0"/>
                  <a:t> </a:t>
                </a:r>
                <a:r>
                  <a:rPr lang="en-US" sz="1400" dirty="0" err="1"/>
                  <a:t>càng</a:t>
                </a:r>
                <a:r>
                  <a:rPr lang="en-US" sz="1400" dirty="0"/>
                  <a:t> </a:t>
                </a:r>
                <a:r>
                  <a:rPr lang="en-US" sz="1400" dirty="0" err="1"/>
                  <a:t>dài</a:t>
                </a:r>
                <a:r>
                  <a:rPr lang="en-US" sz="1400" dirty="0"/>
                  <a:t> </a:t>
                </a:r>
                <a:r>
                  <a:rPr lang="en-US" sz="1400" dirty="0" err="1"/>
                  <a:t>thì</a:t>
                </a:r>
                <a:r>
                  <a:rPr lang="en-US" sz="1400" dirty="0"/>
                  <a:t> </a:t>
                </a:r>
                <a:r>
                  <a:rPr lang="en-US" sz="1400" dirty="0" err="1"/>
                  <a:t>số</a:t>
                </a:r>
                <a:r>
                  <a:rPr lang="en-US" sz="1400" dirty="0"/>
                  <a:t> </a:t>
                </a:r>
                <a:r>
                  <a:rPr lang="en-US" sz="1400" dirty="0" err="1"/>
                  <a:t>giao</a:t>
                </a:r>
                <a:r>
                  <a:rPr lang="en-US" sz="1400" dirty="0"/>
                  <a:t> </a:t>
                </a:r>
                <a:r>
                  <a:rPr lang="en-US" sz="1400" dirty="0" err="1"/>
                  <a:t>dịch</a:t>
                </a:r>
                <a:r>
                  <a:rPr lang="en-US" sz="1400" dirty="0"/>
                  <a:t> </a:t>
                </a:r>
                <a:r>
                  <a:rPr lang="en-US" sz="1400" dirty="0" err="1"/>
                  <a:t>có</a:t>
                </a:r>
                <a:r>
                  <a:rPr lang="en-US" sz="1400" dirty="0"/>
                  <a:t> </a:t>
                </a:r>
                <a:r>
                  <a:rPr lang="en-US" sz="1400" dirty="0" err="1"/>
                  <a:t>chứa</a:t>
                </a:r>
                <a:r>
                  <a:rPr lang="en-US" sz="1400" dirty="0"/>
                  <a:t> </a:t>
                </a:r>
                <a:r>
                  <a:rPr lang="en-US" sz="1400" dirty="0" err="1"/>
                  <a:t>itemset</a:t>
                </a:r>
                <a:r>
                  <a:rPr lang="en-US" sz="1400" dirty="0"/>
                  <a:t> </a:t>
                </a:r>
                <a:r>
                  <a:rPr lang="en-US" sz="1400" dirty="0" err="1"/>
                  <a:t>truy</a:t>
                </a:r>
                <a:r>
                  <a:rPr lang="en-US" sz="1400" dirty="0"/>
                  <a:t> </a:t>
                </a:r>
                <a:r>
                  <a:rPr lang="en-US" sz="1400" dirty="0" err="1"/>
                  <a:t>vấn</a:t>
                </a:r>
                <a:r>
                  <a:rPr lang="en-US" sz="1400" dirty="0"/>
                  <a:t> </a:t>
                </a:r>
                <a:r>
                  <a:rPr lang="en-US" sz="1400" dirty="0" err="1"/>
                  <a:t>càng</a:t>
                </a:r>
                <a:r>
                  <a:rPr lang="en-US" sz="1400" dirty="0"/>
                  <a:t> </a:t>
                </a:r>
                <a:r>
                  <a:rPr lang="en-US" sz="1400" dirty="0" err="1"/>
                  <a:t>giảm</a:t>
                </a:r>
                <a:r>
                  <a:rPr lang="en-US" sz="1400" dirty="0"/>
                  <a:t> </a:t>
                </a:r>
                <a:r>
                  <a:rPr lang="en-US" sz="1400" dirty="0" err="1"/>
                  <a:t>nên</a:t>
                </a:r>
                <a:r>
                  <a:rPr lang="en-US" sz="1400" dirty="0"/>
                  <a:t> </a:t>
                </a:r>
                <a:r>
                  <a:rPr lang="en-US" sz="1400" dirty="0" err="1"/>
                  <a:t>thời</a:t>
                </a:r>
                <a:r>
                  <a:rPr lang="en-US" sz="1400" dirty="0"/>
                  <a:t> </a:t>
                </a:r>
                <a:r>
                  <a:rPr lang="en-US" sz="1400" dirty="0" err="1"/>
                  <a:t>gian</a:t>
                </a:r>
                <a:r>
                  <a:rPr lang="en-US" sz="1400" dirty="0"/>
                  <a:t> </a:t>
                </a:r>
                <a:r>
                  <a:rPr lang="en-US" sz="1400" dirty="0" err="1"/>
                  <a:t>xử</a:t>
                </a:r>
                <a:r>
                  <a:rPr lang="en-US" sz="1400" dirty="0"/>
                  <a:t> </a:t>
                </a:r>
                <a:r>
                  <a:rPr lang="en-US" sz="1400" dirty="0" err="1"/>
                  <a:t>lý</a:t>
                </a:r>
                <a:r>
                  <a:rPr lang="en-US" sz="1400" dirty="0"/>
                  <a:t> </a:t>
                </a:r>
                <a:r>
                  <a:rPr lang="en-US" sz="1400" dirty="0" err="1"/>
                  <a:t>cũng</a:t>
                </a:r>
                <a:r>
                  <a:rPr lang="en-US" sz="1400" dirty="0"/>
                  <a:t> </a:t>
                </a:r>
                <a:r>
                  <a:rPr lang="en-US" sz="1400" dirty="0" err="1"/>
                  <a:t>giảm</a:t>
                </a:r>
                <a:r>
                  <a:rPr lang="en-US" sz="1400" dirty="0"/>
                  <a:t> </a:t>
                </a:r>
                <a:r>
                  <a:rPr lang="en-US" sz="1400" dirty="0" err="1"/>
                  <a:t>theo.</a:t>
                </a:r>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8725185" y="1709738"/>
                <a:ext cx="2628615" cy="4939814"/>
              </a:xfrm>
              <a:prstGeom prst="rect">
                <a:avLst/>
              </a:prstGeom>
              <a:blipFill rotWithShape="0">
                <a:blip r:embed="rId6"/>
                <a:stretch>
                  <a:fillRect l="-694" r="-463"/>
                </a:stretch>
              </a:blipFill>
            </p:spPr>
            <p:txBody>
              <a:bodyPr/>
              <a:lstStyle/>
              <a:p>
                <a:r>
                  <a:rPr lang="en-US">
                    <a:noFill/>
                  </a:rPr>
                  <a:t> </a:t>
                </a:r>
              </a:p>
            </p:txBody>
          </p:sp>
        </mc:Fallback>
      </mc:AlternateContent>
      <p:sp>
        <p:nvSpPr>
          <p:cNvPr id="15" name="Slide Number Placeholder 14"/>
          <p:cNvSpPr>
            <a:spLocks noGrp="1"/>
          </p:cNvSpPr>
          <p:nvPr>
            <p:ph type="sldNum" sz="quarter" idx="12"/>
          </p:nvPr>
        </p:nvSpPr>
        <p:spPr/>
        <p:txBody>
          <a:bodyPr/>
          <a:lstStyle/>
          <a:p>
            <a:fld id="{09BCD257-A602-407A-A5C5-1B58A212E395}" type="slidenum">
              <a:rPr lang="en-US" smtClean="0"/>
              <a:t>17</a:t>
            </a:fld>
            <a:endParaRPr lang="en-US"/>
          </a:p>
        </p:txBody>
      </p:sp>
    </p:spTree>
    <p:extLst>
      <p:ext uri="{BB962C8B-B14F-4D97-AF65-F5344CB8AC3E}">
        <p14:creationId xmlns:p14="http://schemas.microsoft.com/office/powerpoint/2010/main" val="8474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r>
            <a:br>
              <a:rPr lang="en-US" dirty="0" smtClean="0"/>
            </a:br>
            <a:r>
              <a:rPr lang="en-US" dirty="0" smtClean="0"/>
              <a:t>A. </a:t>
            </a:r>
            <a:r>
              <a:rPr lang="en-US" dirty="0" err="1" smtClean="0"/>
              <a:t>Kết</a:t>
            </a:r>
            <a:r>
              <a:rPr lang="en-US" dirty="0" smtClean="0"/>
              <a:t> </a:t>
            </a:r>
            <a:r>
              <a:rPr lang="en-US" dirty="0" err="1" smtClean="0"/>
              <a:t>luận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US" dirty="0" err="1" smtClean="0">
                    <a:latin typeface="+mj-lt"/>
                  </a:rPr>
                  <a:t>Nghiên</a:t>
                </a:r>
                <a:r>
                  <a:rPr lang="en-US" dirty="0" smtClean="0">
                    <a:latin typeface="+mj-lt"/>
                  </a:rPr>
                  <a:t> </a:t>
                </a:r>
                <a:r>
                  <a:rPr lang="en-US" dirty="0" err="1" smtClean="0">
                    <a:latin typeface="+mj-lt"/>
                  </a:rPr>
                  <a:t>cứu</a:t>
                </a:r>
                <a:r>
                  <a:rPr lang="en-US" dirty="0" smtClean="0">
                    <a:latin typeface="+mj-lt"/>
                  </a:rPr>
                  <a:t> </a:t>
                </a:r>
                <a:r>
                  <a:rPr lang="en-US" dirty="0" err="1" smtClean="0">
                    <a:latin typeface="+mj-lt"/>
                  </a:rPr>
                  <a:t>tổng</a:t>
                </a:r>
                <a:r>
                  <a:rPr lang="en-US" dirty="0" smtClean="0">
                    <a:latin typeface="+mj-lt"/>
                  </a:rPr>
                  <a:t> </a:t>
                </a:r>
                <a:r>
                  <a:rPr lang="en-US" dirty="0" err="1" smtClean="0">
                    <a:latin typeface="+mj-lt"/>
                  </a:rPr>
                  <a:t>quan</a:t>
                </a:r>
                <a:r>
                  <a:rPr lang="en-US" dirty="0" smtClean="0">
                    <a:latin typeface="+mj-lt"/>
                  </a:rPr>
                  <a:t> </a:t>
                </a:r>
                <a:r>
                  <a:rPr lang="en-US" dirty="0" err="1" smtClean="0">
                    <a:latin typeface="+mj-lt"/>
                  </a:rPr>
                  <a:t>về</a:t>
                </a:r>
                <a:r>
                  <a:rPr lang="en-US" dirty="0" smtClean="0">
                    <a:latin typeface="+mj-lt"/>
                  </a:rPr>
                  <a:t> </a:t>
                </a:r>
                <a:r>
                  <a:rPr lang="en-US" dirty="0" err="1" smtClean="0">
                    <a:latin typeface="+mj-lt"/>
                  </a:rPr>
                  <a:t>bài</a:t>
                </a:r>
                <a:r>
                  <a:rPr lang="en-US" dirty="0" smtClean="0">
                    <a:latin typeface="+mj-lt"/>
                  </a:rPr>
                  <a:t> </a:t>
                </a:r>
                <a:r>
                  <a:rPr lang="en-US" dirty="0" err="1" smtClean="0">
                    <a:latin typeface="+mj-lt"/>
                  </a:rPr>
                  <a:t>toán</a:t>
                </a:r>
                <a:r>
                  <a:rPr lang="en-US" dirty="0" smtClean="0">
                    <a:latin typeface="+mj-lt"/>
                  </a:rPr>
                  <a:t> </a:t>
                </a:r>
                <a:r>
                  <a:rPr lang="en-US" dirty="0" err="1" smtClean="0">
                    <a:latin typeface="+mj-lt"/>
                  </a:rPr>
                  <a:t>khai</a:t>
                </a:r>
                <a:r>
                  <a:rPr lang="en-US" dirty="0" smtClean="0">
                    <a:latin typeface="+mj-lt"/>
                  </a:rPr>
                  <a:t> </a:t>
                </a:r>
                <a:r>
                  <a:rPr lang="en-US" dirty="0" err="1" smtClean="0">
                    <a:latin typeface="+mj-lt"/>
                  </a:rPr>
                  <a:t>thác</a:t>
                </a:r>
                <a:r>
                  <a:rPr lang="en-US" dirty="0" smtClean="0">
                    <a:latin typeface="+mj-lt"/>
                  </a:rPr>
                  <a:t> top-k </a:t>
                </a:r>
                <a:r>
                  <a:rPr lang="en-US" dirty="0" err="1" smtClean="0">
                    <a:latin typeface="+mj-lt"/>
                  </a:rPr>
                  <a:t>sự</a:t>
                </a:r>
                <a:r>
                  <a:rPr lang="en-US" dirty="0" smtClean="0">
                    <a:latin typeface="+mj-lt"/>
                  </a:rPr>
                  <a:t> </a:t>
                </a:r>
                <a:r>
                  <a:rPr lang="en-US" dirty="0" err="1" smtClean="0">
                    <a:latin typeface="+mj-lt"/>
                  </a:rPr>
                  <a:t>kiện</a:t>
                </a:r>
                <a:r>
                  <a:rPr lang="en-US" dirty="0" smtClean="0">
                    <a:latin typeface="+mj-lt"/>
                  </a:rPr>
                  <a:t> </a:t>
                </a:r>
                <a:r>
                  <a:rPr lang="en-US" dirty="0" err="1" smtClean="0">
                    <a:latin typeface="+mj-lt"/>
                  </a:rPr>
                  <a:t>đồng</a:t>
                </a:r>
                <a:r>
                  <a:rPr lang="en-US" dirty="0" smtClean="0">
                    <a:latin typeface="+mj-lt"/>
                  </a:rPr>
                  <a:t> </a:t>
                </a:r>
                <a:r>
                  <a:rPr lang="en-US" dirty="0" err="1" smtClean="0">
                    <a:latin typeface="+mj-lt"/>
                  </a:rPr>
                  <a:t>xuất</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trên</a:t>
                </a:r>
                <a:r>
                  <a:rPr lang="en-US" dirty="0" smtClean="0">
                    <a:latin typeface="+mj-lt"/>
                  </a:rPr>
                  <a:t> </a:t>
                </a:r>
                <a:r>
                  <a:rPr lang="en-US" dirty="0" err="1" smtClean="0">
                    <a:latin typeface="+mj-lt"/>
                  </a:rPr>
                  <a:t>cơ</a:t>
                </a:r>
                <a:r>
                  <a:rPr lang="en-US" dirty="0" smtClean="0">
                    <a:latin typeface="+mj-lt"/>
                  </a:rPr>
                  <a:t> </a:t>
                </a:r>
                <a:r>
                  <a:rPr lang="en-US" dirty="0" err="1" smtClean="0">
                    <a:latin typeface="+mj-lt"/>
                  </a:rPr>
                  <a:t>sở</a:t>
                </a:r>
                <a:r>
                  <a:rPr lang="en-US" dirty="0" smtClean="0">
                    <a:latin typeface="+mj-lt"/>
                  </a:rPr>
                  <a:t> </a:t>
                </a:r>
                <a:r>
                  <a:rPr lang="en-US" dirty="0" err="1" smtClean="0">
                    <a:latin typeface="+mj-lt"/>
                  </a:rPr>
                  <a:t>dữ</a:t>
                </a:r>
                <a:r>
                  <a:rPr lang="en-US" dirty="0" smtClean="0">
                    <a:latin typeface="+mj-lt"/>
                  </a:rPr>
                  <a:t> </a:t>
                </a:r>
                <a:r>
                  <a:rPr lang="en-US" dirty="0" err="1" smtClean="0">
                    <a:latin typeface="+mj-lt"/>
                  </a:rPr>
                  <a:t>liệu</a:t>
                </a:r>
                <a:r>
                  <a:rPr lang="en-US" dirty="0" smtClean="0">
                    <a:latin typeface="+mj-lt"/>
                  </a:rPr>
                  <a:t> </a:t>
                </a:r>
                <a:r>
                  <a:rPr lang="en-US" dirty="0" err="1" smtClean="0">
                    <a:latin typeface="+mj-lt"/>
                  </a:rPr>
                  <a:t>giao</a:t>
                </a:r>
                <a:r>
                  <a:rPr lang="en-US" dirty="0" smtClean="0">
                    <a:latin typeface="+mj-lt"/>
                  </a:rPr>
                  <a:t> </a:t>
                </a:r>
                <a:r>
                  <a:rPr lang="en-US" dirty="0" err="1" smtClean="0">
                    <a:latin typeface="+mj-lt"/>
                  </a:rPr>
                  <a:t>tác</a:t>
                </a:r>
                <a:r>
                  <a:rPr lang="en-US" dirty="0" smtClean="0">
                    <a:latin typeface="+mj-lt"/>
                  </a:rPr>
                  <a:t>.</a:t>
                </a:r>
              </a:p>
              <a:p>
                <a:pPr>
                  <a:lnSpc>
                    <a:spcPct val="120000"/>
                  </a:lnSpc>
                </a:pPr>
                <a:r>
                  <a:rPr lang="en-US" dirty="0" err="1" smtClean="0">
                    <a:latin typeface="+mj-lt"/>
                  </a:rPr>
                  <a:t>Tiếp</a:t>
                </a:r>
                <a:r>
                  <a:rPr lang="en-US" dirty="0" smtClean="0">
                    <a:latin typeface="+mj-lt"/>
                  </a:rPr>
                  <a:t> </a:t>
                </a:r>
                <a:r>
                  <a:rPr lang="en-US" dirty="0" err="1">
                    <a:latin typeface="+mj-lt"/>
                  </a:rPr>
                  <a:t>cận</a:t>
                </a:r>
                <a:r>
                  <a:rPr lang="en-US" dirty="0">
                    <a:latin typeface="+mj-lt"/>
                  </a:rPr>
                  <a:t> </a:t>
                </a:r>
                <a:r>
                  <a:rPr lang="en-US" dirty="0" err="1">
                    <a:latin typeface="+mj-lt"/>
                  </a:rPr>
                  <a:t>giải</a:t>
                </a:r>
                <a:r>
                  <a:rPr lang="en-US" dirty="0">
                    <a:latin typeface="+mj-lt"/>
                  </a:rPr>
                  <a:t> </a:t>
                </a:r>
                <a:r>
                  <a:rPr lang="en-US" dirty="0" err="1">
                    <a:latin typeface="+mj-lt"/>
                  </a:rPr>
                  <a:t>pháp</a:t>
                </a:r>
                <a:r>
                  <a:rPr lang="en-US" dirty="0">
                    <a:latin typeface="+mj-lt"/>
                  </a:rPr>
                  <a:t> </a:t>
                </a:r>
                <a:r>
                  <a:rPr lang="en-US" dirty="0" err="1">
                    <a:latin typeface="+mj-lt"/>
                  </a:rPr>
                  <a:t>biểu</a:t>
                </a:r>
                <a:r>
                  <a:rPr lang="en-US" dirty="0">
                    <a:latin typeface="+mj-lt"/>
                  </a:rPr>
                  <a:t> </a:t>
                </a:r>
                <a:r>
                  <a:rPr lang="en-US" dirty="0" err="1">
                    <a:latin typeface="+mj-lt"/>
                  </a:rPr>
                  <a:t>diễn</a:t>
                </a:r>
                <a:r>
                  <a:rPr lang="en-US" dirty="0">
                    <a:latin typeface="+mj-lt"/>
                  </a:rPr>
                  <a:t> </a:t>
                </a:r>
                <a:r>
                  <a:rPr lang="en-US" dirty="0" err="1">
                    <a:latin typeface="+mj-lt"/>
                  </a:rPr>
                  <a:t>dữ</a:t>
                </a:r>
                <a:r>
                  <a:rPr lang="en-US" dirty="0">
                    <a:latin typeface="+mj-lt"/>
                  </a:rPr>
                  <a:t> </a:t>
                </a:r>
                <a:r>
                  <a:rPr lang="en-US" dirty="0" err="1">
                    <a:latin typeface="+mj-lt"/>
                  </a:rPr>
                  <a:t>liệu</a:t>
                </a:r>
                <a:r>
                  <a:rPr lang="en-US" dirty="0">
                    <a:latin typeface="+mj-lt"/>
                  </a:rPr>
                  <a:t> </a:t>
                </a:r>
                <a:r>
                  <a:rPr lang="en-US" dirty="0" err="1">
                    <a:latin typeface="+mj-lt"/>
                  </a:rPr>
                  <a:t>bằng</a:t>
                </a:r>
                <a:r>
                  <a:rPr lang="en-US" dirty="0">
                    <a:latin typeface="+mj-lt"/>
                  </a:rPr>
                  <a:t> </a:t>
                </a:r>
                <a:r>
                  <a:rPr lang="en-US" dirty="0" err="1">
                    <a:latin typeface="+mj-lt"/>
                  </a:rPr>
                  <a:t>BitTable</a:t>
                </a:r>
                <a:r>
                  <a:rPr lang="en-US" dirty="0">
                    <a:latin typeface="+mj-lt"/>
                  </a:rPr>
                  <a:t> </a:t>
                </a:r>
                <a:r>
                  <a:rPr lang="en-US" dirty="0" err="1">
                    <a:latin typeface="+mj-lt"/>
                  </a:rPr>
                  <a:t>thông</a:t>
                </a:r>
                <a:r>
                  <a:rPr lang="en-US" dirty="0">
                    <a:latin typeface="+mj-lt"/>
                  </a:rPr>
                  <a:t> qua </a:t>
                </a:r>
                <a:r>
                  <a:rPr lang="en-US" dirty="0" err="1">
                    <a:latin typeface="+mj-lt"/>
                  </a:rPr>
                  <a:t>công</a:t>
                </a:r>
                <a:r>
                  <a:rPr lang="en-US" dirty="0">
                    <a:latin typeface="+mj-lt"/>
                  </a:rPr>
                  <a:t> </a:t>
                </a:r>
                <a:r>
                  <a:rPr lang="en-US" dirty="0" err="1">
                    <a:latin typeface="+mj-lt"/>
                  </a:rPr>
                  <a:t>trình</a:t>
                </a:r>
                <a:r>
                  <a:rPr lang="en-US" dirty="0">
                    <a:latin typeface="+mj-lt"/>
                  </a:rPr>
                  <a:t> </a:t>
                </a:r>
                <a:r>
                  <a:rPr lang="en-US" dirty="0" err="1">
                    <a:latin typeface="+mj-lt"/>
                  </a:rPr>
                  <a:t>gốc</a:t>
                </a:r>
                <a:r>
                  <a:rPr lang="en-US" dirty="0">
                    <a:latin typeface="+mj-lt"/>
                  </a:rPr>
                  <a:t> </a:t>
                </a:r>
                <a:r>
                  <a:rPr lang="en-US" dirty="0" err="1">
                    <a:latin typeface="+mj-lt"/>
                  </a:rPr>
                  <a:t>và</a:t>
                </a:r>
                <a:r>
                  <a:rPr lang="en-US" dirty="0">
                    <a:latin typeface="+mj-lt"/>
                  </a:rPr>
                  <a:t> </a:t>
                </a:r>
                <a:r>
                  <a:rPr lang="en-US" dirty="0" err="1">
                    <a:latin typeface="+mj-lt"/>
                  </a:rPr>
                  <a:t>những</a:t>
                </a:r>
                <a:r>
                  <a:rPr lang="en-US" dirty="0">
                    <a:latin typeface="+mj-lt"/>
                  </a:rPr>
                  <a:t> </a:t>
                </a:r>
                <a:r>
                  <a:rPr lang="en-US" dirty="0" err="1">
                    <a:latin typeface="+mj-lt"/>
                  </a:rPr>
                  <a:t>nghiên</a:t>
                </a:r>
                <a:r>
                  <a:rPr lang="en-US" dirty="0">
                    <a:latin typeface="+mj-lt"/>
                  </a:rPr>
                  <a:t> </a:t>
                </a:r>
                <a:r>
                  <a:rPr lang="en-US" dirty="0" err="1">
                    <a:latin typeface="+mj-lt"/>
                  </a:rPr>
                  <a:t>cứu</a:t>
                </a:r>
                <a:r>
                  <a:rPr lang="en-US" dirty="0">
                    <a:latin typeface="+mj-lt"/>
                  </a:rPr>
                  <a:t> </a:t>
                </a:r>
                <a:r>
                  <a:rPr lang="en-US" dirty="0" err="1">
                    <a:latin typeface="+mj-lt"/>
                  </a:rPr>
                  <a:t>liên</a:t>
                </a:r>
                <a:r>
                  <a:rPr lang="en-US" dirty="0">
                    <a:latin typeface="+mj-lt"/>
                  </a:rPr>
                  <a:t> </a:t>
                </a:r>
                <a:r>
                  <a:rPr lang="en-US" dirty="0" err="1" smtClean="0">
                    <a:latin typeface="+mj-lt"/>
                  </a:rPr>
                  <a:t>quan</a:t>
                </a:r>
                <a:r>
                  <a:rPr lang="en-US" dirty="0" smtClean="0">
                    <a:latin typeface="+mj-lt"/>
                  </a:rPr>
                  <a:t>.</a:t>
                </a:r>
              </a:p>
              <a:p>
                <a:pPr>
                  <a:lnSpc>
                    <a:spcPct val="120000"/>
                  </a:lnSpc>
                </a:pPr>
                <a:r>
                  <a:rPr lang="vi-VN" dirty="0" smtClean="0">
                    <a:latin typeface="+mj-lt"/>
                  </a:rPr>
                  <a:t>Đề </a:t>
                </a:r>
                <a:r>
                  <a:rPr lang="vi-VN" dirty="0">
                    <a:latin typeface="+mj-lt"/>
                  </a:rPr>
                  <a:t>xuất giải thuật cải tiến dựa trên phân tích ưu và khuyết điểm của các phương pháp trên</a:t>
                </a:r>
                <a:r>
                  <a:rPr lang="vi-VN" dirty="0" smtClean="0">
                    <a:latin typeface="+mj-lt"/>
                  </a:rPr>
                  <a:t>.</a:t>
                </a:r>
                <a:endParaRPr lang="en-US" dirty="0" smtClean="0">
                  <a:latin typeface="+mj-lt"/>
                </a:endParaRPr>
              </a:p>
              <a:p>
                <a:pPr>
                  <a:lnSpc>
                    <a:spcPct val="120000"/>
                  </a:lnSpc>
                </a:pPr>
                <a:r>
                  <a:rPr lang="vi-VN" dirty="0" smtClean="0">
                    <a:latin typeface="+mj-lt"/>
                  </a:rPr>
                  <a:t>Trình </a:t>
                </a:r>
                <a:r>
                  <a:rPr lang="vi-VN" dirty="0">
                    <a:latin typeface="+mj-lt"/>
                  </a:rPr>
                  <a:t>bày kết quả </a:t>
                </a:r>
                <a:r>
                  <a:rPr lang="vi-VN" dirty="0" smtClean="0">
                    <a:latin typeface="+mj-lt"/>
                  </a:rPr>
                  <a:t>thực nghiệm </a:t>
                </a:r>
                <a:r>
                  <a:rPr lang="vi-VN" dirty="0">
                    <a:latin typeface="+mj-lt"/>
                  </a:rPr>
                  <a:t>của các phương pháp đề xuất so với ba phương pháp </a:t>
                </a:r>
                <a14:m>
                  <m:oMath xmlns:m="http://schemas.openxmlformats.org/officeDocument/2006/math">
                    <m:r>
                      <a:rPr lang="vi-VN" i="1" dirty="0" smtClean="0">
                        <a:latin typeface="Cambria Math" panose="02040503050406030204" pitchFamily="18" charset="0"/>
                      </a:rPr>
                      <m:t>𝑁𝑇</m:t>
                    </m:r>
                  </m:oMath>
                </a14:m>
                <a:r>
                  <a:rPr lang="vi-VN" dirty="0" smtClean="0">
                    <a:latin typeface="+mj-lt"/>
                  </a:rPr>
                  <a:t>,</a:t>
                </a:r>
                <a14:m>
                  <m:oMath xmlns:m="http://schemas.openxmlformats.org/officeDocument/2006/math">
                    <m:r>
                      <a:rPr lang="vi-VN" i="1" dirty="0" smtClean="0">
                        <a:latin typeface="Cambria Math" panose="02040503050406030204" pitchFamily="18" charset="0"/>
                      </a:rPr>
                      <m:t>𝑁𝑇𝐼</m:t>
                    </m:r>
                  </m:oMath>
                </a14:m>
                <a:r>
                  <a:rPr lang="vi-VN" dirty="0" smtClean="0">
                    <a:latin typeface="+mj-lt"/>
                  </a:rPr>
                  <a:t> </a:t>
                </a:r>
                <a:r>
                  <a:rPr lang="vi-VN" dirty="0">
                    <a:latin typeface="+mj-lt"/>
                  </a:rPr>
                  <a:t>và </a:t>
                </a:r>
                <a14:m>
                  <m:oMath xmlns:m="http://schemas.openxmlformats.org/officeDocument/2006/math">
                    <m:r>
                      <a:rPr lang="vi-VN" i="1" dirty="0" smtClean="0">
                        <a:latin typeface="Cambria Math" panose="02040503050406030204" pitchFamily="18" charset="0"/>
                      </a:rPr>
                      <m:t>𝑃𝑇</m:t>
                    </m:r>
                  </m:oMath>
                </a14:m>
                <a:r>
                  <a:rPr lang="vi-VN" dirty="0">
                    <a:latin typeface="+mj-lt"/>
                  </a:rPr>
                  <a:t>. Từ kết quả thực nghiệm cho thấy thuật toán đề xuất </a:t>
                </a:r>
                <a14:m>
                  <m:oMath xmlns:m="http://schemas.openxmlformats.org/officeDocument/2006/math">
                    <m:r>
                      <a:rPr lang="vi-VN" i="1" dirty="0" smtClean="0">
                        <a:latin typeface="Cambria Math" panose="02040503050406030204" pitchFamily="18" charset="0"/>
                      </a:rPr>
                      <m:t>𝐵𝑇𝐼𝑉</m:t>
                    </m:r>
                    <m:r>
                      <a:rPr lang="vi-VN" i="1" dirty="0" smtClean="0">
                        <a:latin typeface="Cambria Math" panose="02040503050406030204" pitchFamily="18" charset="0"/>
                      </a:rPr>
                      <m:t> </m:t>
                    </m:r>
                  </m:oMath>
                </a14:m>
                <a:r>
                  <a:rPr lang="vi-VN" dirty="0">
                    <a:latin typeface="+mj-lt"/>
                  </a:rPr>
                  <a:t>cho kết quả tốt hơn so với ba thuật toán </a:t>
                </a:r>
                <a14:m>
                  <m:oMath xmlns:m="http://schemas.openxmlformats.org/officeDocument/2006/math">
                    <m:r>
                      <a:rPr lang="vi-VN" i="1" dirty="0" smtClean="0">
                        <a:latin typeface="Cambria Math" panose="02040503050406030204" pitchFamily="18" charset="0"/>
                      </a:rPr>
                      <m:t>𝑁𝑇</m:t>
                    </m:r>
                  </m:oMath>
                </a14:m>
                <a:r>
                  <a:rPr lang="vi-VN" dirty="0">
                    <a:latin typeface="+mj-lt"/>
                  </a:rPr>
                  <a:t>,</a:t>
                </a:r>
                <a14:m>
                  <m:oMath xmlns:m="http://schemas.openxmlformats.org/officeDocument/2006/math">
                    <m:r>
                      <a:rPr lang="vi-VN" i="1" dirty="0" smtClean="0">
                        <a:latin typeface="Cambria Math" panose="02040503050406030204" pitchFamily="18" charset="0"/>
                      </a:rPr>
                      <m:t>𝑁𝑇𝐼</m:t>
                    </m:r>
                  </m:oMath>
                </a14:m>
                <a:r>
                  <a:rPr lang="vi-VN" dirty="0">
                    <a:latin typeface="+mj-lt"/>
                  </a:rPr>
                  <a:t> và </a:t>
                </a:r>
                <a14:m>
                  <m:oMath xmlns:m="http://schemas.openxmlformats.org/officeDocument/2006/math">
                    <m:r>
                      <a:rPr lang="vi-VN" i="1" dirty="0" smtClean="0">
                        <a:latin typeface="Cambria Math" panose="02040503050406030204" pitchFamily="18" charset="0"/>
                      </a:rPr>
                      <m:t>𝑃𝑇</m:t>
                    </m:r>
                  </m:oMath>
                </a14:m>
                <a:r>
                  <a:rPr lang="vi-VN" dirty="0">
                    <a:latin typeface="+mj-lt"/>
                  </a:rPr>
                  <a:t>.</a:t>
                </a:r>
                <a:endParaRPr lang="en-US" dirty="0" smtClean="0">
                  <a:latin typeface="+mj-lt"/>
                </a:endParaRPr>
              </a:p>
              <a:p>
                <a:pPr>
                  <a:lnSpc>
                    <a:spcPct val="120000"/>
                  </a:lnSpc>
                </a:pPr>
                <a:r>
                  <a:rPr lang="en-US" dirty="0" err="1" smtClean="0">
                    <a:latin typeface="+mj-lt"/>
                  </a:rPr>
                  <a:t>Hạn</a:t>
                </a:r>
                <a:r>
                  <a:rPr lang="en-US" dirty="0" smtClean="0">
                    <a:latin typeface="+mj-lt"/>
                  </a:rPr>
                  <a:t> </a:t>
                </a:r>
                <a:r>
                  <a:rPr lang="en-US" dirty="0" err="1" smtClean="0">
                    <a:latin typeface="+mj-lt"/>
                  </a:rPr>
                  <a:t>chế</a:t>
                </a:r>
                <a:endParaRPr lang="en-US" dirty="0" smtClean="0">
                  <a:latin typeface="+mj-lt"/>
                </a:endParaRPr>
              </a:p>
              <a:p>
                <a:pPr lvl="1">
                  <a:lnSpc>
                    <a:spcPct val="120000"/>
                  </a:lnSpc>
                </a:pPr>
                <a:r>
                  <a:rPr lang="vi-VN" dirty="0">
                    <a:latin typeface="+mj-lt"/>
                  </a:rPr>
                  <a:t>Chưa thực nghiệm trên các bộ dữ liệu thực </a:t>
                </a:r>
                <a:r>
                  <a:rPr lang="vi-VN" dirty="0" smtClean="0">
                    <a:latin typeface="+mj-lt"/>
                  </a:rPr>
                  <a:t>lớn</a:t>
                </a:r>
                <a:r>
                  <a:rPr lang="en-US" dirty="0" smtClean="0">
                    <a:latin typeface="+mj-lt"/>
                  </a:rPr>
                  <a:t>.</a:t>
                </a:r>
              </a:p>
              <a:p>
                <a:pPr lvl="1">
                  <a:lnSpc>
                    <a:spcPct val="120000"/>
                  </a:lnSpc>
                </a:pPr>
                <a:r>
                  <a:rPr lang="en-US" dirty="0" err="1" smtClean="0">
                    <a:latin typeface="+mj-lt"/>
                  </a:rPr>
                  <a:t>Tài</a:t>
                </a:r>
                <a:r>
                  <a:rPr lang="en-US" dirty="0" smtClean="0">
                    <a:latin typeface="+mj-lt"/>
                  </a:rPr>
                  <a:t> </a:t>
                </a:r>
                <a:r>
                  <a:rPr lang="en-US" dirty="0" err="1" smtClean="0">
                    <a:latin typeface="+mj-lt"/>
                  </a:rPr>
                  <a:t>nguyên</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cứng</a:t>
                </a:r>
                <a:r>
                  <a:rPr lang="en-US" dirty="0" smtClean="0">
                    <a:latin typeface="+mj-lt"/>
                  </a:rPr>
                  <a:t> </a:t>
                </a:r>
                <a:r>
                  <a:rPr lang="en-US" dirty="0" err="1" smtClean="0">
                    <a:latin typeface="+mj-lt"/>
                  </a:rPr>
                  <a:t>còn</a:t>
                </a:r>
                <a:r>
                  <a:rPr lang="en-US" dirty="0" smtClean="0">
                    <a:latin typeface="+mj-lt"/>
                  </a:rPr>
                  <a:t> </a:t>
                </a:r>
                <a:r>
                  <a:rPr lang="en-US" dirty="0" err="1" smtClean="0">
                    <a:latin typeface="+mj-lt"/>
                  </a:rPr>
                  <a:t>hạn</a:t>
                </a:r>
                <a:r>
                  <a:rPr lang="en-US" dirty="0" smtClean="0">
                    <a:latin typeface="+mj-lt"/>
                  </a:rPr>
                  <a:t> </a:t>
                </a:r>
                <a:r>
                  <a:rPr lang="en-US" dirty="0" err="1" smtClean="0">
                    <a:latin typeface="+mj-lt"/>
                  </a:rPr>
                  <a:t>chế</a:t>
                </a:r>
                <a:r>
                  <a:rPr lang="en-US" dirty="0" smtClean="0">
                    <a:latin typeface="+mj-lt"/>
                  </a:rPr>
                  <a:t>.</a:t>
                </a:r>
              </a:p>
              <a:p>
                <a:pPr lvl="1">
                  <a:lnSpc>
                    <a:spcPct val="120000"/>
                  </a:lnSpc>
                </a:pPr>
                <a:endParaRPr lang="en-US"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700" b="-5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9BCD257-A602-407A-A5C5-1B58A212E395}" type="slidenum">
              <a:rPr lang="en-US" smtClean="0"/>
              <a:t>18</a:t>
            </a:fld>
            <a:endParaRPr lang="en-US"/>
          </a:p>
        </p:txBody>
      </p:sp>
    </p:spTree>
    <p:extLst>
      <p:ext uri="{BB962C8B-B14F-4D97-AF65-F5344CB8AC3E}">
        <p14:creationId xmlns:p14="http://schemas.microsoft.com/office/powerpoint/2010/main" val="323683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r>
            <a:br>
              <a:rPr lang="en-US" dirty="0" smtClean="0"/>
            </a:br>
            <a:r>
              <a:rPr lang="en-US" dirty="0"/>
              <a:t>B</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marL="0" indent="0">
              <a:lnSpc>
                <a:spcPct val="100000"/>
              </a:lnSpc>
              <a:buNone/>
            </a:pPr>
            <a:r>
              <a:rPr lang="en-US" dirty="0" err="1"/>
              <a:t>Thực</a:t>
            </a:r>
            <a:r>
              <a:rPr lang="en-US" dirty="0"/>
              <a:t> </a:t>
            </a:r>
            <a:r>
              <a:rPr lang="en-US" dirty="0" err="1"/>
              <a:t>nghiệm</a:t>
            </a:r>
            <a:r>
              <a:rPr lang="en-US" dirty="0"/>
              <a:t> </a:t>
            </a:r>
            <a:r>
              <a:rPr lang="en-US" dirty="0" err="1"/>
              <a:t>cho</a:t>
            </a:r>
            <a:r>
              <a:rPr lang="en-US" dirty="0"/>
              <a:t> </a:t>
            </a:r>
            <a:r>
              <a:rPr lang="en-US" dirty="0" err="1"/>
              <a:t>thấy</a:t>
            </a:r>
            <a:r>
              <a:rPr lang="en-US" dirty="0"/>
              <a:t> </a:t>
            </a:r>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phương</a:t>
            </a:r>
            <a:r>
              <a:rPr lang="en-US" dirty="0"/>
              <a:t> </a:t>
            </a:r>
            <a:r>
              <a:rPr lang="en-US" dirty="0" err="1"/>
              <a:t>pháp</a:t>
            </a:r>
            <a:r>
              <a:rPr lang="en-US" dirty="0"/>
              <a:t> </a:t>
            </a:r>
            <a:r>
              <a:rPr lang="en-US" dirty="0" err="1"/>
              <a:t>đề</a:t>
            </a:r>
            <a:r>
              <a:rPr lang="en-US" dirty="0"/>
              <a:t> </a:t>
            </a:r>
            <a:r>
              <a:rPr lang="en-US" dirty="0" err="1"/>
              <a:t>xuất</a:t>
            </a:r>
            <a:r>
              <a:rPr lang="en-US" dirty="0"/>
              <a:t> </a:t>
            </a:r>
            <a:r>
              <a:rPr lang="en-US" dirty="0" err="1"/>
              <a:t>thấp</a:t>
            </a:r>
            <a:r>
              <a:rPr lang="en-US" dirty="0"/>
              <a:t>. </a:t>
            </a:r>
            <a:r>
              <a:rPr lang="en-US" dirty="0" err="1"/>
              <a:t>Điều</a:t>
            </a:r>
            <a:r>
              <a:rPr lang="en-US" dirty="0"/>
              <a:t> </a:t>
            </a:r>
            <a:r>
              <a:rPr lang="en-US" dirty="0" err="1"/>
              <a:t>này</a:t>
            </a:r>
            <a:r>
              <a:rPr lang="en-US" dirty="0"/>
              <a:t> </a:t>
            </a:r>
            <a:r>
              <a:rPr lang="en-US" dirty="0" err="1"/>
              <a:t>gợi</a:t>
            </a:r>
            <a:r>
              <a:rPr lang="en-US" dirty="0"/>
              <a:t> </a:t>
            </a:r>
            <a:r>
              <a:rPr lang="en-US" dirty="0" err="1"/>
              <a:t>mở</a:t>
            </a:r>
            <a:r>
              <a:rPr lang="en-US" dirty="0"/>
              <a:t> </a:t>
            </a:r>
            <a:r>
              <a:rPr lang="en-US" dirty="0" err="1"/>
              <a:t>khả</a:t>
            </a:r>
            <a:r>
              <a:rPr lang="en-US" dirty="0"/>
              <a:t> </a:t>
            </a:r>
            <a:r>
              <a:rPr lang="en-US" dirty="0" err="1"/>
              <a:t>năng</a:t>
            </a:r>
            <a:r>
              <a:rPr lang="en-US" dirty="0"/>
              <a:t> </a:t>
            </a:r>
            <a:r>
              <a:rPr lang="en-US" dirty="0" err="1"/>
              <a:t>áp</a:t>
            </a:r>
            <a:r>
              <a:rPr lang="en-US" dirty="0"/>
              <a:t> </a:t>
            </a:r>
            <a:r>
              <a:rPr lang="en-US" dirty="0" err="1"/>
              <a:t>dụng</a:t>
            </a:r>
            <a:r>
              <a:rPr lang="en-US" dirty="0"/>
              <a:t> </a:t>
            </a:r>
            <a:r>
              <a:rPr lang="en-US" dirty="0" err="1"/>
              <a:t>của</a:t>
            </a:r>
            <a:r>
              <a:rPr lang="en-US" dirty="0"/>
              <a:t> </a:t>
            </a:r>
            <a:r>
              <a:rPr lang="en-US" dirty="0" err="1"/>
              <a:t>phương</a:t>
            </a:r>
            <a:r>
              <a:rPr lang="en-US" dirty="0"/>
              <a:t> </a:t>
            </a:r>
            <a:r>
              <a:rPr lang="en-US" dirty="0" err="1"/>
              <a:t>pháp</a:t>
            </a:r>
            <a:r>
              <a:rPr lang="en-US" dirty="0"/>
              <a:t> </a:t>
            </a:r>
            <a:r>
              <a:rPr lang="en-US" dirty="0" err="1"/>
              <a:t>đề</a:t>
            </a:r>
            <a:r>
              <a:rPr lang="en-US" dirty="0"/>
              <a:t> </a:t>
            </a:r>
            <a:r>
              <a:rPr lang="en-US" dirty="0" err="1"/>
              <a:t>xuất</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quy</a:t>
            </a:r>
            <a:r>
              <a:rPr lang="en-US" dirty="0"/>
              <a:t> </a:t>
            </a:r>
            <a:r>
              <a:rPr lang="en-US" dirty="0" err="1"/>
              <a:t>mô</a:t>
            </a:r>
            <a:r>
              <a:rPr lang="en-US" dirty="0"/>
              <a:t> </a:t>
            </a:r>
            <a:r>
              <a:rPr lang="en-US" dirty="0" err="1"/>
              <a:t>lớn</a:t>
            </a:r>
            <a:r>
              <a:rPr lang="en-US" dirty="0"/>
              <a:t> </a:t>
            </a:r>
            <a:r>
              <a:rPr lang="en-US" dirty="0" err="1"/>
              <a:t>hơn</a:t>
            </a:r>
            <a:r>
              <a:rPr lang="en-US" dirty="0"/>
              <a:t>. </a:t>
            </a:r>
            <a:r>
              <a:rPr lang="en-US" dirty="0" err="1"/>
              <a:t>Tuy</a:t>
            </a:r>
            <a:r>
              <a:rPr lang="en-US" dirty="0"/>
              <a:t> </a:t>
            </a:r>
            <a:r>
              <a:rPr lang="en-US" dirty="0" err="1"/>
              <a:t>nhiên</a:t>
            </a:r>
            <a:r>
              <a:rPr lang="en-US" dirty="0"/>
              <a:t> do </a:t>
            </a:r>
            <a:r>
              <a:rPr lang="en-US" dirty="0" err="1"/>
              <a:t>hạn</a:t>
            </a:r>
            <a:r>
              <a:rPr lang="en-US" dirty="0"/>
              <a:t> </a:t>
            </a:r>
            <a:r>
              <a:rPr lang="en-US" dirty="0" err="1"/>
              <a:t>chế</a:t>
            </a:r>
            <a:r>
              <a:rPr lang="en-US" dirty="0"/>
              <a:t> </a:t>
            </a:r>
            <a:r>
              <a:rPr lang="en-US" dirty="0" err="1"/>
              <a:t>về</a:t>
            </a:r>
            <a:r>
              <a:rPr lang="en-US" dirty="0"/>
              <a:t> </a:t>
            </a:r>
            <a:r>
              <a:rPr lang="en-US" dirty="0" err="1"/>
              <a:t>tài</a:t>
            </a:r>
            <a:r>
              <a:rPr lang="en-US" dirty="0"/>
              <a:t> </a:t>
            </a:r>
            <a:r>
              <a:rPr lang="en-US" dirty="0" err="1"/>
              <a:t>nguyên</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lưu</a:t>
            </a:r>
            <a:r>
              <a:rPr lang="en-US" dirty="0"/>
              <a:t> </a:t>
            </a:r>
            <a:r>
              <a:rPr lang="en-US" dirty="0" err="1"/>
              <a:t>trữ</a:t>
            </a:r>
            <a:r>
              <a:rPr lang="en-US" dirty="0"/>
              <a:t>, </a:t>
            </a:r>
            <a:r>
              <a:rPr lang="en-US" dirty="0" err="1"/>
              <a:t>đề</a:t>
            </a:r>
            <a:r>
              <a:rPr lang="en-US" dirty="0"/>
              <a:t> </a:t>
            </a:r>
            <a:r>
              <a:rPr lang="en-US" dirty="0" err="1"/>
              <a:t>tài</a:t>
            </a:r>
            <a:r>
              <a:rPr lang="en-US" dirty="0"/>
              <a:t> </a:t>
            </a:r>
            <a:r>
              <a:rPr lang="en-US" dirty="0" err="1"/>
              <a:t>xem</a:t>
            </a:r>
            <a:r>
              <a:rPr lang="en-US" dirty="0"/>
              <a:t> </a:t>
            </a:r>
            <a:r>
              <a:rPr lang="en-US" dirty="0" err="1"/>
              <a:t>đây</a:t>
            </a:r>
            <a:r>
              <a:rPr lang="en-US" dirty="0"/>
              <a:t> </a:t>
            </a:r>
            <a:r>
              <a:rPr lang="en-US" dirty="0" err="1"/>
              <a:t>là</a:t>
            </a:r>
            <a:r>
              <a:rPr lang="en-US" dirty="0"/>
              <a:t> </a:t>
            </a:r>
            <a:r>
              <a:rPr lang="en-US" dirty="0" err="1"/>
              <a:t>hướng</a:t>
            </a:r>
            <a:r>
              <a:rPr lang="en-US" dirty="0"/>
              <a:t> </a:t>
            </a:r>
            <a:r>
              <a:rPr lang="en-US" dirty="0" err="1"/>
              <a:t>phát</a:t>
            </a:r>
            <a:r>
              <a:rPr lang="en-US" dirty="0"/>
              <a:t> </a:t>
            </a:r>
            <a:r>
              <a:rPr lang="en-US" dirty="0" err="1"/>
              <a:t>triển</a:t>
            </a:r>
            <a:r>
              <a:rPr lang="en-US" dirty="0"/>
              <a:t> </a:t>
            </a:r>
            <a:r>
              <a:rPr lang="en-US" dirty="0" err="1"/>
              <a:t>tương</a:t>
            </a:r>
            <a:r>
              <a:rPr lang="en-US" dirty="0"/>
              <a:t> </a:t>
            </a:r>
            <a:r>
              <a:rPr lang="en-US" dirty="0" err="1"/>
              <a:t>lai</a:t>
            </a:r>
            <a:r>
              <a:rPr lang="en-US" dirty="0"/>
              <a:t>.</a:t>
            </a:r>
          </a:p>
        </p:txBody>
      </p:sp>
      <p:sp>
        <p:nvSpPr>
          <p:cNvPr id="4" name="Slide Number Placeholder 3"/>
          <p:cNvSpPr>
            <a:spLocks noGrp="1"/>
          </p:cNvSpPr>
          <p:nvPr>
            <p:ph type="sldNum" sz="quarter" idx="12"/>
          </p:nvPr>
        </p:nvSpPr>
        <p:spPr/>
        <p:txBody>
          <a:bodyPr/>
          <a:lstStyle/>
          <a:p>
            <a:fld id="{09BCD257-A602-407A-A5C5-1B58A212E395}" type="slidenum">
              <a:rPr lang="en-US" smtClean="0"/>
              <a:t>19</a:t>
            </a:fld>
            <a:endParaRPr lang="en-US"/>
          </a:p>
        </p:txBody>
      </p:sp>
    </p:spTree>
    <p:extLst>
      <p:ext uri="{BB962C8B-B14F-4D97-AF65-F5344CB8AC3E}">
        <p14:creationId xmlns:p14="http://schemas.microsoft.com/office/powerpoint/2010/main" val="155562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Mục</a:t>
            </a:r>
            <a:r>
              <a:rPr lang="en-US" b="1" dirty="0"/>
              <a:t> </a:t>
            </a:r>
            <a:r>
              <a:rPr lang="en-US" b="1" dirty="0" err="1" smtClean="0"/>
              <a:t>tiêu</a:t>
            </a:r>
            <a:endParaRPr lang="en-US" dirty="0"/>
          </a:p>
        </p:txBody>
      </p:sp>
      <p:sp>
        <p:nvSpPr>
          <p:cNvPr id="3" name="Content Placeholder 2"/>
          <p:cNvSpPr>
            <a:spLocks noGrp="1"/>
          </p:cNvSpPr>
          <p:nvPr>
            <p:ph idx="1"/>
          </p:nvPr>
        </p:nvSpPr>
        <p:spPr/>
        <p:txBody>
          <a:bodyPr anchor="t"/>
          <a:lstStyle/>
          <a:p>
            <a:pPr>
              <a:spcBef>
                <a:spcPts val="0"/>
              </a:spcBef>
              <a:spcAft>
                <a:spcPts val="4800"/>
              </a:spcAft>
            </a:pPr>
            <a:r>
              <a:rPr lang="en-US" dirty="0" err="1" smtClean="0">
                <a:latin typeface="Arial" panose="020B0604020202020204" pitchFamily="34" charset="0"/>
                <a:cs typeface="Arial" panose="020B0604020202020204" pitchFamily="34" charset="0"/>
              </a:rPr>
              <a:t>Nghiên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cứu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thác</a:t>
            </a:r>
            <a:r>
              <a:rPr lang="en-US" dirty="0" smtClean="0">
                <a:latin typeface="Arial" panose="020B0604020202020204" pitchFamily="34" charset="0"/>
                <a:cs typeface="Arial" panose="020B0604020202020204" pitchFamily="34" charset="0"/>
              </a:rPr>
              <a:t> top-k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nhằm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nâng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thác</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9BCD257-A602-407A-A5C5-1B58A212E395}" type="slidenum">
              <a:rPr lang="en-US" smtClean="0"/>
              <a:t>2</a:t>
            </a:fld>
            <a:endParaRPr lang="en-US"/>
          </a:p>
        </p:txBody>
      </p:sp>
    </p:spTree>
    <p:extLst>
      <p:ext uri="{BB962C8B-B14F-4D97-AF65-F5344CB8AC3E}">
        <p14:creationId xmlns:p14="http://schemas.microsoft.com/office/powerpoint/2010/main" val="392733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Giới</a:t>
            </a:r>
            <a:r>
              <a:rPr lang="en-US" dirty="0" smtClean="0"/>
              <a:t> </a:t>
            </a:r>
            <a:r>
              <a:rPr lang="en-US" dirty="0" err="1" smtClean="0"/>
              <a:t>thiệu</a:t>
            </a:r>
            <a:endParaRPr lang="en-US" dirty="0"/>
          </a:p>
          <a:p>
            <a:pPr marL="514350" indent="-514350">
              <a:buFont typeface="+mj-lt"/>
              <a:buAutoNum type="arabicPeriod"/>
            </a:pPr>
            <a:r>
              <a:rPr lang="en-US" dirty="0" err="1" smtClean="0"/>
              <a:t>Khai</a:t>
            </a:r>
            <a:r>
              <a:rPr lang="en-US" dirty="0" smtClean="0"/>
              <a:t> </a:t>
            </a:r>
            <a:r>
              <a:rPr lang="en-US" dirty="0" err="1" smtClean="0"/>
              <a:t>thác</a:t>
            </a:r>
            <a:r>
              <a:rPr lang="en-US" dirty="0" smtClean="0"/>
              <a:t> top-k </a:t>
            </a:r>
            <a:r>
              <a:rPr lang="en-US" dirty="0" err="1" smtClean="0"/>
              <a:t>sự</a:t>
            </a:r>
            <a:r>
              <a:rPr lang="en-US" dirty="0" smtClean="0"/>
              <a:t> </a:t>
            </a:r>
            <a:r>
              <a:rPr lang="en-US" dirty="0" err="1" smtClean="0"/>
              <a:t>kiện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endParaRPr lang="en-US" dirty="0" smtClean="0"/>
          </a:p>
          <a:p>
            <a:pPr marL="457200" indent="-457200">
              <a:buFont typeface="+mj-lt"/>
              <a:buAutoNum type="arabicPeriod"/>
            </a:pPr>
            <a:r>
              <a:rPr lang="en-US" dirty="0" err="1" smtClean="0"/>
              <a:t>Phương</a:t>
            </a:r>
            <a:r>
              <a:rPr lang="en-US" dirty="0" smtClean="0"/>
              <a:t> </a:t>
            </a:r>
            <a:r>
              <a:rPr lang="en-US" dirty="0" err="1" smtClean="0"/>
              <a:t>pháp</a:t>
            </a:r>
            <a:r>
              <a:rPr lang="en-US" dirty="0" smtClean="0"/>
              <a:t> </a:t>
            </a:r>
            <a:r>
              <a:rPr lang="en-US" dirty="0" err="1" smtClean="0"/>
              <a:t>đề</a:t>
            </a:r>
            <a:r>
              <a:rPr lang="en-US" dirty="0" smtClean="0"/>
              <a:t> </a:t>
            </a:r>
            <a:r>
              <a:rPr lang="en-US" dirty="0" err="1" smtClean="0"/>
              <a:t>xuất</a:t>
            </a:r>
            <a:endParaRPr lang="en-US" dirty="0" smtClean="0"/>
          </a:p>
          <a:p>
            <a:pPr marL="457200" indent="-457200">
              <a:buFont typeface="+mj-lt"/>
              <a:buAutoNum type="arabicPeriod"/>
            </a:pPr>
            <a:r>
              <a:rPr lang="en-US" dirty="0" err="1" smtClean="0"/>
              <a:t>Kết</a:t>
            </a:r>
            <a:r>
              <a:rPr lang="en-US" dirty="0" smtClean="0"/>
              <a:t> </a:t>
            </a:r>
            <a:r>
              <a:rPr lang="en-US" dirty="0" err="1" smtClean="0"/>
              <a:t>quả</a:t>
            </a:r>
            <a:r>
              <a:rPr lang="en-US" dirty="0" smtClean="0"/>
              <a:t> </a:t>
            </a:r>
            <a:r>
              <a:rPr lang="en-US" dirty="0" err="1" smtClean="0"/>
              <a:t>thự</a:t>
            </a:r>
            <a:r>
              <a:rPr lang="en-US" dirty="0" smtClean="0"/>
              <a:t> </a:t>
            </a:r>
            <a:r>
              <a:rPr lang="en-US" dirty="0" err="1" smtClean="0"/>
              <a:t>nghiệm</a:t>
            </a:r>
            <a:endParaRPr lang="en-US" dirty="0"/>
          </a:p>
          <a:p>
            <a:pPr marL="457200" indent="-457200">
              <a:buFont typeface="+mj-lt"/>
              <a:buAutoNum type="arabicPeriod"/>
            </a:pP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3</a:t>
            </a:fld>
            <a:endParaRPr lang="en-US"/>
          </a:p>
        </p:txBody>
      </p:sp>
    </p:spTree>
    <p:extLst>
      <p:ext uri="{BB962C8B-B14F-4D97-AF65-F5344CB8AC3E}">
        <p14:creationId xmlns:p14="http://schemas.microsoft.com/office/powerpoint/2010/main" val="3878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marL="0" indent="0">
              <a:buNone/>
            </a:pPr>
            <a:r>
              <a:rPr lang="en-US" dirty="0" err="1" smtClean="0"/>
              <a:t>Lĩnh</a:t>
            </a:r>
            <a:r>
              <a:rPr lang="en-US" dirty="0" smtClean="0"/>
              <a:t> </a:t>
            </a:r>
            <a:r>
              <a:rPr lang="en-US" dirty="0" err="1" smtClean="0"/>
              <a:t>vực</a:t>
            </a:r>
            <a:r>
              <a:rPr lang="en-US" dirty="0" smtClean="0"/>
              <a:t> </a:t>
            </a:r>
            <a:r>
              <a:rPr lang="en-US" dirty="0" err="1" smtClean="0"/>
              <a:t>ứng</a:t>
            </a:r>
            <a:r>
              <a:rPr lang="en-US" dirty="0" smtClean="0"/>
              <a:t> </a:t>
            </a:r>
            <a:r>
              <a:rPr lang="en-US" dirty="0" err="1" smtClean="0"/>
              <a:t>dụng</a:t>
            </a:r>
            <a:r>
              <a:rPr lang="en-US" dirty="0" smtClean="0"/>
              <a:t>:</a:t>
            </a:r>
          </a:p>
          <a:p>
            <a:r>
              <a:rPr lang="en-US" dirty="0" err="1"/>
              <a:t>Phân</a:t>
            </a:r>
            <a:r>
              <a:rPr lang="en-US" dirty="0"/>
              <a:t> </a:t>
            </a:r>
            <a:r>
              <a:rPr lang="en-US" dirty="0" err="1"/>
              <a:t>tích</a:t>
            </a:r>
            <a:r>
              <a:rPr lang="en-US" dirty="0"/>
              <a:t> </a:t>
            </a:r>
            <a:r>
              <a:rPr lang="en-US" dirty="0" err="1"/>
              <a:t>thói</a:t>
            </a:r>
            <a:r>
              <a:rPr lang="en-US" dirty="0"/>
              <a:t> </a:t>
            </a:r>
            <a:r>
              <a:rPr lang="en-US" dirty="0" err="1"/>
              <a:t>quen</a:t>
            </a:r>
            <a:r>
              <a:rPr lang="en-US" dirty="0"/>
              <a:t> </a:t>
            </a:r>
            <a:r>
              <a:rPr lang="en-US" dirty="0" err="1"/>
              <a:t>mua</a:t>
            </a:r>
            <a:r>
              <a:rPr lang="en-US" dirty="0"/>
              <a:t> </a:t>
            </a:r>
            <a:r>
              <a:rPr lang="en-US" dirty="0" err="1"/>
              <a:t>sắm</a:t>
            </a:r>
            <a:r>
              <a:rPr lang="en-US" dirty="0"/>
              <a:t> </a:t>
            </a:r>
            <a:r>
              <a:rPr lang="en-US" dirty="0" err="1"/>
              <a:t>của</a:t>
            </a:r>
            <a:r>
              <a:rPr lang="en-US" dirty="0"/>
              <a:t> </a:t>
            </a:r>
            <a:r>
              <a:rPr lang="en-US" dirty="0" err="1"/>
              <a:t>khách</a:t>
            </a:r>
            <a:r>
              <a:rPr lang="en-US" dirty="0"/>
              <a:t> </a:t>
            </a:r>
            <a:r>
              <a:rPr lang="en-US" dirty="0" err="1"/>
              <a:t>hàng</a:t>
            </a:r>
            <a:endParaRPr lang="en-US" dirty="0"/>
          </a:p>
          <a:p>
            <a:r>
              <a:rPr lang="en-US" dirty="0" err="1" smtClean="0"/>
              <a:t>Hành</a:t>
            </a:r>
            <a:r>
              <a:rPr lang="en-US" dirty="0" smtClean="0"/>
              <a:t> </a:t>
            </a:r>
            <a:r>
              <a:rPr lang="en-US" dirty="0"/>
              <a:t>vi </a:t>
            </a:r>
            <a:r>
              <a:rPr lang="en-US" dirty="0" err="1"/>
              <a:t>sử</a:t>
            </a:r>
            <a:r>
              <a:rPr lang="en-US" dirty="0"/>
              <a:t> </a:t>
            </a:r>
            <a:r>
              <a:rPr lang="en-US" dirty="0" err="1"/>
              <a:t>dụng</a:t>
            </a:r>
            <a:r>
              <a:rPr lang="en-US" dirty="0"/>
              <a:t> </a:t>
            </a:r>
            <a:r>
              <a:rPr lang="en-US" dirty="0" smtClean="0"/>
              <a:t>Web</a:t>
            </a:r>
          </a:p>
          <a:p>
            <a:r>
              <a:rPr lang="en-US" dirty="0" err="1" smtClean="0"/>
              <a:t>Hệ</a:t>
            </a:r>
            <a:r>
              <a:rPr lang="en-US" dirty="0" smtClean="0"/>
              <a:t> </a:t>
            </a:r>
            <a:r>
              <a:rPr lang="en-US" dirty="0" err="1" smtClean="0"/>
              <a:t>thống</a:t>
            </a:r>
            <a:r>
              <a:rPr lang="en-US" dirty="0" smtClean="0"/>
              <a:t> </a:t>
            </a:r>
            <a:r>
              <a:rPr lang="en-US" dirty="0" err="1" smtClean="0"/>
              <a:t>đưa</a:t>
            </a:r>
            <a:r>
              <a:rPr lang="en-US" dirty="0" smtClean="0"/>
              <a:t> </a:t>
            </a:r>
            <a:r>
              <a:rPr lang="en-US" dirty="0" err="1" smtClean="0"/>
              <a:t>ra</a:t>
            </a:r>
            <a:r>
              <a:rPr lang="en-US" dirty="0" smtClean="0"/>
              <a:t> </a:t>
            </a:r>
            <a:r>
              <a:rPr lang="en-US" dirty="0" err="1" smtClean="0"/>
              <a:t>gợi</a:t>
            </a:r>
            <a:r>
              <a:rPr lang="en-US" smtClean="0"/>
              <a:t> ý</a:t>
            </a:r>
            <a:endParaRPr lang="en-US" dirty="0" smtClean="0"/>
          </a:p>
          <a:p>
            <a:r>
              <a:rPr lang="en-US" dirty="0" smtClean="0"/>
              <a:t>….</a:t>
            </a:r>
          </a:p>
          <a:p>
            <a:endParaRPr lang="en-US" dirty="0"/>
          </a:p>
          <a:p>
            <a:pPr marL="0" indent="0">
              <a:buNone/>
            </a:pPr>
            <a:r>
              <a:rPr lang="en-US" dirty="0" err="1" smtClean="0"/>
              <a:t>Đây</a:t>
            </a:r>
            <a:r>
              <a:rPr lang="en-US" dirty="0" smtClean="0"/>
              <a:t> </a:t>
            </a:r>
            <a:r>
              <a:rPr lang="en-US" dirty="0" err="1" smtClean="0"/>
              <a:t>là</a:t>
            </a:r>
            <a:r>
              <a:rPr lang="en-US" dirty="0" smtClean="0"/>
              <a:t> </a:t>
            </a:r>
            <a:r>
              <a:rPr lang="en-US" dirty="0" err="1" smtClean="0"/>
              <a:t>bài</a:t>
            </a:r>
            <a:r>
              <a:rPr lang="en-US" dirty="0" smtClean="0"/>
              <a:t> </a:t>
            </a:r>
            <a:r>
              <a:rPr lang="en-US" dirty="0" err="1" smtClean="0"/>
              <a:t>toán</a:t>
            </a:r>
            <a:r>
              <a:rPr lang="en-US" dirty="0" smtClean="0"/>
              <a:t> </a:t>
            </a:r>
            <a:r>
              <a:rPr lang="en-US" dirty="0" err="1" smtClean="0"/>
              <a:t>mới</a:t>
            </a:r>
            <a:r>
              <a:rPr lang="en-US" dirty="0" smtClean="0"/>
              <a:t> </a:t>
            </a:r>
            <a:r>
              <a:rPr lang="en-US" dirty="0" err="1" smtClean="0"/>
              <a:t>lần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năm</a:t>
            </a:r>
            <a:r>
              <a:rPr lang="en-US" dirty="0" smtClean="0"/>
              <a:t> 2015. Cho </a:t>
            </a:r>
            <a:r>
              <a:rPr lang="en-US" dirty="0" err="1" smtClean="0"/>
              <a:t>đến</a:t>
            </a:r>
            <a:r>
              <a:rPr lang="en-US" dirty="0" smtClean="0"/>
              <a:t> nay </a:t>
            </a:r>
            <a:r>
              <a:rPr lang="en-US" dirty="0" err="1" smtClean="0"/>
              <a:t>chưa</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trình</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a:t>
            </a:r>
            <a:endParaRPr lang="en-US" dirty="0"/>
          </a:p>
        </p:txBody>
      </p:sp>
      <p:sp>
        <p:nvSpPr>
          <p:cNvPr id="4" name="Slide Number Placeholder 3"/>
          <p:cNvSpPr>
            <a:spLocks noGrp="1"/>
          </p:cNvSpPr>
          <p:nvPr>
            <p:ph type="sldNum" sz="quarter" idx="12"/>
          </p:nvPr>
        </p:nvSpPr>
        <p:spPr/>
        <p:txBody>
          <a:bodyPr/>
          <a:lstStyle/>
          <a:p>
            <a:fld id="{09BCD257-A602-407A-A5C5-1B58A212E395}" type="slidenum">
              <a:rPr lang="en-US" smtClean="0"/>
              <a:t>4</a:t>
            </a:fld>
            <a:endParaRPr lang="en-US"/>
          </a:p>
        </p:txBody>
      </p:sp>
    </p:spTree>
    <p:extLst>
      <p:ext uri="{BB962C8B-B14F-4D97-AF65-F5344CB8AC3E}">
        <p14:creationId xmlns:p14="http://schemas.microsoft.com/office/powerpoint/2010/main" val="346837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2. </a:t>
            </a:r>
            <a:r>
              <a:rPr lang="en-US" sz="4200" dirty="0" err="1" smtClean="0"/>
              <a:t>Khai</a:t>
            </a:r>
            <a:r>
              <a:rPr lang="en-US" sz="4200" dirty="0" smtClean="0"/>
              <a:t> </a:t>
            </a:r>
            <a:r>
              <a:rPr lang="en-US" sz="4200" dirty="0" err="1" smtClean="0"/>
              <a:t>thác</a:t>
            </a:r>
            <a:r>
              <a:rPr lang="en-US" sz="4200" dirty="0" smtClean="0"/>
              <a:t> Top-K </a:t>
            </a:r>
            <a:r>
              <a:rPr lang="en-US" sz="4200" dirty="0" err="1" smtClean="0"/>
              <a:t>sự</a:t>
            </a:r>
            <a:r>
              <a:rPr lang="en-US" sz="4200" dirty="0" smtClean="0"/>
              <a:t> </a:t>
            </a:r>
            <a:r>
              <a:rPr lang="en-US" sz="4200" dirty="0" err="1" smtClean="0"/>
              <a:t>kiện</a:t>
            </a:r>
            <a:r>
              <a:rPr lang="en-US" sz="4200" dirty="0" smtClean="0"/>
              <a:t> </a:t>
            </a:r>
            <a:r>
              <a:rPr lang="en-US" sz="4200" dirty="0" err="1" smtClean="0"/>
              <a:t>đồng</a:t>
            </a:r>
            <a:r>
              <a:rPr lang="en-US" sz="4200" dirty="0" smtClean="0"/>
              <a:t> </a:t>
            </a:r>
            <a:r>
              <a:rPr lang="en-US" sz="4200" dirty="0" err="1" smtClean="0"/>
              <a:t>xuất</a:t>
            </a:r>
            <a:r>
              <a:rPr lang="en-US" sz="4200" dirty="0" smtClean="0"/>
              <a:t> </a:t>
            </a:r>
            <a:r>
              <a:rPr lang="en-US" sz="4200" dirty="0" err="1" smtClean="0"/>
              <a:t>hiện</a:t>
            </a:r>
            <a:endParaRPr lang="en-US" sz="4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vi-VN" dirty="0"/>
                  <a:t>Cho một cơ sở dữ liệu giao tác </a:t>
                </a:r>
                <a14:m>
                  <m:oMath xmlns:m="http://schemas.openxmlformats.org/officeDocument/2006/math">
                    <m:r>
                      <a:rPr lang="vi-VN" i="1" dirty="0" smtClean="0">
                        <a:latin typeface="Cambria Math" panose="02040503050406030204" pitchFamily="18" charset="0"/>
                      </a:rPr>
                      <m:t>𝐷𝐵</m:t>
                    </m:r>
                  </m:oMath>
                </a14:m>
                <a:r>
                  <a:rPr lang="vi-VN" dirty="0"/>
                  <a:t>, một itemset </a:t>
                </a:r>
                <a14:m>
                  <m:oMath xmlns:m="http://schemas.openxmlformats.org/officeDocument/2006/math">
                    <m:r>
                      <a:rPr lang="vi-VN" i="1" dirty="0" smtClean="0">
                        <a:latin typeface="Cambria Math" panose="02040503050406030204" pitchFamily="18" charset="0"/>
                      </a:rPr>
                      <m:t>𝑃</m:t>
                    </m:r>
                  </m:oMath>
                </a14:m>
                <a:r>
                  <a:rPr lang="vi-VN" dirty="0"/>
                  <a:t>, và số </a:t>
                </a:r>
                <a14:m>
                  <m:oMath xmlns:m="http://schemas.openxmlformats.org/officeDocument/2006/math">
                    <m:r>
                      <a:rPr lang="vi-VN" i="1" dirty="0" smtClean="0">
                        <a:latin typeface="Cambria Math" panose="02040503050406030204" pitchFamily="18" charset="0"/>
                      </a:rPr>
                      <m:t>𝑘</m:t>
                    </m:r>
                  </m:oMath>
                </a14:m>
                <a:r>
                  <a:rPr lang="vi-VN" dirty="0"/>
                  <a:t> mong muốn, bài toán tìm top-</a:t>
                </a:r>
                <a14:m>
                  <m:oMath xmlns:m="http://schemas.openxmlformats.org/officeDocument/2006/math">
                    <m:r>
                      <a:rPr lang="vi-VN" i="1" dirty="0" smtClean="0">
                        <a:latin typeface="Cambria Math" panose="02040503050406030204" pitchFamily="18" charset="0"/>
                      </a:rPr>
                      <m:t>𝑘</m:t>
                    </m:r>
                  </m:oMath>
                </a14:m>
                <a:r>
                  <a:rPr lang="vi-VN" dirty="0"/>
                  <a:t> sự kiện đồng xuất hiện của </a:t>
                </a:r>
                <a14:m>
                  <m:oMath xmlns:m="http://schemas.openxmlformats.org/officeDocument/2006/math">
                    <m:r>
                      <a:rPr lang="vi-VN" i="1" dirty="0" smtClean="0">
                        <a:latin typeface="Cambria Math" panose="02040503050406030204" pitchFamily="18" charset="0"/>
                      </a:rPr>
                      <m:t>𝑃</m:t>
                    </m:r>
                  </m:oMath>
                </a14:m>
                <a:r>
                  <a:rPr lang="vi-VN" dirty="0"/>
                  <a:t> là tìm </a:t>
                </a:r>
                <a14:m>
                  <m:oMath xmlns:m="http://schemas.openxmlformats.org/officeDocument/2006/math">
                    <m:r>
                      <a:rPr lang="vi-VN" i="1" dirty="0" smtClean="0">
                        <a:latin typeface="Cambria Math" panose="02040503050406030204" pitchFamily="18" charset="0"/>
                      </a:rPr>
                      <m:t>𝑘</m:t>
                    </m:r>
                  </m:oMath>
                </a14:m>
                <a:r>
                  <a:rPr lang="vi-VN" dirty="0"/>
                  <a:t> sự kiện mà xảy ra phổ biến nhất với </a:t>
                </a:r>
                <a14:m>
                  <m:oMath xmlns:m="http://schemas.openxmlformats.org/officeDocument/2006/math">
                    <m:r>
                      <a:rPr lang="vi-VN" i="1" dirty="0" smtClean="0">
                        <a:latin typeface="Cambria Math" panose="02040503050406030204" pitchFamily="18" charset="0"/>
                      </a:rPr>
                      <m:t>𝑃</m:t>
                    </m:r>
                  </m:oMath>
                </a14:m>
                <a:r>
                  <a:rPr lang="vi-VN" dirty="0"/>
                  <a:t> trong </a:t>
                </a:r>
                <a14:m>
                  <m:oMath xmlns:m="http://schemas.openxmlformats.org/officeDocument/2006/math">
                    <m:r>
                      <a:rPr lang="vi-VN" i="1" dirty="0" smtClean="0">
                        <a:latin typeface="Cambria Math" panose="02040503050406030204" pitchFamily="18" charset="0"/>
                      </a:rPr>
                      <m:t>𝐷𝐵</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381" r="-2087"/>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118601" y="3265756"/>
            <a:ext cx="3265872" cy="291120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487594" y="3418449"/>
                <a:ext cx="7146388" cy="2031325"/>
              </a:xfrm>
              <a:prstGeom prst="rect">
                <a:avLst/>
              </a:prstGeom>
              <a:noFill/>
            </p:spPr>
            <p:txBody>
              <a:bodyPr wrap="square" rtlCol="0">
                <a:spAutoFit/>
              </a:bodyPr>
              <a:lstStyle/>
              <a:p>
                <a:pPr>
                  <a:lnSpc>
                    <a:spcPct val="150000"/>
                  </a:lnSpc>
                </a:pPr>
                <a:r>
                  <a:rPr lang="en-US" dirty="0" smtClean="0"/>
                  <a:t>Ví dụ cho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e>
                    </m:d>
                  </m:oMath>
                </a14:m>
                <a:r>
                  <a:rPr lang="en-US" dirty="0" smtClean="0"/>
                  <a:t>, </a:t>
                </a:r>
                <a:r>
                  <a:rPr lang="en-US" dirty="0" err="1" smtClean="0"/>
                  <a:t>những</a:t>
                </a:r>
                <a:r>
                  <a:rPr lang="en-US" dirty="0" smtClean="0"/>
                  <a:t> item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với</a:t>
                </a:r>
                <a:r>
                  <a:rPr lang="en-US" dirty="0" smtClean="0"/>
                  <a:t>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err="1" smtClean="0"/>
                  <a:t>gồm</a:t>
                </a:r>
                <a:r>
                  <a:rPr lang="en-US" dirty="0" smtClean="0"/>
                  <a:t> </a:t>
                </a:r>
                <a:r>
                  <a:rPr lang="en-US" dirty="0" err="1" smtClean="0"/>
                  <a:t>có</a:t>
                </a:r>
                <a:r>
                  <a:rPr lang="en-US" dirty="0" smtClean="0"/>
                  <a:t>: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𝑒</m:t>
                    </m:r>
                    <m:r>
                      <a:rPr lang="en-US" i="1" dirty="0" smtClean="0">
                        <a:latin typeface="Cambria Math" panose="02040503050406030204" pitchFamily="18" charset="0"/>
                      </a:rPr>
                      <m:t>,</m:t>
                    </m:r>
                    <m:r>
                      <a:rPr lang="en-US" i="1" dirty="0" smtClean="0">
                        <a:latin typeface="Cambria Math" panose="02040503050406030204" pitchFamily="18" charset="0"/>
                      </a:rPr>
                      <m:t>𝑓</m:t>
                    </m:r>
                  </m:oMath>
                </a14:m>
                <a:r>
                  <a:rPr lang="en-US" dirty="0" smtClean="0"/>
                  <a:t>. </a:t>
                </a:r>
                <a:r>
                  <a:rPr lang="en-US" dirty="0" err="1" smtClean="0"/>
                  <a:t>Số</a:t>
                </a:r>
                <a:r>
                  <a:rPr lang="en-US" dirty="0" smtClean="0"/>
                  <a:t> </a:t>
                </a:r>
                <a:r>
                  <a:rPr lang="en-US" dirty="0" err="1" smtClean="0"/>
                  <a:t>lần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14:m>
                  <m:oMath xmlns:m="http://schemas.openxmlformats.org/officeDocument/2006/math">
                    <m:r>
                      <a:rPr lang="en-US" i="1" dirty="0" smtClean="0">
                        <a:latin typeface="Cambria Math" panose="02040503050406030204" pitchFamily="18" charset="0"/>
                      </a:rPr>
                      <m:t>𝑏</m:t>
                    </m:r>
                  </m:oMath>
                </a14:m>
                <a:r>
                  <a:rPr lang="en-US" dirty="0" smtClean="0"/>
                  <a:t> với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err="1" smtClean="0"/>
                  <a:t>được</a:t>
                </a:r>
                <a:r>
                  <a:rPr lang="en-US" dirty="0" smtClean="0"/>
                  <a:t> </a:t>
                </a:r>
                <a:r>
                  <a:rPr lang="en-US" dirty="0" err="1" smtClean="0"/>
                  <a:t>ký</a:t>
                </a:r>
                <a:r>
                  <a:rPr lang="en-US" dirty="0" smtClean="0"/>
                  <a:t> </a:t>
                </a:r>
                <a:r>
                  <a:rPr lang="en-US" dirty="0" err="1" smtClean="0"/>
                  <a:t>hiệu</a:t>
                </a:r>
                <a:r>
                  <a:rPr lang="en-US" dirty="0" smtClean="0"/>
                  <a:t> </a:t>
                </a:r>
                <a:r>
                  <a:rPr lang="en-US" dirty="0" err="1" smtClean="0"/>
                  <a:t>là</a:t>
                </a:r>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m:t>
                    </m:r>
                  </m:oMath>
                </a14:m>
                <a:r>
                  <a:rPr lang="en-US" dirty="0" smtClean="0"/>
                  <a:t>. </a:t>
                </a:r>
                <a:r>
                  <a:rPr lang="en-US" dirty="0" err="1" smtClean="0"/>
                  <a:t>Khi</a:t>
                </a:r>
                <a:r>
                  <a:rPr lang="en-US" dirty="0" smtClean="0"/>
                  <a:t> </a:t>
                </a:r>
                <a:r>
                  <a:rPr lang="en-US" dirty="0" err="1" smtClean="0"/>
                  <a:t>đó</a:t>
                </a:r>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)=2</m:t>
                    </m:r>
                  </m:oMath>
                </a14:m>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)=1</m:t>
                    </m:r>
                  </m:oMath>
                </a14:m>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)=1</m:t>
                    </m:r>
                  </m:oMath>
                </a14:m>
                <a:r>
                  <a:rPr lang="en-US" dirty="0" smtClean="0"/>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)=2</m:t>
                    </m:r>
                  </m:oMath>
                </a14:m>
                <a:r>
                  <a:rPr lang="en-US" dirty="0" smtClean="0"/>
                  <a:t>. </a:t>
                </a:r>
                <a:r>
                  <a:rPr lang="en-US" dirty="0" err="1" smtClean="0"/>
                  <a:t>Nếu</a:t>
                </a:r>
                <a:r>
                  <a:rPr lang="en-US" dirty="0" smtClean="0"/>
                  <a:t>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=2</m:t>
                    </m:r>
                  </m:oMath>
                </a14:m>
                <a:r>
                  <a:rPr lang="en-US" dirty="0" smtClean="0"/>
                  <a:t>, </a:t>
                </a:r>
                <a:r>
                  <a:rPr lang="en-US" dirty="0" err="1" smtClean="0"/>
                  <a:t>thì</a:t>
                </a:r>
                <a:r>
                  <a:rPr lang="en-US" dirty="0" smtClean="0"/>
                  <a:t> </a:t>
                </a:r>
                <a:r>
                  <a:rPr lang="en-US" dirty="0" err="1" smtClean="0"/>
                  <a:t>kết</a:t>
                </a:r>
                <a:r>
                  <a:rPr lang="en-US" dirty="0" smtClean="0"/>
                  <a:t> </a:t>
                </a:r>
                <a:r>
                  <a:rPr lang="en-US" dirty="0" err="1" smtClean="0"/>
                  <a:t>quả</a:t>
                </a:r>
                <a:r>
                  <a:rPr lang="en-US" dirty="0" smtClean="0"/>
                  <a:t> top-2 </a:t>
                </a:r>
                <a:r>
                  <a:rPr lang="en-US" dirty="0" err="1" smtClean="0"/>
                  <a:t>sự</a:t>
                </a:r>
                <a:r>
                  <a:rPr lang="en-US" dirty="0" smtClean="0"/>
                  <a:t> </a:t>
                </a:r>
                <a:r>
                  <a:rPr lang="en-US" dirty="0" err="1" smtClean="0"/>
                  <a:t>kiện</a:t>
                </a:r>
                <a:r>
                  <a:rPr lang="en-US" dirty="0" smtClean="0"/>
                  <a:t> </a:t>
                </a:r>
                <a:r>
                  <a:rPr lang="en-US" dirty="0" err="1" smtClean="0"/>
                  <a:t>đồng</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đối</a:t>
                </a:r>
                <a:r>
                  <a:rPr lang="en-US" dirty="0" smtClean="0"/>
                  <a:t> </a:t>
                </a:r>
                <a:r>
                  <a:rPr lang="en-US" dirty="0" err="1" smtClean="0"/>
                  <a:t>với</a:t>
                </a:r>
                <a:r>
                  <a:rPr lang="en-US" dirty="0" smtClean="0"/>
                  <a:t>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err="1" smtClean="0"/>
                  <a:t>là</a:t>
                </a:r>
                <a:r>
                  <a:rPr lang="en-US" dirty="0" smtClean="0"/>
                  <a:t>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𝑓</m:t>
                    </m:r>
                  </m:oMath>
                </a14:m>
                <a:r>
                  <a:rPr lang="en-US" dirty="0" smtClean="0"/>
                  <a:t>.</a:t>
                </a: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487594" y="3418449"/>
                <a:ext cx="7146388" cy="2031325"/>
              </a:xfrm>
              <a:prstGeom prst="rect">
                <a:avLst/>
              </a:prstGeom>
              <a:blipFill rotWithShape="0">
                <a:blip r:embed="rId4"/>
                <a:stretch>
                  <a:fillRect l="-683" r="-42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9BCD257-A602-407A-A5C5-1B58A212E395}" type="slidenum">
              <a:rPr lang="en-US" smtClean="0"/>
              <a:t>5</a:t>
            </a:fld>
            <a:endParaRPr lang="en-US"/>
          </a:p>
        </p:txBody>
      </p:sp>
    </p:spTree>
    <p:extLst>
      <p:ext uri="{BB962C8B-B14F-4D97-AF65-F5344CB8AC3E}">
        <p14:creationId xmlns:p14="http://schemas.microsoft.com/office/powerpoint/2010/main" val="419361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t>2. </a:t>
            </a:r>
            <a:r>
              <a:rPr lang="en-US" sz="4200" dirty="0" err="1"/>
              <a:t>Khai</a:t>
            </a:r>
            <a:r>
              <a:rPr lang="en-US" sz="4200" dirty="0"/>
              <a:t> </a:t>
            </a:r>
            <a:r>
              <a:rPr lang="en-US" sz="4200" dirty="0" err="1"/>
              <a:t>thác</a:t>
            </a:r>
            <a:r>
              <a:rPr lang="en-US" sz="4200" dirty="0"/>
              <a:t> Top-K </a:t>
            </a:r>
            <a:r>
              <a:rPr lang="en-US" sz="4200" dirty="0" err="1"/>
              <a:t>sự</a:t>
            </a:r>
            <a:r>
              <a:rPr lang="en-US" sz="4200" dirty="0"/>
              <a:t> </a:t>
            </a:r>
            <a:r>
              <a:rPr lang="en-US" sz="4200" dirty="0" err="1"/>
              <a:t>kiện</a:t>
            </a:r>
            <a:r>
              <a:rPr lang="en-US" sz="4200" dirty="0"/>
              <a:t> </a:t>
            </a:r>
            <a:r>
              <a:rPr lang="en-US" sz="4200" dirty="0" err="1"/>
              <a:t>đồng</a:t>
            </a:r>
            <a:r>
              <a:rPr lang="en-US" sz="4200" dirty="0"/>
              <a:t> </a:t>
            </a:r>
            <a:r>
              <a:rPr lang="en-US" sz="4200" dirty="0" err="1"/>
              <a:t>xuất</a:t>
            </a:r>
            <a:r>
              <a:rPr lang="en-US" sz="4200" dirty="0"/>
              <a:t> </a:t>
            </a:r>
            <a:r>
              <a:rPr lang="en-US" sz="4200" dirty="0" err="1" smtClean="0"/>
              <a:t>hiện</a:t>
            </a:r>
            <a:r>
              <a:rPr lang="en-US" sz="4200" dirty="0" smtClean="0"/>
              <a:t/>
            </a:r>
            <a:br>
              <a:rPr lang="en-US" sz="4200" dirty="0" smtClean="0"/>
            </a:br>
            <a:r>
              <a:rPr lang="en-US" sz="4200" dirty="0" smtClean="0"/>
              <a:t>A. </a:t>
            </a:r>
            <a:r>
              <a:rPr lang="en-US" sz="4200" dirty="0" err="1" smtClean="0"/>
              <a:t>Thuật</a:t>
            </a:r>
            <a:r>
              <a:rPr lang="en-US" sz="4200" dirty="0" smtClean="0"/>
              <a:t> </a:t>
            </a:r>
            <a:r>
              <a:rPr lang="en-US" sz="4200" dirty="0" err="1" smtClean="0"/>
              <a:t>toán</a:t>
            </a:r>
            <a:r>
              <a:rPr lang="en-US" sz="4200" dirty="0" smtClean="0"/>
              <a:t> NT</a:t>
            </a:r>
            <a:endParaRPr lang="en-US" sz="4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61843" y="2056362"/>
                <a:ext cx="6289431" cy="4351338"/>
              </a:xfrm>
            </p:spPr>
            <p:txBody>
              <a:bodyPr>
                <a:normAutofit fontScale="92500" lnSpcReduction="10000"/>
              </a:bodyPr>
              <a:lstStyle/>
              <a:p>
                <a:pPr marL="0" indent="0">
                  <a:buNone/>
                </a:pPr>
                <a:r>
                  <a:rPr lang="en-US" dirty="0"/>
                  <a:t>Đ</a:t>
                </a:r>
                <a:r>
                  <a:rPr lang="en-US" dirty="0" smtClean="0"/>
                  <a:t>ầu vào: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𝑐</m:t>
                        </m:r>
                      </m:e>
                    </m:d>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=2</m:t>
                    </m:r>
                  </m:oMath>
                </a14:m>
                <a:endParaRPr lang="en-US" i="1" dirty="0" smtClean="0">
                  <a:latin typeface="Cambria Math" panose="02040503050406030204" pitchFamily="18" charset="0"/>
                </a:endParaRPr>
              </a:p>
              <a:p>
                <a:pPr marL="0" indent="0">
                  <a:buNone/>
                </a:pPr>
                <a:r>
                  <a:rPr lang="en-US" dirty="0" err="1" smtClean="0">
                    <a:latin typeface="+mj-lt"/>
                  </a:rPr>
                  <a:t>Duyệt</a:t>
                </a:r>
                <a:r>
                  <a:rPr lang="en-US" dirty="0" smtClean="0">
                    <a:latin typeface="+mj-lt"/>
                  </a:rPr>
                  <a:t> </a:t>
                </a:r>
                <a:r>
                  <a:rPr lang="en-US" dirty="0" err="1" smtClean="0">
                    <a:latin typeface="+mj-lt"/>
                  </a:rPr>
                  <a:t>tất</a:t>
                </a:r>
                <a:r>
                  <a:rPr lang="en-US" dirty="0" smtClean="0">
                    <a:latin typeface="+mj-lt"/>
                  </a:rPr>
                  <a:t> </a:t>
                </a:r>
                <a:r>
                  <a:rPr lang="en-US" dirty="0" err="1" smtClean="0">
                    <a:latin typeface="+mj-lt"/>
                  </a:rPr>
                  <a:t>cả</a:t>
                </a:r>
                <a:r>
                  <a:rPr lang="en-US" dirty="0" smtClean="0">
                    <a:latin typeface="+mj-lt"/>
                  </a:rPr>
                  <a:t> </a:t>
                </a:r>
                <a:r>
                  <a:rPr lang="en-US" dirty="0" err="1" smtClean="0">
                    <a:latin typeface="+mj-lt"/>
                  </a:rPr>
                  <a:t>giao</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để</a:t>
                </a:r>
                <a:r>
                  <a:rPr lang="en-US" dirty="0" smtClean="0">
                    <a:latin typeface="+mj-lt"/>
                  </a:rPr>
                  <a:t> </a:t>
                </a:r>
                <a:r>
                  <a:rPr lang="en-US" dirty="0" err="1" smtClean="0">
                    <a:latin typeface="+mj-lt"/>
                  </a:rPr>
                  <a:t>đếm</a:t>
                </a:r>
                <a:r>
                  <a:rPr lang="en-US" dirty="0" smtClean="0">
                    <a:latin typeface="+mj-lt"/>
                  </a:rPr>
                  <a:t> </a:t>
                </a:r>
                <a:r>
                  <a:rPr lang="en-US" dirty="0" err="1" smtClean="0">
                    <a:latin typeface="+mj-lt"/>
                  </a:rPr>
                  <a:t>số</a:t>
                </a:r>
                <a:r>
                  <a:rPr lang="en-US" dirty="0" smtClean="0">
                    <a:latin typeface="+mj-lt"/>
                  </a:rPr>
                  <a:t> </a:t>
                </a:r>
                <a:r>
                  <a:rPr lang="en-US" dirty="0" err="1" smtClean="0">
                    <a:latin typeface="+mj-lt"/>
                  </a:rPr>
                  <a:t>lần</a:t>
                </a:r>
                <a:r>
                  <a:rPr lang="en-US" dirty="0" smtClean="0">
                    <a:latin typeface="+mj-lt"/>
                  </a:rPr>
                  <a:t> </a:t>
                </a:r>
                <a:r>
                  <a:rPr lang="en-US" dirty="0" err="1" smtClean="0">
                    <a:latin typeface="+mj-lt"/>
                  </a:rPr>
                  <a:t>đồng</a:t>
                </a:r>
                <a:r>
                  <a:rPr lang="en-US" dirty="0" smtClean="0">
                    <a:latin typeface="+mj-lt"/>
                  </a:rPr>
                  <a:t> </a:t>
                </a:r>
                <a:r>
                  <a:rPr lang="en-US" dirty="0" err="1" smtClean="0">
                    <a:latin typeface="+mj-lt"/>
                  </a:rPr>
                  <a:t>xuất</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các</a:t>
                </a:r>
                <a:r>
                  <a:rPr lang="en-US" dirty="0" smtClean="0">
                    <a:latin typeface="+mj-lt"/>
                  </a:rPr>
                  <a:t> item</a:t>
                </a: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)=2</m:t>
                    </m:r>
                  </m:oMath>
                </a14:m>
                <a:endParaRPr lang="en-US" dirty="0" smtClean="0">
                  <a:latin typeface="+mj-lt"/>
                </a:endParaRP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)=1</m:t>
                    </m:r>
                  </m:oMath>
                </a14:m>
                <a:endParaRPr lang="en-US" dirty="0" smtClean="0">
                  <a:latin typeface="+mj-lt"/>
                </a:endParaRP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)=1</m:t>
                    </m:r>
                  </m:oMath>
                </a14:m>
                <a:endParaRPr lang="en-US" dirty="0" smtClean="0">
                  <a:latin typeface="+mj-lt"/>
                </a:endParaRPr>
              </a:p>
              <a:p>
                <a:pPr lvl="1"/>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)=2</m:t>
                    </m:r>
                  </m:oMath>
                </a14:m>
                <a:endParaRPr lang="en-US" dirty="0" smtClean="0">
                  <a:latin typeface="+mj-lt"/>
                </a:endParaRPr>
              </a:p>
              <a:p>
                <a:pPr marL="0" indent="0">
                  <a:buNone/>
                </a:pPr>
                <a:r>
                  <a:rPr lang="en-US" dirty="0" err="1" smtClean="0">
                    <a:latin typeface="+mj-lt"/>
                  </a:rPr>
                  <a:t>Xếp</a:t>
                </a:r>
                <a:r>
                  <a:rPr lang="en-US" dirty="0" smtClean="0">
                    <a:latin typeface="+mj-lt"/>
                  </a:rPr>
                  <a:t> </a:t>
                </a:r>
                <a:r>
                  <a:rPr lang="en-US" dirty="0" err="1" smtClean="0">
                    <a:latin typeface="+mj-lt"/>
                  </a:rPr>
                  <a:t>danh</a:t>
                </a:r>
                <a:r>
                  <a:rPr lang="en-US" dirty="0" smtClean="0">
                    <a:latin typeface="+mj-lt"/>
                  </a:rPr>
                  <a:t> </a:t>
                </a:r>
                <a:r>
                  <a:rPr lang="en-US" dirty="0" err="1" smtClean="0">
                    <a:latin typeface="+mj-lt"/>
                  </a:rPr>
                  <a:t>sách</a:t>
                </a:r>
                <a:r>
                  <a:rPr lang="en-US" dirty="0" smtClean="0">
                    <a:latin typeface="+mj-lt"/>
                  </a:rPr>
                  <a:t> </a:t>
                </a:r>
                <a:r>
                  <a:rPr lang="en-US" dirty="0" err="1" smtClean="0">
                    <a:latin typeface="+mj-lt"/>
                  </a:rPr>
                  <a:t>các</a:t>
                </a:r>
                <a:r>
                  <a:rPr lang="en-US" dirty="0" smtClean="0">
                    <a:latin typeface="+mj-lt"/>
                  </a:rPr>
                  <a:t> item </a:t>
                </a:r>
                <a:r>
                  <a:rPr lang="en-US" dirty="0" err="1" smtClean="0">
                    <a:latin typeface="+mj-lt"/>
                  </a:rPr>
                  <a:t>theo</a:t>
                </a:r>
                <a:r>
                  <a:rPr lang="en-US" dirty="0" smtClean="0">
                    <a:latin typeface="+mj-lt"/>
                  </a:rPr>
                  <a:t> </a:t>
                </a:r>
                <a:r>
                  <a:rPr lang="en-US" dirty="0" err="1" smtClean="0">
                    <a:latin typeface="+mj-lt"/>
                  </a:rPr>
                  <a:t>thứ</a:t>
                </a:r>
                <a:r>
                  <a:rPr lang="en-US" dirty="0" smtClean="0">
                    <a:latin typeface="+mj-lt"/>
                  </a:rPr>
                  <a:t> </a:t>
                </a:r>
                <a:r>
                  <a:rPr lang="en-US" dirty="0" err="1" smtClean="0">
                    <a:latin typeface="+mj-lt"/>
                  </a:rPr>
                  <a:t>tự</a:t>
                </a:r>
                <a:r>
                  <a:rPr lang="en-US" dirty="0" smtClean="0">
                    <a:latin typeface="+mj-lt"/>
                  </a:rPr>
                  <a:t> </a:t>
                </a:r>
                <a:r>
                  <a:rPr lang="en-US" dirty="0" err="1" smtClean="0">
                    <a:latin typeface="+mj-lt"/>
                  </a:rPr>
                  <a:t>giảm</a:t>
                </a:r>
                <a:r>
                  <a:rPr lang="en-US" dirty="0" smtClean="0">
                    <a:latin typeface="+mj-lt"/>
                  </a:rPr>
                  <a:t> </a:t>
                </a:r>
                <a:r>
                  <a:rPr lang="en-US" dirty="0" err="1" smtClean="0">
                    <a:latin typeface="+mj-lt"/>
                  </a:rPr>
                  <a:t>dần</a:t>
                </a:r>
                <a:r>
                  <a:rPr lang="en-US" dirty="0" smtClean="0">
                    <a:latin typeface="+mj-lt"/>
                  </a:rPr>
                  <a:t> </a:t>
                </a:r>
                <a:r>
                  <a:rPr lang="en-US" dirty="0" err="1" smtClean="0">
                    <a:latin typeface="+mj-lt"/>
                  </a:rPr>
                  <a:t>của</a:t>
                </a:r>
                <a:r>
                  <a:rPr lang="en-US" dirty="0" smtClean="0">
                    <a:latin typeface="+mj-lt"/>
                  </a:rPr>
                  <a:t> </a:t>
                </a:r>
                <a14:m>
                  <m:oMath xmlns:m="http://schemas.openxmlformats.org/officeDocument/2006/math">
                    <m:r>
                      <a:rPr lang="en-US" i="1" dirty="0" smtClean="0">
                        <a:latin typeface="Cambria Math" panose="02040503050406030204" pitchFamily="18" charset="0"/>
                      </a:rPr>
                      <m:t>𝐶𝑂</m:t>
                    </m:r>
                    <m:r>
                      <a:rPr lang="en-US" i="1" dirty="0" smtClean="0">
                        <a:latin typeface="Cambria Math" panose="02040503050406030204" pitchFamily="18" charset="0"/>
                      </a:rPr>
                      <m:t>(</m:t>
                    </m:r>
                    <m:r>
                      <a:rPr lang="en-US" i="1" dirty="0" err="1" smtClean="0">
                        <a:latin typeface="Cambria Math" panose="02040503050406030204" pitchFamily="18" charset="0"/>
                      </a:rPr>
                      <m:t>𝑃</m:t>
                    </m:r>
                    <m:r>
                      <a:rPr lang="en-US" i="1" dirty="0" err="1"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smtClean="0">
                    <a:latin typeface="+mj-lt"/>
                  </a:rPr>
                  <a:t>:</a:t>
                </a:r>
              </a:p>
              <a:p>
                <a:pPr lvl="1"/>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m:t>
                    </m:r>
                  </m:oMath>
                </a14:m>
                <a:endParaRPr lang="en-US" dirty="0" smtClean="0">
                  <a:latin typeface="+mj-lt"/>
                </a:endParaRPr>
              </a:p>
              <a:p>
                <a:pPr marL="0" indent="0">
                  <a:buNone/>
                </a:pPr>
                <a:r>
                  <a:rPr lang="en-US" dirty="0" err="1" smtClean="0">
                    <a:latin typeface="+mj-lt"/>
                  </a:rPr>
                  <a:t>Lấy</a:t>
                </a:r>
                <a:r>
                  <a:rPr lang="en-US" dirty="0" smtClean="0">
                    <a:latin typeface="+mj-lt"/>
                  </a:rPr>
                  <a:t> top-2 </a:t>
                </a:r>
                <a:r>
                  <a:rPr lang="en-US" dirty="0" err="1" smtClean="0">
                    <a:latin typeface="+mj-lt"/>
                  </a:rPr>
                  <a:t>cho</a:t>
                </a:r>
                <a:r>
                  <a:rPr lang="en-US" dirty="0" smtClean="0">
                    <a:latin typeface="+mj-lt"/>
                  </a:rPr>
                  <a:t> </a:t>
                </a:r>
                <a:r>
                  <a:rPr lang="en-US" dirty="0" err="1" smtClean="0">
                    <a:latin typeface="+mj-lt"/>
                  </a:rPr>
                  <a:t>ra</a:t>
                </a:r>
                <a:r>
                  <a:rPr lang="en-US" dirty="0" smtClean="0">
                    <a:latin typeface="+mj-lt"/>
                  </a:rPr>
                  <a:t> </a:t>
                </a:r>
                <a:r>
                  <a:rPr lang="en-US" dirty="0" err="1" smtClean="0">
                    <a:latin typeface="+mj-lt"/>
                  </a:rPr>
                  <a:t>kết</a:t>
                </a:r>
                <a:r>
                  <a:rPr lang="en-US" dirty="0" smtClean="0">
                    <a:latin typeface="+mj-lt"/>
                  </a:rPr>
                  <a:t> </a:t>
                </a:r>
                <a:r>
                  <a:rPr lang="en-US" dirty="0" err="1" smtClean="0">
                    <a:latin typeface="+mj-lt"/>
                  </a:rPr>
                  <a:t>quả</a:t>
                </a:r>
                <a:r>
                  <a:rPr lang="en-US" dirty="0" smtClean="0">
                    <a:latin typeface="+mj-lt"/>
                  </a:rPr>
                  <a:t>: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m:t>
                    </m:r>
                  </m:oMath>
                </a14:m>
                <a:endParaRPr lang="en-US" dirty="0" smtClean="0">
                  <a:latin typeface="+mj-lt"/>
                </a:endParaRPr>
              </a:p>
              <a:p>
                <a:pPr marL="0" indent="0">
                  <a:buNone/>
                </a:pPr>
                <a:endParaRPr lang="en-US" dirty="0" smtClean="0">
                  <a:latin typeface="+mj-lt"/>
                </a:endParaRPr>
              </a:p>
              <a:p>
                <a:pPr marL="0" indent="0">
                  <a:buNone/>
                </a:pPr>
                <a:endParaRPr lang="en-US" i="1" dirty="0" smtClean="0">
                  <a:latin typeface="Cambria Math" panose="02040503050406030204" pitchFamily="18" charset="0"/>
                </a:endParaRP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61843" y="2056362"/>
                <a:ext cx="6289431" cy="4351338"/>
              </a:xfrm>
              <a:blipFill rotWithShape="0">
                <a:blip r:embed="rId2"/>
                <a:stretch>
                  <a:fillRect l="-1744" t="-3081" r="-581" b="-14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92945" y="2112204"/>
            <a:ext cx="3265872" cy="2911207"/>
          </a:xfrm>
          <a:prstGeom prst="rect">
            <a:avLst/>
          </a:prstGeom>
        </p:spPr>
      </p:pic>
      <p:sp>
        <p:nvSpPr>
          <p:cNvPr id="5" name="Rectangle 4"/>
          <p:cNvSpPr/>
          <p:nvPr/>
        </p:nvSpPr>
        <p:spPr>
          <a:xfrm>
            <a:off x="1899139" y="2658795"/>
            <a:ext cx="2373746" cy="422031"/>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1882724" y="3120686"/>
            <a:ext cx="2373746" cy="422031"/>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1840521" y="4021016"/>
            <a:ext cx="2373746" cy="422031"/>
          </a:xfrm>
          <a:prstGeom prst="rect">
            <a:avLst/>
          </a:prstGeom>
          <a:noFill/>
          <a:ln w="254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09BCD257-A602-407A-A5C5-1B58A212E395}" type="slidenum">
              <a:rPr lang="en-US" smtClean="0"/>
              <a:t>6</a:t>
            </a:fld>
            <a:endParaRPr lang="en-US"/>
          </a:p>
        </p:txBody>
      </p:sp>
    </p:spTree>
    <p:extLst>
      <p:ext uri="{BB962C8B-B14F-4D97-AF65-F5344CB8AC3E}">
        <p14:creationId xmlns:p14="http://schemas.microsoft.com/office/powerpoint/2010/main" val="170409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a:t>
            </a:r>
            <a:r>
              <a:rPr lang="en-US" dirty="0" err="1"/>
              <a:t>Khai</a:t>
            </a:r>
            <a:r>
              <a:rPr lang="en-US" dirty="0"/>
              <a:t> </a:t>
            </a:r>
            <a:r>
              <a:rPr lang="en-US" dirty="0" err="1"/>
              <a:t>thác</a:t>
            </a:r>
            <a:r>
              <a:rPr lang="en-US" dirty="0"/>
              <a:t> 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r>
            <a:br>
              <a:rPr lang="en-US" dirty="0"/>
            </a:br>
            <a:r>
              <a:rPr lang="en-US" dirty="0" smtClean="0"/>
              <a:t>B. </a:t>
            </a:r>
            <a:r>
              <a:rPr lang="en-US" dirty="0" err="1"/>
              <a:t>Thuật</a:t>
            </a:r>
            <a:r>
              <a:rPr lang="en-US" dirty="0"/>
              <a:t> </a:t>
            </a:r>
            <a:r>
              <a:rPr lang="en-US" dirty="0" err="1"/>
              <a:t>toán</a:t>
            </a:r>
            <a:r>
              <a:rPr lang="en-US" dirty="0"/>
              <a:t> </a:t>
            </a:r>
            <a:r>
              <a:rPr lang="en-US" dirty="0" smtClean="0"/>
              <a:t>NTI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27937" y="1850585"/>
                <a:ext cx="2912013" cy="3027729"/>
              </a:xfrm>
            </p:spPr>
            <p:txBody>
              <a:bodyPr>
                <a:normAutofit/>
              </a:bodyPr>
              <a:lstStyle/>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𝑎</m:t>
                    </m:r>
                  </m:oMath>
                </a14:m>
                <a:r>
                  <a:rPr lang="en-US" sz="2000" dirty="0" smtClean="0"/>
                  <a:t>)</a:t>
                </a:r>
                <a14:m>
                  <m:oMath xmlns:m="http://schemas.openxmlformats.org/officeDocument/2006/math">
                    <m:r>
                      <a:rPr lang="en-US" sz="2000" i="1" dirty="0" smtClean="0">
                        <a:latin typeface="Cambria Math" panose="02040503050406030204" pitchFamily="18" charset="0"/>
                      </a:rPr>
                      <m:t>={1,2,4}</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𝑏</m:t>
                    </m:r>
                  </m:oMath>
                </a14:m>
                <a:r>
                  <a:rPr lang="en-US" sz="2000" dirty="0" smtClean="0"/>
                  <a:t>)</a:t>
                </a:r>
                <a14:m>
                  <m:oMath xmlns:m="http://schemas.openxmlformats.org/officeDocument/2006/math">
                    <m:r>
                      <a:rPr lang="en-US" sz="2000" i="1" dirty="0" smtClean="0">
                        <a:latin typeface="Cambria Math" panose="02040503050406030204" pitchFamily="18" charset="0"/>
                      </a:rPr>
                      <m:t>={1,2,5}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𝑐</m:t>
                    </m:r>
                  </m:oMath>
                </a14:m>
                <a:r>
                  <a:rPr lang="en-US" sz="2000" dirty="0" smtClean="0"/>
                  <a:t>)=</a:t>
                </a:r>
                <a14:m>
                  <m:oMath xmlns:m="http://schemas.openxmlformats.org/officeDocument/2006/math">
                    <m:r>
                      <a:rPr lang="en-US" sz="2000" i="1" dirty="0" smtClean="0">
                        <a:latin typeface="Cambria Math" panose="02040503050406030204" pitchFamily="18" charset="0"/>
                      </a:rPr>
                      <m:t>{1,2,4,5}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𝑑</m:t>
                    </m:r>
                  </m:oMath>
                </a14:m>
                <a:r>
                  <a:rPr lang="en-US" sz="2000" dirty="0" smtClean="0"/>
                  <a:t>)=</a:t>
                </a:r>
                <a14:m>
                  <m:oMath xmlns:m="http://schemas.openxmlformats.org/officeDocument/2006/math">
                    <m:r>
                      <a:rPr lang="en-US" sz="2000" i="1" dirty="0" smtClean="0">
                        <a:latin typeface="Cambria Math" panose="02040503050406030204" pitchFamily="18" charset="0"/>
                      </a:rPr>
                      <m:t>{2,5}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𝑒</m:t>
                    </m:r>
                  </m:oMath>
                </a14:m>
                <a:r>
                  <a:rPr lang="en-US" sz="2000" dirty="0" smtClean="0"/>
                  <a:t>)</a:t>
                </a:r>
                <a14:m>
                  <m:oMath xmlns:m="http://schemas.openxmlformats.org/officeDocument/2006/math">
                    <m:r>
                      <a:rPr lang="en-US" sz="2000" i="1" dirty="0" smtClean="0">
                        <a:latin typeface="Cambria Math" panose="02040503050406030204" pitchFamily="18" charset="0"/>
                      </a:rPr>
                      <m:t>={3,4}</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𝑓</m:t>
                    </m:r>
                  </m:oMath>
                </a14:m>
                <a:r>
                  <a:rPr lang="en-US" sz="2000" dirty="0" smtClean="0"/>
                  <a:t>)</a:t>
                </a:r>
                <a14:m>
                  <m:oMath xmlns:m="http://schemas.openxmlformats.org/officeDocument/2006/math">
                    <m:r>
                      <a:rPr lang="en-US" sz="2000" i="1" dirty="0" smtClean="0">
                        <a:latin typeface="Cambria Math" panose="02040503050406030204" pitchFamily="18" charset="0"/>
                      </a:rPr>
                      <m:t>={2,3,4,5}</m:t>
                    </m:r>
                  </m:oMath>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i="1" dirty="0" smtClean="0">
                        <a:latin typeface="Cambria Math" panose="02040503050406030204" pitchFamily="18" charset="0"/>
                      </a:rPr>
                      <m:t>𝑔</m:t>
                    </m:r>
                  </m:oMath>
                </a14:m>
                <a:r>
                  <a:rPr lang="en-US" sz="2000" dirty="0" smtClean="0"/>
                  <a:t>)</a:t>
                </a:r>
                <a14:m>
                  <m:oMath xmlns:m="http://schemas.openxmlformats.org/officeDocument/2006/math">
                    <m:r>
                      <a:rPr lang="en-US" sz="2000" i="1" dirty="0" smtClean="0">
                        <a:latin typeface="Cambria Math" panose="02040503050406030204" pitchFamily="18" charset="0"/>
                      </a:rPr>
                      <m:t>={3}</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27937" y="1850585"/>
                <a:ext cx="2912013" cy="3027729"/>
              </a:xfrm>
              <a:blipFill rotWithShape="0">
                <a:blip r:embed="rId2"/>
                <a:stretch>
                  <a:fillRect l="-2306" t="-221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7653" y="1825625"/>
            <a:ext cx="2817067" cy="2511141"/>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7462471" y="2011607"/>
                <a:ext cx="3470031" cy="119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𝑐</m:t>
                      </m:r>
                      <m:r>
                        <a:rPr lang="en-US" sz="2000" i="1" dirty="0" smtClean="0">
                          <a:latin typeface="Cambria Math" panose="02040503050406030204" pitchFamily="18" charset="0"/>
                        </a:rPr>
                        <m:t>}</m:t>
                      </m:r>
                    </m:oMath>
                  </m:oMathPara>
                </a14:m>
                <a:endParaRPr lang="en-US" sz="2000" dirty="0" smtClean="0"/>
              </a:p>
              <a:p>
                <a:pPr marL="0" indent="0">
                  <a:buNone/>
                </a:pPr>
                <a:r>
                  <a:rPr lang="en-US" sz="2000" dirty="0" err="1" smtClean="0"/>
                  <a:t>TID_set</a:t>
                </a:r>
                <a:r>
                  <a:rPr lang="en-US" sz="2000" dirty="0" smtClean="0"/>
                  <a:t>(</a:t>
                </a:r>
                <a14:m>
                  <m:oMath xmlns:m="http://schemas.openxmlformats.org/officeDocument/2006/math">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r>
                      <a:rPr lang="en-US" sz="2000" b="0" i="1" dirty="0" smtClean="0">
                        <a:latin typeface="Cambria Math" panose="02040503050406030204" pitchFamily="18" charset="0"/>
                      </a:rPr>
                      <m:t>𝑐</m:t>
                    </m:r>
                  </m:oMath>
                </a14:m>
                <a:r>
                  <a:rPr lang="en-US" sz="2000" dirty="0" smtClean="0"/>
                  <a:t>)</a:t>
                </a:r>
                <a14:m>
                  <m:oMath xmlns:m="http://schemas.openxmlformats.org/officeDocument/2006/math">
                    <m:r>
                      <a:rPr lang="en-US" sz="2000" i="1" dirty="0" smtClean="0">
                        <a:latin typeface="Cambria Math" panose="02040503050406030204" pitchFamily="18" charset="0"/>
                      </a:rPr>
                      <m:t>={1,2,4}</m:t>
                    </m:r>
                  </m:oMath>
                </a14:m>
                <a:endParaRPr lang="en-US" sz="2000" dirty="0" smtClean="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7462471" y="2011607"/>
                <a:ext cx="3470031" cy="1195828"/>
              </a:xfrm>
              <a:prstGeom prst="rect">
                <a:avLst/>
              </a:prstGeom>
              <a:blipFill rotWithShape="0">
                <a:blip r:embed="rId4"/>
                <a:stretch>
                  <a:fillRect l="-1757"/>
                </a:stretch>
              </a:blipFill>
            </p:spPr>
            <p:txBody>
              <a:bodyPr/>
              <a:lstStyle/>
              <a:p>
                <a:r>
                  <a:rPr lang="en-US">
                    <a:noFill/>
                  </a:rPr>
                  <a:t> </a:t>
                </a:r>
              </a:p>
            </p:txBody>
          </p:sp>
        </mc:Fallback>
      </mc:AlternateContent>
      <p:pic>
        <p:nvPicPr>
          <p:cNvPr id="6" name="Picture 5"/>
          <p:cNvPicPr>
            <a:picLocks noChangeAspect="1"/>
          </p:cNvPicPr>
          <p:nvPr/>
        </p:nvPicPr>
        <p:blipFill>
          <a:blip r:embed="rId5"/>
          <a:stretch>
            <a:fillRect/>
          </a:stretch>
        </p:blipFill>
        <p:spPr>
          <a:xfrm>
            <a:off x="7462471" y="2916164"/>
            <a:ext cx="3105150" cy="1962150"/>
          </a:xfrm>
          <a:prstGeom prst="rect">
            <a:avLst/>
          </a:prstGeom>
        </p:spPr>
      </p:pic>
      <p:sp>
        <p:nvSpPr>
          <p:cNvPr id="7" name="TextBox 6"/>
          <p:cNvSpPr txBox="1"/>
          <p:nvPr/>
        </p:nvSpPr>
        <p:spPr>
          <a:xfrm>
            <a:off x="7656927" y="5919124"/>
            <a:ext cx="271623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b="1" dirty="0" err="1" smtClean="0"/>
              <a:t>Chạy</a:t>
            </a:r>
            <a:r>
              <a:rPr lang="en-US" b="1" dirty="0" smtClean="0"/>
              <a:t> </a:t>
            </a:r>
            <a:r>
              <a:rPr lang="en-US" b="1" dirty="0" err="1" smtClean="0"/>
              <a:t>lại</a:t>
            </a:r>
            <a:r>
              <a:rPr lang="en-US" b="1" dirty="0" smtClean="0"/>
              <a:t> </a:t>
            </a:r>
            <a:r>
              <a:rPr lang="en-US" b="1" dirty="0" err="1" smtClean="0"/>
              <a:t>thuật</a:t>
            </a:r>
            <a:r>
              <a:rPr lang="en-US" b="1" dirty="0" smtClean="0"/>
              <a:t> </a:t>
            </a:r>
            <a:r>
              <a:rPr lang="en-US" b="1" dirty="0" err="1" smtClean="0"/>
              <a:t>toán</a:t>
            </a:r>
            <a:r>
              <a:rPr lang="en-US" b="1" dirty="0" smtClean="0"/>
              <a:t> NT</a:t>
            </a:r>
            <a:endParaRPr lang="en-US" b="1" dirty="0"/>
          </a:p>
        </p:txBody>
      </p:sp>
      <p:sp>
        <p:nvSpPr>
          <p:cNvPr id="8" name="Down Arrow 7"/>
          <p:cNvSpPr/>
          <p:nvPr/>
        </p:nvSpPr>
        <p:spPr>
          <a:xfrm>
            <a:off x="8818097" y="4953999"/>
            <a:ext cx="393896" cy="88944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09BCD257-A602-407A-A5C5-1B58A212E395}" type="slidenum">
              <a:rPr lang="en-US" smtClean="0"/>
              <a:t>7</a:t>
            </a:fld>
            <a:endParaRPr lang="en-US"/>
          </a:p>
        </p:txBody>
      </p:sp>
    </p:spTree>
    <p:extLst>
      <p:ext uri="{BB962C8B-B14F-4D97-AF65-F5344CB8AC3E}">
        <p14:creationId xmlns:p14="http://schemas.microsoft.com/office/powerpoint/2010/main" val="217422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a:t>
            </a:r>
            <a:r>
              <a:rPr lang="en-US" dirty="0" err="1"/>
              <a:t>Khai</a:t>
            </a:r>
            <a:r>
              <a:rPr lang="en-US" dirty="0"/>
              <a:t> </a:t>
            </a:r>
            <a:r>
              <a:rPr lang="en-US" dirty="0" err="1"/>
              <a:t>thác</a:t>
            </a:r>
            <a:r>
              <a:rPr lang="en-US" dirty="0"/>
              <a:t> Top-K </a:t>
            </a:r>
            <a:r>
              <a:rPr lang="en-US" dirty="0" err="1"/>
              <a:t>sự</a:t>
            </a:r>
            <a:r>
              <a:rPr lang="en-US" dirty="0"/>
              <a:t> </a:t>
            </a:r>
            <a:r>
              <a:rPr lang="en-US" dirty="0" err="1"/>
              <a:t>kiện</a:t>
            </a:r>
            <a:r>
              <a:rPr lang="en-US" dirty="0"/>
              <a:t> </a:t>
            </a:r>
            <a:r>
              <a:rPr lang="en-US" dirty="0" err="1"/>
              <a:t>đồng</a:t>
            </a:r>
            <a:r>
              <a:rPr lang="en-US" dirty="0"/>
              <a:t> </a:t>
            </a:r>
            <a:r>
              <a:rPr lang="en-US" dirty="0" err="1"/>
              <a:t>xuất</a:t>
            </a:r>
            <a:r>
              <a:rPr lang="en-US" dirty="0"/>
              <a:t> </a:t>
            </a:r>
            <a:r>
              <a:rPr lang="en-US" dirty="0" err="1"/>
              <a:t>hiện</a:t>
            </a:r>
            <a:r>
              <a:rPr lang="en-US" dirty="0"/>
              <a:t/>
            </a:r>
            <a:br>
              <a:rPr lang="en-US" dirty="0"/>
            </a:br>
            <a:r>
              <a:rPr lang="en-US" dirty="0" smtClean="0"/>
              <a:t>C. </a:t>
            </a:r>
            <a:r>
              <a:rPr lang="en-US" dirty="0" err="1"/>
              <a:t>Thuật</a:t>
            </a:r>
            <a:r>
              <a:rPr lang="en-US" dirty="0"/>
              <a:t> </a:t>
            </a:r>
            <a:r>
              <a:rPr lang="en-US" dirty="0" err="1"/>
              <a:t>toán</a:t>
            </a:r>
            <a:r>
              <a:rPr lang="en-US" dirty="0"/>
              <a:t> </a:t>
            </a:r>
            <a:r>
              <a:rPr lang="en-US" dirty="0" smtClean="0"/>
              <a:t>PT</a:t>
            </a:r>
            <a:endParaRPr lang="en-US" dirty="0"/>
          </a:p>
        </p:txBody>
      </p:sp>
      <p:pic>
        <p:nvPicPr>
          <p:cNvPr id="4" name="Picture 3"/>
          <p:cNvPicPr>
            <a:picLocks noChangeAspect="1"/>
          </p:cNvPicPr>
          <p:nvPr/>
        </p:nvPicPr>
        <p:blipFill>
          <a:blip r:embed="rId2"/>
          <a:stretch>
            <a:fillRect/>
          </a:stretch>
        </p:blipFill>
        <p:spPr>
          <a:xfrm>
            <a:off x="657653" y="1825625"/>
            <a:ext cx="2817067" cy="251114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42805" y="2101068"/>
            <a:ext cx="6910995" cy="3919904"/>
          </a:xfrm>
          <a:prstGeom prst="rect">
            <a:avLst/>
          </a:prstGeom>
          <a:noFill/>
          <a:ln>
            <a:noFill/>
          </a:ln>
        </p:spPr>
      </p:pic>
      <p:sp>
        <p:nvSpPr>
          <p:cNvPr id="6" name="Right Arrow 5"/>
          <p:cNvSpPr/>
          <p:nvPr/>
        </p:nvSpPr>
        <p:spPr>
          <a:xfrm>
            <a:off x="3657600" y="3629465"/>
            <a:ext cx="785205" cy="4315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9BCD257-A602-407A-A5C5-1B58A212E395}" type="slidenum">
              <a:rPr lang="en-US" smtClean="0"/>
              <a:t>8</a:t>
            </a:fld>
            <a:endParaRPr lang="en-US"/>
          </a:p>
        </p:txBody>
      </p:sp>
    </p:spTree>
    <p:extLst>
      <p:ext uri="{BB962C8B-B14F-4D97-AF65-F5344CB8AC3E}">
        <p14:creationId xmlns:p14="http://schemas.microsoft.com/office/powerpoint/2010/main" val="14089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vi-VN" dirty="0"/>
              <a:t>Phương pháp đề </a:t>
            </a:r>
            <a:r>
              <a:rPr lang="vi-VN" dirty="0" smtClean="0"/>
              <a:t>xuất</a:t>
            </a:r>
            <a:endParaRPr lang="en-US" dirty="0"/>
          </a:p>
        </p:txBody>
      </p:sp>
      <p:sp>
        <p:nvSpPr>
          <p:cNvPr id="3" name="Content Placeholder 2"/>
          <p:cNvSpPr>
            <a:spLocks noGrp="1"/>
          </p:cNvSpPr>
          <p:nvPr>
            <p:ph idx="1"/>
          </p:nvPr>
        </p:nvSpPr>
        <p:spPr/>
        <p:txBody>
          <a:bodyPr/>
          <a:lstStyle/>
          <a:p>
            <a:pPr marL="0" indent="0">
              <a:buNone/>
            </a:pPr>
            <a:r>
              <a:rPr lang="en-US" dirty="0" err="1" smtClean="0"/>
              <a:t>Dùng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BitTable</a:t>
            </a:r>
            <a:r>
              <a:rPr lang="en-US" dirty="0" smtClean="0"/>
              <a:t> </a:t>
            </a:r>
            <a:r>
              <a:rPr lang="en-US" dirty="0" err="1" smtClean="0"/>
              <a:t>để</a:t>
            </a:r>
            <a:r>
              <a:rPr lang="en-US" dirty="0" smtClean="0"/>
              <a:t> </a:t>
            </a:r>
            <a:r>
              <a:rPr lang="en-US" dirty="0" err="1" smtClean="0"/>
              <a:t>nén</a:t>
            </a:r>
            <a:r>
              <a:rPr lang="en-US" dirty="0" smtClean="0"/>
              <a:t> </a:t>
            </a:r>
            <a:r>
              <a:rPr lang="en-US" dirty="0" err="1" smtClean="0"/>
              <a:t>dữ</a:t>
            </a:r>
            <a:r>
              <a:rPr lang="en-US" dirty="0" smtClean="0"/>
              <a:t> </a:t>
            </a:r>
            <a:r>
              <a:rPr lang="en-US" dirty="0" err="1" smtClean="0"/>
              <a:t>liệu</a:t>
            </a:r>
            <a:r>
              <a:rPr lang="en-US" dirty="0"/>
              <a:t> </a:t>
            </a:r>
            <a:r>
              <a:rPr lang="en-US" dirty="0" err="1" smtClean="0"/>
              <a:t>xử</a:t>
            </a:r>
            <a:r>
              <a:rPr lang="en-US" dirty="0" smtClean="0"/>
              <a:t> </a:t>
            </a:r>
            <a:r>
              <a:rPr lang="en-US" dirty="0" err="1" smtClean="0"/>
              <a:t>lý</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phép</a:t>
            </a:r>
            <a:r>
              <a:rPr lang="en-US" dirty="0" smtClean="0"/>
              <a:t> </a:t>
            </a:r>
            <a:r>
              <a:rPr lang="en-US" dirty="0" err="1" smtClean="0"/>
              <a:t>toán</a:t>
            </a:r>
            <a:r>
              <a:rPr lang="en-US" dirty="0" smtClean="0"/>
              <a:t> AND/OR </a:t>
            </a:r>
            <a:r>
              <a:rPr lang="en-US" dirty="0" err="1" smtClean="0"/>
              <a:t>trên</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bit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nhanh</a:t>
            </a:r>
            <a:r>
              <a:rPr lang="en-US" dirty="0" smtClean="0"/>
              <a:t> </a:t>
            </a:r>
            <a:r>
              <a:rPr lang="en-US" dirty="0" err="1" smtClean="0"/>
              <a:t>hơn</a:t>
            </a:r>
            <a:r>
              <a:rPr lang="en-US" dirty="0" smtClean="0"/>
              <a:t>.</a:t>
            </a:r>
          </a:p>
          <a:p>
            <a:pPr marL="514350" indent="-514350">
              <a:buFont typeface="+mj-lt"/>
              <a:buAutoNum type="arabicPeriod"/>
            </a:pPr>
            <a:r>
              <a:rPr lang="en-US" dirty="0" err="1" smtClean="0"/>
              <a:t>Thuật</a:t>
            </a:r>
            <a:r>
              <a:rPr lang="en-US" dirty="0" smtClean="0"/>
              <a:t> </a:t>
            </a:r>
            <a:r>
              <a:rPr lang="en-US" dirty="0" err="1" smtClean="0"/>
              <a:t>toán</a:t>
            </a:r>
            <a:r>
              <a:rPr lang="en-US" dirty="0"/>
              <a:t> BT(</a:t>
            </a:r>
            <a:r>
              <a:rPr lang="en-US" b="1" dirty="0" err="1"/>
              <a:t>B</a:t>
            </a:r>
            <a:r>
              <a:rPr lang="en-US" dirty="0" err="1"/>
              <a:t>it</a:t>
            </a:r>
            <a:r>
              <a:rPr lang="en-US" b="1" dirty="0" err="1"/>
              <a:t>T</a:t>
            </a:r>
            <a:r>
              <a:rPr lang="en-US" dirty="0" err="1"/>
              <a:t>able</a:t>
            </a:r>
            <a:r>
              <a:rPr lang="en-US" dirty="0"/>
              <a:t> based algorithm)</a:t>
            </a:r>
            <a:endParaRPr lang="en-US" dirty="0" smtClean="0"/>
          </a:p>
          <a:p>
            <a:pPr marL="514350" indent="-514350">
              <a:buFont typeface="+mj-lt"/>
              <a:buAutoNum type="arabicPeriod"/>
            </a:pPr>
            <a:r>
              <a:rPr lang="en-US" dirty="0" err="1" smtClean="0"/>
              <a:t>Thuật</a:t>
            </a:r>
            <a:r>
              <a:rPr lang="en-US" dirty="0" smtClean="0"/>
              <a:t> </a:t>
            </a:r>
            <a:r>
              <a:rPr lang="en-US" dirty="0" err="1" smtClean="0"/>
              <a:t>toán</a:t>
            </a:r>
            <a:r>
              <a:rPr lang="en-US" dirty="0"/>
              <a:t> BTI(</a:t>
            </a:r>
            <a:r>
              <a:rPr lang="en-US" b="1" dirty="0" err="1"/>
              <a:t>B</a:t>
            </a:r>
            <a:r>
              <a:rPr lang="en-US" dirty="0" err="1"/>
              <a:t>it</a:t>
            </a:r>
            <a:r>
              <a:rPr lang="en-US" b="1" dirty="0" err="1"/>
              <a:t>T</a:t>
            </a:r>
            <a:r>
              <a:rPr lang="en-US" dirty="0" err="1"/>
              <a:t>able</a:t>
            </a:r>
            <a:r>
              <a:rPr lang="en-US" dirty="0"/>
              <a:t> base algorithm with </a:t>
            </a:r>
            <a:r>
              <a:rPr lang="en-US" b="1" dirty="0"/>
              <a:t>I</a:t>
            </a:r>
            <a:r>
              <a:rPr lang="en-US" dirty="0"/>
              <a:t>nverted list index)</a:t>
            </a:r>
            <a:endParaRPr lang="en-US" dirty="0" smtClean="0"/>
          </a:p>
          <a:p>
            <a:pPr marL="514350" indent="-514350">
              <a:buFont typeface="+mj-lt"/>
              <a:buAutoNum type="arabicPeriod"/>
            </a:pPr>
            <a:r>
              <a:rPr lang="en-US" dirty="0" err="1" smtClean="0"/>
              <a:t>Thuật</a:t>
            </a:r>
            <a:r>
              <a:rPr lang="en-US" dirty="0" smtClean="0"/>
              <a:t> </a:t>
            </a:r>
            <a:r>
              <a:rPr lang="en-US" dirty="0" err="1" smtClean="0"/>
              <a:t>toán</a:t>
            </a:r>
            <a:r>
              <a:rPr lang="en-US" dirty="0"/>
              <a:t> BTIV(</a:t>
            </a:r>
            <a:r>
              <a:rPr lang="en-US" b="1" dirty="0" err="1"/>
              <a:t>B</a:t>
            </a:r>
            <a:r>
              <a:rPr lang="en-US" dirty="0" err="1"/>
              <a:t>it</a:t>
            </a:r>
            <a:r>
              <a:rPr lang="en-US" b="1" dirty="0" err="1"/>
              <a:t>T</a:t>
            </a:r>
            <a:r>
              <a:rPr lang="en-US" dirty="0" err="1"/>
              <a:t>able</a:t>
            </a:r>
            <a:r>
              <a:rPr lang="en-US" dirty="0"/>
              <a:t> based algorithm with </a:t>
            </a:r>
            <a:r>
              <a:rPr lang="en-US" b="1" dirty="0"/>
              <a:t>I</a:t>
            </a:r>
            <a:r>
              <a:rPr lang="en-US" dirty="0"/>
              <a:t>nverted list index in </a:t>
            </a:r>
            <a:r>
              <a:rPr lang="en-US" b="1" dirty="0"/>
              <a:t>V</a:t>
            </a:r>
            <a:r>
              <a:rPr lang="en-US" dirty="0"/>
              <a:t>ertical)</a:t>
            </a:r>
          </a:p>
        </p:txBody>
      </p:sp>
      <p:sp>
        <p:nvSpPr>
          <p:cNvPr id="4" name="Slide Number Placeholder 3"/>
          <p:cNvSpPr>
            <a:spLocks noGrp="1"/>
          </p:cNvSpPr>
          <p:nvPr>
            <p:ph type="sldNum" sz="quarter" idx="12"/>
          </p:nvPr>
        </p:nvSpPr>
        <p:spPr/>
        <p:txBody>
          <a:bodyPr/>
          <a:lstStyle/>
          <a:p>
            <a:fld id="{09BCD257-A602-407A-A5C5-1B58A212E395}" type="slidenum">
              <a:rPr lang="en-US" smtClean="0"/>
              <a:t>9</a:t>
            </a:fld>
            <a:endParaRPr lang="en-US"/>
          </a:p>
        </p:txBody>
      </p:sp>
    </p:spTree>
    <p:extLst>
      <p:ext uri="{BB962C8B-B14F-4D97-AF65-F5344CB8AC3E}">
        <p14:creationId xmlns:p14="http://schemas.microsoft.com/office/powerpoint/2010/main" val="2575804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TotalTime>
  <Words>1104</Words>
  <Application>Microsoft Office PowerPoint</Application>
  <PresentationFormat>Widescreen</PresentationFormat>
  <Paragraphs>125</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 Unicode MS</vt:lpstr>
      <vt:lpstr>Arial</vt:lpstr>
      <vt:lpstr>Arial Rounded MT Bold</vt:lpstr>
      <vt:lpstr>Calibri</vt:lpstr>
      <vt:lpstr>Cambria Math</vt:lpstr>
      <vt:lpstr>Wingdings</vt:lpstr>
      <vt:lpstr>Office Theme</vt:lpstr>
      <vt:lpstr>KHAI THÁC TOP-K SỰ KIỆN ĐỒNG XUẤT HIỆN VỚI BITTABLE</vt:lpstr>
      <vt:lpstr>Mục tiêu</vt:lpstr>
      <vt:lpstr>Nội dung trình bày</vt:lpstr>
      <vt:lpstr>1. Giới thiệu</vt:lpstr>
      <vt:lpstr>2. Khai thác Top-K sự kiện đồng xuất hiện</vt:lpstr>
      <vt:lpstr>2. Khai thác Top-K sự kiện đồng xuất hiện A. Thuật toán NT</vt:lpstr>
      <vt:lpstr>2. Khai thác Top-K sự kiện đồng xuất hiện B. Thuật toán NTI</vt:lpstr>
      <vt:lpstr>2. Khai thác Top-K sự kiện đồng xuất hiện C. Thuật toán PT</vt:lpstr>
      <vt:lpstr>3. Phương pháp đề xuất</vt:lpstr>
      <vt:lpstr>3. Phương pháp đề xuất A. Biểu diễn dữ liệu</vt:lpstr>
      <vt:lpstr>3. Phương pháp đề xuất B. Thuật toán BT</vt:lpstr>
      <vt:lpstr>3. Phương pháp đề xuất C. Thuật toán BTI</vt:lpstr>
      <vt:lpstr>3. Phương pháp đề xuất D. Thuật toán BTIV</vt:lpstr>
      <vt:lpstr>4. Kết quả thực nghiệm A. Tập dữ liệu</vt:lpstr>
      <vt:lpstr>4. Kết quả thực nghiệm B. Bộ nhớ sử dụng</vt:lpstr>
      <vt:lpstr>4. Kết quả thực nghiệm C. Thời gian tiền xử lý</vt:lpstr>
      <vt:lpstr>4. Kết quả thực nghiệm D. Thời gian xử lý</vt:lpstr>
      <vt:lpstr>5. Kết luận và hướng phát triển A. Kết luận</vt:lpstr>
      <vt:lpstr>5. Kết luận và hướng phát triển B. Hướng phát triển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THÁC TOP-K SỰ KIỆN ĐỒNG XUẤT HIỆN VỚI BITTABLE</dc:title>
  <dc:creator>P450</dc:creator>
  <cp:lastModifiedBy>P450</cp:lastModifiedBy>
  <cp:revision>37</cp:revision>
  <dcterms:created xsi:type="dcterms:W3CDTF">2017-12-07T02:47:25Z</dcterms:created>
  <dcterms:modified xsi:type="dcterms:W3CDTF">2017-12-07T14:59:27Z</dcterms:modified>
</cp:coreProperties>
</file>