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1" r:id="rId3"/>
    <p:sldId id="260" r:id="rId4"/>
    <p:sldId id="262" r:id="rId5"/>
    <p:sldId id="263" r:id="rId6"/>
    <p:sldId id="258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BDDF-994F-474F-9E6E-F3E92B8BFD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D257-A602-407A-A5C5-1B58A21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8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BDDF-994F-474F-9E6E-F3E92B8BFD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D257-A602-407A-A5C5-1B58A21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BDDF-994F-474F-9E6E-F3E92B8BFD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D257-A602-407A-A5C5-1B58A21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6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BDDF-994F-474F-9E6E-F3E92B8BFD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D257-A602-407A-A5C5-1B58A212E3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618102"/>
            <a:ext cx="10515600" cy="28136"/>
          </a:xfrm>
          <a:prstGeom prst="line">
            <a:avLst/>
          </a:prstGeom>
          <a:ln w="63500" cmpd="thickThin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90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BDDF-994F-474F-9E6E-F3E92B8BFD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D257-A602-407A-A5C5-1B58A21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6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BDDF-994F-474F-9E6E-F3E92B8BFD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D257-A602-407A-A5C5-1B58A212E3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618102"/>
            <a:ext cx="10515600" cy="28136"/>
          </a:xfrm>
          <a:prstGeom prst="line">
            <a:avLst/>
          </a:prstGeom>
          <a:ln w="63500" cmpd="thickThin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4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BDDF-994F-474F-9E6E-F3E92B8BFD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D257-A602-407A-A5C5-1B58A212E39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838200" y="1618102"/>
            <a:ext cx="10515600" cy="28136"/>
          </a:xfrm>
          <a:prstGeom prst="line">
            <a:avLst/>
          </a:prstGeom>
          <a:ln w="63500" cmpd="thickThin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69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BDDF-994F-474F-9E6E-F3E92B8BFD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D257-A602-407A-A5C5-1B58A21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0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BDDF-994F-474F-9E6E-F3E92B8BFD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D257-A602-407A-A5C5-1B58A21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5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BDDF-994F-474F-9E6E-F3E92B8BFD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D257-A602-407A-A5C5-1B58A21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9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BDDF-994F-474F-9E6E-F3E92B8BFD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D257-A602-407A-A5C5-1B58A21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DBDDF-994F-474F-9E6E-F3E92B8BFD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CD257-A602-407A-A5C5-1B58A21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9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43220" y="2023700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KHAI THÁC TOP-K SỰ KIỆN ĐỒNG XUẤT HIỆN VỚI BITTABLE</a:t>
            </a:r>
            <a:endParaRPr lang="en-US" sz="40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tuyensinh.vnuhcm.edu.vn/catalog/view/theme/default/images/logo-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392113"/>
            <a:ext cx="12954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eb.hcmus.edu.vn/images/stories/logo-kht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515" y="392988"/>
            <a:ext cx="1623624" cy="12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56037" y="431529"/>
            <a:ext cx="6518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dirty="0"/>
              <a:t>ĐẠI HỌC QUỐC GIA TP. HỒ CHÍ MINH</a:t>
            </a:r>
            <a:br>
              <a:rPr lang="vi-VN" sz="2400" dirty="0"/>
            </a:br>
            <a:r>
              <a:rPr lang="vi-VN" sz="2400" dirty="0"/>
              <a:t>TRƯỜNG ĐẠI HỌC KHOA HỌC TỰ NHIÊN</a:t>
            </a:r>
            <a:br>
              <a:rPr lang="vi-VN" sz="2400" dirty="0"/>
            </a:br>
            <a:r>
              <a:rPr lang="vi-VN" sz="2400" b="1" dirty="0"/>
              <a:t>Khoa Công Nghệ Thông Tin</a:t>
            </a:r>
            <a:r>
              <a:rPr lang="vi-VN" sz="2400" dirty="0" smtClean="0"/>
              <a:t>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75212" y="4443681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Arial" panose="020B0604020202020204" pitchFamily="34" charset="0"/>
              </a:rPr>
              <a:t>CBHD: TS.NGUYỄN NGỌC THẢO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13094" y="4397205"/>
            <a:ext cx="357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Arial" panose="020B0604020202020204" pitchFamily="34" charset="0"/>
              </a:rPr>
              <a:t>HVTH: NGUYỄN DUY CHINH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17345" y="6051833"/>
            <a:ext cx="319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Arial" panose="020B0604020202020204" pitchFamily="34" charset="0"/>
              </a:rPr>
              <a:t>TP. HỒ CHÍ MINH, 12/2017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125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Phương pháp đề </a:t>
            </a:r>
            <a:r>
              <a:rPr lang="vi-VN" dirty="0" smtClean="0"/>
              <a:t>xuất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03" y="2491661"/>
            <a:ext cx="3265872" cy="2911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192" y="1887120"/>
            <a:ext cx="2752871" cy="208582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487594" y="3947264"/>
            <a:ext cx="1505243" cy="3674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327" y="4169381"/>
            <a:ext cx="1952625" cy="2466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31791" y="2096086"/>
            <a:ext cx="95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Ngang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45527" y="5218202"/>
            <a:ext cx="95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Dọc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08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Phương pháp đề </a:t>
            </a:r>
            <a:r>
              <a:rPr lang="vi-VN" dirty="0" smtClean="0"/>
              <a:t>xuất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B.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BT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187" y="1937549"/>
            <a:ext cx="3472375" cy="26309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62512" y="2433711"/>
            <a:ext cx="2815623" cy="3346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078135" y="2308645"/>
                <a:ext cx="51147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1010000=1010000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 ?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135" y="2308645"/>
                <a:ext cx="5114779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458808" y="2941351"/>
                <a:ext cx="40387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K</a:t>
                </a:r>
                <a:r>
                  <a:rPr lang="en-US" sz="2800" dirty="0" smtClean="0"/>
                  <a:t>iểm tra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808" y="2941351"/>
                <a:ext cx="4038734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3172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16" y="1937549"/>
            <a:ext cx="2817067" cy="2511141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2968283" y="3038622"/>
            <a:ext cx="647114" cy="26728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4172" y="5283968"/>
            <a:ext cx="1103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BT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NT,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bit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Item.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AND </a:t>
            </a:r>
            <a:r>
              <a:rPr lang="en-US" dirty="0" err="1" smtClean="0"/>
              <a:t>trên</a:t>
            </a:r>
            <a:r>
              <a:rPr lang="en-US" dirty="0" smtClean="0"/>
              <a:t> bit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P hay </a:t>
            </a:r>
            <a:r>
              <a:rPr lang="en-US" dirty="0" err="1" smtClean="0"/>
              <a:t>không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1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Phương pháp đề </a:t>
            </a:r>
            <a:r>
              <a:rPr lang="vi-VN" dirty="0" smtClean="0"/>
              <a:t>xuất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C.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BTI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6" y="1937549"/>
            <a:ext cx="2817067" cy="2511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702" y="2212044"/>
            <a:ext cx="3105150" cy="196215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968283" y="3038622"/>
            <a:ext cx="647114" cy="26728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114296" y="3038622"/>
            <a:ext cx="647114" cy="26728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37563" y="2936576"/>
            <a:ext cx="271623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Chạy</a:t>
            </a:r>
            <a:r>
              <a:rPr lang="en-US" b="1" dirty="0" smtClean="0"/>
              <a:t> </a:t>
            </a:r>
            <a:r>
              <a:rPr lang="en-US" b="1" dirty="0" err="1" smtClean="0"/>
              <a:t>lại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r>
              <a:rPr lang="en-US" b="1" dirty="0" smtClean="0"/>
              <a:t> </a:t>
            </a:r>
            <a:r>
              <a:rPr lang="en-US" b="1" dirty="0" err="1" smtClean="0"/>
              <a:t>toán</a:t>
            </a:r>
            <a:r>
              <a:rPr lang="en-US" b="1" dirty="0" smtClean="0"/>
              <a:t> BT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64171" y="5283968"/>
            <a:ext cx="11094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BTI 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BTI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tỉa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BitTable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2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Phương pháp đề </a:t>
            </a:r>
            <a:r>
              <a:rPr lang="vi-VN" dirty="0" smtClean="0"/>
              <a:t>xuất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D.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BTIV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4171" y="5283968"/>
            <a:ext cx="11094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BTIV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BTI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sang </a:t>
            </a:r>
            <a:r>
              <a:rPr lang="en-US" dirty="0" err="1" smtClean="0"/>
              <a:t>BitTable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dọc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4141" y="2500520"/>
            <a:ext cx="12037859" cy="2254862"/>
            <a:chOff x="151217" y="1937549"/>
            <a:chExt cx="12037859" cy="225486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217" y="1937549"/>
              <a:ext cx="2387124" cy="212788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0462" y="2239834"/>
              <a:ext cx="2528203" cy="1597576"/>
            </a:xfrm>
            <a:prstGeom prst="rect">
              <a:avLst/>
            </a:prstGeom>
          </p:spPr>
        </p:pic>
        <p:sp>
          <p:nvSpPr>
            <p:cNvPr id="7" name="Right Arrow 6"/>
            <p:cNvSpPr/>
            <p:nvPr/>
          </p:nvSpPr>
          <p:spPr>
            <a:xfrm>
              <a:off x="2584060" y="2851185"/>
              <a:ext cx="647114" cy="26728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6167851" y="2851185"/>
              <a:ext cx="647114" cy="26728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8607787" y="2867850"/>
              <a:ext cx="647114" cy="26728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4262" y="2077861"/>
              <a:ext cx="1314450" cy="2114550"/>
            </a:xfrm>
            <a:prstGeom prst="rect">
              <a:avLst/>
            </a:prstGeom>
          </p:spPr>
        </p:pic>
        <p:pic>
          <p:nvPicPr>
            <p:cNvPr id="14" name="Picture 13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976" y="2239834"/>
              <a:ext cx="2705100" cy="16383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08512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A.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12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</a:t>
            </a:r>
            <a:r>
              <a:rPr lang="en-US" dirty="0" smtClean="0"/>
              <a:t>.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01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C.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59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</a:t>
            </a:r>
            <a:r>
              <a:rPr lang="en-US" dirty="0" smtClean="0"/>
              <a:t>.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36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3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spcBef>
                <a:spcPts val="0"/>
              </a:spcBef>
              <a:spcAft>
                <a:spcPts val="4800"/>
              </a:spcAft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top-k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nữa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33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top-k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thói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sắm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/>
              <a:t>vi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smtClean="0"/>
              <a:t>Web</a:t>
            </a:r>
          </a:p>
          <a:p>
            <a:r>
              <a:rPr lang="en-US" dirty="0" smtClean="0"/>
              <a:t>….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2015. Cho </a:t>
            </a:r>
            <a:r>
              <a:rPr lang="en-US" dirty="0" err="1" smtClean="0"/>
              <a:t>đến</a:t>
            </a:r>
            <a:r>
              <a:rPr lang="en-US" dirty="0" smtClean="0"/>
              <a:t> nay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7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2. </a:t>
            </a:r>
            <a:r>
              <a:rPr lang="en-US" sz="4200" dirty="0" err="1" smtClean="0"/>
              <a:t>Khai</a:t>
            </a:r>
            <a:r>
              <a:rPr lang="en-US" sz="4200" dirty="0" smtClean="0"/>
              <a:t> </a:t>
            </a:r>
            <a:r>
              <a:rPr lang="en-US" sz="4200" dirty="0" err="1" smtClean="0"/>
              <a:t>thác</a:t>
            </a:r>
            <a:r>
              <a:rPr lang="en-US" sz="4200" dirty="0" smtClean="0"/>
              <a:t> Top-K </a:t>
            </a:r>
            <a:r>
              <a:rPr lang="en-US" sz="4200" dirty="0" err="1" smtClean="0"/>
              <a:t>sự</a:t>
            </a:r>
            <a:r>
              <a:rPr lang="en-US" sz="4200" dirty="0" smtClean="0"/>
              <a:t> </a:t>
            </a:r>
            <a:r>
              <a:rPr lang="en-US" sz="4200" dirty="0" err="1" smtClean="0"/>
              <a:t>kiện</a:t>
            </a:r>
            <a:r>
              <a:rPr lang="en-US" sz="4200" dirty="0" smtClean="0"/>
              <a:t> </a:t>
            </a:r>
            <a:r>
              <a:rPr lang="en-US" sz="4200" dirty="0" err="1" smtClean="0"/>
              <a:t>đồng</a:t>
            </a:r>
            <a:r>
              <a:rPr lang="en-US" sz="4200" dirty="0" smtClean="0"/>
              <a:t> </a:t>
            </a:r>
            <a:r>
              <a:rPr lang="en-US" sz="4200" dirty="0" err="1" smtClean="0"/>
              <a:t>xuất</a:t>
            </a:r>
            <a:r>
              <a:rPr lang="en-US" sz="4200" dirty="0" smtClean="0"/>
              <a:t> </a:t>
            </a:r>
            <a:r>
              <a:rPr lang="en-US" sz="4200" dirty="0" err="1" smtClean="0"/>
              <a:t>hiện</a:t>
            </a:r>
            <a:endParaRPr lang="en-US" sz="4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vi-VN" dirty="0"/>
                  <a:t>Cho một cơ sở dữ liệu giao tác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𝐷𝐵</m:t>
                    </m:r>
                  </m:oMath>
                </a14:m>
                <a:r>
                  <a:rPr lang="vi-VN" dirty="0"/>
                  <a:t>, một itemset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vi-VN" dirty="0"/>
                  <a:t>, và số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vi-VN" dirty="0"/>
                  <a:t> mong muốn, bài toán tìm top-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vi-VN" dirty="0"/>
                  <a:t> sự kiện đồng xuất hiện của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vi-VN" dirty="0"/>
                  <a:t> là tìm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vi-VN" dirty="0"/>
                  <a:t> sự kiện mà xảy ra phổ biến nhất với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vi-VN" dirty="0"/>
                  <a:t> trong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𝐷𝐵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601" y="3265756"/>
            <a:ext cx="3265872" cy="29112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87594" y="3418449"/>
                <a:ext cx="714638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Ví dụ cho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những</a:t>
                </a:r>
                <a:r>
                  <a:rPr lang="en-US" dirty="0" smtClean="0"/>
                  <a:t> item </a:t>
                </a:r>
                <a:r>
                  <a:rPr lang="en-US" dirty="0" err="1" smtClean="0"/>
                  <a:t>đồng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xuất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hiện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gồm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xuất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hiện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với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hiệu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n-US" dirty="0" err="1" smtClean="0"/>
                  <a:t>Khi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đó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)=2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)=2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n-US" dirty="0" err="1" smtClean="0"/>
                  <a:t>Nếu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quả</a:t>
                </a:r>
                <a:r>
                  <a:rPr lang="en-US" dirty="0" smtClean="0"/>
                  <a:t> top-2 </a:t>
                </a:r>
                <a:r>
                  <a:rPr lang="en-US" dirty="0" err="1" smtClean="0"/>
                  <a:t>sự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kiện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xuất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hiện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594" y="3418449"/>
                <a:ext cx="7146388" cy="2031325"/>
              </a:xfrm>
              <a:prstGeom prst="rect">
                <a:avLst/>
              </a:prstGeom>
              <a:blipFill rotWithShape="0">
                <a:blip r:embed="rId4"/>
                <a:stretch>
                  <a:fillRect l="-683" r="-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61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2. </a:t>
            </a:r>
            <a:r>
              <a:rPr lang="en-US" sz="4200" dirty="0" err="1"/>
              <a:t>Khai</a:t>
            </a:r>
            <a:r>
              <a:rPr lang="en-US" sz="4200" dirty="0"/>
              <a:t> </a:t>
            </a:r>
            <a:r>
              <a:rPr lang="en-US" sz="4200" dirty="0" err="1"/>
              <a:t>thác</a:t>
            </a:r>
            <a:r>
              <a:rPr lang="en-US" sz="4200" dirty="0"/>
              <a:t> Top-K </a:t>
            </a:r>
            <a:r>
              <a:rPr lang="en-US" sz="4200" dirty="0" err="1"/>
              <a:t>sự</a:t>
            </a:r>
            <a:r>
              <a:rPr lang="en-US" sz="4200" dirty="0"/>
              <a:t> </a:t>
            </a:r>
            <a:r>
              <a:rPr lang="en-US" sz="4200" dirty="0" err="1"/>
              <a:t>kiện</a:t>
            </a:r>
            <a:r>
              <a:rPr lang="en-US" sz="4200" dirty="0"/>
              <a:t> </a:t>
            </a:r>
            <a:r>
              <a:rPr lang="en-US" sz="4200" dirty="0" err="1"/>
              <a:t>đồng</a:t>
            </a:r>
            <a:r>
              <a:rPr lang="en-US" sz="4200" dirty="0"/>
              <a:t> </a:t>
            </a:r>
            <a:r>
              <a:rPr lang="en-US" sz="4200" dirty="0" err="1"/>
              <a:t>xuất</a:t>
            </a:r>
            <a:r>
              <a:rPr lang="en-US" sz="4200" dirty="0"/>
              <a:t> </a:t>
            </a:r>
            <a:r>
              <a:rPr lang="en-US" sz="4200" dirty="0" err="1" smtClean="0"/>
              <a:t>hiện</a:t>
            </a:r>
            <a:r>
              <a:rPr lang="en-US" sz="4200" dirty="0" smtClean="0"/>
              <a:t/>
            </a:r>
            <a:br>
              <a:rPr lang="en-US" sz="4200" dirty="0" smtClean="0"/>
            </a:br>
            <a:r>
              <a:rPr lang="en-US" sz="4200" dirty="0" smtClean="0"/>
              <a:t>A. </a:t>
            </a:r>
            <a:r>
              <a:rPr lang="en-US" sz="4200" dirty="0" err="1" smtClean="0"/>
              <a:t>Thuật</a:t>
            </a:r>
            <a:r>
              <a:rPr lang="en-US" sz="4200" dirty="0" smtClean="0"/>
              <a:t> </a:t>
            </a:r>
            <a:r>
              <a:rPr lang="en-US" sz="4200" dirty="0" err="1" smtClean="0"/>
              <a:t>toán</a:t>
            </a:r>
            <a:r>
              <a:rPr lang="en-US" sz="4200" dirty="0" smtClean="0"/>
              <a:t> NT</a:t>
            </a:r>
            <a:endParaRPr lang="en-US" sz="4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61843" y="2056362"/>
                <a:ext cx="6289431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Đ</a:t>
                </a:r>
                <a:r>
                  <a:rPr lang="en-US" dirty="0" smtClean="0"/>
                  <a:t>ầu vào: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err="1" smtClean="0">
                    <a:latin typeface="+mj-lt"/>
                  </a:rPr>
                  <a:t>Duyệt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tất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cả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giao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tác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để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đếm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số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lần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đồng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xuất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hiện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của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các</a:t>
                </a:r>
                <a:r>
                  <a:rPr lang="en-US" dirty="0" smtClean="0">
                    <a:latin typeface="+mj-lt"/>
                  </a:rPr>
                  <a:t> item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)=2</m:t>
                    </m:r>
                  </m:oMath>
                </a14:m>
                <a:endParaRPr lang="en-US" dirty="0" smtClean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en-US" dirty="0" smtClean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en-US" dirty="0" smtClean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)=2</m:t>
                    </m:r>
                  </m:oMath>
                </a14:m>
                <a:endParaRPr lang="en-US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 err="1" smtClean="0">
                    <a:latin typeface="+mj-lt"/>
                  </a:rPr>
                  <a:t>Xếp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danh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sách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các</a:t>
                </a:r>
                <a:r>
                  <a:rPr lang="en-US" dirty="0" smtClean="0">
                    <a:latin typeface="+mj-lt"/>
                  </a:rPr>
                  <a:t> item </a:t>
                </a:r>
                <a:r>
                  <a:rPr lang="en-US" dirty="0" err="1" smtClean="0">
                    <a:latin typeface="+mj-lt"/>
                  </a:rPr>
                  <a:t>theo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thứ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tự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giảm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dần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của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+mj-lt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 err="1" smtClean="0">
                    <a:latin typeface="+mj-lt"/>
                  </a:rPr>
                  <a:t>Lấy</a:t>
                </a:r>
                <a:r>
                  <a:rPr lang="en-US" dirty="0" smtClean="0">
                    <a:latin typeface="+mj-lt"/>
                  </a:rPr>
                  <a:t> top-2 </a:t>
                </a:r>
                <a:r>
                  <a:rPr lang="en-US" dirty="0" err="1" smtClean="0">
                    <a:latin typeface="+mj-lt"/>
                  </a:rPr>
                  <a:t>cho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ra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kết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quả</a:t>
                </a:r>
                <a:r>
                  <a:rPr lang="en-US" dirty="0" smtClean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>
                  <a:latin typeface="+mj-lt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+mj-lt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1843" y="2056362"/>
                <a:ext cx="6289431" cy="4351338"/>
              </a:xfrm>
              <a:blipFill rotWithShape="0">
                <a:blip r:embed="rId2"/>
                <a:stretch>
                  <a:fillRect l="-1744" t="-3081" r="-58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45" y="2112204"/>
            <a:ext cx="3265872" cy="29112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99139" y="2658795"/>
            <a:ext cx="2373746" cy="4220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82724" y="3120686"/>
            <a:ext cx="2373746" cy="4220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0521" y="4021016"/>
            <a:ext cx="2373746" cy="4220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9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Top-K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smtClean="0"/>
              <a:t>NTI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27937" y="1850585"/>
                <a:ext cx="2912013" cy="30277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err="1" smtClean="0"/>
                  <a:t>TID_set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 smtClean="0"/>
                  <a:t>)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={1,2,4}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err="1" smtClean="0"/>
                  <a:t>TID_set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)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={1,2,5}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err="1" smtClean="0"/>
                  <a:t>TID_set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 smtClean="0"/>
                  <a:t>)=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{1,2,4,5}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err="1" smtClean="0"/>
                  <a:t>TID_set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 smtClean="0"/>
                  <a:t>)=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{2,5}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err="1" smtClean="0"/>
                  <a:t>TID_set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000" dirty="0" smtClean="0"/>
                  <a:t>)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={3,4}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err="1" smtClean="0"/>
                  <a:t>TID_set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 smtClean="0"/>
                  <a:t>)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={2,3,4,5}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err="1" smtClean="0"/>
                  <a:t>TID_set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000" dirty="0" smtClean="0"/>
                  <a:t>)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={3}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7937" y="1850585"/>
                <a:ext cx="2912013" cy="3027729"/>
              </a:xfrm>
              <a:blipFill rotWithShape="0">
                <a:blip r:embed="rId2"/>
                <a:stretch>
                  <a:fillRect l="-2306" t="-2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53" y="1825625"/>
            <a:ext cx="2817067" cy="2511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7462471" y="2011607"/>
                <a:ext cx="3470031" cy="11958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err="1" smtClean="0"/>
                  <a:t>TID_set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 smtClean="0"/>
                  <a:t>)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={1,2,4}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471" y="2011607"/>
                <a:ext cx="3470031" cy="1195828"/>
              </a:xfrm>
              <a:prstGeom prst="rect">
                <a:avLst/>
              </a:prstGeom>
              <a:blipFill rotWithShape="0">
                <a:blip r:embed="rId4"/>
                <a:stretch>
                  <a:fillRect l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471" y="2916164"/>
            <a:ext cx="3105150" cy="1962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56927" y="5919124"/>
            <a:ext cx="271623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Chạy</a:t>
            </a:r>
            <a:r>
              <a:rPr lang="en-US" b="1" dirty="0" smtClean="0"/>
              <a:t> </a:t>
            </a:r>
            <a:r>
              <a:rPr lang="en-US" b="1" dirty="0" err="1" smtClean="0"/>
              <a:t>lại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r>
              <a:rPr lang="en-US" b="1" dirty="0" smtClean="0"/>
              <a:t> </a:t>
            </a:r>
            <a:r>
              <a:rPr lang="en-US" b="1" dirty="0" err="1" smtClean="0"/>
              <a:t>toán</a:t>
            </a:r>
            <a:r>
              <a:rPr lang="en-US" b="1" dirty="0" smtClean="0"/>
              <a:t> NT</a:t>
            </a:r>
            <a:endParaRPr lang="en-US" b="1" dirty="0"/>
          </a:p>
        </p:txBody>
      </p:sp>
      <p:sp>
        <p:nvSpPr>
          <p:cNvPr id="8" name="Down Arrow 7"/>
          <p:cNvSpPr/>
          <p:nvPr/>
        </p:nvSpPr>
        <p:spPr>
          <a:xfrm>
            <a:off x="8818097" y="4953999"/>
            <a:ext cx="393896" cy="889440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25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Top-K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smtClean="0"/>
              <a:t>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53" y="1825625"/>
            <a:ext cx="2817067" cy="251114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805" y="2101068"/>
            <a:ext cx="6910995" cy="39199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ight Arrow 5"/>
          <p:cNvSpPr/>
          <p:nvPr/>
        </p:nvSpPr>
        <p:spPr>
          <a:xfrm>
            <a:off x="3657600" y="3629465"/>
            <a:ext cx="785205" cy="4315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vi-VN" dirty="0"/>
              <a:t>Phương pháp đề </a:t>
            </a:r>
            <a:r>
              <a:rPr lang="vi-VN" dirty="0" smtClean="0"/>
              <a:t>xuất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BitTable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nén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AND/OR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bit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/>
              <a:t> BT(</a:t>
            </a:r>
            <a:r>
              <a:rPr lang="en-US" b="1" dirty="0" err="1"/>
              <a:t>B</a:t>
            </a:r>
            <a:r>
              <a:rPr lang="en-US" dirty="0" err="1"/>
              <a:t>it</a:t>
            </a:r>
            <a:r>
              <a:rPr lang="en-US" b="1" dirty="0" err="1"/>
              <a:t>T</a:t>
            </a:r>
            <a:r>
              <a:rPr lang="en-US" dirty="0" err="1"/>
              <a:t>able</a:t>
            </a:r>
            <a:r>
              <a:rPr lang="en-US" dirty="0"/>
              <a:t> based algorithm)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/>
              <a:t> BTI(</a:t>
            </a:r>
            <a:r>
              <a:rPr lang="en-US" b="1" dirty="0" err="1"/>
              <a:t>B</a:t>
            </a:r>
            <a:r>
              <a:rPr lang="en-US" dirty="0" err="1"/>
              <a:t>it</a:t>
            </a:r>
            <a:r>
              <a:rPr lang="en-US" b="1" dirty="0" err="1"/>
              <a:t>T</a:t>
            </a:r>
            <a:r>
              <a:rPr lang="en-US" dirty="0" err="1"/>
              <a:t>able</a:t>
            </a:r>
            <a:r>
              <a:rPr lang="en-US" dirty="0"/>
              <a:t> base algorithm with </a:t>
            </a:r>
            <a:r>
              <a:rPr lang="en-US" b="1" dirty="0"/>
              <a:t>I</a:t>
            </a:r>
            <a:r>
              <a:rPr lang="en-US" dirty="0"/>
              <a:t>nverted list index)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/>
              <a:t> BTIV(</a:t>
            </a:r>
            <a:r>
              <a:rPr lang="en-US" b="1" dirty="0" err="1"/>
              <a:t>B</a:t>
            </a:r>
            <a:r>
              <a:rPr lang="en-US" dirty="0" err="1"/>
              <a:t>it</a:t>
            </a:r>
            <a:r>
              <a:rPr lang="en-US" b="1" dirty="0" err="1"/>
              <a:t>T</a:t>
            </a:r>
            <a:r>
              <a:rPr lang="en-US" dirty="0" err="1"/>
              <a:t>able</a:t>
            </a:r>
            <a:r>
              <a:rPr lang="en-US" dirty="0"/>
              <a:t> based algorithm with </a:t>
            </a:r>
            <a:r>
              <a:rPr lang="en-US" b="1" dirty="0"/>
              <a:t>I</a:t>
            </a:r>
            <a:r>
              <a:rPr lang="en-US" dirty="0"/>
              <a:t>nverted list index in </a:t>
            </a:r>
            <a:r>
              <a:rPr lang="en-US" b="1" dirty="0"/>
              <a:t>V</a:t>
            </a:r>
            <a:r>
              <a:rPr lang="en-US" dirty="0"/>
              <a:t>ertical)</a:t>
            </a:r>
          </a:p>
        </p:txBody>
      </p:sp>
    </p:spTree>
    <p:extLst>
      <p:ext uri="{BB962C8B-B14F-4D97-AF65-F5344CB8AC3E}">
        <p14:creationId xmlns:p14="http://schemas.microsoft.com/office/powerpoint/2010/main" val="257580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560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 Unicode MS</vt:lpstr>
      <vt:lpstr>Arial</vt:lpstr>
      <vt:lpstr>Arial Rounded MT Bold</vt:lpstr>
      <vt:lpstr>Cambria Math</vt:lpstr>
      <vt:lpstr>Wingdings</vt:lpstr>
      <vt:lpstr>Office Theme</vt:lpstr>
      <vt:lpstr>KHAI THÁC TOP-K SỰ KIỆN ĐỒNG XUẤT HIỆN VỚI BITTABLE</vt:lpstr>
      <vt:lpstr>Mục tiêu</vt:lpstr>
      <vt:lpstr>Nội dung trình bày</vt:lpstr>
      <vt:lpstr>1. Giới thiệu</vt:lpstr>
      <vt:lpstr>2. Khai thác Top-K sự kiện đồng xuất hiện</vt:lpstr>
      <vt:lpstr>2. Khai thác Top-K sự kiện đồng xuất hiện A. Thuật toán NT</vt:lpstr>
      <vt:lpstr>2. Khai thác Top-K sự kiện đồng xuất hiện B. Thuật toán NTI</vt:lpstr>
      <vt:lpstr>2. Khai thác Top-K sự kiện đồng xuất hiện C. Thuật toán PT</vt:lpstr>
      <vt:lpstr>3. Phương pháp đề xuất</vt:lpstr>
      <vt:lpstr>3. Phương pháp đề xuất A. Biểu diễn dữ liệu</vt:lpstr>
      <vt:lpstr>3. Phương pháp đề xuất B. Thuật toán BT</vt:lpstr>
      <vt:lpstr>3. Phương pháp đề xuất C. Thuật toán BTI</vt:lpstr>
      <vt:lpstr>3. Phương pháp đề xuất D. Thuật toán BTIV</vt:lpstr>
      <vt:lpstr>4. Kết quả thực nghiệm A. Tập dữ liệu</vt:lpstr>
      <vt:lpstr>4. Kết quả thực nghiệm B. Bộ nhớ sử dụng</vt:lpstr>
      <vt:lpstr>4. Kết quả thực nghiệm C. Thời gian tiền xử lý</vt:lpstr>
      <vt:lpstr>4. Kết quả thực nghiệm D. Thời gian xử lý</vt:lpstr>
      <vt:lpstr>5. Kết luận và hướng phát triển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KHAI THÁC TOP-K SỰ KIỆN ĐỒNG XUẤT HIỆN VỚI BITTABLE</dc:title>
  <dc:creator>P450</dc:creator>
  <cp:lastModifiedBy>P450</cp:lastModifiedBy>
  <cp:revision>27</cp:revision>
  <dcterms:created xsi:type="dcterms:W3CDTF">2017-12-07T02:47:25Z</dcterms:created>
  <dcterms:modified xsi:type="dcterms:W3CDTF">2017-12-07T10:01:32Z</dcterms:modified>
</cp:coreProperties>
</file>