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16"/>
  </p:notesMasterIdLst>
  <p:sldIdLst>
    <p:sldId id="256" r:id="rId2"/>
    <p:sldId id="257" r:id="rId3"/>
    <p:sldId id="267" r:id="rId4"/>
    <p:sldId id="274" r:id="rId5"/>
    <p:sldId id="275" r:id="rId6"/>
    <p:sldId id="276" r:id="rId7"/>
    <p:sldId id="277" r:id="rId8"/>
    <p:sldId id="278" r:id="rId9"/>
    <p:sldId id="279" r:id="rId10"/>
    <p:sldId id="280" r:id="rId11"/>
    <p:sldId id="281" r:id="rId12"/>
    <p:sldId id="283" r:id="rId13"/>
    <p:sldId id="282" r:id="rId14"/>
    <p:sldId id="263" r:id="rId15"/>
  </p:sldIdLst>
  <p:sldSz cx="12192000" cy="6858000"/>
  <p:notesSz cx="6858000" cy="9144000"/>
  <p:embeddedFontLst>
    <p:embeddedFont>
      <p:font typeface="Abadi" charset="0"/>
      <p:regular r:id="rId17"/>
    </p:embeddedFont>
    <p:embeddedFont>
      <p:font typeface="Calibri"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i0T3Lsz+s+w+NVwy2QJQHamJzx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868" autoAdjust="0"/>
  </p:normalViewPr>
  <p:slideViewPr>
    <p:cSldViewPr snapToGrid="0">
      <p:cViewPr>
        <p:scale>
          <a:sx n="81" d="100"/>
          <a:sy n="81" d="100"/>
        </p:scale>
        <p:origin x="-30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vi-V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2619817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FontTx/>
              <a:buNone/>
            </a:pPr>
            <a:endParaRPr dirty="0"/>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7117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FontTx/>
              <a:buNone/>
            </a:pPr>
            <a:endParaRPr dirty="0"/>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7117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FontTx/>
              <a:buNone/>
            </a:pPr>
            <a:endParaRPr dirty="0"/>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7117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FontTx/>
              <a:buNone/>
            </a:pPr>
            <a:endParaRPr dirty="0"/>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7117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4752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FontTx/>
              <a:buNone/>
            </a:pPr>
            <a:endParaRPr dirty="0"/>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7117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FontTx/>
              <a:buNone/>
            </a:pPr>
            <a:endParaRPr dirty="0"/>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7117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FontTx/>
              <a:buNone/>
            </a:pPr>
            <a:endParaRPr dirty="0"/>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7117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FontTx/>
              <a:buNone/>
            </a:pPr>
            <a:endParaRPr dirty="0"/>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7117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FontTx/>
              <a:buNone/>
            </a:pPr>
            <a:endParaRPr dirty="0"/>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7117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FontTx/>
              <a:buNone/>
            </a:pPr>
            <a:endParaRPr dirty="0"/>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7117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FontTx/>
              <a:buNone/>
            </a:pPr>
            <a:endParaRPr dirty="0"/>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7117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FontTx/>
              <a:buNone/>
            </a:pPr>
            <a:endParaRPr dirty="0"/>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7117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êu đề và Nội dung" type="obj">
  <p:cSld name="OBJECT">
    <p:spTree>
      <p:nvGrpSpPr>
        <p:cNvPr id="1" name="Shape 15"/>
        <p:cNvGrpSpPr/>
        <p:nvPr/>
      </p:nvGrpSpPr>
      <p:grpSpPr>
        <a:xfrm>
          <a:off x="0" y="0"/>
          <a:ext cx="0" cy="0"/>
          <a:chOff x="0" y="0"/>
          <a:chExt cx="0" cy="0"/>
        </a:xfrm>
      </p:grpSpPr>
      <p:sp>
        <p:nvSpPr>
          <p:cNvPr id="16" name="Google Shape;16;p6"/>
          <p:cNvSpPr txBox="1">
            <a:spLocks noGrp="1"/>
          </p:cNvSpPr>
          <p:nvPr>
            <p:ph type="title"/>
          </p:nvPr>
        </p:nvSpPr>
        <p:spPr>
          <a:xfrm>
            <a:off x="1200727" y="1"/>
            <a:ext cx="10991273" cy="10723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Click to edit Master title style</a:t>
            </a:r>
            <a:endParaRPr dirty="0"/>
          </a:p>
        </p:txBody>
      </p:sp>
      <p:sp>
        <p:nvSpPr>
          <p:cNvPr id="17" name="Google Shape;1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dirty="0"/>
              <a:t>Click to edit Master text styles</a:t>
            </a:r>
          </a:p>
        </p:txBody>
      </p:sp>
      <p:sp>
        <p:nvSpPr>
          <p:cNvPr id="18" name="Google Shape;1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a:ea typeface="Abadi" panose="020B0604020202020204" pitchFamily="34" charset="0"/>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lang="vi-VN" dirty="0">
              <a:latin typeface="Abadi" panose="020B0604020202020204" pitchFamily="34" charset="0"/>
            </a:endParaRPr>
          </a:p>
        </p:txBody>
      </p:sp>
      <p:sp>
        <p:nvSpPr>
          <p:cNvPr id="19" name="Google Shape;1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a:ea typeface="Abadi" panose="020B0604020202020204" pitchFamily="34" charset="0"/>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lang="vi-VN" dirty="0">
              <a:latin typeface="Abadi" panose="020B0604020202020204" pitchFamily="34" charset="0"/>
            </a:endParaRPr>
          </a:p>
        </p:txBody>
      </p:sp>
      <p:sp>
        <p:nvSpPr>
          <p:cNvPr id="20" name="Google Shape;20;p6"/>
          <p:cNvSpPr txBox="1">
            <a:spLocks noGrp="1"/>
          </p:cNvSpPr>
          <p:nvPr>
            <p:ph type="sldNum" idx="12"/>
          </p:nvPr>
        </p:nvSpPr>
        <p:spPr>
          <a:xfrm>
            <a:off x="9340273" y="642100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vi-VN" smtClean="0"/>
              <a:pPr/>
              <a:t>‹#›</a:t>
            </a:fld>
            <a:endParaRPr lang="vi-V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êu đề Dọc và Văn bản" type="vertTitleAndTx">
  <p:cSld name="VERTICAL_TITLE_AND_VERTICAL_TEXT">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Click to edit Master title style</a:t>
            </a:r>
            <a:endParaRPr dirty="0"/>
          </a:p>
        </p:txBody>
      </p:sp>
      <p:sp>
        <p:nvSpPr>
          <p:cNvPr id="84" name="Google Shape;84;p1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dirty="0"/>
              <a:t>Click to edit Master text styles</a:t>
            </a:r>
          </a:p>
        </p:txBody>
      </p:sp>
      <p:sp>
        <p:nvSpPr>
          <p:cNvPr id="85" name="Google Shape;8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a:ea typeface="Abadi" panose="020B0604020202020204" pitchFamily="34" charset="0"/>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lang="vi-VN" dirty="0">
              <a:latin typeface="Abadi" panose="020B0604020202020204" pitchFamily="34" charset="0"/>
            </a:endParaRPr>
          </a:p>
        </p:txBody>
      </p:sp>
      <p:sp>
        <p:nvSpPr>
          <p:cNvPr id="86" name="Google Shape;8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a:ea typeface="Abadi" panose="020B0604020202020204" pitchFamily="34" charset="0"/>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lang="vi-VN" dirty="0">
              <a:latin typeface="Abadi" panose="020B0604020202020204" pitchFamily="34" charset="0"/>
            </a:endParaRPr>
          </a:p>
        </p:txBody>
      </p:sp>
      <p:sp>
        <p:nvSpPr>
          <p:cNvPr id="87" name="Google Shape;87;p16"/>
          <p:cNvSpPr txBox="1">
            <a:spLocks noGrp="1"/>
          </p:cNvSpPr>
          <p:nvPr>
            <p:ph type="sldNum" idx="12"/>
          </p:nvPr>
        </p:nvSpPr>
        <p:spPr>
          <a:xfrm>
            <a:off x="9340273" y="642100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vi-VN" smtClean="0"/>
              <a:pPr/>
              <a:t>‹#›</a:t>
            </a:fld>
            <a:endParaRPr lang="vi-V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iêu đề Bản chiếu" type="title">
  <p:cSld name="TITLE">
    <p:spTree>
      <p:nvGrpSpPr>
        <p:cNvPr id="1" name="Shape 88"/>
        <p:cNvGrpSpPr/>
        <p:nvPr/>
      </p:nvGrpSpPr>
      <p:grpSpPr>
        <a:xfrm>
          <a:off x="0" y="0"/>
          <a:ext cx="0" cy="0"/>
          <a:chOff x="0" y="0"/>
          <a:chExt cx="0" cy="0"/>
        </a:xfrm>
      </p:grpSpPr>
      <p:sp>
        <p:nvSpPr>
          <p:cNvPr id="89" name="Google Shape;89;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Times New Roman"/>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Click to edit Master title style</a:t>
            </a:r>
            <a:endParaRPr dirty="0"/>
          </a:p>
        </p:txBody>
      </p:sp>
      <p:sp>
        <p:nvSpPr>
          <p:cNvPr id="90" name="Google Shape;90;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r>
              <a:rPr lang="en-US" dirty="0"/>
              <a:t>Click to edit Master subtitle style</a:t>
            </a:r>
            <a:endParaRPr dirty="0"/>
          </a:p>
        </p:txBody>
      </p:sp>
      <p:sp>
        <p:nvSpPr>
          <p:cNvPr id="91" name="Google Shape;91;p17"/>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a:ea typeface="Abadi" panose="020B0604020202020204" pitchFamily="34" charset="0"/>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lang="vi-VN" dirty="0">
              <a:latin typeface="Abadi" panose="020B0604020202020204" pitchFamily="34" charset="0"/>
            </a:endParaRPr>
          </a:p>
        </p:txBody>
      </p:sp>
      <p:sp>
        <p:nvSpPr>
          <p:cNvPr id="92" name="Google Shape;92;p17"/>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a:ea typeface="Abadi" panose="020B0604020202020204" pitchFamily="34" charset="0"/>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lang="vi-VN" dirty="0">
              <a:latin typeface="Abadi" panose="020B0604020202020204" pitchFamily="34" charset="0"/>
            </a:endParaRPr>
          </a:p>
        </p:txBody>
      </p:sp>
      <p:sp>
        <p:nvSpPr>
          <p:cNvPr id="93" name="Google Shape;93;p17"/>
          <p:cNvSpPr txBox="1">
            <a:spLocks noGrp="1"/>
          </p:cNvSpPr>
          <p:nvPr>
            <p:ph type="sldNum" idx="12"/>
          </p:nvPr>
        </p:nvSpPr>
        <p:spPr>
          <a:xfrm>
            <a:off x="9340273" y="642100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vi-VN" smtClean="0"/>
              <a:pPr/>
              <a:t>‹#›</a:t>
            </a:fld>
            <a:endParaRPr lang="vi-V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Đầu trang của Phần" type="secHead">
  <p:cSld name="SECTION_HEADER">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Times New Roman"/>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Click to edit Master title style</a:t>
            </a:r>
            <a:endParaRPr dirty="0"/>
          </a:p>
        </p:txBody>
      </p:sp>
      <p:sp>
        <p:nvSpPr>
          <p:cNvPr id="33" name="Google Shape;33;p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pPr lvl="0"/>
            <a:r>
              <a:rPr lang="en-US" dirty="0"/>
              <a:t>Click to edit Master text styles</a:t>
            </a:r>
          </a:p>
        </p:txBody>
      </p:sp>
      <p:sp>
        <p:nvSpPr>
          <p:cNvPr id="34" name="Google Shape;3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a:ea typeface="Abadi" panose="020B0604020202020204" pitchFamily="34" charset="0"/>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lang="vi-VN" dirty="0">
              <a:latin typeface="Abadi" panose="020B0604020202020204" pitchFamily="34" charset="0"/>
            </a:endParaRPr>
          </a:p>
        </p:txBody>
      </p:sp>
      <p:sp>
        <p:nvSpPr>
          <p:cNvPr id="35" name="Google Shape;3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a:ea typeface="Abadi" panose="020B0604020202020204" pitchFamily="34" charset="0"/>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lang="vi-VN" dirty="0">
              <a:latin typeface="Abadi" panose="020B0604020202020204" pitchFamily="34" charset="0"/>
            </a:endParaRPr>
          </a:p>
        </p:txBody>
      </p:sp>
      <p:sp>
        <p:nvSpPr>
          <p:cNvPr id="36" name="Google Shape;36;p8"/>
          <p:cNvSpPr txBox="1">
            <a:spLocks noGrp="1"/>
          </p:cNvSpPr>
          <p:nvPr>
            <p:ph type="sldNum" idx="12"/>
          </p:nvPr>
        </p:nvSpPr>
        <p:spPr>
          <a:xfrm>
            <a:off x="9340273" y="642100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vi-VN" smtClean="0"/>
              <a:pPr/>
              <a:t>‹#›</a:t>
            </a:fld>
            <a:endParaRPr lang="vi-V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Hai Nội dung" type="twoObj">
  <p:cSld name="TWO_OBJECTS">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1200727" y="1"/>
            <a:ext cx="10991273" cy="10723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Click to edit Master title style</a:t>
            </a:r>
            <a:endParaRPr dirty="0"/>
          </a:p>
        </p:txBody>
      </p:sp>
      <p:sp>
        <p:nvSpPr>
          <p:cNvPr id="39" name="Google Shape;39;p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dirty="0"/>
              <a:t>Click to edit Master text styles</a:t>
            </a:r>
          </a:p>
        </p:txBody>
      </p:sp>
      <p:sp>
        <p:nvSpPr>
          <p:cNvPr id="40" name="Google Shape;40;p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dirty="0"/>
              <a:t>Click to edit Master text styles</a:t>
            </a:r>
          </a:p>
        </p:txBody>
      </p:sp>
      <p:sp>
        <p:nvSpPr>
          <p:cNvPr id="41" name="Google Shape;4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a:ea typeface="Abadi" panose="020B0604020202020204" pitchFamily="34" charset="0"/>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lang="vi-VN" dirty="0">
              <a:latin typeface="Abadi" panose="020B0604020202020204" pitchFamily="34" charset="0"/>
            </a:endParaRPr>
          </a:p>
        </p:txBody>
      </p:sp>
      <p:sp>
        <p:nvSpPr>
          <p:cNvPr id="42" name="Google Shape;4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a:ea typeface="Abadi" panose="020B0604020202020204" pitchFamily="34" charset="0"/>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lang="vi-VN" dirty="0">
              <a:latin typeface="Abadi" panose="020B0604020202020204" pitchFamily="34" charset="0"/>
            </a:endParaRPr>
          </a:p>
        </p:txBody>
      </p:sp>
      <p:sp>
        <p:nvSpPr>
          <p:cNvPr id="43" name="Google Shape;43;p9"/>
          <p:cNvSpPr txBox="1">
            <a:spLocks noGrp="1"/>
          </p:cNvSpPr>
          <p:nvPr>
            <p:ph type="sldNum" idx="12"/>
          </p:nvPr>
        </p:nvSpPr>
        <p:spPr>
          <a:xfrm>
            <a:off x="9340273" y="642100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vi-VN" smtClean="0"/>
              <a:pPr/>
              <a:t>‹#›</a:t>
            </a:fld>
            <a:endParaRPr lang="vi-V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hép so sánh" type="twoTxTwoObj">
  <p:cSld name="TWO_OBJECTS_WITH_TEXT">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Click to edit Master title style</a:t>
            </a:r>
            <a:endParaRPr dirty="0"/>
          </a:p>
        </p:txBody>
      </p:sp>
      <p:sp>
        <p:nvSpPr>
          <p:cNvPr id="46" name="Google Shape;46;p1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lvl="0"/>
            <a:r>
              <a:rPr lang="en-US" dirty="0"/>
              <a:t>Click to edit Master text styles</a:t>
            </a:r>
          </a:p>
        </p:txBody>
      </p:sp>
      <p:sp>
        <p:nvSpPr>
          <p:cNvPr id="47" name="Google Shape;47;p1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dirty="0"/>
              <a:t>Click to edit Master text styles</a:t>
            </a:r>
          </a:p>
        </p:txBody>
      </p:sp>
      <p:sp>
        <p:nvSpPr>
          <p:cNvPr id="48" name="Google Shape;48;p1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lvl="0"/>
            <a:r>
              <a:rPr lang="en-US" dirty="0"/>
              <a:t>Click to edit Master text styles</a:t>
            </a:r>
          </a:p>
        </p:txBody>
      </p:sp>
      <p:sp>
        <p:nvSpPr>
          <p:cNvPr id="49" name="Google Shape;49;p1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dirty="0"/>
              <a:t>Click to edit Master text styles</a:t>
            </a:r>
          </a:p>
        </p:txBody>
      </p:sp>
      <p:sp>
        <p:nvSpPr>
          <p:cNvPr id="50" name="Google Shape;5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a:ea typeface="Abadi" panose="020B0604020202020204" pitchFamily="34" charset="0"/>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lang="vi-VN" dirty="0">
              <a:latin typeface="Abadi" panose="020B0604020202020204" pitchFamily="34" charset="0"/>
            </a:endParaRPr>
          </a:p>
        </p:txBody>
      </p:sp>
      <p:sp>
        <p:nvSpPr>
          <p:cNvPr id="51" name="Google Shape;5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a:ea typeface="Abadi" panose="020B0604020202020204" pitchFamily="34" charset="0"/>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lang="vi-VN" dirty="0">
              <a:latin typeface="Abadi" panose="020B0604020202020204" pitchFamily="34" charset="0"/>
            </a:endParaRPr>
          </a:p>
        </p:txBody>
      </p:sp>
      <p:sp>
        <p:nvSpPr>
          <p:cNvPr id="52" name="Google Shape;52;p10"/>
          <p:cNvSpPr txBox="1">
            <a:spLocks noGrp="1"/>
          </p:cNvSpPr>
          <p:nvPr>
            <p:ph type="sldNum" idx="12"/>
          </p:nvPr>
        </p:nvSpPr>
        <p:spPr>
          <a:xfrm>
            <a:off x="9340273" y="642100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vi-VN" smtClean="0"/>
              <a:pPr/>
              <a:t>‹#›</a:t>
            </a:fld>
            <a:endParaRPr lang="vi-V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ỉ Tiêu đề" type="titleOnly">
  <p:cSld name="TITLE_ONLY">
    <p:spTree>
      <p:nvGrpSpPr>
        <p:cNvPr id="1" name="Shape 53"/>
        <p:cNvGrpSpPr/>
        <p:nvPr/>
      </p:nvGrpSpPr>
      <p:grpSpPr>
        <a:xfrm>
          <a:off x="0" y="0"/>
          <a:ext cx="0" cy="0"/>
          <a:chOff x="0" y="0"/>
          <a:chExt cx="0" cy="0"/>
        </a:xfrm>
      </p:grpSpPr>
      <p:sp>
        <p:nvSpPr>
          <p:cNvPr id="54" name="Google Shape;54;p11"/>
          <p:cNvSpPr txBox="1">
            <a:spLocks noGrp="1"/>
          </p:cNvSpPr>
          <p:nvPr>
            <p:ph type="title"/>
          </p:nvPr>
        </p:nvSpPr>
        <p:spPr>
          <a:xfrm>
            <a:off x="1200727" y="1"/>
            <a:ext cx="10991273" cy="10723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Click to edit Master title style</a:t>
            </a:r>
            <a:endParaRPr dirty="0"/>
          </a:p>
        </p:txBody>
      </p:sp>
      <p:sp>
        <p:nvSpPr>
          <p:cNvPr id="55" name="Google Shape;5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a:ea typeface="Abadi" panose="020B0604020202020204" pitchFamily="34" charset="0"/>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lang="vi-VN" dirty="0">
              <a:latin typeface="Abadi" panose="020B0604020202020204" pitchFamily="34" charset="0"/>
            </a:endParaRPr>
          </a:p>
        </p:txBody>
      </p:sp>
      <p:sp>
        <p:nvSpPr>
          <p:cNvPr id="56" name="Google Shape;5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a:ea typeface="Abadi" panose="020B0604020202020204" pitchFamily="34" charset="0"/>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lang="vi-VN" dirty="0">
              <a:latin typeface="Abadi" panose="020B0604020202020204" pitchFamily="34" charset="0"/>
            </a:endParaRPr>
          </a:p>
        </p:txBody>
      </p:sp>
      <p:sp>
        <p:nvSpPr>
          <p:cNvPr id="57" name="Google Shape;57;p11"/>
          <p:cNvSpPr txBox="1">
            <a:spLocks noGrp="1"/>
          </p:cNvSpPr>
          <p:nvPr>
            <p:ph type="sldNum" idx="12"/>
          </p:nvPr>
        </p:nvSpPr>
        <p:spPr>
          <a:xfrm>
            <a:off x="9340273" y="642100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vi-VN" smtClean="0"/>
              <a:pPr/>
              <a:t>‹#›</a:t>
            </a:fld>
            <a:endParaRPr lang="vi-V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rống"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a:ea typeface="Abadi" panose="020B0604020202020204" pitchFamily="34" charset="0"/>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lang="vi-VN" dirty="0">
              <a:latin typeface="Abadi" panose="020B0604020202020204" pitchFamily="34" charset="0"/>
            </a:endParaRPr>
          </a:p>
        </p:txBody>
      </p:sp>
      <p:sp>
        <p:nvSpPr>
          <p:cNvPr id="60" name="Google Shape;6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a:ea typeface="Abadi" panose="020B0604020202020204" pitchFamily="34" charset="0"/>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lang="vi-VN" dirty="0">
              <a:latin typeface="Abadi" panose="020B0604020202020204" pitchFamily="34" charset="0"/>
            </a:endParaRPr>
          </a:p>
        </p:txBody>
      </p:sp>
      <p:sp>
        <p:nvSpPr>
          <p:cNvPr id="61" name="Google Shape;61;p12"/>
          <p:cNvSpPr txBox="1">
            <a:spLocks noGrp="1"/>
          </p:cNvSpPr>
          <p:nvPr>
            <p:ph type="sldNum" idx="12"/>
          </p:nvPr>
        </p:nvSpPr>
        <p:spPr>
          <a:xfrm>
            <a:off x="9340273" y="642100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vi-VN" smtClean="0"/>
              <a:pPr/>
              <a:t>‹#›</a:t>
            </a:fld>
            <a:endParaRPr lang="vi-V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ội dung với Chú thích" type="objTx">
  <p:cSld name="OBJECT_WITH_CAPTION_TEXT">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imes New Roman"/>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Click to edit Master title style</a:t>
            </a:r>
            <a:endParaRPr dirty="0"/>
          </a:p>
        </p:txBody>
      </p:sp>
      <p:sp>
        <p:nvSpPr>
          <p:cNvPr id="64" name="Google Shape;64;p1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pPr lvl="0"/>
            <a:r>
              <a:rPr lang="en-US" dirty="0"/>
              <a:t>Click to edit Master text styles</a:t>
            </a:r>
          </a:p>
        </p:txBody>
      </p:sp>
      <p:sp>
        <p:nvSpPr>
          <p:cNvPr id="65" name="Google Shape;65;p1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dirty="0"/>
              <a:t>Click to edit Master text styles</a:t>
            </a:r>
          </a:p>
        </p:txBody>
      </p:sp>
      <p:sp>
        <p:nvSpPr>
          <p:cNvPr id="66" name="Google Shape;6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a:ea typeface="Abadi" panose="020B0604020202020204" pitchFamily="34" charset="0"/>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lang="vi-VN" dirty="0">
              <a:latin typeface="Abadi" panose="020B0604020202020204" pitchFamily="34" charset="0"/>
            </a:endParaRPr>
          </a:p>
        </p:txBody>
      </p:sp>
      <p:sp>
        <p:nvSpPr>
          <p:cNvPr id="67" name="Google Shape;6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a:ea typeface="Abadi" panose="020B0604020202020204" pitchFamily="34" charset="0"/>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lang="vi-VN" dirty="0">
              <a:latin typeface="Abadi" panose="020B0604020202020204" pitchFamily="34" charset="0"/>
            </a:endParaRPr>
          </a:p>
        </p:txBody>
      </p:sp>
      <p:sp>
        <p:nvSpPr>
          <p:cNvPr id="68" name="Google Shape;68;p13"/>
          <p:cNvSpPr txBox="1">
            <a:spLocks noGrp="1"/>
          </p:cNvSpPr>
          <p:nvPr>
            <p:ph type="sldNum" idx="12"/>
          </p:nvPr>
        </p:nvSpPr>
        <p:spPr>
          <a:xfrm>
            <a:off x="9340273" y="642100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vi-VN" smtClean="0"/>
              <a:pPr/>
              <a:t>‹#›</a:t>
            </a:fld>
            <a:endParaRPr lang="vi-V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nh với Chú thích" type="picTx">
  <p:cSld name="PICTURE_WITH_CAPTION_TEXT">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imes New Roman"/>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Click to edit Master title style</a:t>
            </a:r>
            <a:endParaRPr dirty="0"/>
          </a:p>
        </p:txBody>
      </p:sp>
      <p:sp>
        <p:nvSpPr>
          <p:cNvPr id="71" name="Google Shape;71;p1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Times New Roman"/>
                <a:ea typeface="Abadi" panose="020B0604020202020204" pitchFamily="34" charset="0"/>
                <a:cs typeface="Times New Roman"/>
                <a:sym typeface="Times New Roman"/>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Times New Roman"/>
                <a:ea typeface="Times New Roman"/>
                <a:cs typeface="Times New Roman"/>
                <a:sym typeface="Times New Roman"/>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9pPr>
          </a:lstStyle>
          <a:p>
            <a:r>
              <a:rPr lang="en-US" dirty="0"/>
              <a:t>Click icon to add picture</a:t>
            </a:r>
            <a:endParaRPr dirty="0"/>
          </a:p>
        </p:txBody>
      </p:sp>
      <p:sp>
        <p:nvSpPr>
          <p:cNvPr id="72" name="Google Shape;72;p1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dirty="0"/>
              <a:t>Click to edit Master text styles</a:t>
            </a:r>
          </a:p>
        </p:txBody>
      </p:sp>
      <p:sp>
        <p:nvSpPr>
          <p:cNvPr id="73" name="Google Shape;7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a:ea typeface="Abadi" panose="020B0604020202020204" pitchFamily="34" charset="0"/>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lang="vi-VN" dirty="0">
              <a:latin typeface="Abadi" panose="020B0604020202020204" pitchFamily="34" charset="0"/>
            </a:endParaRPr>
          </a:p>
        </p:txBody>
      </p:sp>
      <p:sp>
        <p:nvSpPr>
          <p:cNvPr id="74" name="Google Shape;7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a:ea typeface="Abadi" panose="020B0604020202020204" pitchFamily="34" charset="0"/>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lang="vi-VN" dirty="0">
              <a:latin typeface="Abadi" panose="020B0604020202020204" pitchFamily="34" charset="0"/>
            </a:endParaRPr>
          </a:p>
        </p:txBody>
      </p:sp>
      <p:sp>
        <p:nvSpPr>
          <p:cNvPr id="75" name="Google Shape;75;p14"/>
          <p:cNvSpPr txBox="1">
            <a:spLocks noGrp="1"/>
          </p:cNvSpPr>
          <p:nvPr>
            <p:ph type="sldNum" idx="12"/>
          </p:nvPr>
        </p:nvSpPr>
        <p:spPr>
          <a:xfrm>
            <a:off x="9340273" y="642100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vi-VN" smtClean="0"/>
              <a:pPr/>
              <a:t>‹#›</a:t>
            </a:fld>
            <a:endParaRPr lang="vi-V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êu đề và Văn bản Dọc" type="vertTx">
  <p:cSld name="VERTICAL_TEX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1200727" y="1"/>
            <a:ext cx="10991273" cy="10723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Click to edit Master title style</a:t>
            </a:r>
            <a:endParaRPr dirty="0"/>
          </a:p>
        </p:txBody>
      </p:sp>
      <p:sp>
        <p:nvSpPr>
          <p:cNvPr id="78" name="Google Shape;78;p1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dirty="0"/>
              <a:t>Click to edit Master text styles</a:t>
            </a:r>
          </a:p>
        </p:txBody>
      </p:sp>
      <p:sp>
        <p:nvSpPr>
          <p:cNvPr id="79" name="Google Shape;79;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a:ea typeface="Abadi" panose="020B0604020202020204" pitchFamily="34" charset="0"/>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lang="vi-VN" dirty="0">
              <a:latin typeface="Abadi" panose="020B0604020202020204" pitchFamily="34" charset="0"/>
            </a:endParaRPr>
          </a:p>
        </p:txBody>
      </p:sp>
      <p:sp>
        <p:nvSpPr>
          <p:cNvPr id="80" name="Google Shape;80;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a:ea typeface="Abadi" panose="020B0604020202020204" pitchFamily="34" charset="0"/>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lang="vi-VN" dirty="0">
              <a:latin typeface="Abadi" panose="020B0604020202020204" pitchFamily="34" charset="0"/>
            </a:endParaRPr>
          </a:p>
        </p:txBody>
      </p:sp>
      <p:sp>
        <p:nvSpPr>
          <p:cNvPr id="81" name="Google Shape;81;p15"/>
          <p:cNvSpPr txBox="1">
            <a:spLocks noGrp="1"/>
          </p:cNvSpPr>
          <p:nvPr>
            <p:ph type="sldNum" idx="12"/>
          </p:nvPr>
        </p:nvSpPr>
        <p:spPr>
          <a:xfrm>
            <a:off x="9340273" y="642100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vi-VN" smtClean="0"/>
              <a:pPr/>
              <a:t>‹#›</a:t>
            </a:fld>
            <a:endParaRPr lang="vi-V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5"/>
          <p:cNvPicPr preferRelativeResize="0"/>
          <p:nvPr/>
        </p:nvPicPr>
        <p:blipFill rotWithShape="1">
          <a:blip r:embed="rId13">
            <a:alphaModFix/>
          </a:blip>
          <a:srcRect/>
          <a:stretch/>
        </p:blipFill>
        <p:spPr>
          <a:xfrm>
            <a:off x="-2" y="-1"/>
            <a:ext cx="12192000" cy="6858000"/>
          </a:xfrm>
          <a:prstGeom prst="rect">
            <a:avLst/>
          </a:prstGeom>
          <a:noFill/>
          <a:ln>
            <a:noFill/>
          </a:ln>
        </p:spPr>
      </p:pic>
      <p:sp>
        <p:nvSpPr>
          <p:cNvPr id="11" name="Google Shape;11;p5"/>
          <p:cNvSpPr txBox="1">
            <a:spLocks noGrp="1"/>
          </p:cNvSpPr>
          <p:nvPr>
            <p:ph type="title"/>
          </p:nvPr>
        </p:nvSpPr>
        <p:spPr>
          <a:xfrm>
            <a:off x="1200727" y="1"/>
            <a:ext cx="10991273" cy="107233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imes New Roman"/>
              <a:buNone/>
              <a:defRPr sz="3600" b="0" i="0" u="none" strike="noStrike" cap="none">
                <a:solidFill>
                  <a:schemeClr val="lt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2" name="Google Shape;12;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dirty="0"/>
          </a:p>
        </p:txBody>
      </p:sp>
      <p:sp>
        <p:nvSpPr>
          <p:cNvPr id="13" name="Google Shape;13;p5"/>
          <p:cNvSpPr txBox="1">
            <a:spLocks noGrp="1"/>
          </p:cNvSpPr>
          <p:nvPr>
            <p:ph type="sldNum" idx="12"/>
          </p:nvPr>
        </p:nvSpPr>
        <p:spPr>
          <a:xfrm>
            <a:off x="9340273" y="6421005"/>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chemeClr val="dk1"/>
                </a:solidFill>
                <a:latin typeface="Times New Roman"/>
                <a:ea typeface="Abadi" panose="020B0604020202020204" pitchFamily="34" charset="0"/>
                <a:cs typeface="Times New Roman"/>
                <a:sym typeface="Times New Roman"/>
              </a:defRPr>
            </a:lvl1pPr>
            <a:lvl2pPr marL="0" marR="0" lvl="1" indent="0" algn="r" rtl="0">
              <a:spcBef>
                <a:spcPts val="0"/>
              </a:spcBef>
              <a:buNone/>
              <a:defRPr sz="1200" b="1" i="0" u="none" strike="noStrike" cap="none">
                <a:solidFill>
                  <a:schemeClr val="dk1"/>
                </a:solidFill>
                <a:latin typeface="Times New Roman"/>
                <a:ea typeface="Times New Roman"/>
                <a:cs typeface="Times New Roman"/>
                <a:sym typeface="Times New Roman"/>
              </a:defRPr>
            </a:lvl2pPr>
            <a:lvl3pPr marL="0" marR="0" lvl="2" indent="0" algn="r" rtl="0">
              <a:spcBef>
                <a:spcPts val="0"/>
              </a:spcBef>
              <a:buNone/>
              <a:defRPr sz="1200" b="1" i="0" u="none" strike="noStrike" cap="none">
                <a:solidFill>
                  <a:schemeClr val="dk1"/>
                </a:solidFill>
                <a:latin typeface="Times New Roman"/>
                <a:ea typeface="Times New Roman"/>
                <a:cs typeface="Times New Roman"/>
                <a:sym typeface="Times New Roman"/>
              </a:defRPr>
            </a:lvl3pPr>
            <a:lvl4pPr marL="0" marR="0" lvl="3" indent="0" algn="r" rtl="0">
              <a:spcBef>
                <a:spcPts val="0"/>
              </a:spcBef>
              <a:buNone/>
              <a:defRPr sz="1200" b="1" i="0" u="none" strike="noStrike" cap="none">
                <a:solidFill>
                  <a:schemeClr val="dk1"/>
                </a:solidFill>
                <a:latin typeface="Times New Roman"/>
                <a:ea typeface="Times New Roman"/>
                <a:cs typeface="Times New Roman"/>
                <a:sym typeface="Times New Roman"/>
              </a:defRPr>
            </a:lvl4pPr>
            <a:lvl5pPr marL="0" marR="0" lvl="4" indent="0" algn="r" rtl="0">
              <a:spcBef>
                <a:spcPts val="0"/>
              </a:spcBef>
              <a:buNone/>
              <a:defRPr sz="1200" b="1" i="0" u="none" strike="noStrike" cap="none">
                <a:solidFill>
                  <a:schemeClr val="dk1"/>
                </a:solidFill>
                <a:latin typeface="Times New Roman"/>
                <a:ea typeface="Times New Roman"/>
                <a:cs typeface="Times New Roman"/>
                <a:sym typeface="Times New Roman"/>
              </a:defRPr>
            </a:lvl5pPr>
            <a:lvl6pPr marL="0" marR="0" lvl="5" indent="0" algn="r" rtl="0">
              <a:spcBef>
                <a:spcPts val="0"/>
              </a:spcBef>
              <a:buNone/>
              <a:defRPr sz="1200" b="1" i="0" u="none" strike="noStrike" cap="none">
                <a:solidFill>
                  <a:schemeClr val="dk1"/>
                </a:solidFill>
                <a:latin typeface="Times New Roman"/>
                <a:ea typeface="Times New Roman"/>
                <a:cs typeface="Times New Roman"/>
                <a:sym typeface="Times New Roman"/>
              </a:defRPr>
            </a:lvl6pPr>
            <a:lvl7pPr marL="0" marR="0" lvl="6" indent="0" algn="r" rtl="0">
              <a:spcBef>
                <a:spcPts val="0"/>
              </a:spcBef>
              <a:buNone/>
              <a:defRPr sz="1200" b="1" i="0" u="none" strike="noStrike" cap="none">
                <a:solidFill>
                  <a:schemeClr val="dk1"/>
                </a:solidFill>
                <a:latin typeface="Times New Roman"/>
                <a:ea typeface="Times New Roman"/>
                <a:cs typeface="Times New Roman"/>
                <a:sym typeface="Times New Roman"/>
              </a:defRPr>
            </a:lvl7pPr>
            <a:lvl8pPr marL="0" marR="0" lvl="7" indent="0" algn="r" rtl="0">
              <a:spcBef>
                <a:spcPts val="0"/>
              </a:spcBef>
              <a:buNone/>
              <a:defRPr sz="1200" b="1" i="0" u="none" strike="noStrike" cap="none">
                <a:solidFill>
                  <a:schemeClr val="dk1"/>
                </a:solidFill>
                <a:latin typeface="Times New Roman"/>
                <a:ea typeface="Times New Roman"/>
                <a:cs typeface="Times New Roman"/>
                <a:sym typeface="Times New Roman"/>
              </a:defRPr>
            </a:lvl8pPr>
            <a:lvl9pPr marL="0" marR="0" lvl="8" indent="0" algn="r" rtl="0">
              <a:spcBef>
                <a:spcPts val="0"/>
              </a:spcBef>
              <a:buNone/>
              <a:defRPr sz="1200" b="1"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vi-VN" smtClean="0"/>
              <a:pPr/>
              <a:t>‹#›</a:t>
            </a:fld>
            <a:endParaRPr lang="vi-VN" dirty="0"/>
          </a:p>
        </p:txBody>
      </p:sp>
      <p:sp>
        <p:nvSpPr>
          <p:cNvPr id="14" name="Google Shape;14;p5"/>
          <p:cNvSpPr/>
          <p:nvPr/>
        </p:nvSpPr>
        <p:spPr>
          <a:xfrm>
            <a:off x="2" y="1072338"/>
            <a:ext cx="12191998" cy="87090"/>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37" dirty="0">
              <a:solidFill>
                <a:schemeClr val="dk1"/>
              </a:solidFill>
              <a:latin typeface="Abadi" panose="020B0604020202020204" pitchFamily="34" charset="0"/>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badi" panose="020B0604020202020204" pitchFamily="34" charset="0"/>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badi" panose="020B0604020202020204" pitchFamily="34" charset="0"/>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122222"/>
              </a:lnSpc>
              <a:spcBef>
                <a:spcPts val="0"/>
              </a:spcBef>
              <a:spcAft>
                <a:spcPts val="0"/>
              </a:spcAft>
              <a:buClr>
                <a:schemeClr val="lt1"/>
              </a:buClr>
              <a:buSzPts val="2800"/>
              <a:buFont typeface="Times New Roman"/>
              <a:buNone/>
            </a:pPr>
            <a:r>
              <a:rPr lang="vi-VN" sz="2800" b="1" dirty="0"/>
              <a:t>TRƯỜNG ĐẠI HỌC GIAO THÔNG VẬN TẢI</a:t>
            </a:r>
            <a:r>
              <a:rPr lang="vi-VN" dirty="0"/>
              <a:t/>
            </a:r>
            <a:br>
              <a:rPr lang="vi-VN" dirty="0"/>
            </a:br>
            <a:r>
              <a:rPr lang="vi-VN" sz="2400" dirty="0"/>
              <a:t>UNIVERSITY OF TRANSPOST AND COMMUNICATIONS</a:t>
            </a:r>
            <a:endParaRPr dirty="0">
              <a:latin typeface="Abadi" panose="020B0604020202020204" pitchFamily="34" charset="0"/>
            </a:endParaRPr>
          </a:p>
        </p:txBody>
      </p:sp>
      <p:sp>
        <p:nvSpPr>
          <p:cNvPr id="4" name="TextBox 3"/>
          <p:cNvSpPr txBox="1"/>
          <p:nvPr/>
        </p:nvSpPr>
        <p:spPr>
          <a:xfrm>
            <a:off x="133350" y="1258032"/>
            <a:ext cx="12058652" cy="1815882"/>
          </a:xfrm>
          <a:prstGeom prst="rect">
            <a:avLst/>
          </a:prstGeom>
          <a:noFill/>
        </p:spPr>
        <p:txBody>
          <a:bodyPr wrap="square" rtlCol="0">
            <a:spAutoFit/>
          </a:bodyPr>
          <a:lstStyle/>
          <a:p>
            <a:pPr algn="ctr"/>
            <a:r>
              <a:rPr lang="en-US" sz="2800" b="1" dirty="0">
                <a:latin typeface="+mj-lt"/>
                <a:cs typeface="Times New Roman" panose="02020603050405020304" pitchFamily="18" charset="0"/>
              </a:rPr>
              <a:t>ĐỒ ÁN TỐT </a:t>
            </a:r>
            <a:r>
              <a:rPr lang="en-US" sz="2800" b="1" dirty="0" smtClean="0">
                <a:latin typeface="+mj-lt"/>
                <a:cs typeface="Times New Roman" panose="02020603050405020304" pitchFamily="18" charset="0"/>
              </a:rPr>
              <a:t>NGHIỆP</a:t>
            </a:r>
          </a:p>
          <a:p>
            <a:pPr algn="ctr"/>
            <a:endParaRPr lang="vi-VN" sz="2800" b="1" dirty="0">
              <a:latin typeface="+mj-lt"/>
              <a:cs typeface="Times New Roman" panose="02020603050405020304" pitchFamily="18" charset="0"/>
            </a:endParaRPr>
          </a:p>
          <a:p>
            <a:pPr algn="ctr"/>
            <a:r>
              <a:rPr lang="vi-VN" sz="2800" b="1" dirty="0">
                <a:latin typeface="Times New Roman" panose="02020603050405020304" pitchFamily="18" charset="0"/>
                <a:cs typeface="Times New Roman" panose="02020603050405020304" pitchFamily="18" charset="0"/>
              </a:rPr>
              <a:t>XÂY DỰNG WEBSITE LUYỆN ĐỀ TRẮC NGHIỆM CHO KHOA CNTT TRƯỜNG ĐẠI HỌC GIAO THÔNG VẬN TẢI</a:t>
            </a:r>
            <a:endParaRPr lang="en-US" sz="2800" dirty="0">
              <a:latin typeface="Abadi" panose="020B0604020104020204" pitchFamily="34" charset="0"/>
              <a:cs typeface="Times New Roman" panose="02020603050405020304" pitchFamily="18" charset="0"/>
            </a:endParaRPr>
          </a:p>
        </p:txBody>
      </p:sp>
      <p:graphicFrame>
        <p:nvGraphicFramePr>
          <p:cNvPr id="5" name="Table 1">
            <a:extLst>
              <a:ext uri="{FF2B5EF4-FFF2-40B4-BE49-F238E27FC236}">
                <a16:creationId xmlns:a16="http://schemas.microsoft.com/office/drawing/2014/main" xmlns="" id="{ADC1A442-E890-42F6-BC68-7A7A079ECEE4}"/>
              </a:ext>
            </a:extLst>
          </p:cNvPr>
          <p:cNvGraphicFramePr>
            <a:graphicFrameLocks noGrp="1"/>
          </p:cNvGraphicFramePr>
          <p:nvPr>
            <p:extLst>
              <p:ext uri="{D42A27DB-BD31-4B8C-83A1-F6EECF244321}">
                <p14:modId xmlns:p14="http://schemas.microsoft.com/office/powerpoint/2010/main" val="718004395"/>
              </p:ext>
            </p:extLst>
          </p:nvPr>
        </p:nvGraphicFramePr>
        <p:xfrm>
          <a:off x="2830099" y="3890914"/>
          <a:ext cx="6119963" cy="1584960"/>
        </p:xfrm>
        <a:graphic>
          <a:graphicData uri="http://schemas.openxmlformats.org/drawingml/2006/table">
            <a:tbl>
              <a:tblPr firstRow="1" bandRow="1">
                <a:tableStyleId>{2D5ABB26-0587-4C30-8999-92F81FD0307C}</a:tableStyleId>
              </a:tblPr>
              <a:tblGrid>
                <a:gridCol w="2453736">
                  <a:extLst>
                    <a:ext uri="{9D8B030D-6E8A-4147-A177-3AD203B41FA5}">
                      <a16:colId xmlns:a16="http://schemas.microsoft.com/office/drawing/2014/main" xmlns="" val="3573213716"/>
                    </a:ext>
                  </a:extLst>
                </a:gridCol>
                <a:gridCol w="3666227">
                  <a:extLst>
                    <a:ext uri="{9D8B030D-6E8A-4147-A177-3AD203B41FA5}">
                      <a16:colId xmlns:a16="http://schemas.microsoft.com/office/drawing/2014/main" xmlns="" val="2206966197"/>
                    </a:ext>
                  </a:extLst>
                </a:gridCol>
              </a:tblGrid>
              <a:tr h="350474">
                <a:tc>
                  <a:txBody>
                    <a:bodyPr/>
                    <a:lstStyle/>
                    <a:p>
                      <a:r>
                        <a:rPr lang="en-US" sz="2000" kern="1200" dirty="0">
                          <a:solidFill>
                            <a:schemeClr val="tx1"/>
                          </a:solidFill>
                          <a:effectLst/>
                          <a:latin typeface="Times New Roman" panose="02020603050405020304" pitchFamily="18" charset="0"/>
                          <a:ea typeface="+mn-ea"/>
                          <a:cs typeface="Times New Roman" panose="02020603050405020304" pitchFamily="18" charset="0"/>
                        </a:rPr>
                        <a:t>Giảng viên hướng dẫn </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kern="1200" dirty="0">
                          <a:solidFill>
                            <a:schemeClr val="tx1"/>
                          </a:solidFill>
                          <a:effectLst/>
                          <a:latin typeface="Times New Roman" panose="02020603050405020304" pitchFamily="18" charset="0"/>
                          <a:ea typeface="+mn-ea"/>
                          <a:cs typeface="Times New Roman" panose="02020603050405020304" pitchFamily="18" charset="0"/>
                        </a:rPr>
                        <a:t>:   </a:t>
                      </a:r>
                      <a:r>
                        <a:rPr lang="vi-VN" sz="2000" kern="1200" dirty="0" smtClean="0">
                          <a:solidFill>
                            <a:schemeClr val="tx1"/>
                          </a:solidFill>
                          <a:effectLst/>
                          <a:latin typeface="Times New Roman" panose="02020603050405020304" pitchFamily="18" charset="0"/>
                          <a:ea typeface="+mn-ea"/>
                          <a:cs typeface="Times New Roman" panose="02020603050405020304" pitchFamily="18" charset="0"/>
                        </a:rPr>
                        <a:t>TS. Nguyễn Đình Dương</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374429282"/>
                  </a:ext>
                </a:extLst>
              </a:tr>
              <a:tr h="370840">
                <a:tc>
                  <a:txBody>
                    <a:bodyPr/>
                    <a:lstStyle/>
                    <a:p>
                      <a:r>
                        <a:rPr lang="en-US" sz="2000" kern="1200" dirty="0">
                          <a:solidFill>
                            <a:schemeClr val="tx1"/>
                          </a:solidFill>
                          <a:effectLst/>
                          <a:latin typeface="Times New Roman" panose="02020603050405020304" pitchFamily="18" charset="0"/>
                          <a:ea typeface="+mn-ea"/>
                          <a:cs typeface="Times New Roman" panose="02020603050405020304" pitchFamily="18" charset="0"/>
                        </a:rPr>
                        <a:t>Sinh viên thực hiện     </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kern="1200" dirty="0" err="1" smtClean="0">
                          <a:solidFill>
                            <a:schemeClr val="tx1"/>
                          </a:solidFill>
                          <a:effectLst/>
                          <a:latin typeface="Times New Roman" panose="02020603050405020304" pitchFamily="18" charset="0"/>
                          <a:ea typeface="+mn-ea"/>
                          <a:cs typeface="Times New Roman" panose="02020603050405020304" pitchFamily="18" charset="0"/>
                        </a:rPr>
                        <a:t>Hà</a:t>
                      </a:r>
                      <a:r>
                        <a:rPr lang="en-US" sz="200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sz="2000" kern="1200" baseline="0" dirty="0" err="1" smtClean="0">
                          <a:solidFill>
                            <a:schemeClr val="tx1"/>
                          </a:solidFill>
                          <a:effectLst/>
                          <a:latin typeface="Times New Roman" panose="02020603050405020304" pitchFamily="18" charset="0"/>
                          <a:ea typeface="+mn-ea"/>
                          <a:cs typeface="Times New Roman" panose="02020603050405020304" pitchFamily="18" charset="0"/>
                        </a:rPr>
                        <a:t>Duy</a:t>
                      </a:r>
                      <a:r>
                        <a:rPr lang="en-US" sz="200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sz="2000" kern="1200" baseline="0" dirty="0" err="1" smtClean="0">
                          <a:solidFill>
                            <a:schemeClr val="tx1"/>
                          </a:solidFill>
                          <a:effectLst/>
                          <a:latin typeface="Times New Roman" panose="02020603050405020304" pitchFamily="18" charset="0"/>
                          <a:ea typeface="+mn-ea"/>
                          <a:cs typeface="Times New Roman" panose="02020603050405020304" pitchFamily="18" charset="0"/>
                        </a:rPr>
                        <a:t>Anh</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20453327"/>
                  </a:ext>
                </a:extLst>
              </a:tr>
              <a:tr h="370840">
                <a:tc>
                  <a:txBody>
                    <a:bodyPr/>
                    <a:lstStyle/>
                    <a:p>
                      <a:r>
                        <a:rPr lang="en-US" sz="2000" kern="1200" dirty="0">
                          <a:solidFill>
                            <a:schemeClr val="tx1"/>
                          </a:solidFill>
                          <a:effectLst/>
                          <a:latin typeface="Times New Roman" panose="02020603050405020304" pitchFamily="18" charset="0"/>
                          <a:ea typeface="+mn-ea"/>
                          <a:cs typeface="Times New Roman" panose="02020603050405020304" pitchFamily="18" charset="0"/>
                        </a:rPr>
                        <a:t>Mã sinh viên</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kern="1200" dirty="0" smtClean="0">
                          <a:solidFill>
                            <a:schemeClr val="tx1"/>
                          </a:solidFill>
                          <a:effectLst/>
                          <a:latin typeface="Times New Roman" panose="02020603050405020304" pitchFamily="18" charset="0"/>
                          <a:ea typeface="+mn-ea"/>
                          <a:cs typeface="Times New Roman" panose="02020603050405020304" pitchFamily="18" charset="0"/>
                        </a:rPr>
                        <a:t>191201864</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500186733"/>
                  </a:ext>
                </a:extLst>
              </a:tr>
              <a:tr h="370840">
                <a:tc>
                  <a:txBody>
                    <a:bodyPr/>
                    <a:lstStyle/>
                    <a:p>
                      <a:r>
                        <a:rPr lang="en-US" sz="2000" kern="1200" dirty="0">
                          <a:solidFill>
                            <a:schemeClr val="tx1"/>
                          </a:solidFill>
                          <a:effectLst/>
                          <a:latin typeface="Times New Roman" panose="02020603050405020304" pitchFamily="18" charset="0"/>
                          <a:ea typeface="+mn-ea"/>
                          <a:cs typeface="Times New Roman" panose="02020603050405020304" pitchFamily="18" charset="0"/>
                        </a:rPr>
                        <a:t>Lớp</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kern="1200" dirty="0">
                          <a:solidFill>
                            <a:schemeClr val="tx1"/>
                          </a:solidFill>
                          <a:effectLst/>
                          <a:latin typeface="Times New Roman" panose="02020603050405020304" pitchFamily="18" charset="0"/>
                          <a:ea typeface="+mn-ea"/>
                          <a:cs typeface="Times New Roman" panose="02020603050405020304" pitchFamily="18" charset="0"/>
                        </a:rPr>
                        <a:t>:   Công nghệ thông tin </a:t>
                      </a:r>
                      <a:r>
                        <a:rPr lang="en-US" sz="2000" kern="1200" dirty="0" smtClean="0">
                          <a:solidFill>
                            <a:schemeClr val="tx1"/>
                          </a:solidFill>
                          <a:effectLst/>
                          <a:latin typeface="Times New Roman" panose="02020603050405020304" pitchFamily="18" charset="0"/>
                          <a:ea typeface="+mn-ea"/>
                          <a:cs typeface="Times New Roman" panose="02020603050405020304" pitchFamily="18" charset="0"/>
                        </a:rPr>
                        <a:t>3 </a:t>
                      </a:r>
                      <a:r>
                        <a:rPr lang="en-US" sz="2000" kern="1200" dirty="0">
                          <a:solidFill>
                            <a:schemeClr val="tx1"/>
                          </a:solidFill>
                          <a:effectLst/>
                          <a:latin typeface="Times New Roman" panose="02020603050405020304" pitchFamily="18" charset="0"/>
                          <a:ea typeface="+mn-ea"/>
                          <a:cs typeface="Times New Roman" panose="02020603050405020304" pitchFamily="18" charset="0"/>
                        </a:rPr>
                        <a:t>– K60</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790633521"/>
                  </a:ext>
                </a:extLst>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
          <p:cNvSpPr txBox="1">
            <a:spLocks noGrp="1"/>
          </p:cNvSpPr>
          <p:nvPr>
            <p:ph type="title"/>
          </p:nvPr>
        </p:nvSpPr>
        <p:spPr>
          <a:xfrm>
            <a:off x="1200602" y="1"/>
            <a:ext cx="10991400" cy="1072200"/>
          </a:xfrm>
          <a:prstGeom prst="rect">
            <a:avLst/>
          </a:prstGeom>
          <a:noFill/>
          <a:ln>
            <a:noFill/>
          </a:ln>
        </p:spPr>
        <p:txBody>
          <a:bodyPr spcFirstLastPara="1" wrap="square" lIns="91425" tIns="45700" rIns="91425" bIns="45700" anchor="ctr" anchorCtr="0">
            <a:noAutofit/>
          </a:bodyPr>
          <a:lstStyle/>
          <a:p>
            <a:pPr marL="0" lvl="0" indent="0" algn="l" rtl="0">
              <a:lnSpc>
                <a:spcPct val="122222"/>
              </a:lnSpc>
              <a:spcBef>
                <a:spcPts val="0"/>
              </a:spcBef>
              <a:spcAft>
                <a:spcPts val="0"/>
              </a:spcAft>
              <a:buClr>
                <a:schemeClr val="lt1"/>
              </a:buClr>
              <a:buSzPts val="2800"/>
              <a:buFont typeface="Times New Roman"/>
              <a:buNone/>
            </a:pPr>
            <a:r>
              <a:rPr lang="vi-VN" sz="2800" b="1" dirty="0"/>
              <a:t>TRƯỜNG ĐẠI HỌC GIAO THÔNG VẬN TẢI</a:t>
            </a:r>
            <a:r>
              <a:rPr lang="vi-VN" dirty="0"/>
              <a:t/>
            </a:r>
            <a:br>
              <a:rPr lang="vi-VN" dirty="0"/>
            </a:br>
            <a:r>
              <a:rPr lang="vi-VN" sz="2400" dirty="0"/>
              <a:t>UNIVERSITY OF TRANSPOST AND COMMUNICATIONS</a:t>
            </a:r>
            <a:endParaRPr dirty="0">
              <a:latin typeface="Abadi" panose="020B0604020104020204" pitchFamily="34" charset="0"/>
            </a:endParaRPr>
          </a:p>
        </p:txBody>
      </p:sp>
      <p:sp>
        <p:nvSpPr>
          <p:cNvPr id="4" name="TextBox 3"/>
          <p:cNvSpPr txBox="1"/>
          <p:nvPr/>
        </p:nvSpPr>
        <p:spPr>
          <a:xfrm>
            <a:off x="0" y="1189187"/>
            <a:ext cx="12192002" cy="523220"/>
          </a:xfrm>
          <a:prstGeom prst="rect">
            <a:avLst/>
          </a:prstGeom>
          <a:noFill/>
        </p:spPr>
        <p:txBody>
          <a:bodyPr wrap="square" rtlCol="0">
            <a:spAutoFit/>
          </a:bodyPr>
          <a:lstStyle/>
          <a:p>
            <a:pPr algn="ctr"/>
            <a:r>
              <a:rPr lang="en-US" sz="2800" b="1" dirty="0" smtClean="0">
                <a:latin typeface="+mj-lt"/>
                <a:cs typeface="Times New Roman" panose="02020603050405020304" pitchFamily="18" charset="0"/>
              </a:rPr>
              <a:t>4. CÀI ĐẶT CHƯƠNG TRÌNH</a:t>
            </a:r>
            <a:endParaRPr lang="en-US" sz="2800" b="1" dirty="0">
              <a:latin typeface="+mj-lt"/>
              <a:cs typeface="Times New Roman" panose="02020603050405020304" pitchFamily="18" charset="0"/>
            </a:endParaRPr>
          </a:p>
        </p:txBody>
      </p:sp>
      <p:sp>
        <p:nvSpPr>
          <p:cNvPr id="5" name="TextBox 4"/>
          <p:cNvSpPr txBox="1"/>
          <p:nvPr/>
        </p:nvSpPr>
        <p:spPr>
          <a:xfrm>
            <a:off x="355599" y="1890948"/>
            <a:ext cx="6103815" cy="772519"/>
          </a:xfrm>
          <a:prstGeom prst="rect">
            <a:avLst/>
          </a:prstGeom>
          <a:noFill/>
        </p:spPr>
        <p:txBody>
          <a:bodyPr wrap="square" rtlCol="0">
            <a:spAutoFit/>
          </a:bodyPr>
          <a:lstStyle/>
          <a:p>
            <a:pPr marL="342900" indent="-342900">
              <a:lnSpc>
                <a:spcPct val="130000"/>
              </a:lnSpc>
              <a:buFont typeface="Arial" pitchFamily="34" charset="0"/>
              <a:buChar char="•"/>
            </a:pPr>
            <a:r>
              <a:rPr lang="en-US" sz="2000" b="1" dirty="0" err="1" smtClean="0">
                <a:latin typeface="+mj-lt"/>
                <a:cs typeface="Times New Roman" panose="02020603050405020304" pitchFamily="18" charset="0"/>
              </a:rPr>
              <a:t>Chức</a:t>
            </a:r>
            <a:r>
              <a:rPr lang="en-US" sz="2000" b="1" dirty="0" smtClean="0">
                <a:latin typeface="+mj-lt"/>
                <a:cs typeface="Times New Roman" panose="02020603050405020304" pitchFamily="18" charset="0"/>
              </a:rPr>
              <a:t> </a:t>
            </a:r>
            <a:r>
              <a:rPr lang="en-US" sz="2000" b="1" dirty="0" err="1" smtClean="0">
                <a:latin typeface="+mj-lt"/>
                <a:cs typeface="Times New Roman" panose="02020603050405020304" pitchFamily="18" charset="0"/>
              </a:rPr>
              <a:t>năng</a:t>
            </a:r>
            <a:r>
              <a:rPr lang="en-US" sz="2000" b="1" dirty="0" smtClean="0">
                <a:latin typeface="+mj-lt"/>
                <a:cs typeface="Times New Roman" panose="02020603050405020304" pitchFamily="18" charset="0"/>
              </a:rPr>
              <a:t> </a:t>
            </a:r>
            <a:r>
              <a:rPr lang="en-US" sz="2000" b="1" dirty="0" err="1" smtClean="0">
                <a:latin typeface="+mj-lt"/>
                <a:cs typeface="Times New Roman" panose="02020603050405020304" pitchFamily="18" charset="0"/>
              </a:rPr>
              <a:t>xem</a:t>
            </a:r>
            <a:r>
              <a:rPr lang="en-US" sz="2000" b="1" dirty="0" smtClean="0">
                <a:latin typeface="+mj-lt"/>
                <a:cs typeface="Times New Roman" panose="02020603050405020304" pitchFamily="18" charset="0"/>
              </a:rPr>
              <a:t> </a:t>
            </a:r>
            <a:r>
              <a:rPr lang="en-US" sz="2000" b="1" dirty="0" err="1" smtClean="0">
                <a:latin typeface="+mj-lt"/>
                <a:cs typeface="Times New Roman" panose="02020603050405020304" pitchFamily="18" charset="0"/>
              </a:rPr>
              <a:t>lịch</a:t>
            </a:r>
            <a:r>
              <a:rPr lang="en-US" sz="2000" b="1" dirty="0" smtClean="0">
                <a:latin typeface="+mj-lt"/>
                <a:cs typeface="Times New Roman" panose="02020603050405020304" pitchFamily="18" charset="0"/>
              </a:rPr>
              <a:t> </a:t>
            </a:r>
            <a:r>
              <a:rPr lang="en-US" sz="2000" b="1" dirty="0" err="1" smtClean="0">
                <a:latin typeface="+mj-lt"/>
                <a:cs typeface="Times New Roman" panose="02020603050405020304" pitchFamily="18" charset="0"/>
              </a:rPr>
              <a:t>sử</a:t>
            </a:r>
            <a:endParaRPr lang="vi-VN" sz="2000" b="1" dirty="0">
              <a:latin typeface="+mj-lt"/>
              <a:cs typeface="Times New Roman" panose="02020603050405020304" pitchFamily="18" charset="0"/>
            </a:endParaRPr>
          </a:p>
          <a:p>
            <a:pPr marL="342900" indent="-342900">
              <a:lnSpc>
                <a:spcPct val="130000"/>
              </a:lnSpc>
              <a:buFontTx/>
              <a:buChar char="-"/>
            </a:pPr>
            <a:endParaRPr lang="en-US" dirty="0">
              <a:latin typeface="Abadi" panose="020B0604020104020204" pitchFamily="34" charset="0"/>
              <a:cs typeface="Times New Roman" panose="02020603050405020304" pitchFamily="18" charset="0"/>
            </a:endParaRPr>
          </a:p>
        </p:txBody>
      </p:sp>
      <p:pic>
        <p:nvPicPr>
          <p:cNvPr id="7" name="Picture 6"/>
          <p:cNvPicPr/>
          <p:nvPr/>
        </p:nvPicPr>
        <p:blipFill>
          <a:blip r:embed="rId3"/>
          <a:stretch>
            <a:fillRect/>
          </a:stretch>
        </p:blipFill>
        <p:spPr>
          <a:xfrm>
            <a:off x="206719" y="2534509"/>
            <a:ext cx="5502420" cy="3444257"/>
          </a:xfrm>
          <a:prstGeom prst="rect">
            <a:avLst/>
          </a:prstGeom>
        </p:spPr>
      </p:pic>
      <p:pic>
        <p:nvPicPr>
          <p:cNvPr id="9" name="Picture 8"/>
          <p:cNvPicPr/>
          <p:nvPr/>
        </p:nvPicPr>
        <p:blipFill>
          <a:blip r:embed="rId4"/>
          <a:stretch>
            <a:fillRect/>
          </a:stretch>
        </p:blipFill>
        <p:spPr>
          <a:xfrm>
            <a:off x="5884985" y="2534509"/>
            <a:ext cx="6115929" cy="3444257"/>
          </a:xfrm>
          <a:prstGeom prst="rect">
            <a:avLst/>
          </a:prstGeom>
        </p:spPr>
      </p:pic>
    </p:spTree>
    <p:extLst>
      <p:ext uri="{BB962C8B-B14F-4D97-AF65-F5344CB8AC3E}">
        <p14:creationId xmlns:p14="http://schemas.microsoft.com/office/powerpoint/2010/main" val="1963200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
          <p:cNvSpPr txBox="1">
            <a:spLocks noGrp="1"/>
          </p:cNvSpPr>
          <p:nvPr>
            <p:ph type="title"/>
          </p:nvPr>
        </p:nvSpPr>
        <p:spPr>
          <a:xfrm>
            <a:off x="1200602" y="1"/>
            <a:ext cx="10991400" cy="1072200"/>
          </a:xfrm>
          <a:prstGeom prst="rect">
            <a:avLst/>
          </a:prstGeom>
          <a:noFill/>
          <a:ln>
            <a:noFill/>
          </a:ln>
        </p:spPr>
        <p:txBody>
          <a:bodyPr spcFirstLastPara="1" wrap="square" lIns="91425" tIns="45700" rIns="91425" bIns="45700" anchor="ctr" anchorCtr="0">
            <a:noAutofit/>
          </a:bodyPr>
          <a:lstStyle/>
          <a:p>
            <a:pPr marL="0" lvl="0" indent="0" algn="l" rtl="0">
              <a:lnSpc>
                <a:spcPct val="122222"/>
              </a:lnSpc>
              <a:spcBef>
                <a:spcPts val="0"/>
              </a:spcBef>
              <a:spcAft>
                <a:spcPts val="0"/>
              </a:spcAft>
              <a:buClr>
                <a:schemeClr val="lt1"/>
              </a:buClr>
              <a:buSzPts val="2800"/>
              <a:buFont typeface="Times New Roman"/>
              <a:buNone/>
            </a:pPr>
            <a:r>
              <a:rPr lang="vi-VN" sz="2800" b="1" dirty="0"/>
              <a:t>TRƯỜNG ĐẠI HỌC GIAO THÔNG VẬN TẢI</a:t>
            </a:r>
            <a:r>
              <a:rPr lang="vi-VN" dirty="0"/>
              <a:t/>
            </a:r>
            <a:br>
              <a:rPr lang="vi-VN" dirty="0"/>
            </a:br>
            <a:r>
              <a:rPr lang="vi-VN" sz="2400" dirty="0"/>
              <a:t>UNIVERSITY OF TRANSPOST AND COMMUNICATIONS</a:t>
            </a:r>
            <a:endParaRPr dirty="0">
              <a:latin typeface="Abadi" panose="020B0604020104020204" pitchFamily="34" charset="0"/>
            </a:endParaRPr>
          </a:p>
        </p:txBody>
      </p:sp>
      <p:sp>
        <p:nvSpPr>
          <p:cNvPr id="4" name="TextBox 3"/>
          <p:cNvSpPr txBox="1"/>
          <p:nvPr/>
        </p:nvSpPr>
        <p:spPr>
          <a:xfrm>
            <a:off x="0" y="1189187"/>
            <a:ext cx="12192002" cy="523220"/>
          </a:xfrm>
          <a:prstGeom prst="rect">
            <a:avLst/>
          </a:prstGeom>
          <a:noFill/>
        </p:spPr>
        <p:txBody>
          <a:bodyPr wrap="square" rtlCol="0">
            <a:spAutoFit/>
          </a:bodyPr>
          <a:lstStyle/>
          <a:p>
            <a:pPr algn="ctr"/>
            <a:r>
              <a:rPr lang="en-US" sz="2800" b="1" dirty="0" smtClean="0">
                <a:latin typeface="+mj-lt"/>
                <a:cs typeface="Times New Roman" panose="02020603050405020304" pitchFamily="18" charset="0"/>
              </a:rPr>
              <a:t>4. CÀI ĐẶT CHƯƠNG TRÌNH</a:t>
            </a:r>
            <a:endParaRPr lang="en-US" sz="2800" b="1" dirty="0">
              <a:latin typeface="+mj-lt"/>
              <a:cs typeface="Times New Roman" panose="02020603050405020304" pitchFamily="18" charset="0"/>
            </a:endParaRPr>
          </a:p>
        </p:txBody>
      </p:sp>
      <p:sp>
        <p:nvSpPr>
          <p:cNvPr id="5" name="TextBox 4"/>
          <p:cNvSpPr txBox="1"/>
          <p:nvPr/>
        </p:nvSpPr>
        <p:spPr>
          <a:xfrm>
            <a:off x="355599" y="1890948"/>
            <a:ext cx="6103815" cy="772519"/>
          </a:xfrm>
          <a:prstGeom prst="rect">
            <a:avLst/>
          </a:prstGeom>
          <a:noFill/>
        </p:spPr>
        <p:txBody>
          <a:bodyPr wrap="square" rtlCol="0">
            <a:spAutoFit/>
          </a:bodyPr>
          <a:lstStyle/>
          <a:p>
            <a:pPr marL="342900" indent="-342900">
              <a:lnSpc>
                <a:spcPct val="130000"/>
              </a:lnSpc>
              <a:buFont typeface="Arial" pitchFamily="34" charset="0"/>
              <a:buChar char="•"/>
            </a:pPr>
            <a:r>
              <a:rPr lang="en-US" sz="2000" b="1" dirty="0" err="1" smtClean="0">
                <a:latin typeface="+mj-lt"/>
                <a:cs typeface="Times New Roman" panose="02020603050405020304" pitchFamily="18" charset="0"/>
              </a:rPr>
              <a:t>Chức</a:t>
            </a:r>
            <a:r>
              <a:rPr lang="en-US" sz="2000" b="1" dirty="0" smtClean="0">
                <a:latin typeface="+mj-lt"/>
                <a:cs typeface="Times New Roman" panose="02020603050405020304" pitchFamily="18" charset="0"/>
              </a:rPr>
              <a:t> </a:t>
            </a:r>
            <a:r>
              <a:rPr lang="en-US" sz="2000" b="1" dirty="0" err="1" smtClean="0">
                <a:latin typeface="+mj-lt"/>
                <a:cs typeface="Times New Roman" panose="02020603050405020304" pitchFamily="18" charset="0"/>
              </a:rPr>
              <a:t>năng</a:t>
            </a:r>
            <a:r>
              <a:rPr lang="en-US" sz="2000" b="1" dirty="0" smtClean="0">
                <a:latin typeface="+mj-lt"/>
                <a:cs typeface="Times New Roman" panose="02020603050405020304" pitchFamily="18" charset="0"/>
              </a:rPr>
              <a:t> </a:t>
            </a:r>
            <a:r>
              <a:rPr lang="en-US" sz="2000" b="1" dirty="0" err="1" smtClean="0">
                <a:latin typeface="+mj-lt"/>
                <a:cs typeface="Times New Roman" panose="02020603050405020304" pitchFamily="18" charset="0"/>
              </a:rPr>
              <a:t>quản</a:t>
            </a:r>
            <a:r>
              <a:rPr lang="en-US" sz="2000" b="1" dirty="0" smtClean="0">
                <a:latin typeface="+mj-lt"/>
                <a:cs typeface="Times New Roman" panose="02020603050405020304" pitchFamily="18" charset="0"/>
              </a:rPr>
              <a:t> </a:t>
            </a:r>
            <a:r>
              <a:rPr lang="en-US" sz="2000" b="1" dirty="0" err="1" smtClean="0">
                <a:latin typeface="+mj-lt"/>
                <a:cs typeface="Times New Roman" panose="02020603050405020304" pitchFamily="18" charset="0"/>
              </a:rPr>
              <a:t>lý</a:t>
            </a:r>
            <a:r>
              <a:rPr lang="en-US" sz="2000" b="1" dirty="0" smtClean="0">
                <a:latin typeface="+mj-lt"/>
                <a:cs typeface="Times New Roman" panose="02020603050405020304" pitchFamily="18" charset="0"/>
              </a:rPr>
              <a:t> </a:t>
            </a:r>
            <a:r>
              <a:rPr lang="en-US" sz="2000" b="1" dirty="0" err="1" smtClean="0">
                <a:latin typeface="+mj-lt"/>
                <a:cs typeface="Times New Roman" panose="02020603050405020304" pitchFamily="18" charset="0"/>
              </a:rPr>
              <a:t>bộ</a:t>
            </a:r>
            <a:r>
              <a:rPr lang="en-US" sz="2000" b="1" dirty="0" smtClean="0">
                <a:latin typeface="+mj-lt"/>
                <a:cs typeface="Times New Roman" panose="02020603050405020304" pitchFamily="18" charset="0"/>
              </a:rPr>
              <a:t> </a:t>
            </a:r>
            <a:r>
              <a:rPr lang="en-US" sz="2000" b="1" dirty="0" err="1" smtClean="0">
                <a:latin typeface="+mj-lt"/>
                <a:cs typeface="Times New Roman" panose="02020603050405020304" pitchFamily="18" charset="0"/>
              </a:rPr>
              <a:t>đề</a:t>
            </a:r>
            <a:endParaRPr lang="vi-VN" sz="2000" b="1" dirty="0">
              <a:latin typeface="+mj-lt"/>
              <a:cs typeface="Times New Roman" panose="02020603050405020304" pitchFamily="18" charset="0"/>
            </a:endParaRPr>
          </a:p>
          <a:p>
            <a:pPr marL="342900" indent="-342900">
              <a:lnSpc>
                <a:spcPct val="130000"/>
              </a:lnSpc>
              <a:buFontTx/>
              <a:buChar char="-"/>
            </a:pPr>
            <a:endParaRPr lang="en-US" dirty="0">
              <a:latin typeface="Abadi" panose="020B0604020104020204" pitchFamily="34" charset="0"/>
              <a:cs typeface="Times New Roman" panose="02020603050405020304" pitchFamily="18" charset="0"/>
            </a:endParaRPr>
          </a:p>
        </p:txBody>
      </p:sp>
      <p:pic>
        <p:nvPicPr>
          <p:cNvPr id="8" name="Picture 7"/>
          <p:cNvPicPr/>
          <p:nvPr/>
        </p:nvPicPr>
        <p:blipFill>
          <a:blip r:embed="rId3"/>
          <a:stretch>
            <a:fillRect/>
          </a:stretch>
        </p:blipFill>
        <p:spPr>
          <a:xfrm>
            <a:off x="124265" y="2534509"/>
            <a:ext cx="5760720" cy="3444257"/>
          </a:xfrm>
          <a:prstGeom prst="rect">
            <a:avLst/>
          </a:prstGeom>
        </p:spPr>
      </p:pic>
      <p:pic>
        <p:nvPicPr>
          <p:cNvPr id="10" name="Picture 9"/>
          <p:cNvPicPr/>
          <p:nvPr/>
        </p:nvPicPr>
        <p:blipFill>
          <a:blip r:embed="rId4"/>
          <a:stretch>
            <a:fillRect/>
          </a:stretch>
        </p:blipFill>
        <p:spPr>
          <a:xfrm>
            <a:off x="6096002" y="2534509"/>
            <a:ext cx="5931876" cy="3444257"/>
          </a:xfrm>
          <a:prstGeom prst="rect">
            <a:avLst/>
          </a:prstGeom>
        </p:spPr>
      </p:pic>
    </p:spTree>
    <p:extLst>
      <p:ext uri="{BB962C8B-B14F-4D97-AF65-F5344CB8AC3E}">
        <p14:creationId xmlns:p14="http://schemas.microsoft.com/office/powerpoint/2010/main" val="8420203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
          <p:cNvSpPr txBox="1">
            <a:spLocks noGrp="1"/>
          </p:cNvSpPr>
          <p:nvPr>
            <p:ph type="title"/>
          </p:nvPr>
        </p:nvSpPr>
        <p:spPr>
          <a:xfrm>
            <a:off x="1200602" y="1"/>
            <a:ext cx="10991400" cy="1072200"/>
          </a:xfrm>
          <a:prstGeom prst="rect">
            <a:avLst/>
          </a:prstGeom>
          <a:noFill/>
          <a:ln>
            <a:noFill/>
          </a:ln>
        </p:spPr>
        <p:txBody>
          <a:bodyPr spcFirstLastPara="1" wrap="square" lIns="91425" tIns="45700" rIns="91425" bIns="45700" anchor="ctr" anchorCtr="0">
            <a:noAutofit/>
          </a:bodyPr>
          <a:lstStyle/>
          <a:p>
            <a:pPr marL="0" lvl="0" indent="0" algn="l" rtl="0">
              <a:lnSpc>
                <a:spcPct val="122222"/>
              </a:lnSpc>
              <a:spcBef>
                <a:spcPts val="0"/>
              </a:spcBef>
              <a:spcAft>
                <a:spcPts val="0"/>
              </a:spcAft>
              <a:buClr>
                <a:schemeClr val="lt1"/>
              </a:buClr>
              <a:buSzPts val="2800"/>
              <a:buFont typeface="Times New Roman"/>
              <a:buNone/>
            </a:pPr>
            <a:r>
              <a:rPr lang="vi-VN" sz="2800" b="1" dirty="0"/>
              <a:t>TRƯỜNG ĐẠI HỌC GIAO THÔNG VẬN TẢI</a:t>
            </a:r>
            <a:r>
              <a:rPr lang="vi-VN" dirty="0"/>
              <a:t/>
            </a:r>
            <a:br>
              <a:rPr lang="vi-VN" dirty="0"/>
            </a:br>
            <a:r>
              <a:rPr lang="vi-VN" sz="2400" dirty="0"/>
              <a:t>UNIVERSITY OF TRANSPOST AND COMMUNICATIONS</a:t>
            </a:r>
            <a:endParaRPr dirty="0">
              <a:latin typeface="Abadi" panose="020B0604020104020204" pitchFamily="34" charset="0"/>
            </a:endParaRPr>
          </a:p>
        </p:txBody>
      </p:sp>
      <p:sp>
        <p:nvSpPr>
          <p:cNvPr id="4" name="TextBox 3"/>
          <p:cNvSpPr txBox="1"/>
          <p:nvPr/>
        </p:nvSpPr>
        <p:spPr>
          <a:xfrm>
            <a:off x="0" y="1189187"/>
            <a:ext cx="12192002" cy="523220"/>
          </a:xfrm>
          <a:prstGeom prst="rect">
            <a:avLst/>
          </a:prstGeom>
          <a:noFill/>
        </p:spPr>
        <p:txBody>
          <a:bodyPr wrap="square" rtlCol="0">
            <a:spAutoFit/>
          </a:bodyPr>
          <a:lstStyle/>
          <a:p>
            <a:pPr algn="ctr"/>
            <a:r>
              <a:rPr lang="en-US" sz="2800" b="1" dirty="0" smtClean="0">
                <a:latin typeface="+mj-lt"/>
                <a:cs typeface="Times New Roman" panose="02020603050405020304" pitchFamily="18" charset="0"/>
              </a:rPr>
              <a:t>4. CÀI ĐẶT CHƯƠNG TRÌNH</a:t>
            </a:r>
            <a:endParaRPr lang="en-US" sz="2800" b="1" dirty="0">
              <a:latin typeface="+mj-lt"/>
              <a:cs typeface="Times New Roman" panose="02020603050405020304" pitchFamily="18" charset="0"/>
            </a:endParaRPr>
          </a:p>
        </p:txBody>
      </p:sp>
      <p:sp>
        <p:nvSpPr>
          <p:cNvPr id="5" name="TextBox 4"/>
          <p:cNvSpPr txBox="1"/>
          <p:nvPr/>
        </p:nvSpPr>
        <p:spPr>
          <a:xfrm>
            <a:off x="355599" y="1890948"/>
            <a:ext cx="6103815" cy="772519"/>
          </a:xfrm>
          <a:prstGeom prst="rect">
            <a:avLst/>
          </a:prstGeom>
          <a:noFill/>
        </p:spPr>
        <p:txBody>
          <a:bodyPr wrap="square" rtlCol="0">
            <a:spAutoFit/>
          </a:bodyPr>
          <a:lstStyle/>
          <a:p>
            <a:pPr marL="342900" indent="-342900">
              <a:lnSpc>
                <a:spcPct val="130000"/>
              </a:lnSpc>
              <a:buFont typeface="Arial" pitchFamily="34" charset="0"/>
              <a:buChar char="•"/>
            </a:pPr>
            <a:r>
              <a:rPr lang="en-US" sz="2000" b="1" dirty="0" err="1" smtClean="0">
                <a:latin typeface="+mj-lt"/>
                <a:cs typeface="Times New Roman" panose="02020603050405020304" pitchFamily="18" charset="0"/>
              </a:rPr>
              <a:t>Chức</a:t>
            </a:r>
            <a:r>
              <a:rPr lang="en-US" sz="2000" b="1" dirty="0" smtClean="0">
                <a:latin typeface="+mj-lt"/>
                <a:cs typeface="Times New Roman" panose="02020603050405020304" pitchFamily="18" charset="0"/>
              </a:rPr>
              <a:t> </a:t>
            </a:r>
            <a:r>
              <a:rPr lang="en-US" sz="2000" b="1" dirty="0" err="1" smtClean="0">
                <a:latin typeface="+mj-lt"/>
                <a:cs typeface="Times New Roman" panose="02020603050405020304" pitchFamily="18" charset="0"/>
              </a:rPr>
              <a:t>năng</a:t>
            </a:r>
            <a:r>
              <a:rPr lang="en-US" sz="2000" b="1" dirty="0" smtClean="0">
                <a:latin typeface="+mj-lt"/>
                <a:cs typeface="Times New Roman" panose="02020603050405020304" pitchFamily="18" charset="0"/>
              </a:rPr>
              <a:t> </a:t>
            </a:r>
            <a:r>
              <a:rPr lang="en-US" sz="2000" b="1" dirty="0" err="1" smtClean="0">
                <a:latin typeface="+mj-lt"/>
                <a:cs typeface="Times New Roman" panose="02020603050405020304" pitchFamily="18" charset="0"/>
              </a:rPr>
              <a:t>quản</a:t>
            </a:r>
            <a:r>
              <a:rPr lang="en-US" sz="2000" b="1" dirty="0" smtClean="0">
                <a:latin typeface="+mj-lt"/>
                <a:cs typeface="Times New Roman" panose="02020603050405020304" pitchFamily="18" charset="0"/>
              </a:rPr>
              <a:t> </a:t>
            </a:r>
            <a:r>
              <a:rPr lang="en-US" sz="2000" b="1" dirty="0" err="1" smtClean="0">
                <a:latin typeface="+mj-lt"/>
                <a:cs typeface="Times New Roman" panose="02020603050405020304" pitchFamily="18" charset="0"/>
              </a:rPr>
              <a:t>lý</a:t>
            </a:r>
            <a:r>
              <a:rPr lang="en-US" sz="2000" b="1" dirty="0" smtClean="0">
                <a:latin typeface="+mj-lt"/>
                <a:cs typeface="Times New Roman" panose="02020603050405020304" pitchFamily="18" charset="0"/>
              </a:rPr>
              <a:t> </a:t>
            </a:r>
            <a:r>
              <a:rPr lang="en-US" sz="2000" b="1" dirty="0" err="1" smtClean="0">
                <a:latin typeface="+mj-lt"/>
                <a:cs typeface="Times New Roman" panose="02020603050405020304" pitchFamily="18" charset="0"/>
              </a:rPr>
              <a:t>bộ</a:t>
            </a:r>
            <a:r>
              <a:rPr lang="en-US" sz="2000" b="1" dirty="0" smtClean="0">
                <a:latin typeface="+mj-lt"/>
                <a:cs typeface="Times New Roman" panose="02020603050405020304" pitchFamily="18" charset="0"/>
              </a:rPr>
              <a:t> </a:t>
            </a:r>
            <a:r>
              <a:rPr lang="en-US" sz="2000" b="1" dirty="0" err="1" smtClean="0">
                <a:latin typeface="+mj-lt"/>
                <a:cs typeface="Times New Roman" panose="02020603050405020304" pitchFamily="18" charset="0"/>
              </a:rPr>
              <a:t>đề</a:t>
            </a:r>
            <a:endParaRPr lang="vi-VN" sz="2000" b="1" dirty="0">
              <a:latin typeface="+mj-lt"/>
              <a:cs typeface="Times New Roman" panose="02020603050405020304" pitchFamily="18" charset="0"/>
            </a:endParaRPr>
          </a:p>
          <a:p>
            <a:pPr marL="342900" indent="-342900">
              <a:lnSpc>
                <a:spcPct val="130000"/>
              </a:lnSpc>
              <a:buFontTx/>
              <a:buChar char="-"/>
            </a:pPr>
            <a:endParaRPr lang="en-US" dirty="0">
              <a:latin typeface="Abadi" panose="020B0604020104020204" pitchFamily="34" charset="0"/>
              <a:cs typeface="Times New Roman" panose="02020603050405020304"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506" y="2528646"/>
            <a:ext cx="5737817" cy="3450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528646"/>
            <a:ext cx="5896707" cy="3450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9198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
          <p:cNvSpPr txBox="1">
            <a:spLocks noGrp="1"/>
          </p:cNvSpPr>
          <p:nvPr>
            <p:ph type="title"/>
          </p:nvPr>
        </p:nvSpPr>
        <p:spPr>
          <a:xfrm>
            <a:off x="1200602" y="1"/>
            <a:ext cx="10991400" cy="1072200"/>
          </a:xfrm>
          <a:prstGeom prst="rect">
            <a:avLst/>
          </a:prstGeom>
          <a:noFill/>
          <a:ln>
            <a:noFill/>
          </a:ln>
        </p:spPr>
        <p:txBody>
          <a:bodyPr spcFirstLastPara="1" wrap="square" lIns="91425" tIns="45700" rIns="91425" bIns="45700" anchor="ctr" anchorCtr="0">
            <a:noAutofit/>
          </a:bodyPr>
          <a:lstStyle/>
          <a:p>
            <a:pPr marL="0" lvl="0" indent="0" algn="l" rtl="0">
              <a:lnSpc>
                <a:spcPct val="122222"/>
              </a:lnSpc>
              <a:spcBef>
                <a:spcPts val="0"/>
              </a:spcBef>
              <a:spcAft>
                <a:spcPts val="0"/>
              </a:spcAft>
              <a:buClr>
                <a:schemeClr val="lt1"/>
              </a:buClr>
              <a:buSzPts val="2800"/>
              <a:buFont typeface="Times New Roman"/>
              <a:buNone/>
            </a:pPr>
            <a:r>
              <a:rPr lang="vi-VN" sz="2800" b="1" dirty="0"/>
              <a:t>TRƯỜNG ĐẠI HỌC GIAO THÔNG VẬN TẢI</a:t>
            </a:r>
            <a:r>
              <a:rPr lang="vi-VN" dirty="0"/>
              <a:t/>
            </a:r>
            <a:br>
              <a:rPr lang="vi-VN" dirty="0"/>
            </a:br>
            <a:r>
              <a:rPr lang="vi-VN" sz="2400" dirty="0"/>
              <a:t>UNIVERSITY OF TRANSPOST AND COMMUNICATIONS</a:t>
            </a:r>
            <a:endParaRPr dirty="0">
              <a:latin typeface="Abadi" panose="020B0604020104020204" pitchFamily="34" charset="0"/>
            </a:endParaRPr>
          </a:p>
        </p:txBody>
      </p:sp>
      <p:sp>
        <p:nvSpPr>
          <p:cNvPr id="4" name="TextBox 3"/>
          <p:cNvSpPr txBox="1"/>
          <p:nvPr/>
        </p:nvSpPr>
        <p:spPr>
          <a:xfrm>
            <a:off x="0" y="1189187"/>
            <a:ext cx="12192002" cy="523220"/>
          </a:xfrm>
          <a:prstGeom prst="rect">
            <a:avLst/>
          </a:prstGeom>
          <a:noFill/>
        </p:spPr>
        <p:txBody>
          <a:bodyPr wrap="square" rtlCol="0">
            <a:spAutoFit/>
          </a:bodyPr>
          <a:lstStyle/>
          <a:p>
            <a:pPr algn="ctr"/>
            <a:r>
              <a:rPr lang="en-US" sz="2800" b="1" dirty="0">
                <a:latin typeface="+mj-lt"/>
                <a:cs typeface="Times New Roman" panose="02020603050405020304" pitchFamily="18" charset="0"/>
              </a:rPr>
              <a:t>5</a:t>
            </a:r>
            <a:r>
              <a:rPr lang="en-US" sz="2800" b="1" dirty="0" smtClean="0">
                <a:latin typeface="+mj-lt"/>
                <a:cs typeface="Times New Roman" panose="02020603050405020304" pitchFamily="18" charset="0"/>
              </a:rPr>
              <a:t>. KẾT LUẬN VÀ HƯỚNG PHÁT TRIỂN</a:t>
            </a:r>
            <a:endParaRPr lang="en-US" sz="2800" b="1" dirty="0">
              <a:latin typeface="+mj-lt"/>
              <a:cs typeface="Times New Roman" panose="02020603050405020304" pitchFamily="18" charset="0"/>
            </a:endParaRPr>
          </a:p>
        </p:txBody>
      </p:sp>
      <p:sp>
        <p:nvSpPr>
          <p:cNvPr id="5" name="TextBox 4"/>
          <p:cNvSpPr txBox="1"/>
          <p:nvPr/>
        </p:nvSpPr>
        <p:spPr>
          <a:xfrm>
            <a:off x="355599" y="1890948"/>
            <a:ext cx="11480801" cy="5309146"/>
          </a:xfrm>
          <a:prstGeom prst="rect">
            <a:avLst/>
          </a:prstGeom>
          <a:noFill/>
        </p:spPr>
        <p:txBody>
          <a:bodyPr wrap="square" rtlCol="0">
            <a:spAutoFit/>
          </a:bodyPr>
          <a:lstStyle/>
          <a:p>
            <a:pPr marL="342900" indent="-342900">
              <a:lnSpc>
                <a:spcPct val="130000"/>
              </a:lnSpc>
              <a:buFont typeface="Arial" pitchFamily="34" charset="0"/>
              <a:buChar char="•"/>
            </a:pPr>
            <a:r>
              <a:rPr lang="en-US" sz="2000" b="1" dirty="0" err="1" smtClean="0">
                <a:latin typeface="+mj-lt"/>
                <a:cs typeface="Times New Roman" panose="02020603050405020304" pitchFamily="18" charset="0"/>
              </a:rPr>
              <a:t>Kết</a:t>
            </a:r>
            <a:r>
              <a:rPr lang="en-US" sz="2000" b="1" dirty="0" smtClean="0">
                <a:latin typeface="+mj-lt"/>
                <a:cs typeface="Times New Roman" panose="02020603050405020304" pitchFamily="18" charset="0"/>
              </a:rPr>
              <a:t> </a:t>
            </a:r>
            <a:r>
              <a:rPr lang="en-US" sz="2000" b="1" dirty="0" err="1" smtClean="0">
                <a:latin typeface="+mj-lt"/>
                <a:cs typeface="Times New Roman" panose="02020603050405020304" pitchFamily="18" charset="0"/>
              </a:rPr>
              <a:t>luận</a:t>
            </a:r>
            <a:endParaRPr lang="vi-VN" sz="2000" b="1" dirty="0">
              <a:latin typeface="+mj-lt"/>
              <a:cs typeface="Times New Roman" panose="02020603050405020304" pitchFamily="18" charset="0"/>
            </a:endParaRPr>
          </a:p>
          <a:p>
            <a:pPr marL="342900" indent="-342900">
              <a:lnSpc>
                <a:spcPct val="130000"/>
              </a:lnSpc>
              <a:buFontTx/>
              <a:buChar char="-"/>
            </a:pPr>
            <a:r>
              <a:rPr lang="vi-VN" sz="1800" dirty="0">
                <a:latin typeface="Times New Roman" panose="02020603050405020304" pitchFamily="18" charset="0"/>
                <a:cs typeface="Times New Roman" panose="02020603050405020304" pitchFamily="18" charset="0"/>
              </a:rPr>
              <a:t>Website được thiết kế với giao diện thân thiện, dễ dùng, các nút được bố trí thuận tiện cho người dùng. Các chức năng hoạt động tốt, hiệu năng ở mức ổn, thực hiện đúng quy trình nghiệp vụ của hệ thống. </a:t>
            </a:r>
            <a:r>
              <a:rPr lang="vi-VN" sz="1800" dirty="0" smtClean="0">
                <a:latin typeface="Times New Roman" panose="02020603050405020304" pitchFamily="18" charset="0"/>
                <a:cs typeface="Times New Roman" panose="02020603050405020304" pitchFamily="18" charset="0"/>
              </a:rPr>
              <a:t>Các thông tin quan trọng của người dùng trên Website như mật khẩu đề được mã hoá một chiều để tránh làm lộ dữ liệu.</a:t>
            </a:r>
            <a:endParaRPr lang="en-US" sz="1800" dirty="0" smtClean="0">
              <a:latin typeface="Abadi" panose="020B0604020104020204" pitchFamily="34" charset="0"/>
              <a:cs typeface="Times New Roman" panose="02020603050405020304" pitchFamily="18" charset="0"/>
            </a:endParaRPr>
          </a:p>
          <a:p>
            <a:pPr marL="342900" indent="-342900">
              <a:lnSpc>
                <a:spcPct val="130000"/>
              </a:lnSpc>
              <a:buFont typeface="Arial" pitchFamily="34" charset="0"/>
              <a:buChar char="•"/>
            </a:pPr>
            <a:r>
              <a:rPr lang="en-US" sz="2000" b="1" dirty="0" err="1" smtClean="0">
                <a:latin typeface="+mj-lt"/>
                <a:cs typeface="Times New Roman" panose="02020603050405020304" pitchFamily="18" charset="0"/>
              </a:rPr>
              <a:t>Hạn</a:t>
            </a:r>
            <a:r>
              <a:rPr lang="en-US" sz="2000" b="1" dirty="0" smtClean="0">
                <a:latin typeface="+mj-lt"/>
                <a:cs typeface="Times New Roman" panose="02020603050405020304" pitchFamily="18" charset="0"/>
              </a:rPr>
              <a:t> </a:t>
            </a:r>
            <a:r>
              <a:rPr lang="en-US" sz="2000" b="1" dirty="0" err="1" smtClean="0">
                <a:latin typeface="+mj-lt"/>
                <a:cs typeface="Times New Roman" panose="02020603050405020304" pitchFamily="18" charset="0"/>
              </a:rPr>
              <a:t>chế</a:t>
            </a:r>
            <a:endParaRPr lang="vi-VN" sz="2000" b="1" dirty="0">
              <a:latin typeface="+mj-lt"/>
              <a:cs typeface="Times New Roman" panose="02020603050405020304" pitchFamily="18" charset="0"/>
            </a:endParaRPr>
          </a:p>
          <a:p>
            <a:pPr marL="342900" indent="-342900">
              <a:lnSpc>
                <a:spcPct val="130000"/>
              </a:lnSpc>
              <a:buFontTx/>
              <a:buChar char="-"/>
            </a:pPr>
            <a:r>
              <a:rPr lang="vi-VN" sz="1800" dirty="0" smtClean="0">
                <a:latin typeface="Times New Roman" panose="02020603050405020304" pitchFamily="18" charset="0"/>
                <a:cs typeface="Times New Roman" panose="02020603050405020304" pitchFamily="18" charset="0"/>
              </a:rPr>
              <a:t>Website </a:t>
            </a:r>
            <a:r>
              <a:rPr lang="vi-VN" sz="1800" dirty="0">
                <a:latin typeface="Times New Roman" panose="02020603050405020304" pitchFamily="18" charset="0"/>
                <a:cs typeface="Times New Roman" panose="02020603050405020304" pitchFamily="18" charset="0"/>
              </a:rPr>
              <a:t>chưa cho phép chèn thêm hình ảnh vào câu hỏi.</a:t>
            </a:r>
          </a:p>
          <a:p>
            <a:pPr marL="342900" indent="-342900">
              <a:lnSpc>
                <a:spcPct val="130000"/>
              </a:lnSpc>
              <a:buFontTx/>
              <a:buChar char="-"/>
            </a:pPr>
            <a:r>
              <a:rPr lang="vi-VN" sz="1800" dirty="0" smtClean="0">
                <a:latin typeface="Times New Roman" panose="02020603050405020304" pitchFamily="18" charset="0"/>
                <a:cs typeface="Times New Roman" panose="02020603050405020304" pitchFamily="18" charset="0"/>
              </a:rPr>
              <a:t>Website </a:t>
            </a:r>
            <a:r>
              <a:rPr lang="vi-VN" sz="1800" dirty="0">
                <a:latin typeface="Times New Roman" panose="02020603050405020304" pitchFamily="18" charset="0"/>
                <a:cs typeface="Times New Roman" panose="02020603050405020304" pitchFamily="18" charset="0"/>
              </a:rPr>
              <a:t>chưa có tính năng trộn ngẫu nhiên câu hỏi để ra một bộ đề mới.</a:t>
            </a:r>
          </a:p>
          <a:p>
            <a:pPr marL="342900" indent="-342900">
              <a:lnSpc>
                <a:spcPct val="130000"/>
              </a:lnSpc>
              <a:buFontTx/>
              <a:buChar char="-"/>
            </a:pPr>
            <a:r>
              <a:rPr lang="vi-VN" sz="1800" dirty="0" smtClean="0">
                <a:latin typeface="Times New Roman" panose="02020603050405020304" pitchFamily="18" charset="0"/>
                <a:cs typeface="Times New Roman" panose="02020603050405020304" pitchFamily="18" charset="0"/>
              </a:rPr>
              <a:t>Website </a:t>
            </a:r>
            <a:r>
              <a:rPr lang="vi-VN" sz="1800" dirty="0">
                <a:latin typeface="Times New Roman" panose="02020603050405020304" pitchFamily="18" charset="0"/>
                <a:cs typeface="Times New Roman" panose="02020603050405020304" pitchFamily="18" charset="0"/>
              </a:rPr>
              <a:t>chưa phân được mức độ dễ, trung bình hay khó cho các câu hỏi</a:t>
            </a:r>
          </a:p>
          <a:p>
            <a:pPr marL="342900" indent="-342900">
              <a:lnSpc>
                <a:spcPct val="130000"/>
              </a:lnSpc>
              <a:buFontTx/>
              <a:buChar char="-"/>
            </a:pPr>
            <a:r>
              <a:rPr lang="vi-VN" sz="1800" dirty="0" smtClean="0">
                <a:latin typeface="Times New Roman" panose="02020603050405020304" pitchFamily="18" charset="0"/>
                <a:cs typeface="Times New Roman" panose="02020603050405020304" pitchFamily="18" charset="0"/>
              </a:rPr>
              <a:t>Website </a:t>
            </a:r>
            <a:r>
              <a:rPr lang="vi-VN" sz="1800" dirty="0">
                <a:latin typeface="Times New Roman" panose="02020603050405020304" pitchFamily="18" charset="0"/>
                <a:cs typeface="Times New Roman" panose="02020603050405020304" pitchFamily="18" charset="0"/>
              </a:rPr>
              <a:t>còn ở mức cơ bản, các chức năng nâng cao chưa được triển khai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342900" indent="-342900">
              <a:lnSpc>
                <a:spcPct val="130000"/>
              </a:lnSpc>
              <a:buFont typeface="Arial" pitchFamily="34" charset="0"/>
              <a:buChar char="•"/>
            </a:pPr>
            <a:r>
              <a:rPr lang="en-US" sz="2000" b="1" dirty="0" err="1" smtClean="0">
                <a:cs typeface="Times New Roman" panose="02020603050405020304" pitchFamily="18" charset="0"/>
              </a:rPr>
              <a:t>Hướng</a:t>
            </a:r>
            <a:r>
              <a:rPr lang="en-US" sz="2000" b="1" dirty="0" smtClean="0">
                <a:cs typeface="Times New Roman" panose="02020603050405020304" pitchFamily="18" charset="0"/>
              </a:rPr>
              <a:t> </a:t>
            </a:r>
            <a:r>
              <a:rPr lang="en-US" sz="2000" b="1" dirty="0" err="1" smtClean="0">
                <a:cs typeface="Times New Roman" panose="02020603050405020304" pitchFamily="18" charset="0"/>
              </a:rPr>
              <a:t>phát</a:t>
            </a:r>
            <a:r>
              <a:rPr lang="en-US" sz="2000" b="1" dirty="0" smtClean="0">
                <a:cs typeface="Times New Roman" panose="02020603050405020304" pitchFamily="18" charset="0"/>
              </a:rPr>
              <a:t> </a:t>
            </a:r>
            <a:r>
              <a:rPr lang="en-US" sz="2000" b="1" dirty="0" err="1" smtClean="0">
                <a:cs typeface="Times New Roman" panose="02020603050405020304" pitchFamily="18" charset="0"/>
              </a:rPr>
              <a:t>triển</a:t>
            </a:r>
            <a:endParaRPr lang="vi-VN" sz="2000" b="1" dirty="0">
              <a:cs typeface="Times New Roman" panose="02020603050405020304" pitchFamily="18" charset="0"/>
            </a:endParaRPr>
          </a:p>
          <a:p>
            <a:pPr marL="342900" indent="-342900">
              <a:lnSpc>
                <a:spcPct val="130000"/>
              </a:lnSpc>
              <a:buFontTx/>
              <a:buChar char="-"/>
            </a:pPr>
            <a:r>
              <a:rPr lang="vi-VN" sz="1800" dirty="0" smtClean="0">
                <a:latin typeface="Times New Roman" panose="02020603050405020304" pitchFamily="18" charset="0"/>
                <a:cs typeface="Times New Roman" panose="02020603050405020304" pitchFamily="18" charset="0"/>
              </a:rPr>
              <a:t>Nghiên </a:t>
            </a:r>
            <a:r>
              <a:rPr lang="vi-VN" sz="1800" dirty="0">
                <a:latin typeface="Times New Roman" panose="02020603050405020304" pitchFamily="18" charset="0"/>
                <a:cs typeface="Times New Roman" panose="02020603050405020304" pitchFamily="18" charset="0"/>
              </a:rPr>
              <a:t>cứu, tìm giải pháp cho chức năng chèn hình ảnh vào câu hỏi và chức năng trộn câu hỏi ngẫu nhiên.</a:t>
            </a:r>
          </a:p>
          <a:p>
            <a:pPr marL="342900" indent="-342900">
              <a:lnSpc>
                <a:spcPct val="130000"/>
              </a:lnSpc>
              <a:buFontTx/>
              <a:buChar char="-"/>
            </a:pPr>
            <a:r>
              <a:rPr lang="vi-VN" sz="1800" dirty="0" smtClean="0">
                <a:latin typeface="Times New Roman" panose="02020603050405020304" pitchFamily="18" charset="0"/>
                <a:cs typeface="Times New Roman" panose="02020603050405020304" pitchFamily="18" charset="0"/>
              </a:rPr>
              <a:t>Phát </a:t>
            </a:r>
            <a:r>
              <a:rPr lang="vi-VN" sz="1800" dirty="0">
                <a:latin typeface="Times New Roman" panose="02020603050405020304" pitchFamily="18" charset="0"/>
                <a:cs typeface="Times New Roman" panose="02020603050405020304" pitchFamily="18" charset="0"/>
              </a:rPr>
              <a:t>triển tính năng phân mức độ câu hỏi.</a:t>
            </a:r>
          </a:p>
          <a:p>
            <a:pPr>
              <a:lnSpc>
                <a:spcPct val="130000"/>
              </a:lnSpc>
            </a:pPr>
            <a:endParaRPr lang="vi-VN" dirty="0" smtClean="0">
              <a:latin typeface="Times New Roman" panose="02020603050405020304" pitchFamily="18" charset="0"/>
              <a:cs typeface="Times New Roman" panose="02020603050405020304" pitchFamily="18" charset="0"/>
            </a:endParaRPr>
          </a:p>
          <a:p>
            <a:pPr>
              <a:lnSpc>
                <a:spcPct val="130000"/>
              </a:lnSpc>
            </a:pPr>
            <a:endParaRPr lang="vi-VN" dirty="0">
              <a:latin typeface="Times New Roman" panose="02020603050405020304" pitchFamily="18" charset="0"/>
              <a:cs typeface="Times New Roman" panose="02020603050405020304" pitchFamily="18" charset="0"/>
            </a:endParaRPr>
          </a:p>
          <a:p>
            <a:endParaRPr lang="en-US" dirty="0">
              <a:latin typeface="Abadi" panose="020B0604020104020204" pitchFamily="34" charset="0"/>
              <a:cs typeface="Times New Roman" panose="02020603050405020304" pitchFamily="18" charset="0"/>
            </a:endParaRPr>
          </a:p>
        </p:txBody>
      </p:sp>
    </p:spTree>
    <p:extLst>
      <p:ext uri="{BB962C8B-B14F-4D97-AF65-F5344CB8AC3E}">
        <p14:creationId xmlns:p14="http://schemas.microsoft.com/office/powerpoint/2010/main" val="7396151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
          <p:cNvSpPr txBox="1">
            <a:spLocks noGrp="1"/>
          </p:cNvSpPr>
          <p:nvPr>
            <p:ph type="title"/>
          </p:nvPr>
        </p:nvSpPr>
        <p:spPr>
          <a:xfrm>
            <a:off x="1200602" y="1"/>
            <a:ext cx="10991400" cy="1072200"/>
          </a:xfrm>
          <a:prstGeom prst="rect">
            <a:avLst/>
          </a:prstGeom>
          <a:noFill/>
          <a:ln>
            <a:noFill/>
          </a:ln>
        </p:spPr>
        <p:txBody>
          <a:bodyPr spcFirstLastPara="1" wrap="square" lIns="91425" tIns="45700" rIns="91425" bIns="45700" anchor="ctr" anchorCtr="0">
            <a:noAutofit/>
          </a:bodyPr>
          <a:lstStyle/>
          <a:p>
            <a:pPr marL="0" lvl="0" indent="0" algn="l" rtl="0">
              <a:lnSpc>
                <a:spcPct val="122222"/>
              </a:lnSpc>
              <a:spcBef>
                <a:spcPts val="0"/>
              </a:spcBef>
              <a:spcAft>
                <a:spcPts val="0"/>
              </a:spcAft>
              <a:buClr>
                <a:schemeClr val="lt1"/>
              </a:buClr>
              <a:buSzPts val="2800"/>
              <a:buFont typeface="Times New Roman"/>
              <a:buNone/>
            </a:pPr>
            <a:r>
              <a:rPr lang="vi-VN" sz="2800" b="1" dirty="0"/>
              <a:t>TRƯỜNG ĐẠI HỌC GIAO THÔNG VẬN TẢI</a:t>
            </a:r>
            <a:r>
              <a:rPr lang="vi-VN" dirty="0"/>
              <a:t/>
            </a:r>
            <a:br>
              <a:rPr lang="vi-VN" dirty="0"/>
            </a:br>
            <a:r>
              <a:rPr lang="vi-VN" sz="2400" dirty="0"/>
              <a:t>UNIVERSITY OF TRANSPOST AND COMMUNICATIONS</a:t>
            </a:r>
            <a:endParaRPr dirty="0">
              <a:latin typeface="Abadi" panose="020B0604020104020204" pitchFamily="34" charset="0"/>
            </a:endParaRPr>
          </a:p>
        </p:txBody>
      </p:sp>
      <p:sp>
        <p:nvSpPr>
          <p:cNvPr id="4" name="TextBox 3"/>
          <p:cNvSpPr txBox="1"/>
          <p:nvPr/>
        </p:nvSpPr>
        <p:spPr>
          <a:xfrm>
            <a:off x="1" y="2546210"/>
            <a:ext cx="12192001" cy="1446550"/>
          </a:xfrm>
          <a:prstGeom prst="rect">
            <a:avLst/>
          </a:prstGeom>
          <a:noFill/>
        </p:spPr>
        <p:txBody>
          <a:bodyPr wrap="square" rtlCol="0">
            <a:spAutoFit/>
          </a:bodyPr>
          <a:lstStyle/>
          <a:p>
            <a:pPr algn="ctr"/>
            <a:endParaRPr lang="en-US" sz="4400" b="1" dirty="0">
              <a:latin typeface="Abadi" panose="020B0604020104020204" pitchFamily="34" charset="0"/>
              <a:cs typeface="Times New Roman" panose="02020603050405020304" pitchFamily="18" charset="0"/>
            </a:endParaRPr>
          </a:p>
          <a:p>
            <a:pPr algn="ctr"/>
            <a:r>
              <a:rPr lang="en-US" sz="4400" b="1" dirty="0" smtClean="0">
                <a:latin typeface="Abadi" panose="020B0604020104020204" pitchFamily="34" charset="0"/>
                <a:cs typeface="Times New Roman" panose="02020603050405020304" pitchFamily="18" charset="0"/>
              </a:rPr>
              <a:t>XIN CẢM ƠN QUÝ THẦY CÔ!</a:t>
            </a:r>
            <a:endParaRPr lang="en-US" sz="4400" b="1" dirty="0">
              <a:latin typeface="Abadi" panose="020B0604020104020204" pitchFamily="34" charset="0"/>
              <a:cs typeface="Times New Roman" panose="02020603050405020304" pitchFamily="18" charset="0"/>
            </a:endParaRPr>
          </a:p>
        </p:txBody>
      </p:sp>
    </p:spTree>
    <p:extLst>
      <p:ext uri="{BB962C8B-B14F-4D97-AF65-F5344CB8AC3E}">
        <p14:creationId xmlns:p14="http://schemas.microsoft.com/office/powerpoint/2010/main" val="2085533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
          <p:cNvSpPr txBox="1">
            <a:spLocks noGrp="1"/>
          </p:cNvSpPr>
          <p:nvPr>
            <p:ph type="title"/>
          </p:nvPr>
        </p:nvSpPr>
        <p:spPr>
          <a:xfrm>
            <a:off x="1200602" y="1"/>
            <a:ext cx="10991400" cy="1072200"/>
          </a:xfrm>
          <a:prstGeom prst="rect">
            <a:avLst/>
          </a:prstGeom>
          <a:noFill/>
          <a:ln>
            <a:noFill/>
          </a:ln>
        </p:spPr>
        <p:txBody>
          <a:bodyPr spcFirstLastPara="1" wrap="square" lIns="91425" tIns="45700" rIns="91425" bIns="45700" anchor="ctr" anchorCtr="0">
            <a:noAutofit/>
          </a:bodyPr>
          <a:lstStyle/>
          <a:p>
            <a:pPr marL="0" lvl="0" indent="0" algn="l" rtl="0">
              <a:lnSpc>
                <a:spcPct val="122222"/>
              </a:lnSpc>
              <a:spcBef>
                <a:spcPts val="0"/>
              </a:spcBef>
              <a:spcAft>
                <a:spcPts val="0"/>
              </a:spcAft>
              <a:buClr>
                <a:schemeClr val="lt1"/>
              </a:buClr>
              <a:buSzPts val="2800"/>
              <a:buFont typeface="Times New Roman"/>
              <a:buNone/>
            </a:pPr>
            <a:r>
              <a:rPr lang="vi-VN" sz="2800" b="1" dirty="0"/>
              <a:t>TRƯỜNG ĐẠI HỌC GIAO THÔNG VẬN TẢI</a:t>
            </a:r>
            <a:r>
              <a:rPr lang="vi-VN" dirty="0"/>
              <a:t/>
            </a:r>
            <a:br>
              <a:rPr lang="vi-VN" dirty="0"/>
            </a:br>
            <a:r>
              <a:rPr lang="vi-VN" sz="2400" dirty="0"/>
              <a:t>UNIVERSITY OF TRANSPOST AND COMMUNICATIONS</a:t>
            </a:r>
            <a:endParaRPr dirty="0">
              <a:latin typeface="Abadi" panose="020B0604020104020204" pitchFamily="34" charset="0"/>
            </a:endParaRPr>
          </a:p>
        </p:txBody>
      </p:sp>
      <p:sp>
        <p:nvSpPr>
          <p:cNvPr id="4" name="TextBox 3"/>
          <p:cNvSpPr txBox="1"/>
          <p:nvPr/>
        </p:nvSpPr>
        <p:spPr>
          <a:xfrm>
            <a:off x="0" y="1341587"/>
            <a:ext cx="12192002" cy="523220"/>
          </a:xfrm>
          <a:prstGeom prst="rect">
            <a:avLst/>
          </a:prstGeom>
          <a:noFill/>
        </p:spPr>
        <p:txBody>
          <a:bodyPr wrap="square" rtlCol="0">
            <a:spAutoFit/>
          </a:bodyPr>
          <a:lstStyle/>
          <a:p>
            <a:pPr algn="ctr"/>
            <a:r>
              <a:rPr lang="en-US" sz="2800" b="1" dirty="0" smtClean="0">
                <a:latin typeface="+mj-lt"/>
                <a:cs typeface="Times New Roman" panose="02020603050405020304" pitchFamily="18" charset="0"/>
              </a:rPr>
              <a:t>NỘI DUNG TRÌNH BÀY</a:t>
            </a:r>
            <a:endParaRPr lang="en-US" sz="2800" b="1" dirty="0">
              <a:latin typeface="+mj-lt"/>
              <a:cs typeface="Times New Roman" panose="02020603050405020304" pitchFamily="18" charset="0"/>
            </a:endParaRPr>
          </a:p>
        </p:txBody>
      </p:sp>
      <p:sp>
        <p:nvSpPr>
          <p:cNvPr id="5" name="TextBox 4"/>
          <p:cNvSpPr txBox="1"/>
          <p:nvPr/>
        </p:nvSpPr>
        <p:spPr>
          <a:xfrm>
            <a:off x="355600" y="2101963"/>
            <a:ext cx="11480801" cy="3077766"/>
          </a:xfrm>
          <a:prstGeom prst="rect">
            <a:avLst/>
          </a:prstGeom>
          <a:noFill/>
        </p:spPr>
        <p:txBody>
          <a:bodyPr wrap="square" rtlCol="0">
            <a:spAutoFit/>
          </a:bodyPr>
          <a:lstStyle/>
          <a:p>
            <a:pPr>
              <a:lnSpc>
                <a:spcPct val="150000"/>
              </a:lnSpc>
            </a:pPr>
            <a:r>
              <a:rPr lang="en-US" sz="2400" b="1" dirty="0" smtClean="0">
                <a:latin typeface="+mn-lt"/>
                <a:cs typeface="Times New Roman" panose="02020603050405020304" pitchFamily="18" charset="0"/>
              </a:rPr>
              <a:t>1. </a:t>
            </a:r>
            <a:r>
              <a:rPr lang="en-US" sz="2400" b="1" dirty="0" err="1" smtClean="0">
                <a:latin typeface="+mn-lt"/>
                <a:cs typeface="Times New Roman" panose="02020603050405020304" pitchFamily="18" charset="0"/>
              </a:rPr>
              <a:t>Giới</a:t>
            </a:r>
            <a:r>
              <a:rPr lang="en-US" sz="2400" b="1" dirty="0" smtClean="0">
                <a:latin typeface="+mn-lt"/>
                <a:cs typeface="Times New Roman" panose="02020603050405020304" pitchFamily="18" charset="0"/>
              </a:rPr>
              <a:t> </a:t>
            </a:r>
            <a:r>
              <a:rPr lang="en-US" sz="2400" b="1" dirty="0" err="1" smtClean="0">
                <a:latin typeface="+mn-lt"/>
                <a:cs typeface="Times New Roman" panose="02020603050405020304" pitchFamily="18" charset="0"/>
              </a:rPr>
              <a:t>thiệu</a:t>
            </a:r>
            <a:r>
              <a:rPr lang="en-US" sz="2400" b="1" dirty="0" smtClean="0">
                <a:latin typeface="+mn-lt"/>
                <a:cs typeface="Times New Roman" panose="02020603050405020304" pitchFamily="18" charset="0"/>
              </a:rPr>
              <a:t>, </a:t>
            </a:r>
            <a:r>
              <a:rPr lang="en-US" sz="2400" b="1" dirty="0" err="1" smtClean="0">
                <a:latin typeface="+mn-lt"/>
                <a:cs typeface="Times New Roman" panose="02020603050405020304" pitchFamily="18" charset="0"/>
              </a:rPr>
              <a:t>mục</a:t>
            </a:r>
            <a:r>
              <a:rPr lang="en-US" sz="2400" b="1" dirty="0" smtClean="0">
                <a:latin typeface="+mn-lt"/>
                <a:cs typeface="Times New Roman" panose="02020603050405020304" pitchFamily="18" charset="0"/>
              </a:rPr>
              <a:t> </a:t>
            </a:r>
            <a:r>
              <a:rPr lang="en-US" sz="2400" b="1" dirty="0" err="1" smtClean="0">
                <a:latin typeface="+mn-lt"/>
                <a:cs typeface="Times New Roman" panose="02020603050405020304" pitchFamily="18" charset="0"/>
              </a:rPr>
              <a:t>đích</a:t>
            </a:r>
            <a:r>
              <a:rPr lang="en-US" sz="2400" b="1" dirty="0" smtClean="0">
                <a:latin typeface="+mn-lt"/>
                <a:cs typeface="Times New Roman" panose="02020603050405020304" pitchFamily="18" charset="0"/>
              </a:rPr>
              <a:t> </a:t>
            </a:r>
            <a:r>
              <a:rPr lang="en-US" sz="2400" b="1" dirty="0" err="1" smtClean="0">
                <a:latin typeface="+mn-lt"/>
                <a:cs typeface="Times New Roman" panose="02020603050405020304" pitchFamily="18" charset="0"/>
              </a:rPr>
              <a:t>và</a:t>
            </a:r>
            <a:r>
              <a:rPr lang="en-US" sz="2400" b="1" dirty="0" smtClean="0">
                <a:latin typeface="+mn-lt"/>
                <a:cs typeface="Times New Roman" panose="02020603050405020304" pitchFamily="18" charset="0"/>
              </a:rPr>
              <a:t> </a:t>
            </a:r>
            <a:r>
              <a:rPr lang="en-US" sz="2400" b="1" dirty="0" err="1" smtClean="0">
                <a:latin typeface="+mn-lt"/>
                <a:cs typeface="Times New Roman" panose="02020603050405020304" pitchFamily="18" charset="0"/>
              </a:rPr>
              <a:t>yêu</a:t>
            </a:r>
            <a:r>
              <a:rPr lang="en-US" sz="2400" b="1" dirty="0" smtClean="0">
                <a:latin typeface="+mn-lt"/>
                <a:cs typeface="Times New Roman" panose="02020603050405020304" pitchFamily="18" charset="0"/>
              </a:rPr>
              <a:t> </a:t>
            </a:r>
            <a:r>
              <a:rPr lang="en-US" sz="2400" b="1" dirty="0" err="1" smtClean="0">
                <a:latin typeface="+mn-lt"/>
                <a:cs typeface="Times New Roman" panose="02020603050405020304" pitchFamily="18" charset="0"/>
              </a:rPr>
              <a:t>cầu</a:t>
            </a:r>
            <a:endParaRPr lang="vi-VN" sz="2400" b="1" dirty="0">
              <a:latin typeface="+mn-lt"/>
              <a:cs typeface="Times New Roman" panose="02020603050405020304" pitchFamily="18" charset="0"/>
            </a:endParaRPr>
          </a:p>
          <a:p>
            <a:pPr>
              <a:lnSpc>
                <a:spcPct val="150000"/>
              </a:lnSpc>
            </a:pPr>
            <a:r>
              <a:rPr lang="en-US" sz="2400" b="1" dirty="0" smtClean="0">
                <a:latin typeface="+mn-lt"/>
                <a:cs typeface="Times New Roman" panose="02020603050405020304" pitchFamily="18" charset="0"/>
              </a:rPr>
              <a:t>2</a:t>
            </a:r>
            <a:r>
              <a:rPr lang="en-US" sz="2400" b="1" dirty="0">
                <a:latin typeface="+mn-lt"/>
                <a:cs typeface="Times New Roman" panose="02020603050405020304" pitchFamily="18" charset="0"/>
              </a:rPr>
              <a:t>.</a:t>
            </a:r>
            <a:r>
              <a:rPr lang="vi-VN" sz="2400" b="1" dirty="0" smtClean="0">
                <a:latin typeface="+mn-lt"/>
                <a:cs typeface="Times New Roman" panose="02020603050405020304" pitchFamily="18" charset="0"/>
              </a:rPr>
              <a:t> </a:t>
            </a:r>
            <a:r>
              <a:rPr lang="en-US" sz="2400" b="1" dirty="0" err="1" smtClean="0">
                <a:latin typeface="+mn-lt"/>
                <a:cs typeface="Times New Roman" panose="02020603050405020304" pitchFamily="18" charset="0"/>
              </a:rPr>
              <a:t>Công</a:t>
            </a:r>
            <a:r>
              <a:rPr lang="en-US" sz="2400" b="1" dirty="0" smtClean="0">
                <a:latin typeface="+mn-lt"/>
                <a:cs typeface="Times New Roman" panose="02020603050405020304" pitchFamily="18" charset="0"/>
              </a:rPr>
              <a:t> </a:t>
            </a:r>
            <a:r>
              <a:rPr lang="en-US" sz="2400" b="1" dirty="0" err="1" smtClean="0">
                <a:latin typeface="+mn-lt"/>
                <a:cs typeface="Times New Roman" panose="02020603050405020304" pitchFamily="18" charset="0"/>
              </a:rPr>
              <a:t>nghệ</a:t>
            </a:r>
            <a:r>
              <a:rPr lang="en-US" sz="2400" b="1" dirty="0" smtClean="0">
                <a:latin typeface="+mn-lt"/>
                <a:cs typeface="Times New Roman" panose="02020603050405020304" pitchFamily="18" charset="0"/>
              </a:rPr>
              <a:t> </a:t>
            </a:r>
            <a:r>
              <a:rPr lang="en-US" sz="2400" b="1" dirty="0" err="1" smtClean="0">
                <a:latin typeface="+mn-lt"/>
                <a:cs typeface="Times New Roman" panose="02020603050405020304" pitchFamily="18" charset="0"/>
              </a:rPr>
              <a:t>sử</a:t>
            </a:r>
            <a:r>
              <a:rPr lang="en-US" sz="2400" b="1" dirty="0" smtClean="0">
                <a:latin typeface="+mn-lt"/>
                <a:cs typeface="Times New Roman" panose="02020603050405020304" pitchFamily="18" charset="0"/>
              </a:rPr>
              <a:t> </a:t>
            </a:r>
            <a:r>
              <a:rPr lang="en-US" sz="2400" b="1" dirty="0" err="1" smtClean="0">
                <a:latin typeface="+mn-lt"/>
                <a:cs typeface="Times New Roman" panose="02020603050405020304" pitchFamily="18" charset="0"/>
              </a:rPr>
              <a:t>dụng</a:t>
            </a:r>
            <a:endParaRPr lang="vi-VN" sz="2400" b="1" dirty="0">
              <a:latin typeface="+mn-lt"/>
              <a:cs typeface="Times New Roman" panose="02020603050405020304" pitchFamily="18" charset="0"/>
            </a:endParaRPr>
          </a:p>
          <a:p>
            <a:pPr>
              <a:lnSpc>
                <a:spcPct val="150000"/>
              </a:lnSpc>
            </a:pPr>
            <a:r>
              <a:rPr lang="en-US" sz="2400" b="1" dirty="0" smtClean="0">
                <a:latin typeface="+mn-lt"/>
                <a:cs typeface="Times New Roman" panose="02020603050405020304" pitchFamily="18" charset="0"/>
              </a:rPr>
              <a:t>3. </a:t>
            </a:r>
            <a:r>
              <a:rPr lang="en-US" sz="2400" b="1" dirty="0" err="1" smtClean="0">
                <a:latin typeface="+mn-lt"/>
                <a:cs typeface="Times New Roman" panose="02020603050405020304" pitchFamily="18" charset="0"/>
              </a:rPr>
              <a:t>Khảo</a:t>
            </a:r>
            <a:r>
              <a:rPr lang="en-US" sz="2400" b="1" dirty="0" smtClean="0">
                <a:latin typeface="+mn-lt"/>
                <a:cs typeface="Times New Roman" panose="02020603050405020304" pitchFamily="18" charset="0"/>
              </a:rPr>
              <a:t> </a:t>
            </a:r>
            <a:r>
              <a:rPr lang="en-US" sz="2400" b="1" dirty="0" err="1" smtClean="0">
                <a:latin typeface="+mn-lt"/>
                <a:cs typeface="Times New Roman" panose="02020603050405020304" pitchFamily="18" charset="0"/>
              </a:rPr>
              <a:t>sát</a:t>
            </a:r>
            <a:r>
              <a:rPr lang="en-US" sz="2400" b="1" dirty="0" smtClean="0">
                <a:latin typeface="+mn-lt"/>
                <a:cs typeface="Times New Roman" panose="02020603050405020304" pitchFamily="18" charset="0"/>
              </a:rPr>
              <a:t>, </a:t>
            </a:r>
            <a:r>
              <a:rPr lang="en-US" sz="2400" b="1" dirty="0" err="1" smtClean="0">
                <a:latin typeface="+mn-lt"/>
                <a:cs typeface="Times New Roman" panose="02020603050405020304" pitchFamily="18" charset="0"/>
              </a:rPr>
              <a:t>phân</a:t>
            </a:r>
            <a:r>
              <a:rPr lang="en-US" sz="2400" b="1" dirty="0" smtClean="0">
                <a:latin typeface="+mn-lt"/>
                <a:cs typeface="Times New Roman" panose="02020603050405020304" pitchFamily="18" charset="0"/>
              </a:rPr>
              <a:t> </a:t>
            </a:r>
            <a:r>
              <a:rPr lang="en-US" sz="2400" b="1" dirty="0" err="1" smtClean="0">
                <a:latin typeface="+mn-lt"/>
                <a:cs typeface="Times New Roman" panose="02020603050405020304" pitchFamily="18" charset="0"/>
              </a:rPr>
              <a:t>tích</a:t>
            </a:r>
            <a:r>
              <a:rPr lang="en-US" sz="2400" b="1" dirty="0" smtClean="0">
                <a:latin typeface="+mn-lt"/>
                <a:cs typeface="Times New Roman" panose="02020603050405020304" pitchFamily="18" charset="0"/>
              </a:rPr>
              <a:t> </a:t>
            </a:r>
            <a:r>
              <a:rPr lang="en-US" sz="2400" b="1" dirty="0" err="1" smtClean="0">
                <a:latin typeface="+mn-lt"/>
                <a:cs typeface="Times New Roman" panose="02020603050405020304" pitchFamily="18" charset="0"/>
              </a:rPr>
              <a:t>và</a:t>
            </a:r>
            <a:r>
              <a:rPr lang="en-US" sz="2400" b="1" dirty="0" smtClean="0">
                <a:latin typeface="+mn-lt"/>
                <a:cs typeface="Times New Roman" panose="02020603050405020304" pitchFamily="18" charset="0"/>
              </a:rPr>
              <a:t> </a:t>
            </a:r>
            <a:r>
              <a:rPr lang="en-US" sz="2400" b="1" dirty="0" err="1" smtClean="0">
                <a:latin typeface="+mn-lt"/>
                <a:cs typeface="Times New Roman" panose="02020603050405020304" pitchFamily="18" charset="0"/>
              </a:rPr>
              <a:t>thiết</a:t>
            </a:r>
            <a:r>
              <a:rPr lang="en-US" sz="2400" b="1" dirty="0" smtClean="0">
                <a:latin typeface="+mn-lt"/>
                <a:cs typeface="Times New Roman" panose="02020603050405020304" pitchFamily="18" charset="0"/>
              </a:rPr>
              <a:t> </a:t>
            </a:r>
            <a:r>
              <a:rPr lang="en-US" sz="2400" b="1" dirty="0" err="1" smtClean="0">
                <a:latin typeface="+mn-lt"/>
                <a:cs typeface="Times New Roman" panose="02020603050405020304" pitchFamily="18" charset="0"/>
              </a:rPr>
              <a:t>kế</a:t>
            </a:r>
            <a:r>
              <a:rPr lang="vi-VN" sz="2400" b="1" dirty="0">
                <a:latin typeface="+mn-lt"/>
                <a:cs typeface="Times New Roman" panose="02020603050405020304" pitchFamily="18" charset="0"/>
              </a:rPr>
              <a:t/>
            </a:r>
            <a:br>
              <a:rPr lang="vi-VN" sz="2400" b="1" dirty="0">
                <a:latin typeface="+mn-lt"/>
                <a:cs typeface="Times New Roman" panose="02020603050405020304" pitchFamily="18" charset="0"/>
              </a:rPr>
            </a:br>
            <a:r>
              <a:rPr lang="en-US" sz="2400" b="1" dirty="0" smtClean="0">
                <a:latin typeface="+mn-lt"/>
                <a:cs typeface="Times New Roman" panose="02020603050405020304" pitchFamily="18" charset="0"/>
              </a:rPr>
              <a:t>4. </a:t>
            </a:r>
            <a:r>
              <a:rPr lang="en-US" sz="2400" b="1" dirty="0" err="1" smtClean="0">
                <a:latin typeface="+mn-lt"/>
                <a:cs typeface="Times New Roman" panose="02020603050405020304" pitchFamily="18" charset="0"/>
              </a:rPr>
              <a:t>Cài</a:t>
            </a:r>
            <a:r>
              <a:rPr lang="en-US" sz="2400" b="1" dirty="0" smtClean="0">
                <a:latin typeface="+mn-lt"/>
                <a:cs typeface="Times New Roman" panose="02020603050405020304" pitchFamily="18" charset="0"/>
              </a:rPr>
              <a:t> </a:t>
            </a:r>
            <a:r>
              <a:rPr lang="en-US" sz="2400" b="1" dirty="0" err="1" smtClean="0">
                <a:latin typeface="+mn-lt"/>
                <a:cs typeface="Times New Roman" panose="02020603050405020304" pitchFamily="18" charset="0"/>
              </a:rPr>
              <a:t>đặt</a:t>
            </a:r>
            <a:r>
              <a:rPr lang="en-US" sz="2400" b="1" dirty="0" smtClean="0">
                <a:latin typeface="+mn-lt"/>
                <a:cs typeface="Times New Roman" panose="02020603050405020304" pitchFamily="18" charset="0"/>
              </a:rPr>
              <a:t> </a:t>
            </a:r>
            <a:r>
              <a:rPr lang="en-US" sz="2400" b="1" dirty="0" err="1" smtClean="0">
                <a:latin typeface="+mn-lt"/>
                <a:cs typeface="Times New Roman" panose="02020603050405020304" pitchFamily="18" charset="0"/>
              </a:rPr>
              <a:t>chương</a:t>
            </a:r>
            <a:r>
              <a:rPr lang="en-US" sz="2400" b="1" dirty="0" smtClean="0">
                <a:latin typeface="+mn-lt"/>
                <a:cs typeface="Times New Roman" panose="02020603050405020304" pitchFamily="18" charset="0"/>
              </a:rPr>
              <a:t> </a:t>
            </a:r>
            <a:r>
              <a:rPr lang="en-US" sz="2400" b="1" dirty="0" err="1" smtClean="0">
                <a:latin typeface="+mn-lt"/>
                <a:cs typeface="Times New Roman" panose="02020603050405020304" pitchFamily="18" charset="0"/>
              </a:rPr>
              <a:t>trình</a:t>
            </a:r>
            <a:r>
              <a:rPr lang="vi-VN" sz="2400" b="1" dirty="0">
                <a:latin typeface="+mn-lt"/>
                <a:cs typeface="Times New Roman" panose="02020603050405020304" pitchFamily="18" charset="0"/>
              </a:rPr>
              <a:t/>
            </a:r>
            <a:br>
              <a:rPr lang="vi-VN" sz="2400" b="1" dirty="0">
                <a:latin typeface="+mn-lt"/>
                <a:cs typeface="Times New Roman" panose="02020603050405020304" pitchFamily="18" charset="0"/>
              </a:rPr>
            </a:br>
            <a:r>
              <a:rPr lang="en-US" sz="2400" b="1" dirty="0" smtClean="0">
                <a:latin typeface="+mn-lt"/>
                <a:cs typeface="Times New Roman" panose="02020603050405020304" pitchFamily="18" charset="0"/>
              </a:rPr>
              <a:t>5. </a:t>
            </a:r>
            <a:r>
              <a:rPr lang="vi-VN" sz="2400" b="1" dirty="0" smtClean="0">
                <a:latin typeface="+mn-lt"/>
                <a:cs typeface="Times New Roman" panose="02020603050405020304" pitchFamily="18" charset="0"/>
              </a:rPr>
              <a:t>Kết </a:t>
            </a:r>
            <a:r>
              <a:rPr lang="vi-VN" sz="2400" b="1" dirty="0">
                <a:latin typeface="+mn-lt"/>
                <a:cs typeface="Times New Roman" panose="02020603050405020304" pitchFamily="18" charset="0"/>
              </a:rPr>
              <a:t>luận và hướng phát triển </a:t>
            </a:r>
            <a:endParaRPr lang="en-US" sz="2400" b="1" dirty="0">
              <a:latin typeface="+mn-lt"/>
              <a:cs typeface="Times New Roman" panose="02020603050405020304" pitchFamily="18" charset="0"/>
            </a:endParaRPr>
          </a:p>
          <a:p>
            <a:endParaRPr lang="en-US" dirty="0">
              <a:latin typeface="Abadi" panose="020B0604020104020204" pitchFamily="34" charset="0"/>
              <a:cs typeface="Times New Roman" panose="02020603050405020304" pitchFamily="18" charset="0"/>
            </a:endParaRPr>
          </a:p>
        </p:txBody>
      </p:sp>
    </p:spTree>
    <p:extLst>
      <p:ext uri="{BB962C8B-B14F-4D97-AF65-F5344CB8AC3E}">
        <p14:creationId xmlns:p14="http://schemas.microsoft.com/office/powerpoint/2010/main" val="3261667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
          <p:cNvSpPr txBox="1">
            <a:spLocks noGrp="1"/>
          </p:cNvSpPr>
          <p:nvPr>
            <p:ph type="title"/>
          </p:nvPr>
        </p:nvSpPr>
        <p:spPr>
          <a:xfrm>
            <a:off x="1200602" y="1"/>
            <a:ext cx="10991400" cy="1072200"/>
          </a:xfrm>
          <a:prstGeom prst="rect">
            <a:avLst/>
          </a:prstGeom>
          <a:noFill/>
          <a:ln>
            <a:noFill/>
          </a:ln>
        </p:spPr>
        <p:txBody>
          <a:bodyPr spcFirstLastPara="1" wrap="square" lIns="91425" tIns="45700" rIns="91425" bIns="45700" anchor="ctr" anchorCtr="0">
            <a:noAutofit/>
          </a:bodyPr>
          <a:lstStyle/>
          <a:p>
            <a:pPr marL="0" lvl="0" indent="0" algn="l" rtl="0">
              <a:lnSpc>
                <a:spcPct val="122222"/>
              </a:lnSpc>
              <a:spcBef>
                <a:spcPts val="0"/>
              </a:spcBef>
              <a:spcAft>
                <a:spcPts val="0"/>
              </a:spcAft>
              <a:buClr>
                <a:schemeClr val="lt1"/>
              </a:buClr>
              <a:buSzPts val="2800"/>
              <a:buFont typeface="Times New Roman"/>
              <a:buNone/>
            </a:pPr>
            <a:r>
              <a:rPr lang="vi-VN" sz="2800" b="1" dirty="0"/>
              <a:t>TRƯỜNG ĐẠI HỌC GIAO THÔNG VẬN TẢI</a:t>
            </a:r>
            <a:r>
              <a:rPr lang="vi-VN" dirty="0"/>
              <a:t/>
            </a:r>
            <a:br>
              <a:rPr lang="vi-VN" dirty="0"/>
            </a:br>
            <a:r>
              <a:rPr lang="vi-VN" sz="2400" dirty="0"/>
              <a:t>UNIVERSITY OF TRANSPOST AND COMMUNICATIONS</a:t>
            </a:r>
            <a:endParaRPr dirty="0">
              <a:latin typeface="Abadi" panose="020B0604020104020204" pitchFamily="34" charset="0"/>
            </a:endParaRPr>
          </a:p>
        </p:txBody>
      </p:sp>
      <p:sp>
        <p:nvSpPr>
          <p:cNvPr id="4" name="TextBox 3"/>
          <p:cNvSpPr txBox="1"/>
          <p:nvPr/>
        </p:nvSpPr>
        <p:spPr>
          <a:xfrm>
            <a:off x="0" y="1189187"/>
            <a:ext cx="12192002" cy="523220"/>
          </a:xfrm>
          <a:prstGeom prst="rect">
            <a:avLst/>
          </a:prstGeom>
          <a:noFill/>
        </p:spPr>
        <p:txBody>
          <a:bodyPr wrap="square" rtlCol="0">
            <a:spAutoFit/>
          </a:bodyPr>
          <a:lstStyle/>
          <a:p>
            <a:pPr algn="ctr"/>
            <a:r>
              <a:rPr lang="en-US" sz="2800" b="1" dirty="0" smtClean="0">
                <a:latin typeface="+mj-lt"/>
                <a:cs typeface="Times New Roman" panose="02020603050405020304" pitchFamily="18" charset="0"/>
              </a:rPr>
              <a:t>1. GIỚI THIỆU, MỤC ĐÍCH VÀ YÊU CẦU</a:t>
            </a:r>
            <a:endParaRPr lang="en-US" sz="2800" b="1" dirty="0">
              <a:latin typeface="+mj-lt"/>
              <a:cs typeface="Times New Roman" panose="02020603050405020304" pitchFamily="18" charset="0"/>
            </a:endParaRPr>
          </a:p>
        </p:txBody>
      </p:sp>
      <p:sp>
        <p:nvSpPr>
          <p:cNvPr id="5" name="TextBox 4"/>
          <p:cNvSpPr txBox="1"/>
          <p:nvPr/>
        </p:nvSpPr>
        <p:spPr>
          <a:xfrm>
            <a:off x="355599" y="1890948"/>
            <a:ext cx="11480801" cy="4893647"/>
          </a:xfrm>
          <a:prstGeom prst="rect">
            <a:avLst/>
          </a:prstGeom>
          <a:noFill/>
        </p:spPr>
        <p:txBody>
          <a:bodyPr wrap="square" rtlCol="0">
            <a:spAutoFit/>
          </a:bodyPr>
          <a:lstStyle/>
          <a:p>
            <a:pPr marL="342900" indent="-342900">
              <a:buFont typeface="Arial" pitchFamily="34" charset="0"/>
              <a:buChar char="•"/>
            </a:pPr>
            <a:r>
              <a:rPr lang="en-US" sz="2000" b="1" dirty="0" err="1" smtClean="0">
                <a:latin typeface="+mj-lt"/>
                <a:cs typeface="Times New Roman" panose="02020603050405020304" pitchFamily="18" charset="0"/>
              </a:rPr>
              <a:t>Giới</a:t>
            </a:r>
            <a:r>
              <a:rPr lang="en-US" sz="2000" b="1" dirty="0" smtClean="0">
                <a:latin typeface="+mj-lt"/>
                <a:cs typeface="Times New Roman" panose="02020603050405020304" pitchFamily="18" charset="0"/>
              </a:rPr>
              <a:t> </a:t>
            </a:r>
            <a:r>
              <a:rPr lang="en-US" sz="2000" b="1" dirty="0" err="1" smtClean="0">
                <a:latin typeface="+mj-lt"/>
                <a:cs typeface="Times New Roman" panose="02020603050405020304" pitchFamily="18" charset="0"/>
              </a:rPr>
              <a:t>thiệu</a:t>
            </a:r>
            <a:endParaRPr lang="vi-VN" sz="2000" b="1" dirty="0">
              <a:latin typeface="+mj-lt"/>
              <a:cs typeface="Times New Roman" panose="02020603050405020304" pitchFamily="18" charset="0"/>
            </a:endParaRPr>
          </a:p>
          <a:p>
            <a:pPr marL="342900" indent="-342900">
              <a:buFontTx/>
              <a:buChar char="-"/>
            </a:pPr>
            <a:r>
              <a:rPr lang="vi-VN" sz="1800" dirty="0">
                <a:latin typeface="Times New Roman" panose="02020603050405020304" pitchFamily="18" charset="0"/>
                <a:cs typeface="Times New Roman" panose="02020603050405020304" pitchFamily="18" charset="0"/>
              </a:rPr>
              <a:t>Hiện nay, việc kết hợp hình thức giảng dạy online và giảng dạy offiline đang dần trở thành xu hướng trong và sau thời kì dịch bệnh. </a:t>
            </a:r>
            <a:endParaRPr lang="en-US" sz="1800" dirty="0" smtClean="0">
              <a:latin typeface="Times New Roman" panose="02020603050405020304" pitchFamily="18" charset="0"/>
              <a:cs typeface="Times New Roman" panose="02020603050405020304" pitchFamily="18" charset="0"/>
            </a:endParaRPr>
          </a:p>
          <a:p>
            <a:pPr marL="342900" indent="-342900">
              <a:buFontTx/>
              <a:buChar char="-"/>
            </a:pPr>
            <a:r>
              <a:rPr lang="en-US" sz="1800" dirty="0" smtClean="0">
                <a:latin typeface="Times New Roman" panose="02020603050405020304" pitchFamily="18" charset="0"/>
                <a:cs typeface="Times New Roman" panose="02020603050405020304" pitchFamily="18" charset="0"/>
              </a:rPr>
              <a:t>S</a:t>
            </a:r>
            <a:r>
              <a:rPr lang="vi-VN" sz="1800" dirty="0" smtClean="0">
                <a:latin typeface="Times New Roman" panose="02020603050405020304" pitchFamily="18" charset="0"/>
                <a:cs typeface="Times New Roman" panose="02020603050405020304" pitchFamily="18" charset="0"/>
              </a:rPr>
              <a:t>inh </a:t>
            </a:r>
            <a:r>
              <a:rPr lang="vi-VN" sz="1800" dirty="0">
                <a:latin typeface="Times New Roman" panose="02020603050405020304" pitchFamily="18" charset="0"/>
                <a:cs typeface="Times New Roman" panose="02020603050405020304" pitchFamily="18" charset="0"/>
              </a:rPr>
              <a:t>viên cũng dần có nhu cầu tìm kiếm tài liệu, luyện đề, thi thử trước mỗi kì thi để có thể đạt được kết quả như ý muốn. Thực trạng hiện nay, Khoa Công nghệ Thông tin Trường Đại học Giao thông vận tải vẫn còn rất ít các đề thi thử, các ngân hàng đề để sinh viên có thể tìm kiếm, luyện tập trước mỗi kì thi</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marL="342900" indent="-342900">
              <a:buFontTx/>
              <a:buChar char="-"/>
            </a:pPr>
            <a:endParaRPr lang="en-US" sz="1800" dirty="0">
              <a:latin typeface="Times New Roman" panose="02020603050405020304" pitchFamily="18" charset="0"/>
              <a:cs typeface="Times New Roman" panose="02020603050405020304" pitchFamily="18" charset="0"/>
            </a:endParaRPr>
          </a:p>
          <a:p>
            <a:pPr marL="342900" indent="-342900">
              <a:buFont typeface="Arial" pitchFamily="34" charset="0"/>
              <a:buChar char="•"/>
            </a:pPr>
            <a:r>
              <a:rPr lang="en-US" sz="2000" b="1" dirty="0" err="1" smtClean="0">
                <a:cs typeface="Times New Roman" panose="02020603050405020304" pitchFamily="18" charset="0"/>
              </a:rPr>
              <a:t>Mục</a:t>
            </a:r>
            <a:r>
              <a:rPr lang="en-US" sz="2000" b="1" dirty="0" smtClean="0">
                <a:cs typeface="Times New Roman" panose="02020603050405020304" pitchFamily="18" charset="0"/>
              </a:rPr>
              <a:t> </a:t>
            </a:r>
            <a:r>
              <a:rPr lang="en-US" sz="2000" b="1" dirty="0" err="1" smtClean="0">
                <a:cs typeface="Times New Roman" panose="02020603050405020304" pitchFamily="18" charset="0"/>
              </a:rPr>
              <a:t>đích</a:t>
            </a:r>
            <a:r>
              <a:rPr lang="vi-VN" sz="1800" dirty="0">
                <a:cs typeface="Times New Roman" panose="02020603050405020304" pitchFamily="18" charset="0"/>
              </a:rPr>
              <a:t>	</a:t>
            </a:r>
            <a:endParaRPr lang="en-US" sz="1800" dirty="0">
              <a:cs typeface="Times New Roman" panose="02020603050405020304" pitchFamily="18" charset="0"/>
            </a:endParaRPr>
          </a:p>
          <a:p>
            <a:pPr marL="342900" indent="-342900">
              <a:buFontTx/>
              <a:buChar char="-"/>
            </a:pPr>
            <a:r>
              <a:rPr lang="en-US" sz="1800" dirty="0">
                <a:solidFill>
                  <a:schemeClr val="tx1"/>
                </a:solidFill>
                <a:latin typeface="Times New Roman" panose="02020603050405020304" pitchFamily="18" charset="0"/>
                <a:cs typeface="Times New Roman" panose="02020603050405020304" pitchFamily="18" charset="0"/>
              </a:rPr>
              <a:t>L</a:t>
            </a:r>
            <a:r>
              <a:rPr lang="vi-VN" sz="1800" dirty="0" smtClean="0">
                <a:solidFill>
                  <a:schemeClr val="tx1"/>
                </a:solidFill>
                <a:latin typeface="Times New Roman" panose="02020603050405020304" pitchFamily="18" charset="0"/>
                <a:cs typeface="Times New Roman" panose="02020603050405020304" pitchFamily="18" charset="0"/>
              </a:rPr>
              <a:t>uyện </a:t>
            </a:r>
            <a:r>
              <a:rPr lang="vi-VN" sz="1800" dirty="0">
                <a:solidFill>
                  <a:schemeClr val="tx1"/>
                </a:solidFill>
                <a:latin typeface="Times New Roman" panose="02020603050405020304" pitchFamily="18" charset="0"/>
                <a:cs typeface="Times New Roman" panose="02020603050405020304" pitchFamily="18" charset="0"/>
              </a:rPr>
              <a:t>đề, thi thử dưới hình thức online giúp sinh viên có thể chủ động thi vào bất kì thời gian nào chỉ với một thiết bị công nghệ (máy tính, laptop, điện thoại) có thể kết nối với mạng Internet, dễ dàng tìm kiếm, xem lại kết quả thi của bản thân</a:t>
            </a:r>
            <a:r>
              <a:rPr lang="vi-VN" sz="1800" dirty="0" smtClean="0">
                <a:solidFill>
                  <a:schemeClr val="tx1"/>
                </a:solidFill>
                <a:latin typeface="Times New Roman" panose="02020603050405020304" pitchFamily="18" charset="0"/>
                <a:cs typeface="Times New Roman" panose="02020603050405020304" pitchFamily="18" charset="0"/>
              </a:rPr>
              <a:t>.</a:t>
            </a:r>
            <a:r>
              <a:rPr lang="en-US" sz="1800" dirty="0" smtClean="0">
                <a:solidFill>
                  <a:schemeClr val="tx1"/>
                </a:solidFill>
                <a:latin typeface="Times New Roman" panose="02020603050405020304" pitchFamily="18" charset="0"/>
                <a:cs typeface="Times New Roman" panose="02020603050405020304" pitchFamily="18" charset="0"/>
              </a:rPr>
              <a:t> </a:t>
            </a:r>
          </a:p>
          <a:p>
            <a:endParaRPr lang="en-US" sz="1800" dirty="0" smtClean="0">
              <a:latin typeface="+mj-lt"/>
              <a:cs typeface="Times New Roman" panose="02020603050405020304" pitchFamily="18" charset="0"/>
            </a:endParaRPr>
          </a:p>
          <a:p>
            <a:pPr marL="342900" indent="-342900">
              <a:buFont typeface="Arial" pitchFamily="34" charset="0"/>
              <a:buChar char="•"/>
            </a:pPr>
            <a:r>
              <a:rPr lang="en-US" sz="2000" b="1" dirty="0" err="1" smtClean="0">
                <a:latin typeface="+mj-lt"/>
                <a:cs typeface="Times New Roman" panose="02020603050405020304" pitchFamily="18" charset="0"/>
              </a:rPr>
              <a:t>Yêu</a:t>
            </a:r>
            <a:r>
              <a:rPr lang="en-US" sz="2000" b="1" dirty="0" smtClean="0">
                <a:latin typeface="+mj-lt"/>
                <a:cs typeface="Times New Roman" panose="02020603050405020304" pitchFamily="18" charset="0"/>
              </a:rPr>
              <a:t> </a:t>
            </a:r>
            <a:r>
              <a:rPr lang="en-US" sz="2000" b="1" dirty="0" err="1" smtClean="0">
                <a:latin typeface="+mj-lt"/>
                <a:cs typeface="Times New Roman" panose="02020603050405020304" pitchFamily="18" charset="0"/>
              </a:rPr>
              <a:t>cầu</a:t>
            </a:r>
            <a:r>
              <a:rPr lang="vi-VN" sz="2000" dirty="0">
                <a:latin typeface="+mj-lt"/>
                <a:cs typeface="Times New Roman" panose="02020603050405020304" pitchFamily="18" charset="0"/>
              </a:rPr>
              <a:t>	</a:t>
            </a:r>
            <a:endParaRPr lang="en-US" sz="2000" dirty="0">
              <a:latin typeface="+mj-lt"/>
              <a:cs typeface="Times New Roman" panose="02020603050405020304" pitchFamily="18" charset="0"/>
            </a:endParaRPr>
          </a:p>
          <a:p>
            <a:pPr marL="342900" indent="-342900">
              <a:buFontTx/>
              <a:buChar char="-"/>
            </a:pPr>
            <a:r>
              <a:rPr lang="vi-VN" sz="1800" dirty="0">
                <a:solidFill>
                  <a:schemeClr val="tx1"/>
                </a:solidFill>
                <a:latin typeface="Times New Roman" panose="02020603050405020304" pitchFamily="18" charset="0"/>
                <a:cs typeface="Times New Roman" panose="02020603050405020304" pitchFamily="18" charset="0"/>
              </a:rPr>
              <a:t>Xây dựng website cho </a:t>
            </a:r>
            <a:r>
              <a:rPr lang="en-US" sz="1800" dirty="0" err="1" smtClean="0">
                <a:solidFill>
                  <a:schemeClr val="tx1"/>
                </a:solidFill>
                <a:latin typeface="Times New Roman" panose="02020603050405020304" pitchFamily="18" charset="0"/>
                <a:cs typeface="Times New Roman" panose="02020603050405020304" pitchFamily="18" charset="0"/>
              </a:rPr>
              <a:t>sinh</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viên</a:t>
            </a:r>
            <a:r>
              <a:rPr lang="en-US" sz="1800" dirty="0" smtClean="0">
                <a:solidFill>
                  <a:schemeClr val="tx1"/>
                </a:solidFill>
                <a:latin typeface="Times New Roman" panose="02020603050405020304" pitchFamily="18" charset="0"/>
                <a:cs typeface="Times New Roman" panose="02020603050405020304" pitchFamily="18" charset="0"/>
              </a:rPr>
              <a:t> </a:t>
            </a:r>
            <a:r>
              <a:rPr lang="vi-VN" sz="1800" dirty="0" smtClean="0">
                <a:solidFill>
                  <a:schemeClr val="tx1"/>
                </a:solidFill>
                <a:latin typeface="Times New Roman" panose="02020603050405020304" pitchFamily="18" charset="0"/>
                <a:cs typeface="Times New Roman" panose="02020603050405020304" pitchFamily="18" charset="0"/>
              </a:rPr>
              <a:t>có </a:t>
            </a:r>
            <a:r>
              <a:rPr lang="vi-VN" sz="1800" dirty="0">
                <a:solidFill>
                  <a:schemeClr val="tx1"/>
                </a:solidFill>
                <a:latin typeface="Times New Roman" panose="02020603050405020304" pitchFamily="18" charset="0"/>
                <a:cs typeface="Times New Roman" panose="02020603050405020304" pitchFamily="18" charset="0"/>
              </a:rPr>
              <a:t>thể tham gia làm các đề trắc </a:t>
            </a:r>
            <a:r>
              <a:rPr lang="vi-VN" sz="1800" dirty="0" smtClean="0">
                <a:solidFill>
                  <a:schemeClr val="tx1"/>
                </a:solidFill>
                <a:latin typeface="Times New Roman" panose="02020603050405020304" pitchFamily="18" charset="0"/>
                <a:cs typeface="Times New Roman" panose="02020603050405020304" pitchFamily="18" charset="0"/>
              </a:rPr>
              <a:t>nghiệm.</a:t>
            </a:r>
            <a:r>
              <a:rPr lang="en-US" sz="1800" dirty="0" smtClean="0">
                <a:solidFill>
                  <a:schemeClr val="tx1"/>
                </a:solidFill>
                <a:latin typeface="Times New Roman" panose="02020603050405020304" pitchFamily="18" charset="0"/>
                <a:cs typeface="Times New Roman" panose="02020603050405020304" pitchFamily="18" charset="0"/>
              </a:rPr>
              <a:t> </a:t>
            </a:r>
            <a:r>
              <a:rPr lang="vi-VN" sz="1800" dirty="0" smtClean="0">
                <a:solidFill>
                  <a:schemeClr val="tx1"/>
                </a:solidFill>
                <a:latin typeface="Times New Roman" panose="02020603050405020304" pitchFamily="18" charset="0"/>
                <a:cs typeface="Times New Roman" panose="02020603050405020304" pitchFamily="18" charset="0"/>
              </a:rPr>
              <a:t>Website </a:t>
            </a:r>
            <a:r>
              <a:rPr lang="vi-VN" sz="1800" dirty="0">
                <a:solidFill>
                  <a:schemeClr val="tx1"/>
                </a:solidFill>
                <a:latin typeface="Times New Roman" panose="02020603050405020304" pitchFamily="18" charset="0"/>
                <a:cs typeface="Times New Roman" panose="02020603050405020304" pitchFamily="18" charset="0"/>
              </a:rPr>
              <a:t>giúp các thầy cô giảng viên dễ dàng quản lý ngân hàng đề và theo dõi kết quả làm bài của các bạn sinh </a:t>
            </a:r>
            <a:r>
              <a:rPr lang="vi-VN" sz="1800" dirty="0" smtClean="0">
                <a:solidFill>
                  <a:schemeClr val="tx1"/>
                </a:solidFill>
                <a:latin typeface="Times New Roman" panose="02020603050405020304" pitchFamily="18" charset="0"/>
                <a:cs typeface="Times New Roman" panose="02020603050405020304" pitchFamily="18" charset="0"/>
              </a:rPr>
              <a:t>viên</a:t>
            </a:r>
            <a:r>
              <a:rPr lang="vi-VN" sz="2000" dirty="0" smtClean="0">
                <a:solidFill>
                  <a:schemeClr val="tx1"/>
                </a:solidFill>
                <a:latin typeface="Times New Roman" panose="02020603050405020304" pitchFamily="18" charset="0"/>
                <a:cs typeface="Times New Roman" panose="02020603050405020304" pitchFamily="18" charset="0"/>
              </a:rPr>
              <a:t>.</a:t>
            </a:r>
            <a:endParaRPr lang="en-US" sz="2400" b="1" dirty="0">
              <a:solidFill>
                <a:schemeClr val="tx1"/>
              </a:solidFill>
              <a:latin typeface="Abadi" panose="020B0604020104020204" pitchFamily="34" charset="0"/>
              <a:cs typeface="Times New Roman" panose="02020603050405020304" pitchFamily="18" charset="0"/>
            </a:endParaRPr>
          </a:p>
          <a:p>
            <a:endParaRPr lang="en-US" sz="1800" dirty="0">
              <a:latin typeface="Abadi" panose="020B0604020104020204" pitchFamily="34" charset="0"/>
              <a:cs typeface="Times New Roman" panose="02020603050405020304" pitchFamily="18" charset="0"/>
            </a:endParaRPr>
          </a:p>
          <a:p>
            <a:endParaRPr lang="en-US" dirty="0">
              <a:latin typeface="Abadi" panose="020B0604020104020204" pitchFamily="34" charset="0"/>
              <a:cs typeface="Times New Roman" panose="02020603050405020304" pitchFamily="18" charset="0"/>
            </a:endParaRPr>
          </a:p>
        </p:txBody>
      </p:sp>
    </p:spTree>
    <p:extLst>
      <p:ext uri="{BB962C8B-B14F-4D97-AF65-F5344CB8AC3E}">
        <p14:creationId xmlns:p14="http://schemas.microsoft.com/office/powerpoint/2010/main" val="23635128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
          <p:cNvSpPr txBox="1">
            <a:spLocks noGrp="1"/>
          </p:cNvSpPr>
          <p:nvPr>
            <p:ph type="title"/>
          </p:nvPr>
        </p:nvSpPr>
        <p:spPr>
          <a:xfrm>
            <a:off x="1200602" y="1"/>
            <a:ext cx="10991400" cy="1072200"/>
          </a:xfrm>
          <a:prstGeom prst="rect">
            <a:avLst/>
          </a:prstGeom>
          <a:noFill/>
          <a:ln>
            <a:noFill/>
          </a:ln>
        </p:spPr>
        <p:txBody>
          <a:bodyPr spcFirstLastPara="1" wrap="square" lIns="91425" tIns="45700" rIns="91425" bIns="45700" anchor="ctr" anchorCtr="0">
            <a:noAutofit/>
          </a:bodyPr>
          <a:lstStyle/>
          <a:p>
            <a:pPr marL="0" lvl="0" indent="0" algn="l" rtl="0">
              <a:lnSpc>
                <a:spcPct val="122222"/>
              </a:lnSpc>
              <a:spcBef>
                <a:spcPts val="0"/>
              </a:spcBef>
              <a:spcAft>
                <a:spcPts val="0"/>
              </a:spcAft>
              <a:buClr>
                <a:schemeClr val="lt1"/>
              </a:buClr>
              <a:buSzPts val="2800"/>
              <a:buFont typeface="Times New Roman"/>
              <a:buNone/>
            </a:pPr>
            <a:r>
              <a:rPr lang="vi-VN" sz="2800" b="1" dirty="0"/>
              <a:t>TRƯỜNG ĐẠI HỌC GIAO THÔNG VẬN TẢI</a:t>
            </a:r>
            <a:r>
              <a:rPr lang="vi-VN" dirty="0"/>
              <a:t/>
            </a:r>
            <a:br>
              <a:rPr lang="vi-VN" dirty="0"/>
            </a:br>
            <a:r>
              <a:rPr lang="vi-VN" sz="2400" dirty="0"/>
              <a:t>UNIVERSITY OF TRANSPOST AND COMMUNICATIONS</a:t>
            </a:r>
            <a:endParaRPr dirty="0">
              <a:latin typeface="Abadi" panose="020B0604020104020204" pitchFamily="34" charset="0"/>
            </a:endParaRPr>
          </a:p>
        </p:txBody>
      </p:sp>
      <p:sp>
        <p:nvSpPr>
          <p:cNvPr id="4" name="TextBox 3"/>
          <p:cNvSpPr txBox="1"/>
          <p:nvPr/>
        </p:nvSpPr>
        <p:spPr>
          <a:xfrm>
            <a:off x="0" y="1189187"/>
            <a:ext cx="12192002" cy="523220"/>
          </a:xfrm>
          <a:prstGeom prst="rect">
            <a:avLst/>
          </a:prstGeom>
          <a:noFill/>
        </p:spPr>
        <p:txBody>
          <a:bodyPr wrap="square" rtlCol="0">
            <a:spAutoFit/>
          </a:bodyPr>
          <a:lstStyle/>
          <a:p>
            <a:pPr algn="ctr"/>
            <a:r>
              <a:rPr lang="en-US" sz="2800" b="1" dirty="0">
                <a:latin typeface="+mj-lt"/>
                <a:cs typeface="Times New Roman" panose="02020603050405020304" pitchFamily="18" charset="0"/>
              </a:rPr>
              <a:t>2</a:t>
            </a:r>
            <a:r>
              <a:rPr lang="en-US" sz="2800" b="1" dirty="0" smtClean="0">
                <a:latin typeface="+mj-lt"/>
                <a:cs typeface="Times New Roman" panose="02020603050405020304" pitchFamily="18" charset="0"/>
              </a:rPr>
              <a:t>. CÔNG NGHỆ SỬ DỤNG</a:t>
            </a:r>
            <a:endParaRPr lang="en-US" sz="2800" b="1" dirty="0">
              <a:latin typeface="+mj-lt"/>
              <a:cs typeface="Times New Roman" panose="02020603050405020304" pitchFamily="18" charset="0"/>
            </a:endParaRPr>
          </a:p>
        </p:txBody>
      </p:sp>
      <p:pic>
        <p:nvPicPr>
          <p:cNvPr id="7" name="Picture 6">
            <a:extLst>
              <a:ext uri="{FF2B5EF4-FFF2-40B4-BE49-F238E27FC236}">
                <a16:creationId xmlns:a16="http://schemas.microsoft.com/office/drawing/2014/main" xmlns="" id="{E7FA6A91-D49A-E8CE-2AC8-C38BFD8A54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129" y="1818596"/>
            <a:ext cx="6048375" cy="3743325"/>
          </a:xfrm>
          <a:prstGeom prst="rect">
            <a:avLst/>
          </a:prstGeom>
        </p:spPr>
      </p:pic>
      <p:pic>
        <p:nvPicPr>
          <p:cNvPr id="8" name="Picture 7">
            <a:extLst>
              <a:ext uri="{FF2B5EF4-FFF2-40B4-BE49-F238E27FC236}">
                <a16:creationId xmlns:a16="http://schemas.microsoft.com/office/drawing/2014/main" xmlns="" id="{B9BC3EBC-5209-CD03-48F8-CC2687CEF7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5974" y="2443270"/>
            <a:ext cx="6363251" cy="2278577"/>
          </a:xfrm>
          <a:prstGeom prst="rect">
            <a:avLst/>
          </a:prstGeom>
        </p:spPr>
      </p:pic>
    </p:spTree>
    <p:extLst>
      <p:ext uri="{BB962C8B-B14F-4D97-AF65-F5344CB8AC3E}">
        <p14:creationId xmlns:p14="http://schemas.microsoft.com/office/powerpoint/2010/main" val="985539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
          <p:cNvSpPr txBox="1">
            <a:spLocks noGrp="1"/>
          </p:cNvSpPr>
          <p:nvPr>
            <p:ph type="title"/>
          </p:nvPr>
        </p:nvSpPr>
        <p:spPr>
          <a:xfrm>
            <a:off x="1200602" y="1"/>
            <a:ext cx="10991400" cy="1072200"/>
          </a:xfrm>
          <a:prstGeom prst="rect">
            <a:avLst/>
          </a:prstGeom>
          <a:noFill/>
          <a:ln>
            <a:noFill/>
          </a:ln>
        </p:spPr>
        <p:txBody>
          <a:bodyPr spcFirstLastPara="1" wrap="square" lIns="91425" tIns="45700" rIns="91425" bIns="45700" anchor="ctr" anchorCtr="0">
            <a:noAutofit/>
          </a:bodyPr>
          <a:lstStyle/>
          <a:p>
            <a:pPr marL="0" lvl="0" indent="0" algn="l" rtl="0">
              <a:lnSpc>
                <a:spcPct val="122222"/>
              </a:lnSpc>
              <a:spcBef>
                <a:spcPts val="0"/>
              </a:spcBef>
              <a:spcAft>
                <a:spcPts val="0"/>
              </a:spcAft>
              <a:buClr>
                <a:schemeClr val="lt1"/>
              </a:buClr>
              <a:buSzPts val="2800"/>
              <a:buFont typeface="Times New Roman"/>
              <a:buNone/>
            </a:pPr>
            <a:r>
              <a:rPr lang="vi-VN" sz="2800" b="1" dirty="0"/>
              <a:t>TRƯỜNG ĐẠI HỌC GIAO THÔNG VẬN TẢI</a:t>
            </a:r>
            <a:r>
              <a:rPr lang="vi-VN" dirty="0"/>
              <a:t/>
            </a:r>
            <a:br>
              <a:rPr lang="vi-VN" dirty="0"/>
            </a:br>
            <a:r>
              <a:rPr lang="vi-VN" sz="2400" dirty="0"/>
              <a:t>UNIVERSITY OF TRANSPOST AND COMMUNICATIONS</a:t>
            </a:r>
            <a:endParaRPr dirty="0">
              <a:latin typeface="Abadi" panose="020B0604020104020204" pitchFamily="34" charset="0"/>
            </a:endParaRPr>
          </a:p>
        </p:txBody>
      </p:sp>
      <p:sp>
        <p:nvSpPr>
          <p:cNvPr id="4" name="TextBox 3"/>
          <p:cNvSpPr txBox="1"/>
          <p:nvPr/>
        </p:nvSpPr>
        <p:spPr>
          <a:xfrm>
            <a:off x="0" y="1189187"/>
            <a:ext cx="12192002" cy="523220"/>
          </a:xfrm>
          <a:prstGeom prst="rect">
            <a:avLst/>
          </a:prstGeom>
          <a:noFill/>
        </p:spPr>
        <p:txBody>
          <a:bodyPr wrap="square" rtlCol="0">
            <a:spAutoFit/>
          </a:bodyPr>
          <a:lstStyle/>
          <a:p>
            <a:pPr algn="ctr"/>
            <a:r>
              <a:rPr lang="en-US" sz="2800" b="1" dirty="0">
                <a:latin typeface="+mj-lt"/>
                <a:cs typeface="Times New Roman" panose="02020603050405020304" pitchFamily="18" charset="0"/>
              </a:rPr>
              <a:t>3</a:t>
            </a:r>
            <a:r>
              <a:rPr lang="en-US" sz="2800" b="1" dirty="0" smtClean="0">
                <a:latin typeface="+mj-lt"/>
                <a:cs typeface="Times New Roman" panose="02020603050405020304" pitchFamily="18" charset="0"/>
              </a:rPr>
              <a:t>. KHẢO SÁT, PHÂN TÍCH VÀ THIẾT KẾ</a:t>
            </a:r>
            <a:endParaRPr lang="en-US" sz="2800" b="1" dirty="0">
              <a:latin typeface="+mj-lt"/>
              <a:cs typeface="Times New Roman" panose="02020603050405020304" pitchFamily="18" charset="0"/>
            </a:endParaRPr>
          </a:p>
        </p:txBody>
      </p:sp>
      <p:sp>
        <p:nvSpPr>
          <p:cNvPr id="5" name="TextBox 4"/>
          <p:cNvSpPr txBox="1"/>
          <p:nvPr/>
        </p:nvSpPr>
        <p:spPr>
          <a:xfrm>
            <a:off x="355600" y="1890948"/>
            <a:ext cx="5306646" cy="2933111"/>
          </a:xfrm>
          <a:prstGeom prst="rect">
            <a:avLst/>
          </a:prstGeom>
          <a:noFill/>
        </p:spPr>
        <p:txBody>
          <a:bodyPr wrap="square" rtlCol="0">
            <a:spAutoFit/>
          </a:bodyPr>
          <a:lstStyle/>
          <a:p>
            <a:pPr marL="342900" indent="-342900">
              <a:lnSpc>
                <a:spcPct val="130000"/>
              </a:lnSpc>
              <a:buFont typeface="Arial" pitchFamily="34" charset="0"/>
              <a:buChar char="•"/>
            </a:pPr>
            <a:r>
              <a:rPr lang="en-US" sz="2000" b="1" dirty="0" err="1" smtClean="0">
                <a:latin typeface="+mj-lt"/>
                <a:cs typeface="Times New Roman" panose="02020603050405020304" pitchFamily="18" charset="0"/>
              </a:rPr>
              <a:t>Khảo</a:t>
            </a:r>
            <a:r>
              <a:rPr lang="en-US" sz="2000" b="1" dirty="0" smtClean="0">
                <a:latin typeface="+mj-lt"/>
                <a:cs typeface="Times New Roman" panose="02020603050405020304" pitchFamily="18" charset="0"/>
              </a:rPr>
              <a:t> </a:t>
            </a:r>
            <a:r>
              <a:rPr lang="en-US" sz="2000" b="1" dirty="0" err="1" smtClean="0">
                <a:latin typeface="+mj-lt"/>
                <a:cs typeface="Times New Roman" panose="02020603050405020304" pitchFamily="18" charset="0"/>
              </a:rPr>
              <a:t>sát</a:t>
            </a:r>
            <a:endParaRPr lang="vi-VN" sz="2000" b="1" dirty="0">
              <a:latin typeface="+mj-lt"/>
              <a:cs typeface="Times New Roman" panose="02020603050405020304" pitchFamily="18" charset="0"/>
            </a:endParaRPr>
          </a:p>
          <a:p>
            <a:pPr marL="342900" indent="-342900">
              <a:lnSpc>
                <a:spcPct val="130000"/>
              </a:lnSpc>
              <a:buFontTx/>
              <a:buChar char="-"/>
            </a:pPr>
            <a:r>
              <a:rPr lang="en-US" sz="1800" dirty="0" err="1" smtClean="0">
                <a:latin typeface="Times New Roman" panose="02020603050405020304" pitchFamily="18" charset="0"/>
                <a:cs typeface="Times New Roman" panose="02020603050405020304" pitchFamily="18" charset="0"/>
              </a:rPr>
              <a:t>Khảo</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sát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các</a:t>
            </a:r>
            <a:r>
              <a:rPr lang="en-US" sz="1800" dirty="0" smtClean="0">
                <a:latin typeface="Times New Roman" panose="02020603050405020304" pitchFamily="18" charset="0"/>
                <a:cs typeface="Times New Roman" panose="02020603050405020304" pitchFamily="18" charset="0"/>
              </a:rPr>
              <a:t> website </a:t>
            </a:r>
            <a:r>
              <a:rPr lang="en-US" sz="1800" dirty="0" err="1" smtClean="0">
                <a:latin typeface="Times New Roman" panose="02020603050405020304" pitchFamily="18" charset="0"/>
                <a:cs typeface="Times New Roman" panose="02020603050405020304" pitchFamily="18" charset="0"/>
              </a:rPr>
              <a:t>làm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đề</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trắc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nghiệm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như</a:t>
            </a:r>
            <a:r>
              <a:rPr lang="en-US" sz="1800" dirty="0">
                <a:latin typeface="Times New Roman" panose="02020603050405020304" pitchFamily="18" charset="0"/>
                <a:cs typeface="Times New Roman" panose="02020603050405020304" pitchFamily="18" charset="0"/>
              </a:rPr>
              <a:t>: tracnghiem.net, </a:t>
            </a:r>
            <a:r>
              <a:rPr lang="en-US" sz="1800" dirty="0" smtClean="0">
                <a:latin typeface="Times New Roman" panose="02020603050405020304" pitchFamily="18" charset="0"/>
                <a:cs typeface="Times New Roman" panose="02020603050405020304" pitchFamily="18" charset="0"/>
              </a:rPr>
              <a:t>doctailieu.com, cungthi.vn..</a:t>
            </a:r>
            <a:r>
              <a:rPr lang="vi-VN" sz="1800" dirty="0" smtClean="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342900" indent="-342900">
              <a:lnSpc>
                <a:spcPct val="130000"/>
              </a:lnSpc>
              <a:buFontTx/>
              <a:buChar char="-"/>
            </a:pPr>
            <a:r>
              <a:rPr lang="vi-VN" sz="1800" dirty="0" smtClean="0">
                <a:latin typeface="Times New Roman" pitchFamily="18" charset="0"/>
                <a:cs typeface="Times New Roman" pitchFamily="18" charset="0"/>
              </a:rPr>
              <a:t>Website </a:t>
            </a:r>
            <a:r>
              <a:rPr lang="vi-VN" sz="1800" dirty="0">
                <a:latin typeface="Times New Roman" pitchFamily="18" charset="0"/>
                <a:cs typeface="Times New Roman" pitchFamily="18" charset="0"/>
              </a:rPr>
              <a:t>có ngân hàng đề lớn với đa dạng nội dung, thể loại đáp ứng nhu cầu của học sinh và sinh viên.</a:t>
            </a:r>
          </a:p>
          <a:p>
            <a:pPr marL="342900" indent="-342900">
              <a:lnSpc>
                <a:spcPct val="130000"/>
              </a:lnSpc>
              <a:buFontTx/>
              <a:buChar char="-"/>
            </a:pPr>
            <a:r>
              <a:rPr lang="vi-VN" sz="1800" dirty="0" smtClean="0">
                <a:latin typeface="Times New Roman" pitchFamily="18" charset="0"/>
                <a:cs typeface="Times New Roman" pitchFamily="18" charset="0"/>
              </a:rPr>
              <a:t>Website </a:t>
            </a:r>
            <a:r>
              <a:rPr lang="vi-VN" sz="1800" dirty="0">
                <a:latin typeface="Times New Roman" pitchFamily="18" charset="0"/>
                <a:cs typeface="Times New Roman" pitchFamily="18" charset="0"/>
              </a:rPr>
              <a:t>có nhiều bộ lọc tìm kiếm giúp người dùng dễ dàng tìm được đề </a:t>
            </a:r>
            <a:r>
              <a:rPr lang="en-US" sz="1800" dirty="0" err="1" smtClean="0">
                <a:latin typeface="Times New Roman" pitchFamily="18" charset="0"/>
                <a:cs typeface="Times New Roman" pitchFamily="18" charset="0"/>
              </a:rPr>
              <a:t>thi</a:t>
            </a:r>
            <a:r>
              <a:rPr lang="en-US" sz="1800" dirty="0" smtClean="0">
                <a:latin typeface="Times New Roman" pitchFamily="18" charset="0"/>
                <a:cs typeface="Times New Roman" pitchFamily="18" charset="0"/>
              </a:rPr>
              <a:t> </a:t>
            </a:r>
            <a:r>
              <a:rPr lang="vi-VN" sz="1800" dirty="0" smtClean="0">
                <a:latin typeface="Times New Roman" pitchFamily="18" charset="0"/>
                <a:cs typeface="Times New Roman" pitchFamily="18" charset="0"/>
              </a:rPr>
              <a:t>mong </a:t>
            </a:r>
            <a:r>
              <a:rPr lang="vi-VN" sz="1800" dirty="0">
                <a:latin typeface="Times New Roman" pitchFamily="18" charset="0"/>
                <a:cs typeface="Times New Roman" pitchFamily="18" charset="0"/>
              </a:rPr>
              <a:t>muốn.</a:t>
            </a:r>
          </a:p>
          <a:p>
            <a:pPr marL="342900" indent="-342900">
              <a:lnSpc>
                <a:spcPct val="130000"/>
              </a:lnSpc>
              <a:buFontTx/>
              <a:buChar char="-"/>
            </a:pPr>
            <a:endParaRPr lang="en-US" dirty="0">
              <a:latin typeface="Abadi" panose="020B0604020104020204" pitchFamily="34" charset="0"/>
              <a:cs typeface="Times New Roman" panose="02020603050405020304" pitchFamily="18" charset="0"/>
            </a:endParaRPr>
          </a:p>
        </p:txBody>
      </p:sp>
      <p:pic>
        <p:nvPicPr>
          <p:cNvPr id="6" name="Picture 5"/>
          <p:cNvPicPr/>
          <p:nvPr/>
        </p:nvPicPr>
        <p:blipFill>
          <a:blip r:embed="rId3"/>
          <a:stretch>
            <a:fillRect/>
          </a:stretch>
        </p:blipFill>
        <p:spPr>
          <a:xfrm>
            <a:off x="5934197" y="1890948"/>
            <a:ext cx="5692775" cy="2973705"/>
          </a:xfrm>
          <a:prstGeom prst="rect">
            <a:avLst/>
          </a:prstGeom>
        </p:spPr>
      </p:pic>
      <p:sp>
        <p:nvSpPr>
          <p:cNvPr id="8" name="TextBox 7"/>
          <p:cNvSpPr txBox="1"/>
          <p:nvPr/>
        </p:nvSpPr>
        <p:spPr>
          <a:xfrm>
            <a:off x="262181" y="4864653"/>
            <a:ext cx="11344031" cy="1492716"/>
          </a:xfrm>
          <a:prstGeom prst="rect">
            <a:avLst/>
          </a:prstGeom>
          <a:noFill/>
        </p:spPr>
        <p:txBody>
          <a:bodyPr wrap="square" rtlCol="0">
            <a:spAutoFit/>
          </a:bodyPr>
          <a:lstStyle/>
          <a:p>
            <a:pPr marL="342900" indent="-342900">
              <a:lnSpc>
                <a:spcPct val="130000"/>
              </a:lnSpc>
              <a:buFont typeface="Arial" pitchFamily="34" charset="0"/>
              <a:buChar char="•"/>
            </a:pPr>
            <a:r>
              <a:rPr lang="en-US" sz="2000" b="1" dirty="0" err="1" smtClean="0">
                <a:latin typeface="+mj-lt"/>
                <a:cs typeface="Times New Roman" panose="02020603050405020304" pitchFamily="18" charset="0"/>
              </a:rPr>
              <a:t>Yêu</a:t>
            </a:r>
            <a:r>
              <a:rPr lang="en-US" sz="2000" b="1" dirty="0" smtClean="0">
                <a:latin typeface="+mj-lt"/>
                <a:cs typeface="Times New Roman" panose="02020603050405020304" pitchFamily="18" charset="0"/>
              </a:rPr>
              <a:t> </a:t>
            </a:r>
            <a:r>
              <a:rPr lang="en-US" sz="2000" b="1" dirty="0" err="1" smtClean="0">
                <a:latin typeface="+mj-lt"/>
                <a:cs typeface="Times New Roman" panose="02020603050405020304" pitchFamily="18" charset="0"/>
              </a:rPr>
              <a:t>cầu</a:t>
            </a:r>
            <a:r>
              <a:rPr lang="en-US" sz="2000" b="1" dirty="0" smtClean="0">
                <a:latin typeface="+mj-lt"/>
                <a:cs typeface="Times New Roman" panose="02020603050405020304" pitchFamily="18" charset="0"/>
              </a:rPr>
              <a:t> </a:t>
            </a:r>
            <a:r>
              <a:rPr lang="en-US" sz="2000" b="1" dirty="0" err="1" smtClean="0">
                <a:latin typeface="+mj-lt"/>
                <a:cs typeface="Times New Roman" panose="02020603050405020304" pitchFamily="18" charset="0"/>
              </a:rPr>
              <a:t>chức</a:t>
            </a:r>
            <a:r>
              <a:rPr lang="en-US" sz="2000" b="1" dirty="0" smtClean="0">
                <a:latin typeface="+mj-lt"/>
                <a:cs typeface="Times New Roman" panose="02020603050405020304" pitchFamily="18" charset="0"/>
              </a:rPr>
              <a:t> </a:t>
            </a:r>
            <a:r>
              <a:rPr lang="en-US" sz="2000" b="1" dirty="0" err="1" smtClean="0">
                <a:latin typeface="+mj-lt"/>
                <a:cs typeface="Times New Roman" panose="02020603050405020304" pitchFamily="18" charset="0"/>
              </a:rPr>
              <a:t>năng</a:t>
            </a:r>
            <a:endParaRPr lang="vi-VN" sz="2000" b="1" dirty="0">
              <a:latin typeface="+mj-lt"/>
              <a:cs typeface="Times New Roman" panose="02020603050405020304" pitchFamily="18" charset="0"/>
            </a:endParaRPr>
          </a:p>
          <a:p>
            <a:pPr marL="342900" indent="-342900">
              <a:lnSpc>
                <a:spcPct val="130000"/>
              </a:lnSpc>
              <a:buFontTx/>
              <a:buChar char="-"/>
            </a:pPr>
            <a:r>
              <a:rPr lang="en-US" sz="1800" dirty="0" err="1" smtClean="0">
                <a:latin typeface="Times New Roman" panose="02020603050405020304" pitchFamily="18" charset="0"/>
                <a:cs typeface="Times New Roman" panose="02020603050405020304" pitchFamily="18" charset="0"/>
              </a:rPr>
              <a:t>Phía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người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dùng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Đăng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nhập</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đăng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ký</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tìm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kiếm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đề</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tham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gia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làm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đề</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và</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tra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cứu</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lịch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sử</a:t>
            </a:r>
            <a:r>
              <a:rPr lang="en-US" sz="1800" dirty="0" smtClean="0">
                <a:latin typeface="Times New Roman" panose="02020603050405020304" pitchFamily="18" charset="0"/>
                <a:cs typeface="Times New Roman" panose="02020603050405020304" pitchFamily="18" charset="0"/>
              </a:rPr>
              <a:t>.</a:t>
            </a:r>
          </a:p>
          <a:p>
            <a:pPr marL="342900" indent="-342900">
              <a:lnSpc>
                <a:spcPct val="130000"/>
              </a:lnSpc>
              <a:buFontTx/>
              <a:buChar char="-"/>
            </a:pPr>
            <a:r>
              <a:rPr lang="en-US" sz="1800" dirty="0" err="1" smtClean="0">
                <a:latin typeface="Times New Roman" pitchFamily="18" charset="0"/>
                <a:cs typeface="Times New Roman" pitchFamily="18" charset="0"/>
              </a:rPr>
              <a:t>Phía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quản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trị</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viên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Quản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lý</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người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dùng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câu</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hỏi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chủ</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đề</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ngân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hàng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đề</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và</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lịch</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sử</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làm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bài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quả</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của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sinh</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viên</a:t>
            </a:r>
            <a:r>
              <a:rPr lang="en-US" sz="1800" dirty="0" smtClean="0">
                <a:latin typeface="Times New Roman" pitchFamily="18" charset="0"/>
                <a:cs typeface="Times New Roman" pitchFamily="18" charset="0"/>
              </a:rPr>
              <a:t>.</a:t>
            </a:r>
          </a:p>
          <a:p>
            <a:pPr>
              <a:lnSpc>
                <a:spcPct val="130000"/>
              </a:lnSpc>
            </a:pPr>
            <a:endParaRPr lang="en-US" dirty="0">
              <a:latin typeface="Abadi" panose="020B0604020104020204" pitchFamily="34" charset="0"/>
              <a:cs typeface="Times New Roman" panose="02020603050405020304" pitchFamily="18" charset="0"/>
            </a:endParaRPr>
          </a:p>
        </p:txBody>
      </p:sp>
    </p:spTree>
    <p:extLst>
      <p:ext uri="{BB962C8B-B14F-4D97-AF65-F5344CB8AC3E}">
        <p14:creationId xmlns:p14="http://schemas.microsoft.com/office/powerpoint/2010/main" val="4143857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
          <p:cNvSpPr txBox="1">
            <a:spLocks noGrp="1"/>
          </p:cNvSpPr>
          <p:nvPr>
            <p:ph type="title"/>
          </p:nvPr>
        </p:nvSpPr>
        <p:spPr>
          <a:xfrm>
            <a:off x="1200602" y="1"/>
            <a:ext cx="10991400" cy="1072200"/>
          </a:xfrm>
          <a:prstGeom prst="rect">
            <a:avLst/>
          </a:prstGeom>
          <a:noFill/>
          <a:ln>
            <a:noFill/>
          </a:ln>
        </p:spPr>
        <p:txBody>
          <a:bodyPr spcFirstLastPara="1" wrap="square" lIns="91425" tIns="45700" rIns="91425" bIns="45700" anchor="ctr" anchorCtr="0">
            <a:noAutofit/>
          </a:bodyPr>
          <a:lstStyle/>
          <a:p>
            <a:pPr marL="0" lvl="0" indent="0" algn="l" rtl="0">
              <a:lnSpc>
                <a:spcPct val="122222"/>
              </a:lnSpc>
              <a:spcBef>
                <a:spcPts val="0"/>
              </a:spcBef>
              <a:spcAft>
                <a:spcPts val="0"/>
              </a:spcAft>
              <a:buClr>
                <a:schemeClr val="lt1"/>
              </a:buClr>
              <a:buSzPts val="2800"/>
              <a:buFont typeface="Times New Roman"/>
              <a:buNone/>
            </a:pPr>
            <a:r>
              <a:rPr lang="vi-VN" sz="2800" b="1" dirty="0"/>
              <a:t>TRƯỜNG ĐẠI HỌC GIAO THÔNG VẬN TẢI</a:t>
            </a:r>
            <a:r>
              <a:rPr lang="vi-VN" dirty="0"/>
              <a:t/>
            </a:r>
            <a:br>
              <a:rPr lang="vi-VN" dirty="0"/>
            </a:br>
            <a:r>
              <a:rPr lang="vi-VN" sz="2400" dirty="0"/>
              <a:t>UNIVERSITY OF TRANSPOST AND COMMUNICATIONS</a:t>
            </a:r>
            <a:endParaRPr dirty="0">
              <a:latin typeface="Abadi" panose="020B0604020104020204" pitchFamily="34" charset="0"/>
            </a:endParaRPr>
          </a:p>
        </p:txBody>
      </p:sp>
      <p:sp>
        <p:nvSpPr>
          <p:cNvPr id="4" name="TextBox 3"/>
          <p:cNvSpPr txBox="1"/>
          <p:nvPr/>
        </p:nvSpPr>
        <p:spPr>
          <a:xfrm>
            <a:off x="0" y="1189187"/>
            <a:ext cx="12192002" cy="523220"/>
          </a:xfrm>
          <a:prstGeom prst="rect">
            <a:avLst/>
          </a:prstGeom>
          <a:noFill/>
        </p:spPr>
        <p:txBody>
          <a:bodyPr wrap="square" rtlCol="0">
            <a:spAutoFit/>
          </a:bodyPr>
          <a:lstStyle/>
          <a:p>
            <a:pPr algn="ctr"/>
            <a:r>
              <a:rPr lang="en-US" sz="2800" b="1" dirty="0">
                <a:latin typeface="+mj-lt"/>
                <a:cs typeface="Times New Roman" panose="02020603050405020304" pitchFamily="18" charset="0"/>
              </a:rPr>
              <a:t>3</a:t>
            </a:r>
            <a:r>
              <a:rPr lang="en-US" sz="2800" b="1" dirty="0" smtClean="0">
                <a:latin typeface="+mj-lt"/>
                <a:cs typeface="Times New Roman" panose="02020603050405020304" pitchFamily="18" charset="0"/>
              </a:rPr>
              <a:t>. KHẢO SÁT, PHÂN TÍCH VÀ THIẾT KẾ</a:t>
            </a:r>
            <a:endParaRPr lang="en-US" sz="2800" b="1" dirty="0">
              <a:latin typeface="+mj-lt"/>
              <a:cs typeface="Times New Roman" panose="02020603050405020304" pitchFamily="18" charset="0"/>
            </a:endParaRPr>
          </a:p>
        </p:txBody>
      </p:sp>
      <p:sp>
        <p:nvSpPr>
          <p:cNvPr id="5" name="TextBox 4"/>
          <p:cNvSpPr txBox="1"/>
          <p:nvPr/>
        </p:nvSpPr>
        <p:spPr>
          <a:xfrm>
            <a:off x="355600" y="1890948"/>
            <a:ext cx="5306646" cy="772519"/>
          </a:xfrm>
          <a:prstGeom prst="rect">
            <a:avLst/>
          </a:prstGeom>
          <a:noFill/>
        </p:spPr>
        <p:txBody>
          <a:bodyPr wrap="square" rtlCol="0">
            <a:spAutoFit/>
          </a:bodyPr>
          <a:lstStyle/>
          <a:p>
            <a:pPr marL="342900" indent="-342900">
              <a:lnSpc>
                <a:spcPct val="130000"/>
              </a:lnSpc>
              <a:buFont typeface="Arial" pitchFamily="34" charset="0"/>
              <a:buChar char="•"/>
            </a:pPr>
            <a:r>
              <a:rPr lang="en-US" sz="2000" b="1" dirty="0" err="1" smtClean="0">
                <a:latin typeface="+mj-lt"/>
                <a:cs typeface="Times New Roman" panose="02020603050405020304" pitchFamily="18" charset="0"/>
              </a:rPr>
              <a:t>Sơ</a:t>
            </a:r>
            <a:r>
              <a:rPr lang="en-US" sz="2000" b="1" dirty="0" smtClean="0">
                <a:latin typeface="+mj-lt"/>
                <a:cs typeface="Times New Roman" panose="02020603050405020304" pitchFamily="18" charset="0"/>
              </a:rPr>
              <a:t> </a:t>
            </a:r>
            <a:r>
              <a:rPr lang="en-US" sz="2000" b="1" dirty="0" err="1" smtClean="0">
                <a:latin typeface="+mj-lt"/>
                <a:cs typeface="Times New Roman" panose="02020603050405020304" pitchFamily="18" charset="0"/>
              </a:rPr>
              <a:t>đồ</a:t>
            </a:r>
            <a:r>
              <a:rPr lang="en-US" sz="2000" b="1" dirty="0" smtClean="0">
                <a:latin typeface="+mj-lt"/>
                <a:cs typeface="Times New Roman" panose="02020603050405020304" pitchFamily="18" charset="0"/>
              </a:rPr>
              <a:t> </a:t>
            </a:r>
            <a:r>
              <a:rPr lang="en-US" sz="2000" b="1" dirty="0" err="1" smtClean="0">
                <a:latin typeface="+mj-lt"/>
                <a:cs typeface="Times New Roman" panose="02020603050405020304" pitchFamily="18" charset="0"/>
              </a:rPr>
              <a:t>phân</a:t>
            </a:r>
            <a:r>
              <a:rPr lang="en-US" sz="2000" b="1" dirty="0" smtClean="0">
                <a:latin typeface="+mj-lt"/>
                <a:cs typeface="Times New Roman" panose="02020603050405020304" pitchFamily="18" charset="0"/>
              </a:rPr>
              <a:t> </a:t>
            </a:r>
            <a:r>
              <a:rPr lang="en-US" sz="2000" b="1" dirty="0" err="1" smtClean="0">
                <a:latin typeface="+mj-lt"/>
                <a:cs typeface="Times New Roman" panose="02020603050405020304" pitchFamily="18" charset="0"/>
              </a:rPr>
              <a:t>giã</a:t>
            </a:r>
            <a:r>
              <a:rPr lang="en-US" sz="2000" b="1" dirty="0" smtClean="0">
                <a:latin typeface="+mj-lt"/>
                <a:cs typeface="Times New Roman" panose="02020603050405020304" pitchFamily="18" charset="0"/>
              </a:rPr>
              <a:t> </a:t>
            </a:r>
            <a:r>
              <a:rPr lang="en-US" sz="2000" b="1" dirty="0" err="1" smtClean="0">
                <a:latin typeface="+mj-lt"/>
                <a:cs typeface="Times New Roman" panose="02020603050405020304" pitchFamily="18" charset="0"/>
              </a:rPr>
              <a:t>chức</a:t>
            </a:r>
            <a:r>
              <a:rPr lang="en-US" sz="2000" b="1" dirty="0" smtClean="0">
                <a:latin typeface="+mj-lt"/>
                <a:cs typeface="Times New Roman" panose="02020603050405020304" pitchFamily="18" charset="0"/>
              </a:rPr>
              <a:t> </a:t>
            </a:r>
            <a:r>
              <a:rPr lang="en-US" sz="2000" b="1" dirty="0" err="1" smtClean="0">
                <a:latin typeface="+mj-lt"/>
                <a:cs typeface="Times New Roman" panose="02020603050405020304" pitchFamily="18" charset="0"/>
              </a:rPr>
              <a:t>năng</a:t>
            </a:r>
            <a:r>
              <a:rPr lang="en-US" sz="2000" b="1" dirty="0" smtClean="0">
                <a:latin typeface="+mj-lt"/>
                <a:cs typeface="Times New Roman" panose="02020603050405020304" pitchFamily="18" charset="0"/>
              </a:rPr>
              <a:t> BFD</a:t>
            </a:r>
            <a:endParaRPr lang="vi-VN" sz="2000" b="1" dirty="0">
              <a:latin typeface="+mj-lt"/>
              <a:cs typeface="Times New Roman" panose="02020603050405020304" pitchFamily="18" charset="0"/>
            </a:endParaRPr>
          </a:p>
          <a:p>
            <a:pPr marL="342900" indent="-342900">
              <a:lnSpc>
                <a:spcPct val="130000"/>
              </a:lnSpc>
              <a:buFontTx/>
              <a:buChar char="-"/>
            </a:pPr>
            <a:endParaRPr lang="en-US" dirty="0">
              <a:latin typeface="Abadi" panose="020B0604020104020204" pitchFamily="34" charset="0"/>
              <a:cs typeface="Times New Roman" panose="02020603050405020304" pitchFamily="18" charset="0"/>
            </a:endParaRPr>
          </a:p>
        </p:txBody>
      </p:sp>
      <p:pic>
        <p:nvPicPr>
          <p:cNvPr id="8" name="Picture 7" descr="C:\Users\ADMIN\Downloads\Untitled Diagram.drawio.png"/>
          <p:cNvPicPr/>
          <p:nvPr/>
        </p:nvPicPr>
        <p:blipFill>
          <a:blip r:embed="rId3">
            <a:extLst>
              <a:ext uri="{28A0092B-C50C-407E-A947-70E740481C1C}">
                <a14:useLocalDpi xmlns:a14="http://schemas.microsoft.com/office/drawing/2010/main" val="0"/>
              </a:ext>
            </a:extLst>
          </a:blip>
          <a:srcRect/>
          <a:stretch>
            <a:fillRect/>
          </a:stretch>
        </p:blipFill>
        <p:spPr bwMode="auto">
          <a:xfrm>
            <a:off x="3008923" y="2277207"/>
            <a:ext cx="5908821" cy="4236435"/>
          </a:xfrm>
          <a:prstGeom prst="rect">
            <a:avLst/>
          </a:prstGeom>
          <a:noFill/>
          <a:ln>
            <a:noFill/>
          </a:ln>
        </p:spPr>
      </p:pic>
    </p:spTree>
    <p:extLst>
      <p:ext uri="{BB962C8B-B14F-4D97-AF65-F5344CB8AC3E}">
        <p14:creationId xmlns:p14="http://schemas.microsoft.com/office/powerpoint/2010/main" val="36721270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
          <p:cNvSpPr txBox="1">
            <a:spLocks noGrp="1"/>
          </p:cNvSpPr>
          <p:nvPr>
            <p:ph type="title"/>
          </p:nvPr>
        </p:nvSpPr>
        <p:spPr>
          <a:xfrm>
            <a:off x="1200602" y="1"/>
            <a:ext cx="10991400" cy="1072200"/>
          </a:xfrm>
          <a:prstGeom prst="rect">
            <a:avLst/>
          </a:prstGeom>
          <a:noFill/>
          <a:ln>
            <a:noFill/>
          </a:ln>
        </p:spPr>
        <p:txBody>
          <a:bodyPr spcFirstLastPara="1" wrap="square" lIns="91425" tIns="45700" rIns="91425" bIns="45700" anchor="ctr" anchorCtr="0">
            <a:noAutofit/>
          </a:bodyPr>
          <a:lstStyle/>
          <a:p>
            <a:pPr marL="0" lvl="0" indent="0" algn="l" rtl="0">
              <a:lnSpc>
                <a:spcPct val="122222"/>
              </a:lnSpc>
              <a:spcBef>
                <a:spcPts val="0"/>
              </a:spcBef>
              <a:spcAft>
                <a:spcPts val="0"/>
              </a:spcAft>
              <a:buClr>
                <a:schemeClr val="lt1"/>
              </a:buClr>
              <a:buSzPts val="2800"/>
              <a:buFont typeface="Times New Roman"/>
              <a:buNone/>
            </a:pPr>
            <a:r>
              <a:rPr lang="vi-VN" sz="2800" b="1" dirty="0"/>
              <a:t>TRƯỜNG ĐẠI HỌC GIAO THÔNG VẬN TẢI</a:t>
            </a:r>
            <a:r>
              <a:rPr lang="vi-VN" dirty="0"/>
              <a:t/>
            </a:r>
            <a:br>
              <a:rPr lang="vi-VN" dirty="0"/>
            </a:br>
            <a:r>
              <a:rPr lang="vi-VN" sz="2400" dirty="0"/>
              <a:t>UNIVERSITY OF TRANSPOST AND COMMUNICATIONS</a:t>
            </a:r>
            <a:endParaRPr dirty="0">
              <a:latin typeface="Abadi" panose="020B0604020104020204" pitchFamily="34" charset="0"/>
            </a:endParaRPr>
          </a:p>
        </p:txBody>
      </p:sp>
      <p:sp>
        <p:nvSpPr>
          <p:cNvPr id="4" name="TextBox 3"/>
          <p:cNvSpPr txBox="1"/>
          <p:nvPr/>
        </p:nvSpPr>
        <p:spPr>
          <a:xfrm>
            <a:off x="0" y="1189187"/>
            <a:ext cx="12192002" cy="523220"/>
          </a:xfrm>
          <a:prstGeom prst="rect">
            <a:avLst/>
          </a:prstGeom>
          <a:noFill/>
        </p:spPr>
        <p:txBody>
          <a:bodyPr wrap="square" rtlCol="0">
            <a:spAutoFit/>
          </a:bodyPr>
          <a:lstStyle/>
          <a:p>
            <a:pPr algn="ctr"/>
            <a:r>
              <a:rPr lang="en-US" sz="2800" b="1" dirty="0">
                <a:latin typeface="+mj-lt"/>
                <a:cs typeface="Times New Roman" panose="02020603050405020304" pitchFamily="18" charset="0"/>
              </a:rPr>
              <a:t>3</a:t>
            </a:r>
            <a:r>
              <a:rPr lang="en-US" sz="2800" b="1" dirty="0" smtClean="0">
                <a:latin typeface="+mj-lt"/>
                <a:cs typeface="Times New Roman" panose="02020603050405020304" pitchFamily="18" charset="0"/>
              </a:rPr>
              <a:t>. KHẢO SÁT, PHÂN TÍCH VÀ THIẾT KẾ</a:t>
            </a:r>
            <a:endParaRPr lang="en-US" sz="2800" b="1" dirty="0">
              <a:latin typeface="+mj-lt"/>
              <a:cs typeface="Times New Roman" panose="02020603050405020304" pitchFamily="18" charset="0"/>
            </a:endParaRPr>
          </a:p>
        </p:txBody>
      </p:sp>
      <p:sp>
        <p:nvSpPr>
          <p:cNvPr id="5" name="TextBox 4"/>
          <p:cNvSpPr txBox="1"/>
          <p:nvPr/>
        </p:nvSpPr>
        <p:spPr>
          <a:xfrm>
            <a:off x="355599" y="1890948"/>
            <a:ext cx="6103815" cy="772519"/>
          </a:xfrm>
          <a:prstGeom prst="rect">
            <a:avLst/>
          </a:prstGeom>
          <a:noFill/>
        </p:spPr>
        <p:txBody>
          <a:bodyPr wrap="square" rtlCol="0">
            <a:spAutoFit/>
          </a:bodyPr>
          <a:lstStyle/>
          <a:p>
            <a:pPr marL="342900" indent="-342900">
              <a:lnSpc>
                <a:spcPct val="130000"/>
              </a:lnSpc>
              <a:buFont typeface="Arial" pitchFamily="34" charset="0"/>
              <a:buChar char="•"/>
            </a:pPr>
            <a:r>
              <a:rPr lang="en-US" sz="2000" b="1" dirty="0" err="1" smtClean="0">
                <a:latin typeface="+mj-lt"/>
                <a:cs typeface="Times New Roman" panose="02020603050405020304" pitchFamily="18" charset="0"/>
              </a:rPr>
              <a:t>Sơ</a:t>
            </a:r>
            <a:r>
              <a:rPr lang="en-US" sz="2000" b="1" dirty="0" smtClean="0">
                <a:latin typeface="+mj-lt"/>
                <a:cs typeface="Times New Roman" panose="02020603050405020304" pitchFamily="18" charset="0"/>
              </a:rPr>
              <a:t> </a:t>
            </a:r>
            <a:r>
              <a:rPr lang="en-US" sz="2000" b="1" dirty="0" err="1" smtClean="0">
                <a:latin typeface="+mj-lt"/>
                <a:cs typeface="Times New Roman" panose="02020603050405020304" pitchFamily="18" charset="0"/>
              </a:rPr>
              <a:t>đồ</a:t>
            </a:r>
            <a:r>
              <a:rPr lang="en-US" sz="2000" b="1" dirty="0" smtClean="0">
                <a:latin typeface="+mj-lt"/>
                <a:cs typeface="Times New Roman" panose="02020603050405020304" pitchFamily="18" charset="0"/>
              </a:rPr>
              <a:t> </a:t>
            </a:r>
            <a:r>
              <a:rPr lang="en-US" sz="2000" b="1" dirty="0" err="1" smtClean="0">
                <a:latin typeface="+mj-lt"/>
                <a:cs typeface="Times New Roman" panose="02020603050405020304" pitchFamily="18" charset="0"/>
              </a:rPr>
              <a:t>luồng</a:t>
            </a:r>
            <a:r>
              <a:rPr lang="en-US" sz="2000" b="1" dirty="0" smtClean="0">
                <a:latin typeface="+mj-lt"/>
                <a:cs typeface="Times New Roman" panose="02020603050405020304" pitchFamily="18" charset="0"/>
              </a:rPr>
              <a:t> </a:t>
            </a:r>
            <a:r>
              <a:rPr lang="en-US" sz="2000" b="1" dirty="0" err="1" smtClean="0">
                <a:latin typeface="+mj-lt"/>
                <a:cs typeface="Times New Roman" panose="02020603050405020304" pitchFamily="18" charset="0"/>
              </a:rPr>
              <a:t>dữ</a:t>
            </a:r>
            <a:r>
              <a:rPr lang="en-US" sz="2000" b="1" dirty="0" smtClean="0">
                <a:latin typeface="+mj-lt"/>
                <a:cs typeface="Times New Roman" panose="02020603050405020304" pitchFamily="18" charset="0"/>
              </a:rPr>
              <a:t> </a:t>
            </a:r>
            <a:r>
              <a:rPr lang="en-US" sz="2000" b="1" dirty="0" err="1" smtClean="0">
                <a:latin typeface="+mj-lt"/>
                <a:cs typeface="Times New Roman" panose="02020603050405020304" pitchFamily="18" charset="0"/>
              </a:rPr>
              <a:t>liệu</a:t>
            </a:r>
            <a:r>
              <a:rPr lang="en-US" sz="2000" b="1" dirty="0" smtClean="0">
                <a:latin typeface="+mj-lt"/>
                <a:cs typeface="Times New Roman" panose="02020603050405020304" pitchFamily="18" charset="0"/>
              </a:rPr>
              <a:t> DFD </a:t>
            </a:r>
            <a:r>
              <a:rPr lang="en-US" sz="2000" b="1" dirty="0" err="1" smtClean="0">
                <a:latin typeface="+mj-lt"/>
                <a:cs typeface="Times New Roman" panose="02020603050405020304" pitchFamily="18" charset="0"/>
              </a:rPr>
              <a:t>mức</a:t>
            </a:r>
            <a:r>
              <a:rPr lang="en-US" sz="2000" b="1" dirty="0" smtClean="0">
                <a:latin typeface="+mj-lt"/>
                <a:cs typeface="Times New Roman" panose="02020603050405020304" pitchFamily="18" charset="0"/>
              </a:rPr>
              <a:t> </a:t>
            </a:r>
            <a:r>
              <a:rPr lang="en-US" sz="2000" b="1" dirty="0" err="1" smtClean="0">
                <a:latin typeface="+mj-lt"/>
                <a:cs typeface="Times New Roman" panose="02020603050405020304" pitchFamily="18" charset="0"/>
              </a:rPr>
              <a:t>ngữ</a:t>
            </a:r>
            <a:r>
              <a:rPr lang="en-US" sz="2000" b="1" dirty="0" smtClean="0">
                <a:latin typeface="+mj-lt"/>
                <a:cs typeface="Times New Roman" panose="02020603050405020304" pitchFamily="18" charset="0"/>
              </a:rPr>
              <a:t> </a:t>
            </a:r>
            <a:r>
              <a:rPr lang="en-US" sz="2000" b="1" dirty="0" err="1" smtClean="0">
                <a:latin typeface="+mj-lt"/>
                <a:cs typeface="Times New Roman" panose="02020603050405020304" pitchFamily="18" charset="0"/>
              </a:rPr>
              <a:t>cảnh</a:t>
            </a:r>
            <a:endParaRPr lang="vi-VN" sz="2000" b="1" dirty="0">
              <a:latin typeface="+mj-lt"/>
              <a:cs typeface="Times New Roman" panose="02020603050405020304" pitchFamily="18" charset="0"/>
            </a:endParaRPr>
          </a:p>
          <a:p>
            <a:pPr marL="342900" indent="-342900">
              <a:lnSpc>
                <a:spcPct val="130000"/>
              </a:lnSpc>
              <a:buFontTx/>
              <a:buChar char="-"/>
            </a:pPr>
            <a:endParaRPr lang="en-US" dirty="0">
              <a:latin typeface="Abadi" panose="020B0604020104020204" pitchFamily="34" charset="0"/>
              <a:cs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688124" y="2394438"/>
            <a:ext cx="8112369" cy="4182208"/>
          </a:xfrm>
          <a:prstGeom prst="rect">
            <a:avLst/>
          </a:prstGeom>
        </p:spPr>
      </p:pic>
    </p:spTree>
    <p:extLst>
      <p:ext uri="{BB962C8B-B14F-4D97-AF65-F5344CB8AC3E}">
        <p14:creationId xmlns:p14="http://schemas.microsoft.com/office/powerpoint/2010/main" val="3082830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
          <p:cNvSpPr txBox="1">
            <a:spLocks noGrp="1"/>
          </p:cNvSpPr>
          <p:nvPr>
            <p:ph type="title"/>
          </p:nvPr>
        </p:nvSpPr>
        <p:spPr>
          <a:xfrm>
            <a:off x="1200602" y="1"/>
            <a:ext cx="10991400" cy="1072200"/>
          </a:xfrm>
          <a:prstGeom prst="rect">
            <a:avLst/>
          </a:prstGeom>
          <a:noFill/>
          <a:ln>
            <a:noFill/>
          </a:ln>
        </p:spPr>
        <p:txBody>
          <a:bodyPr spcFirstLastPara="1" wrap="square" lIns="91425" tIns="45700" rIns="91425" bIns="45700" anchor="ctr" anchorCtr="0">
            <a:noAutofit/>
          </a:bodyPr>
          <a:lstStyle/>
          <a:p>
            <a:pPr marL="0" lvl="0" indent="0" algn="l" rtl="0">
              <a:lnSpc>
                <a:spcPct val="122222"/>
              </a:lnSpc>
              <a:spcBef>
                <a:spcPts val="0"/>
              </a:spcBef>
              <a:spcAft>
                <a:spcPts val="0"/>
              </a:spcAft>
              <a:buClr>
                <a:schemeClr val="lt1"/>
              </a:buClr>
              <a:buSzPts val="2800"/>
              <a:buFont typeface="Times New Roman"/>
              <a:buNone/>
            </a:pPr>
            <a:r>
              <a:rPr lang="vi-VN" sz="2800" b="1" dirty="0"/>
              <a:t>TRƯỜNG ĐẠI HỌC GIAO THÔNG VẬN TẢI</a:t>
            </a:r>
            <a:r>
              <a:rPr lang="vi-VN" dirty="0"/>
              <a:t/>
            </a:r>
            <a:br>
              <a:rPr lang="vi-VN" dirty="0"/>
            </a:br>
            <a:r>
              <a:rPr lang="vi-VN" sz="2400" dirty="0"/>
              <a:t>UNIVERSITY OF TRANSPOST AND COMMUNICATIONS</a:t>
            </a:r>
            <a:endParaRPr dirty="0">
              <a:latin typeface="Abadi" panose="020B0604020104020204" pitchFamily="34" charset="0"/>
            </a:endParaRPr>
          </a:p>
        </p:txBody>
      </p:sp>
      <p:sp>
        <p:nvSpPr>
          <p:cNvPr id="4" name="TextBox 3"/>
          <p:cNvSpPr txBox="1"/>
          <p:nvPr/>
        </p:nvSpPr>
        <p:spPr>
          <a:xfrm>
            <a:off x="0" y="1189187"/>
            <a:ext cx="12192002" cy="523220"/>
          </a:xfrm>
          <a:prstGeom prst="rect">
            <a:avLst/>
          </a:prstGeom>
          <a:noFill/>
        </p:spPr>
        <p:txBody>
          <a:bodyPr wrap="square" rtlCol="0">
            <a:spAutoFit/>
          </a:bodyPr>
          <a:lstStyle/>
          <a:p>
            <a:pPr algn="ctr"/>
            <a:r>
              <a:rPr lang="en-US" sz="2800" b="1" dirty="0">
                <a:latin typeface="+mj-lt"/>
                <a:cs typeface="Times New Roman" panose="02020603050405020304" pitchFamily="18" charset="0"/>
              </a:rPr>
              <a:t>3</a:t>
            </a:r>
            <a:r>
              <a:rPr lang="en-US" sz="2800" b="1" dirty="0" smtClean="0">
                <a:latin typeface="+mj-lt"/>
                <a:cs typeface="Times New Roman" panose="02020603050405020304" pitchFamily="18" charset="0"/>
              </a:rPr>
              <a:t>. KHẢO SÁT, PHÂN TÍCH VÀ THIẾT KẾ</a:t>
            </a:r>
            <a:endParaRPr lang="en-US" sz="2800" b="1" dirty="0">
              <a:latin typeface="+mj-lt"/>
              <a:cs typeface="Times New Roman" panose="02020603050405020304" pitchFamily="18" charset="0"/>
            </a:endParaRPr>
          </a:p>
        </p:txBody>
      </p:sp>
      <p:sp>
        <p:nvSpPr>
          <p:cNvPr id="5" name="TextBox 4"/>
          <p:cNvSpPr txBox="1"/>
          <p:nvPr/>
        </p:nvSpPr>
        <p:spPr>
          <a:xfrm>
            <a:off x="355599" y="1890948"/>
            <a:ext cx="6103815" cy="772519"/>
          </a:xfrm>
          <a:prstGeom prst="rect">
            <a:avLst/>
          </a:prstGeom>
          <a:noFill/>
        </p:spPr>
        <p:txBody>
          <a:bodyPr wrap="square" rtlCol="0">
            <a:spAutoFit/>
          </a:bodyPr>
          <a:lstStyle/>
          <a:p>
            <a:pPr marL="342900" indent="-342900">
              <a:lnSpc>
                <a:spcPct val="130000"/>
              </a:lnSpc>
              <a:buFont typeface="Arial" pitchFamily="34" charset="0"/>
              <a:buChar char="•"/>
            </a:pPr>
            <a:r>
              <a:rPr lang="en-US" sz="2000" b="1" dirty="0" err="1" smtClean="0">
                <a:latin typeface="+mj-lt"/>
                <a:cs typeface="Times New Roman" panose="02020603050405020304" pitchFamily="18" charset="0"/>
              </a:rPr>
              <a:t>Sơ</a:t>
            </a:r>
            <a:r>
              <a:rPr lang="en-US" sz="2000" b="1" dirty="0" smtClean="0">
                <a:latin typeface="+mj-lt"/>
                <a:cs typeface="Times New Roman" panose="02020603050405020304" pitchFamily="18" charset="0"/>
              </a:rPr>
              <a:t> </a:t>
            </a:r>
            <a:r>
              <a:rPr lang="en-US" sz="2000" b="1" dirty="0" err="1" smtClean="0">
                <a:latin typeface="+mj-lt"/>
                <a:cs typeface="Times New Roman" panose="02020603050405020304" pitchFamily="18" charset="0"/>
              </a:rPr>
              <a:t>đồ</a:t>
            </a:r>
            <a:r>
              <a:rPr lang="en-US" sz="2000" b="1" dirty="0" smtClean="0">
                <a:latin typeface="+mj-lt"/>
                <a:cs typeface="Times New Roman" panose="02020603050405020304" pitchFamily="18" charset="0"/>
              </a:rPr>
              <a:t> </a:t>
            </a:r>
            <a:r>
              <a:rPr lang="en-US" sz="2000" b="1" dirty="0"/>
              <a:t>Diagrams</a:t>
            </a:r>
            <a:endParaRPr lang="vi-VN" sz="2000" b="1" dirty="0">
              <a:latin typeface="+mj-lt"/>
              <a:cs typeface="Times New Roman" panose="02020603050405020304" pitchFamily="18" charset="0"/>
            </a:endParaRPr>
          </a:p>
          <a:p>
            <a:pPr marL="342900" indent="-342900">
              <a:lnSpc>
                <a:spcPct val="130000"/>
              </a:lnSpc>
              <a:buFontTx/>
              <a:buChar char="-"/>
            </a:pPr>
            <a:endParaRPr lang="en-US" dirty="0">
              <a:latin typeface="Abadi" panose="020B0604020104020204" pitchFamily="34" charset="0"/>
              <a:cs typeface="Times New Roman" panose="02020603050405020304" pitchFamily="18" charset="0"/>
            </a:endParaRPr>
          </a:p>
        </p:txBody>
      </p:sp>
      <p:pic>
        <p:nvPicPr>
          <p:cNvPr id="7" name="Picture 6"/>
          <p:cNvPicPr/>
          <p:nvPr/>
        </p:nvPicPr>
        <p:blipFill>
          <a:blip r:embed="rId3"/>
          <a:stretch>
            <a:fillRect/>
          </a:stretch>
        </p:blipFill>
        <p:spPr>
          <a:xfrm>
            <a:off x="2074985" y="2277206"/>
            <a:ext cx="7397261" cy="4580793"/>
          </a:xfrm>
          <a:prstGeom prst="rect">
            <a:avLst/>
          </a:prstGeom>
        </p:spPr>
      </p:pic>
    </p:spTree>
    <p:extLst>
      <p:ext uri="{BB962C8B-B14F-4D97-AF65-F5344CB8AC3E}">
        <p14:creationId xmlns:p14="http://schemas.microsoft.com/office/powerpoint/2010/main" val="1995396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
          <p:cNvSpPr txBox="1">
            <a:spLocks noGrp="1"/>
          </p:cNvSpPr>
          <p:nvPr>
            <p:ph type="title"/>
          </p:nvPr>
        </p:nvSpPr>
        <p:spPr>
          <a:xfrm>
            <a:off x="1200602" y="1"/>
            <a:ext cx="10991400" cy="1072200"/>
          </a:xfrm>
          <a:prstGeom prst="rect">
            <a:avLst/>
          </a:prstGeom>
          <a:noFill/>
          <a:ln>
            <a:noFill/>
          </a:ln>
        </p:spPr>
        <p:txBody>
          <a:bodyPr spcFirstLastPara="1" wrap="square" lIns="91425" tIns="45700" rIns="91425" bIns="45700" anchor="ctr" anchorCtr="0">
            <a:noAutofit/>
          </a:bodyPr>
          <a:lstStyle/>
          <a:p>
            <a:pPr marL="0" lvl="0" indent="0" algn="l" rtl="0">
              <a:lnSpc>
                <a:spcPct val="122222"/>
              </a:lnSpc>
              <a:spcBef>
                <a:spcPts val="0"/>
              </a:spcBef>
              <a:spcAft>
                <a:spcPts val="0"/>
              </a:spcAft>
              <a:buClr>
                <a:schemeClr val="lt1"/>
              </a:buClr>
              <a:buSzPts val="2800"/>
              <a:buFont typeface="Times New Roman"/>
              <a:buNone/>
            </a:pPr>
            <a:r>
              <a:rPr lang="vi-VN" sz="2800" b="1" dirty="0"/>
              <a:t>TRƯỜNG ĐẠI HỌC GIAO THÔNG VẬN TẢI</a:t>
            </a:r>
            <a:r>
              <a:rPr lang="vi-VN" dirty="0"/>
              <a:t/>
            </a:r>
            <a:br>
              <a:rPr lang="vi-VN" dirty="0"/>
            </a:br>
            <a:r>
              <a:rPr lang="vi-VN" sz="2400" dirty="0"/>
              <a:t>UNIVERSITY OF TRANSPOST AND COMMUNICATIONS</a:t>
            </a:r>
            <a:endParaRPr dirty="0">
              <a:latin typeface="Abadi" panose="020B0604020104020204" pitchFamily="34" charset="0"/>
            </a:endParaRPr>
          </a:p>
        </p:txBody>
      </p:sp>
      <p:sp>
        <p:nvSpPr>
          <p:cNvPr id="4" name="TextBox 3"/>
          <p:cNvSpPr txBox="1"/>
          <p:nvPr/>
        </p:nvSpPr>
        <p:spPr>
          <a:xfrm>
            <a:off x="0" y="1189187"/>
            <a:ext cx="12192002" cy="523220"/>
          </a:xfrm>
          <a:prstGeom prst="rect">
            <a:avLst/>
          </a:prstGeom>
          <a:noFill/>
        </p:spPr>
        <p:txBody>
          <a:bodyPr wrap="square" rtlCol="0">
            <a:spAutoFit/>
          </a:bodyPr>
          <a:lstStyle/>
          <a:p>
            <a:pPr algn="ctr"/>
            <a:r>
              <a:rPr lang="en-US" sz="2800" b="1" dirty="0" smtClean="0">
                <a:latin typeface="+mj-lt"/>
                <a:cs typeface="Times New Roman" panose="02020603050405020304" pitchFamily="18" charset="0"/>
              </a:rPr>
              <a:t>4. CÀI ĐẶT CHƯƠNG TRÌNH</a:t>
            </a:r>
            <a:endParaRPr lang="en-US" sz="2800" b="1" dirty="0">
              <a:latin typeface="+mj-lt"/>
              <a:cs typeface="Times New Roman" panose="02020603050405020304" pitchFamily="18" charset="0"/>
            </a:endParaRPr>
          </a:p>
        </p:txBody>
      </p:sp>
      <p:sp>
        <p:nvSpPr>
          <p:cNvPr id="5" name="TextBox 4"/>
          <p:cNvSpPr txBox="1"/>
          <p:nvPr/>
        </p:nvSpPr>
        <p:spPr>
          <a:xfrm>
            <a:off x="355599" y="1890948"/>
            <a:ext cx="6103815" cy="772519"/>
          </a:xfrm>
          <a:prstGeom prst="rect">
            <a:avLst/>
          </a:prstGeom>
          <a:noFill/>
        </p:spPr>
        <p:txBody>
          <a:bodyPr wrap="square" rtlCol="0">
            <a:spAutoFit/>
          </a:bodyPr>
          <a:lstStyle/>
          <a:p>
            <a:pPr marL="342900" indent="-342900">
              <a:lnSpc>
                <a:spcPct val="130000"/>
              </a:lnSpc>
              <a:buFont typeface="Arial" pitchFamily="34" charset="0"/>
              <a:buChar char="•"/>
            </a:pPr>
            <a:r>
              <a:rPr lang="en-US" sz="2000" b="1" dirty="0" err="1" smtClean="0">
                <a:latin typeface="+mj-lt"/>
                <a:cs typeface="Times New Roman" panose="02020603050405020304" pitchFamily="18" charset="0"/>
              </a:rPr>
              <a:t>Chức</a:t>
            </a:r>
            <a:r>
              <a:rPr lang="en-US" sz="2000" b="1" dirty="0" smtClean="0">
                <a:latin typeface="+mj-lt"/>
                <a:cs typeface="Times New Roman" panose="02020603050405020304" pitchFamily="18" charset="0"/>
              </a:rPr>
              <a:t> </a:t>
            </a:r>
            <a:r>
              <a:rPr lang="en-US" sz="2000" b="1" dirty="0" err="1" smtClean="0">
                <a:latin typeface="+mj-lt"/>
                <a:cs typeface="Times New Roman" panose="02020603050405020304" pitchFamily="18" charset="0"/>
              </a:rPr>
              <a:t>năng</a:t>
            </a:r>
            <a:r>
              <a:rPr lang="en-US" sz="2000" b="1" dirty="0" smtClean="0">
                <a:latin typeface="+mj-lt"/>
                <a:cs typeface="Times New Roman" panose="02020603050405020304" pitchFamily="18" charset="0"/>
              </a:rPr>
              <a:t> </a:t>
            </a:r>
            <a:r>
              <a:rPr lang="en-US" sz="2000" b="1" dirty="0" err="1" smtClean="0">
                <a:latin typeface="+mj-lt"/>
                <a:cs typeface="Times New Roman" panose="02020603050405020304" pitchFamily="18" charset="0"/>
              </a:rPr>
              <a:t>tham</a:t>
            </a:r>
            <a:r>
              <a:rPr lang="en-US" sz="2000" b="1" dirty="0" smtClean="0">
                <a:latin typeface="+mj-lt"/>
                <a:cs typeface="Times New Roman" panose="02020603050405020304" pitchFamily="18" charset="0"/>
              </a:rPr>
              <a:t> </a:t>
            </a:r>
            <a:r>
              <a:rPr lang="en-US" sz="2000" b="1" dirty="0" err="1" smtClean="0">
                <a:latin typeface="+mj-lt"/>
                <a:cs typeface="Times New Roman" panose="02020603050405020304" pitchFamily="18" charset="0"/>
              </a:rPr>
              <a:t>gia</a:t>
            </a:r>
            <a:r>
              <a:rPr lang="en-US" sz="2000" b="1" dirty="0" smtClean="0">
                <a:latin typeface="+mj-lt"/>
                <a:cs typeface="Times New Roman" panose="02020603050405020304" pitchFamily="18" charset="0"/>
              </a:rPr>
              <a:t> </a:t>
            </a:r>
            <a:r>
              <a:rPr lang="en-US" sz="2000" b="1" dirty="0" err="1" smtClean="0">
                <a:latin typeface="+mj-lt"/>
                <a:cs typeface="Times New Roman" panose="02020603050405020304" pitchFamily="18" charset="0"/>
              </a:rPr>
              <a:t>làm</a:t>
            </a:r>
            <a:r>
              <a:rPr lang="en-US" sz="2000" b="1" dirty="0" smtClean="0">
                <a:latin typeface="+mj-lt"/>
                <a:cs typeface="Times New Roman" panose="02020603050405020304" pitchFamily="18" charset="0"/>
              </a:rPr>
              <a:t> </a:t>
            </a:r>
            <a:r>
              <a:rPr lang="en-US" sz="2000" b="1" dirty="0" err="1" smtClean="0">
                <a:latin typeface="+mj-lt"/>
                <a:cs typeface="Times New Roman" panose="02020603050405020304" pitchFamily="18" charset="0"/>
              </a:rPr>
              <a:t>đề</a:t>
            </a:r>
            <a:endParaRPr lang="vi-VN" sz="2000" b="1" dirty="0">
              <a:latin typeface="+mj-lt"/>
              <a:cs typeface="Times New Roman" panose="02020603050405020304" pitchFamily="18" charset="0"/>
            </a:endParaRPr>
          </a:p>
          <a:p>
            <a:pPr marL="342900" indent="-342900">
              <a:lnSpc>
                <a:spcPct val="130000"/>
              </a:lnSpc>
              <a:buFontTx/>
              <a:buChar char="-"/>
            </a:pPr>
            <a:endParaRPr lang="en-US" dirty="0">
              <a:latin typeface="Abadi" panose="020B0604020104020204" pitchFamily="34" charset="0"/>
              <a:cs typeface="Times New Roman" panose="02020603050405020304" pitchFamily="18" charset="0"/>
            </a:endParaRPr>
          </a:p>
        </p:txBody>
      </p:sp>
      <p:pic>
        <p:nvPicPr>
          <p:cNvPr id="6" name="Picture 5"/>
          <p:cNvPicPr/>
          <p:nvPr/>
        </p:nvPicPr>
        <p:blipFill>
          <a:blip r:embed="rId3"/>
          <a:stretch>
            <a:fillRect/>
          </a:stretch>
        </p:blipFill>
        <p:spPr>
          <a:xfrm>
            <a:off x="207106" y="2534512"/>
            <a:ext cx="5490309" cy="3444257"/>
          </a:xfrm>
          <a:prstGeom prst="rect">
            <a:avLst/>
          </a:prstGeom>
        </p:spPr>
      </p:pic>
      <p:pic>
        <p:nvPicPr>
          <p:cNvPr id="8" name="Picture 7"/>
          <p:cNvPicPr/>
          <p:nvPr/>
        </p:nvPicPr>
        <p:blipFill>
          <a:blip r:embed="rId4"/>
          <a:stretch>
            <a:fillRect/>
          </a:stretch>
        </p:blipFill>
        <p:spPr>
          <a:xfrm>
            <a:off x="5931878" y="2534512"/>
            <a:ext cx="6060830" cy="3444257"/>
          </a:xfrm>
          <a:prstGeom prst="rect">
            <a:avLst/>
          </a:prstGeom>
        </p:spPr>
      </p:pic>
    </p:spTree>
    <p:extLst>
      <p:ext uri="{BB962C8B-B14F-4D97-AF65-F5344CB8AC3E}">
        <p14:creationId xmlns:p14="http://schemas.microsoft.com/office/powerpoint/2010/main" val="943019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ủ đề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NguyenThanhTrung_ĐATN_Slide</Template>
  <TotalTime>864</TotalTime>
  <Words>730</Words>
  <Application>Microsoft Office PowerPoint</Application>
  <PresentationFormat>Custom</PresentationFormat>
  <Paragraphs>76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Abadi</vt:lpstr>
      <vt:lpstr>Calibri</vt:lpstr>
      <vt:lpstr>Theme1</vt:lpstr>
      <vt:lpstr>TRƯỜNG ĐẠI HỌC GIAO THÔNG VẬN TẢI UNIVERSITY OF TRANSPOST AND COMMUNICATIONS</vt:lpstr>
      <vt:lpstr>TRƯỜNG ĐẠI HỌC GIAO THÔNG VẬN TẢI UNIVERSITY OF TRANSPOST AND COMMUNICATIONS</vt:lpstr>
      <vt:lpstr>TRƯỜNG ĐẠI HỌC GIAO THÔNG VẬN TẢI UNIVERSITY OF TRANSPOST AND COMMUNICATIONS</vt:lpstr>
      <vt:lpstr>TRƯỜNG ĐẠI HỌC GIAO THÔNG VẬN TẢI UNIVERSITY OF TRANSPOST AND COMMUNICATIONS</vt:lpstr>
      <vt:lpstr>TRƯỜNG ĐẠI HỌC GIAO THÔNG VẬN TẢI UNIVERSITY OF TRANSPOST AND COMMUNICATIONS</vt:lpstr>
      <vt:lpstr>TRƯỜNG ĐẠI HỌC GIAO THÔNG VẬN TẢI UNIVERSITY OF TRANSPOST AND COMMUNICATIONS</vt:lpstr>
      <vt:lpstr>TRƯỜNG ĐẠI HỌC GIAO THÔNG VẬN TẢI UNIVERSITY OF TRANSPOST AND COMMUNICATIONS</vt:lpstr>
      <vt:lpstr>TRƯỜNG ĐẠI HỌC GIAO THÔNG VẬN TẢI UNIVERSITY OF TRANSPOST AND COMMUNICATIONS</vt:lpstr>
      <vt:lpstr>TRƯỜNG ĐẠI HỌC GIAO THÔNG VẬN TẢI UNIVERSITY OF TRANSPOST AND COMMUNICATIONS</vt:lpstr>
      <vt:lpstr>TRƯỜNG ĐẠI HỌC GIAO THÔNG VẬN TẢI UNIVERSITY OF TRANSPOST AND COMMUNICATIONS</vt:lpstr>
      <vt:lpstr>TRƯỜNG ĐẠI HỌC GIAO THÔNG VẬN TẢI UNIVERSITY OF TRANSPOST AND COMMUNICATIONS</vt:lpstr>
      <vt:lpstr>TRƯỜNG ĐẠI HỌC GIAO THÔNG VẬN TẢI UNIVERSITY OF TRANSPOST AND COMMUNICATIONS</vt:lpstr>
      <vt:lpstr>TRƯỜNG ĐẠI HỌC GIAO THÔNG VẬN TẢI UNIVERSITY OF TRANSPOST AND COMMUNICATIONS</vt:lpstr>
      <vt:lpstr>TRƯỜNG ĐẠI HỌC GIAO THÔNG VẬN TẢI UNIVERSITY OF TRANSPOST AND COMMUNICATIONS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GIAO THÔNG VẬN TẢI UNIVERSITY OF TRANSPOST AND COMMUNICATIONS</dc:title>
  <dc:creator>The Huskykalo</dc:creator>
  <cp:lastModifiedBy>ADMIN</cp:lastModifiedBy>
  <cp:revision>45</cp:revision>
  <dcterms:created xsi:type="dcterms:W3CDTF">2023-05-23T01:47:06Z</dcterms:created>
  <dcterms:modified xsi:type="dcterms:W3CDTF">2023-06-18T10:45:36Z</dcterms:modified>
</cp:coreProperties>
</file>