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3"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4" d="100"/>
          <a:sy n="84" d="100"/>
        </p:scale>
        <p:origin x="1387" y="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6/9/2021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205" y="1538287"/>
            <a:ext cx="7906603" cy="2492352"/>
          </a:xfrm>
        </p:spPr>
        <p:txBody>
          <a:bodyPr>
            <a:normAutofit/>
          </a:bodyPr>
          <a:lstStyle/>
          <a:p>
            <a:r>
              <a:rPr lang="en-US" dirty="0" err="1"/>
              <a:t>Báo</a:t>
            </a:r>
            <a:r>
              <a:rPr lang="en-US" dirty="0"/>
              <a:t> </a:t>
            </a:r>
            <a:r>
              <a:rPr lang="en-US" dirty="0" err="1"/>
              <a:t>cáo</a:t>
            </a:r>
            <a:r>
              <a:rPr lang="en-US" dirty="0"/>
              <a:t> </a:t>
            </a:r>
            <a:r>
              <a:rPr lang="en-US" dirty="0" err="1"/>
              <a:t>môn</a:t>
            </a:r>
            <a:r>
              <a:rPr lang="en-US" dirty="0"/>
              <a:t> </a:t>
            </a:r>
            <a:r>
              <a:rPr lang="en-US" dirty="0" err="1"/>
              <a:t>học</a:t>
            </a:r>
            <a:br>
              <a:rPr lang="en-US" dirty="0"/>
            </a:br>
            <a:r>
              <a:rPr lang="en-US" sz="4400" dirty="0" err="1"/>
              <a:t>Học</a:t>
            </a:r>
            <a:r>
              <a:rPr lang="en-US" sz="4400" dirty="0"/>
              <a:t> </a:t>
            </a:r>
            <a:r>
              <a:rPr lang="en-US" sz="4400" dirty="0" err="1"/>
              <a:t>phần</a:t>
            </a:r>
            <a:r>
              <a:rPr lang="en-US" sz="4400" dirty="0"/>
              <a:t>: </a:t>
            </a:r>
            <a:r>
              <a:rPr lang="en-US" sz="4400" dirty="0" err="1"/>
              <a:t>Mẫu</a:t>
            </a:r>
            <a:r>
              <a:rPr lang="en-US" sz="4400" dirty="0"/>
              <a:t> </a:t>
            </a:r>
            <a:r>
              <a:rPr lang="en-US" sz="4400" dirty="0" err="1"/>
              <a:t>thiết</a:t>
            </a:r>
            <a:r>
              <a:rPr lang="en-US" sz="4400" dirty="0"/>
              <a:t> </a:t>
            </a:r>
            <a:r>
              <a:rPr lang="en-US" sz="4400" dirty="0" err="1"/>
              <a:t>kế</a:t>
            </a:r>
            <a:r>
              <a:rPr lang="en-US" sz="4400" dirty="0"/>
              <a:t> </a:t>
            </a:r>
            <a:r>
              <a:rPr lang="en-US" sz="4400" dirty="0" err="1"/>
              <a:t>phần</a:t>
            </a:r>
            <a:r>
              <a:rPr lang="en-US" sz="4400" dirty="0"/>
              <a:t> </a:t>
            </a:r>
            <a:r>
              <a:rPr lang="en-US" sz="4400" dirty="0" err="1"/>
              <a:t>mềm</a:t>
            </a:r>
            <a:br>
              <a:rPr lang="en-US" dirty="0"/>
            </a:br>
            <a:endParaRPr lang="en-US" dirty="0"/>
          </a:p>
        </p:txBody>
      </p:sp>
      <p:sp>
        <p:nvSpPr>
          <p:cNvPr id="3" name="Subtitle 2"/>
          <p:cNvSpPr>
            <a:spLocks noGrp="1"/>
          </p:cNvSpPr>
          <p:nvPr>
            <p:ph type="subTitle" idx="1"/>
          </p:nvPr>
        </p:nvSpPr>
        <p:spPr>
          <a:xfrm>
            <a:off x="1143000" y="4313238"/>
            <a:ext cx="6858000" cy="2255884"/>
          </a:xfrm>
        </p:spPr>
        <p:txBody>
          <a:bodyPr>
            <a:normAutofit fontScale="92500" lnSpcReduction="10000"/>
          </a:bodyPr>
          <a:lstStyle/>
          <a:p>
            <a:r>
              <a:rPr lang="en-US" dirty="0" err="1"/>
              <a:t>Nhóm</a:t>
            </a:r>
            <a:r>
              <a:rPr lang="en-US" dirty="0"/>
              <a:t> </a:t>
            </a:r>
            <a:r>
              <a:rPr lang="en-US" dirty="0" err="1"/>
              <a:t>sinh</a:t>
            </a:r>
            <a:r>
              <a:rPr lang="en-US" dirty="0"/>
              <a:t> </a:t>
            </a:r>
            <a:r>
              <a:rPr lang="en-US" dirty="0" err="1"/>
              <a:t>viên</a:t>
            </a:r>
            <a:r>
              <a:rPr lang="en-US" dirty="0"/>
              <a:t> </a:t>
            </a:r>
            <a:r>
              <a:rPr lang="en-US" dirty="0" err="1"/>
              <a:t>thực</a:t>
            </a:r>
            <a:r>
              <a:rPr lang="en-US" dirty="0"/>
              <a:t> </a:t>
            </a:r>
            <a:r>
              <a:rPr lang="en-US" dirty="0" err="1"/>
              <a:t>hiện</a:t>
            </a:r>
            <a:r>
              <a:rPr lang="en-US" dirty="0"/>
              <a:t>:</a:t>
            </a:r>
          </a:p>
          <a:p>
            <a:pPr algn="l"/>
            <a:r>
              <a:rPr lang="en-US" dirty="0"/>
              <a:t>Nguyễn </a:t>
            </a:r>
            <a:r>
              <a:rPr lang="en-US" dirty="0" err="1"/>
              <a:t>Thị</a:t>
            </a:r>
            <a:r>
              <a:rPr lang="en-US" dirty="0"/>
              <a:t> </a:t>
            </a:r>
            <a:r>
              <a:rPr lang="en-US" dirty="0" err="1"/>
              <a:t>Duyên</a:t>
            </a:r>
            <a:r>
              <a:rPr lang="en-US" dirty="0"/>
              <a:t>				20173076</a:t>
            </a:r>
          </a:p>
          <a:p>
            <a:pPr algn="l"/>
            <a:r>
              <a:rPr lang="en-US" dirty="0"/>
              <a:t>Nguyễn </a:t>
            </a:r>
            <a:r>
              <a:rPr lang="en-US" dirty="0" err="1"/>
              <a:t>Văn</a:t>
            </a:r>
            <a:r>
              <a:rPr lang="en-US" dirty="0"/>
              <a:t> </a:t>
            </a:r>
            <a:r>
              <a:rPr lang="en-US" dirty="0" err="1"/>
              <a:t>Dương</a:t>
            </a:r>
            <a:r>
              <a:rPr lang="en-US" dirty="0"/>
              <a:t>				20173069	</a:t>
            </a:r>
          </a:p>
          <a:p>
            <a:pPr algn="l"/>
            <a:r>
              <a:rPr lang="en-US" dirty="0"/>
              <a:t>Nguyễn </a:t>
            </a:r>
            <a:r>
              <a:rPr lang="en-US" dirty="0" err="1"/>
              <a:t>Khương</a:t>
            </a:r>
            <a:r>
              <a:rPr lang="en-US" dirty="0"/>
              <a:t> Duy			20173072</a:t>
            </a:r>
          </a:p>
          <a:p>
            <a:pPr algn="l"/>
            <a:r>
              <a:rPr lang="en-US" dirty="0"/>
              <a:t>Nguyễn </a:t>
            </a:r>
            <a:r>
              <a:rPr lang="en-US" dirty="0" err="1"/>
              <a:t>Hữu</a:t>
            </a:r>
            <a:r>
              <a:rPr lang="en-US" dirty="0"/>
              <a:t> </a:t>
            </a:r>
            <a:r>
              <a:rPr lang="en-US" dirty="0" err="1"/>
              <a:t>Giang</a:t>
            </a:r>
            <a:r>
              <a:rPr lang="en-US" dirty="0"/>
              <a:t>				20173081</a:t>
            </a:r>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SOLID</a:t>
            </a:r>
          </a:p>
        </p:txBody>
      </p:sp>
      <p:sp>
        <p:nvSpPr>
          <p:cNvPr id="3" name="Content Placeholder 2"/>
          <p:cNvSpPr>
            <a:spLocks noGrp="1"/>
          </p:cNvSpPr>
          <p:nvPr>
            <p:ph idx="1"/>
          </p:nvPr>
        </p:nvSpPr>
        <p:spPr/>
        <p:txBody>
          <a:bodyPr>
            <a:normAutofit/>
          </a:bodyPr>
          <a:lstStyle/>
          <a:p>
            <a:pPr marL="0" indent="0">
              <a:buNone/>
            </a:pPr>
            <a:r>
              <a:rPr lang="en-US">
                <a:solidFill>
                  <a:schemeClr val="tx1"/>
                </a:solidFill>
                <a:latin typeface="Calibri" panose="020F0502020204030204" pitchFamily="34" charset="0"/>
                <a:cs typeface="Calibri" panose="020F0502020204030204" pitchFamily="34" charset="0"/>
              </a:rPr>
              <a:t>Khi thêm chức năng xem chi tiết sản phẩm, để lấy thông tin sản phẩm thì cần gọi hàm getMediaById() mà với mỗi loại sản phẩm thì có một hàm getMediaById() riêng nên cần tạo instance khác nhau cho từng loại. Nếu trong tương lai cần có thêm một loại sản phẩm mới thì sẽ phải sửa đổi code =&gt; vi phạm OCP</a:t>
            </a:r>
          </a:p>
          <a:p>
            <a:pPr marL="0" indent="0">
              <a:buNone/>
            </a:pPr>
            <a:endParaRPr lang="en-US">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196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SOLID</a:t>
            </a:r>
          </a:p>
        </p:txBody>
      </p:sp>
      <p:sp>
        <p:nvSpPr>
          <p:cNvPr id="3" name="Content Placeholder 2"/>
          <p:cNvSpPr>
            <a:spLocks noGrp="1"/>
          </p:cNvSpPr>
          <p:nvPr>
            <p:ph idx="1"/>
          </p:nvPr>
        </p:nvSpPr>
        <p:spPr/>
        <p:txBody>
          <a:bodyPr>
            <a:normAutofit/>
          </a:bodyPr>
          <a:lstStyle/>
          <a:p>
            <a:pPr marL="0" indent="0">
              <a:buNone/>
            </a:pPr>
            <a:r>
              <a:rPr lang="en-US">
                <a:solidFill>
                  <a:schemeClr val="tx1"/>
                </a:solidFill>
                <a:latin typeface="Calibri" panose="020F0502020204030204" pitchFamily="34" charset="0"/>
                <a:cs typeface="Calibri" panose="020F0502020204030204" pitchFamily="34" charset="0"/>
              </a:rPr>
              <a:t>Giải pháp: </a:t>
            </a:r>
          </a:p>
          <a:p>
            <a:pPr marL="0" indent="0">
              <a:buNone/>
            </a:pPr>
            <a:r>
              <a:rPr lang="en-US">
                <a:solidFill>
                  <a:schemeClr val="tx1"/>
                </a:solidFill>
                <a:latin typeface="Calibri" panose="020F0502020204030204" pitchFamily="34" charset="0"/>
                <a:cs typeface="Calibri" panose="020F0502020204030204" pitchFamily="34" charset="0"/>
              </a:rPr>
              <a:t>	</a:t>
            </a:r>
            <a:r>
              <a:rPr lang="vi-VN">
                <a:solidFill>
                  <a:schemeClr val="tx1"/>
                </a:solidFill>
                <a:latin typeface="Calibri" panose="020F0502020204030204" pitchFamily="34" charset="0"/>
                <a:cs typeface="Calibri" panose="020F0502020204030204" pitchFamily="34" charset="0"/>
              </a:rPr>
              <a:t>Sử dụng Factory Method để thiết kế lại: </a:t>
            </a:r>
          </a:p>
          <a:p>
            <a:pPr marL="0" indent="0">
              <a:buNone/>
            </a:pPr>
            <a:r>
              <a:rPr lang="en-US">
                <a:solidFill>
                  <a:schemeClr val="tx1"/>
                </a:solidFill>
                <a:latin typeface="Calibri" panose="020F0502020204030204" pitchFamily="34" charset="0"/>
                <a:cs typeface="Calibri" panose="020F0502020204030204" pitchFamily="34" charset="0"/>
              </a:rPr>
              <a:t>	-  </a:t>
            </a:r>
            <a:r>
              <a:rPr lang="vi-VN">
                <a:solidFill>
                  <a:schemeClr val="tx1"/>
                </a:solidFill>
                <a:latin typeface="Calibri" panose="020F0502020204030204" pitchFamily="34" charset="0"/>
                <a:cs typeface="Calibri" panose="020F0502020204030204" pitchFamily="34" charset="0"/>
              </a:rPr>
              <a:t>Tạo interface MediaDAOFactory chứa abstract method </a:t>
            </a:r>
            <a:r>
              <a:rPr lang="en-US">
                <a:solidFill>
                  <a:schemeClr val="tx1"/>
                </a:solidFill>
                <a:latin typeface="Calibri" panose="020F0502020204030204" pitchFamily="34" charset="0"/>
                <a:cs typeface="Calibri" panose="020F0502020204030204" pitchFamily="34" charset="0"/>
              </a:rPr>
              <a:t>	</a:t>
            </a:r>
            <a:r>
              <a:rPr lang="vi-VN">
                <a:solidFill>
                  <a:schemeClr val="tx1"/>
                </a:solidFill>
                <a:latin typeface="Calibri" panose="020F0502020204030204" pitchFamily="34" charset="0"/>
                <a:cs typeface="Calibri" panose="020F0502020204030204" pitchFamily="34" charset="0"/>
              </a:rPr>
              <a:t>createMediaDAO() </a:t>
            </a:r>
          </a:p>
          <a:p>
            <a:pPr marL="0" indent="0">
              <a:buNone/>
            </a:pPr>
            <a:r>
              <a:rPr lang="en-US">
                <a:solidFill>
                  <a:schemeClr val="tx1"/>
                </a:solidFill>
                <a:latin typeface="Calibri" panose="020F0502020204030204" pitchFamily="34" charset="0"/>
                <a:cs typeface="Calibri" panose="020F0502020204030204" pitchFamily="34" charset="0"/>
              </a:rPr>
              <a:t>	- </a:t>
            </a:r>
            <a:r>
              <a:rPr lang="vi-VN">
                <a:solidFill>
                  <a:schemeClr val="tx1"/>
                </a:solidFill>
                <a:latin typeface="Calibri" panose="020F0502020204030204" pitchFamily="34" charset="0"/>
                <a:cs typeface="Calibri" panose="020F0502020204030204" pitchFamily="34" charset="0"/>
              </a:rPr>
              <a:t>Tạo ra các concrete Factory implement MediaDAOFactory rồi </a:t>
            </a:r>
            <a:r>
              <a:rPr lang="en-US">
                <a:solidFill>
                  <a:schemeClr val="tx1"/>
                </a:solidFill>
                <a:latin typeface="Calibri" panose="020F0502020204030204" pitchFamily="34" charset="0"/>
                <a:cs typeface="Calibri" panose="020F0502020204030204" pitchFamily="34" charset="0"/>
              </a:rPr>
              <a:t>	</a:t>
            </a:r>
            <a:r>
              <a:rPr lang="vi-VN">
                <a:solidFill>
                  <a:schemeClr val="tx1"/>
                </a:solidFill>
                <a:latin typeface="Calibri" panose="020F0502020204030204" pitchFamily="34" charset="0"/>
                <a:cs typeface="Calibri" panose="020F0502020204030204" pitchFamily="34" charset="0"/>
              </a:rPr>
              <a:t>override createMediaDAO() </a:t>
            </a:r>
          </a:p>
          <a:p>
            <a:pPr marL="0" indent="0">
              <a:buNone/>
            </a:pPr>
            <a:r>
              <a:rPr lang="en-US">
                <a:solidFill>
                  <a:schemeClr val="tx1"/>
                </a:solidFill>
                <a:latin typeface="Calibri" panose="020F0502020204030204" pitchFamily="34" charset="0"/>
                <a:cs typeface="Calibri" panose="020F0502020204030204" pitchFamily="34" charset="0"/>
              </a:rPr>
              <a:t>	- </a:t>
            </a:r>
            <a:r>
              <a:rPr lang="vi-VN">
                <a:solidFill>
                  <a:schemeClr val="tx1"/>
                </a:solidFill>
                <a:latin typeface="Calibri" panose="020F0502020204030204" pitchFamily="34" charset="0"/>
                <a:cs typeface="Calibri" panose="020F0502020204030204" pitchFamily="34" charset="0"/>
              </a:rPr>
              <a:t>Thêm một class DetailController trong module controller để xử </a:t>
            </a:r>
            <a:r>
              <a:rPr lang="en-US">
                <a:solidFill>
                  <a:schemeClr val="tx1"/>
                </a:solidFill>
                <a:latin typeface="Calibri" panose="020F0502020204030204" pitchFamily="34" charset="0"/>
                <a:cs typeface="Calibri" panose="020F0502020204030204" pitchFamily="34" charset="0"/>
              </a:rPr>
              <a:t>	</a:t>
            </a:r>
            <a:r>
              <a:rPr lang="vi-VN">
                <a:solidFill>
                  <a:schemeClr val="tx1"/>
                </a:solidFill>
                <a:latin typeface="Calibri" panose="020F0502020204030204" pitchFamily="34" charset="0"/>
                <a:cs typeface="Calibri" panose="020F0502020204030204" pitchFamily="34" charset="0"/>
              </a:rPr>
              <a:t>lý nhiệm vụ xem chi tiết sản phẩm. </a:t>
            </a:r>
            <a:endParaRPr lang="en-US">
              <a:solidFill>
                <a:schemeClr val="tx1"/>
              </a:solidFill>
              <a:latin typeface="Calibri" panose="020F0502020204030204" pitchFamily="34" charset="0"/>
              <a:cs typeface="Calibri" panose="020F0502020204030204" pitchFamily="34" charset="0"/>
            </a:endParaRPr>
          </a:p>
          <a:p>
            <a:pPr marL="0" indent="0">
              <a:buNone/>
            </a:pPr>
            <a:endParaRPr lang="vi-VN">
              <a:solidFill>
                <a:schemeClr val="tx1"/>
              </a:solidFill>
              <a:latin typeface="Calibri" panose="020F0502020204030204" pitchFamily="34" charset="0"/>
              <a:cs typeface="Calibri" panose="020F0502020204030204" pitchFamily="34" charset="0"/>
            </a:endParaRPr>
          </a:p>
          <a:p>
            <a:pPr marL="0" indent="0">
              <a:buNone/>
            </a:pPr>
            <a:r>
              <a:rPr lang="vi-VN">
                <a:solidFill>
                  <a:schemeClr val="tx1"/>
                </a:solidFill>
                <a:latin typeface="Calibri" panose="020F0502020204030204" pitchFamily="34" charset="0"/>
                <a:cs typeface="Calibri" panose="020F0502020204030204" pitchFamily="34" charset="0"/>
              </a:rPr>
              <a:t>Như vậy, khi thêm một sản phẩm mới chỉ cần tạo concrete Factory mới mà không cần sửa đổi code cũ </a:t>
            </a:r>
            <a:r>
              <a:rPr lang="en-US">
                <a:solidFill>
                  <a:schemeClr val="tx1"/>
                </a:solidFill>
                <a:latin typeface="Calibri" panose="020F0502020204030204" pitchFamily="34" charset="0"/>
                <a:cs typeface="Calibri" panose="020F0502020204030204" pitchFamily="34" charset="0"/>
              </a:rPr>
              <a:t> </a:t>
            </a:r>
          </a:p>
          <a:p>
            <a:pPr marL="0" indent="0">
              <a:buNone/>
            </a:pPr>
            <a:endParaRPr lang="en-US">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132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SOLID</a:t>
            </a:r>
          </a:p>
        </p:txBody>
      </p:sp>
      <p:pic>
        <p:nvPicPr>
          <p:cNvPr id="1026" name="Picture 2">
            <a:extLst>
              <a:ext uri="{FF2B5EF4-FFF2-40B4-BE49-F238E27FC236}">
                <a16:creationId xmlns:a16="http://schemas.microsoft.com/office/drawing/2014/main" id="{F0750B0F-1004-4FCF-AFC0-B585354478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50" y="1975677"/>
            <a:ext cx="8026400" cy="3643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2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SOLID</a:t>
            </a:r>
          </a:p>
        </p:txBody>
      </p:sp>
      <p:sp>
        <p:nvSpPr>
          <p:cNvPr id="3" name="Chỗ dành sẵn cho Nội dung 2">
            <a:extLst>
              <a:ext uri="{FF2B5EF4-FFF2-40B4-BE49-F238E27FC236}">
                <a16:creationId xmlns:a16="http://schemas.microsoft.com/office/drawing/2014/main" id="{3347D52E-865B-439D-9614-428E041A46AC}"/>
              </a:ext>
            </a:extLst>
          </p:cNvPr>
          <p:cNvSpPr>
            <a:spLocks noGrp="1"/>
          </p:cNvSpPr>
          <p:nvPr>
            <p:ph idx="1"/>
          </p:nvPr>
        </p:nvSpPr>
        <p:spPr/>
        <p:txBody>
          <a:bodyPr>
            <a:normAutofit/>
          </a:bodyPr>
          <a:lstStyle/>
          <a:p>
            <a:r>
              <a:rPr lang="vi-VN" b="0" i="0">
                <a:solidFill>
                  <a:schemeClr val="tx1"/>
                </a:solidFill>
                <a:effectLst/>
                <a:latin typeface="Calibri" panose="020F0502020204030204" pitchFamily="34" charset="0"/>
                <a:cs typeface="Calibri" panose="020F0502020204030204" pitchFamily="34" charset="0"/>
              </a:rPr>
              <a:t>AuthenticationController extends từ BaseController. BaseController có 2 phương thức checkMediaInCard() và getListCartMedia() nhưng AuthenticationController lại không sử dụng </a:t>
            </a:r>
            <a:r>
              <a:rPr lang="en-US" b="0" i="0">
                <a:solidFill>
                  <a:schemeClr val="tx1"/>
                </a:solidFill>
                <a:effectLst/>
                <a:latin typeface="Calibri" panose="020F0502020204030204" pitchFamily="34" charset="0"/>
                <a:cs typeface="Calibri" panose="020F0502020204030204" pitchFamily="34" charset="0"/>
              </a:rPr>
              <a:t>=&gt; vi phạm LSP</a:t>
            </a:r>
            <a:endParaRPr lang="en-US">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1166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a:t>
            </a:r>
            <a:r>
              <a:rPr lang="en-US" dirty="0" err="1"/>
              <a:t>Các</a:t>
            </a:r>
            <a:r>
              <a:rPr lang="en-US" dirty="0"/>
              <a:t> </a:t>
            </a:r>
            <a:r>
              <a:rPr lang="en-US" dirty="0" err="1"/>
              <a:t>vấn</a:t>
            </a:r>
            <a:r>
              <a:rPr lang="en-US" dirty="0"/>
              <a:t> </a:t>
            </a:r>
            <a:r>
              <a:rPr lang="en-US" dirty="0" err="1"/>
              <a:t>đề</a:t>
            </a:r>
            <a:r>
              <a:rPr lang="en-US" dirty="0"/>
              <a:t> </a:t>
            </a:r>
            <a:r>
              <a:rPr lang="en-US" dirty="0" err="1"/>
              <a:t>về</a:t>
            </a:r>
            <a:r>
              <a:rPr lang="en-US" dirty="0"/>
              <a:t> Clean Code</a:t>
            </a:r>
          </a:p>
        </p:txBody>
      </p:sp>
      <p:sp>
        <p:nvSpPr>
          <p:cNvPr id="3" name="Content Placeholder 2"/>
          <p:cNvSpPr>
            <a:spLocks noGrp="1"/>
          </p:cNvSpPr>
          <p:nvPr>
            <p:ph idx="1"/>
          </p:nvPr>
        </p:nvSpPr>
        <p:spPr/>
        <p:txBody>
          <a:bodyPr>
            <a:normAutofit/>
          </a:bodyPr>
          <a:lstStyle/>
          <a:p>
            <a:pPr marL="0" indent="0">
              <a:buNone/>
            </a:pPr>
            <a:r>
              <a:rPr lang="en-US" sz="2800" b="1" dirty="0"/>
              <a:t>2.4.1: Clear Name</a:t>
            </a:r>
          </a:p>
          <a:p>
            <a:pPr marL="0" indent="0">
              <a:buNone/>
            </a:pPr>
            <a:endParaRPr lang="en-US" sz="2800" b="1" dirty="0"/>
          </a:p>
        </p:txBody>
      </p:sp>
      <p:graphicFrame>
        <p:nvGraphicFramePr>
          <p:cNvPr id="4" name="Table 3">
            <a:extLst>
              <a:ext uri="{FF2B5EF4-FFF2-40B4-BE49-F238E27FC236}">
                <a16:creationId xmlns:a16="http://schemas.microsoft.com/office/drawing/2014/main" id="{BC451A98-B91E-43A3-8C7E-3216A4E865BF}"/>
              </a:ext>
            </a:extLst>
          </p:cNvPr>
          <p:cNvGraphicFramePr>
            <a:graphicFrameLocks noGrp="1"/>
          </p:cNvGraphicFramePr>
          <p:nvPr/>
        </p:nvGraphicFramePr>
        <p:xfrm>
          <a:off x="565149" y="1856377"/>
          <a:ext cx="8089901" cy="4620516"/>
        </p:xfrm>
        <a:graphic>
          <a:graphicData uri="http://schemas.openxmlformats.org/drawingml/2006/table">
            <a:tbl>
              <a:tblPr firstRow="1" firstCol="1" bandRow="1">
                <a:tableStyleId>{5C22544A-7EE6-4342-B048-85BDC9FD1C3A}</a:tableStyleId>
              </a:tblPr>
              <a:tblGrid>
                <a:gridCol w="314971">
                  <a:extLst>
                    <a:ext uri="{9D8B030D-6E8A-4147-A177-3AD203B41FA5}">
                      <a16:colId xmlns:a16="http://schemas.microsoft.com/office/drawing/2014/main" val="4243292299"/>
                    </a:ext>
                  </a:extLst>
                </a:gridCol>
                <a:gridCol w="2550017">
                  <a:extLst>
                    <a:ext uri="{9D8B030D-6E8A-4147-A177-3AD203B41FA5}">
                      <a16:colId xmlns:a16="http://schemas.microsoft.com/office/drawing/2014/main" val="3832893081"/>
                    </a:ext>
                  </a:extLst>
                </a:gridCol>
                <a:gridCol w="1668356">
                  <a:extLst>
                    <a:ext uri="{9D8B030D-6E8A-4147-A177-3AD203B41FA5}">
                      <a16:colId xmlns:a16="http://schemas.microsoft.com/office/drawing/2014/main" val="7651310"/>
                    </a:ext>
                  </a:extLst>
                </a:gridCol>
                <a:gridCol w="3556557">
                  <a:extLst>
                    <a:ext uri="{9D8B030D-6E8A-4147-A177-3AD203B41FA5}">
                      <a16:colId xmlns:a16="http://schemas.microsoft.com/office/drawing/2014/main" val="931198845"/>
                    </a:ext>
                  </a:extLst>
                </a:gridCol>
              </a:tblGrid>
              <a:tr h="172389">
                <a:tc>
                  <a:txBody>
                    <a:bodyPr/>
                    <a:lstStyle/>
                    <a:p>
                      <a:pPr marL="0" marR="0" algn="ctr">
                        <a:lnSpc>
                          <a:spcPct val="120000"/>
                        </a:lnSpc>
                        <a:spcBef>
                          <a:spcPts val="600"/>
                        </a:spcBef>
                        <a:spcAft>
                          <a:spcPts val="0"/>
                        </a:spcAft>
                      </a:pPr>
                      <a:r>
                        <a:rPr lang="vi-VN" sz="2000">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a:txBody>
                  <a:tcPr marL="53914" marR="53914" marT="0" marB="0"/>
                </a:tc>
                <a:tc>
                  <a:txBody>
                    <a:bodyPr/>
                    <a:lstStyle/>
                    <a:p>
                      <a:pPr marL="0" marR="0" algn="ctr">
                        <a:lnSpc>
                          <a:spcPct val="120000"/>
                        </a:lnSpc>
                        <a:spcBef>
                          <a:spcPts val="600"/>
                        </a:spcBef>
                        <a:spcAft>
                          <a:spcPts val="0"/>
                        </a:spcAft>
                      </a:pPr>
                      <a:r>
                        <a:rPr lang="en-US" sz="2000" dirty="0" err="1">
                          <a:latin typeface="Arial" panose="020B0604020202020204" pitchFamily="34" charset="0"/>
                          <a:cs typeface="Arial" panose="020B0604020202020204" pitchFamily="34" charset="0"/>
                        </a:rPr>
                        <a:t>Lớp</a:t>
                      </a:r>
                      <a:endParaRPr lang="en-US" sz="2000" dirty="0">
                        <a:latin typeface="Arial" panose="020B0604020202020204" pitchFamily="34" charset="0"/>
                        <a:cs typeface="Arial" panose="020B0604020202020204" pitchFamily="34" charset="0"/>
                      </a:endParaRPr>
                    </a:p>
                  </a:txBody>
                  <a:tcPr marL="53914" marR="53914" marT="0" marB="0"/>
                </a:tc>
                <a:tc>
                  <a:txBody>
                    <a:bodyPr/>
                    <a:lstStyle/>
                    <a:p>
                      <a:pPr marL="0" marR="0" algn="ctr">
                        <a:lnSpc>
                          <a:spcPct val="120000"/>
                        </a:lnSpc>
                        <a:spcBef>
                          <a:spcPts val="600"/>
                        </a:spcBef>
                        <a:spcAft>
                          <a:spcPts val="0"/>
                        </a:spcAft>
                      </a:pPr>
                      <a:r>
                        <a:rPr lang="en-US" sz="2000">
                          <a:latin typeface="Arial" panose="020B0604020202020204" pitchFamily="34" charset="0"/>
                          <a:cs typeface="Arial" panose="020B0604020202020204" pitchFamily="34" charset="0"/>
                        </a:rPr>
                        <a:t>Vấn đề</a:t>
                      </a:r>
                    </a:p>
                  </a:txBody>
                  <a:tcPr marL="53914" marR="53914" marT="0" marB="0"/>
                </a:tc>
                <a:tc>
                  <a:txBody>
                    <a:bodyPr/>
                    <a:lstStyle/>
                    <a:p>
                      <a:pPr marL="0" marR="0" algn="ctr">
                        <a:lnSpc>
                          <a:spcPct val="120000"/>
                        </a:lnSpc>
                        <a:spcBef>
                          <a:spcPts val="600"/>
                        </a:spcBef>
                        <a:spcAft>
                          <a:spcPts val="0"/>
                        </a:spcAft>
                      </a:pPr>
                      <a:r>
                        <a:rPr lang="en-US" sz="2000">
                          <a:latin typeface="Arial" panose="020B0604020202020204" pitchFamily="34" charset="0"/>
                          <a:cs typeface="Arial" panose="020B0604020202020204" pitchFamily="34" charset="0"/>
                        </a:rPr>
                        <a:t>Giải quyết</a:t>
                      </a:r>
                    </a:p>
                  </a:txBody>
                  <a:tcPr marL="53914" marR="53914" marT="0" marB="0"/>
                </a:tc>
                <a:extLst>
                  <a:ext uri="{0D108BD9-81ED-4DB2-BD59-A6C34878D82A}">
                    <a16:rowId xmlns:a16="http://schemas.microsoft.com/office/drawing/2014/main" val="704040686"/>
                  </a:ext>
                </a:extLst>
              </a:tr>
              <a:tr h="697619">
                <a:tc>
                  <a:txBody>
                    <a:bodyPr/>
                    <a:lstStyle/>
                    <a:p>
                      <a:pPr marL="0" marR="0" algn="just">
                        <a:lnSpc>
                          <a:spcPct val="120000"/>
                        </a:lnSpc>
                        <a:spcBef>
                          <a:spcPts val="600"/>
                        </a:spcBef>
                        <a:spcAft>
                          <a:spcPts val="0"/>
                        </a:spcAft>
                      </a:pPr>
                      <a:r>
                        <a:rPr lang="vi-VN" sz="2000">
                          <a:latin typeface="Arial" panose="020B0604020202020204" pitchFamily="34" charset="0"/>
                          <a:cs typeface="Arial" panose="020B0604020202020204" pitchFamily="34" charset="0"/>
                        </a:rPr>
                        <a:t>1</a:t>
                      </a:r>
                      <a:endParaRPr lang="en-US" sz="2000">
                        <a:latin typeface="Arial" panose="020B0604020202020204" pitchFamily="34" charset="0"/>
                        <a:cs typeface="Arial" panose="020B0604020202020204" pitchFamily="34" charset="0"/>
                      </a:endParaRPr>
                    </a:p>
                  </a:txBody>
                  <a:tcPr marL="53914" marR="53914" marT="0" marB="0"/>
                </a:tc>
                <a:tc>
                  <a:txBody>
                    <a:bodyPr/>
                    <a:lstStyle/>
                    <a:p>
                      <a:pPr marL="0" marR="0" algn="just">
                        <a:lnSpc>
                          <a:spcPct val="120000"/>
                        </a:lnSpc>
                        <a:spcBef>
                          <a:spcPts val="600"/>
                        </a:spcBef>
                        <a:spcAft>
                          <a:spcPts val="0"/>
                        </a:spcAft>
                      </a:pPr>
                      <a:r>
                        <a:rPr lang="en-US" sz="2000" dirty="0" err="1">
                          <a:latin typeface="Arial" panose="020B0604020202020204" pitchFamily="34" charset="0"/>
                          <a:cs typeface="Arial" panose="020B0604020202020204" pitchFamily="34" charset="0"/>
                        </a:rPr>
                        <a:t>InterbankSubsystem</a:t>
                      </a:r>
                      <a:endParaRPr lang="en-US" sz="2000" dirty="0">
                        <a:latin typeface="Arial" panose="020B0604020202020204" pitchFamily="34" charset="0"/>
                        <a:cs typeface="Arial" panose="020B0604020202020204" pitchFamily="34" charset="0"/>
                      </a:endParaRPr>
                    </a:p>
                  </a:txBody>
                  <a:tcPr marL="53914" marR="53914" marT="0" marB="0"/>
                </a:tc>
                <a:tc>
                  <a:txBody>
                    <a:bodyPr/>
                    <a:lstStyle/>
                    <a:p>
                      <a:pPr marL="0" marR="0" algn="just">
                        <a:lnSpc>
                          <a:spcPct val="120000"/>
                        </a:lnSpc>
                        <a:spcBef>
                          <a:spcPts val="600"/>
                        </a:spcBef>
                        <a:spcAft>
                          <a:spcPts val="0"/>
                        </a:spcAft>
                      </a:pPr>
                      <a:r>
                        <a:rPr lang="en-US" sz="2000">
                          <a:latin typeface="Arial" panose="020B0604020202020204" pitchFamily="34" charset="0"/>
                          <a:cs typeface="Arial" panose="020B0604020202020204" pitchFamily="34" charset="0"/>
                        </a:rPr>
                        <a:t>Sử dụng từ viết tắt để đặt tên biến</a:t>
                      </a:r>
                    </a:p>
                  </a:txBody>
                  <a:tcPr marL="53914" marR="53914" marT="0" marB="0"/>
                </a:tc>
                <a:tc>
                  <a:txBody>
                    <a:bodyPr/>
                    <a:lstStyle/>
                    <a:p>
                      <a:pPr marL="0" marR="0" algn="just">
                        <a:lnSpc>
                          <a:spcPct val="120000"/>
                        </a:lnSpc>
                        <a:spcBef>
                          <a:spcPts val="600"/>
                        </a:spcBef>
                        <a:spcAft>
                          <a:spcPts val="0"/>
                        </a:spcAft>
                      </a:pPr>
                      <a:r>
                        <a:rPr lang="en-US" sz="2000">
                          <a:latin typeface="Arial" panose="020B0604020202020204" pitchFamily="34" charset="0"/>
                          <a:cs typeface="Arial" panose="020B0604020202020204" pitchFamily="34" charset="0"/>
                        </a:rPr>
                        <a:t>Thay thế tên biến từ ctrl thành interbankSubsystemController</a:t>
                      </a:r>
                    </a:p>
                  </a:txBody>
                  <a:tcPr marL="53914" marR="53914" marT="0" marB="0"/>
                </a:tc>
                <a:extLst>
                  <a:ext uri="{0D108BD9-81ED-4DB2-BD59-A6C34878D82A}">
                    <a16:rowId xmlns:a16="http://schemas.microsoft.com/office/drawing/2014/main" val="3027393881"/>
                  </a:ext>
                </a:extLst>
              </a:tr>
              <a:tr h="1229701">
                <a:tc>
                  <a:txBody>
                    <a:bodyPr/>
                    <a:lstStyle/>
                    <a:p>
                      <a:pPr marL="0" marR="0" algn="just">
                        <a:lnSpc>
                          <a:spcPct val="120000"/>
                        </a:lnSpc>
                        <a:spcBef>
                          <a:spcPts val="600"/>
                        </a:spcBef>
                        <a:spcAft>
                          <a:spcPts val="0"/>
                        </a:spcAft>
                      </a:pPr>
                      <a:r>
                        <a:rPr lang="vi-VN" sz="2000">
                          <a:latin typeface="Arial" panose="020B0604020202020204" pitchFamily="34" charset="0"/>
                          <a:cs typeface="Arial" panose="020B0604020202020204" pitchFamily="34" charset="0"/>
                        </a:rPr>
                        <a:t>2</a:t>
                      </a:r>
                      <a:endParaRPr lang="en-US" sz="2000">
                        <a:latin typeface="Arial" panose="020B0604020202020204" pitchFamily="34" charset="0"/>
                        <a:cs typeface="Arial" panose="020B0604020202020204" pitchFamily="34" charset="0"/>
                      </a:endParaRPr>
                    </a:p>
                  </a:txBody>
                  <a:tcPr marL="53914" marR="53914" marT="0" marB="0"/>
                </a:tc>
                <a:tc>
                  <a:txBody>
                    <a:bodyPr/>
                    <a:lstStyle/>
                    <a:p>
                      <a:pPr marL="0" marR="0" algn="just">
                        <a:lnSpc>
                          <a:spcPct val="120000"/>
                        </a:lnSpc>
                        <a:spcBef>
                          <a:spcPts val="600"/>
                        </a:spcBef>
                        <a:spcAft>
                          <a:spcPts val="0"/>
                        </a:spcAft>
                      </a:pPr>
                      <a:r>
                        <a:rPr lang="en-US" sz="2000" dirty="0" err="1">
                          <a:latin typeface="Arial" panose="020B0604020202020204" pitchFamily="34" charset="0"/>
                          <a:cs typeface="Arial" panose="020B0604020202020204" pitchFamily="34" charset="0"/>
                        </a:rPr>
                        <a:t>BaseScreenHandler</a:t>
                      </a:r>
                      <a:endParaRPr lang="en-US" sz="2000" dirty="0">
                        <a:latin typeface="Arial" panose="020B0604020202020204" pitchFamily="34" charset="0"/>
                        <a:cs typeface="Arial" panose="020B0604020202020204" pitchFamily="34" charset="0"/>
                      </a:endParaRPr>
                    </a:p>
                  </a:txBody>
                  <a:tcPr marL="53914" marR="53914" marT="0" marB="0"/>
                </a:tc>
                <a:tc>
                  <a:txBody>
                    <a:bodyPr/>
                    <a:lstStyle/>
                    <a:p>
                      <a:pPr marL="0" marR="0" algn="just">
                        <a:lnSpc>
                          <a:spcPct val="120000"/>
                        </a:lnSpc>
                        <a:spcBef>
                          <a:spcPts val="600"/>
                        </a:spcBef>
                        <a:spcAft>
                          <a:spcPts val="0"/>
                        </a:spcAft>
                      </a:pP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tắt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endParaRPr lang="en-US" sz="2000" dirty="0">
                        <a:latin typeface="Arial" panose="020B0604020202020204" pitchFamily="34" charset="0"/>
                        <a:cs typeface="Arial" panose="020B0604020202020204" pitchFamily="34" charset="0"/>
                      </a:endParaRPr>
                    </a:p>
                  </a:txBody>
                  <a:tcPr marL="53914" marR="53914" marT="0" marB="0"/>
                </a:tc>
                <a:tc>
                  <a:txBody>
                    <a:bodyPr/>
                    <a:lstStyle/>
                    <a:p>
                      <a:pPr marL="0" marR="0" algn="l">
                        <a:lnSpc>
                          <a:spcPct val="120000"/>
                        </a:lnSpc>
                        <a:spcBef>
                          <a:spcPts val="600"/>
                        </a:spcBef>
                        <a:spcAft>
                          <a:spcPts val="0"/>
                        </a:spcAft>
                      </a:pPr>
                      <a:r>
                        <a:rPr lang="en-US" sz="2000" dirty="0" err="1">
                          <a:latin typeface="Arial" panose="020B0604020202020204" pitchFamily="34" charset="0"/>
                          <a:cs typeface="Arial" panose="020B0604020202020204" pitchFamily="34" charset="0"/>
                        </a:rPr>
                        <a:t>Thay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bController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baseController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getBController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setBController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getBaseController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setBaseController</a:t>
                      </a:r>
                      <a:endParaRPr lang="en-US" sz="2000" dirty="0">
                        <a:latin typeface="Arial" panose="020B0604020202020204" pitchFamily="34" charset="0"/>
                        <a:cs typeface="Arial" panose="020B0604020202020204" pitchFamily="34" charset="0"/>
                      </a:endParaRPr>
                    </a:p>
                  </a:txBody>
                  <a:tcPr marL="53914" marR="53914" marT="0" marB="0"/>
                </a:tc>
                <a:extLst>
                  <a:ext uri="{0D108BD9-81ED-4DB2-BD59-A6C34878D82A}">
                    <a16:rowId xmlns:a16="http://schemas.microsoft.com/office/drawing/2014/main" val="1530803415"/>
                  </a:ext>
                </a:extLst>
              </a:tr>
              <a:tr h="1095787">
                <a:tc>
                  <a:txBody>
                    <a:bodyPr/>
                    <a:lstStyle/>
                    <a:p>
                      <a:pPr marL="0" marR="0" algn="just">
                        <a:lnSpc>
                          <a:spcPct val="120000"/>
                        </a:lnSpc>
                        <a:spcBef>
                          <a:spcPts val="600"/>
                        </a:spcBef>
                        <a:spcAft>
                          <a:spcPts val="0"/>
                        </a:spcAft>
                      </a:pPr>
                      <a:r>
                        <a:rPr lang="en-US" sz="2000">
                          <a:latin typeface="Arial" panose="020B0604020202020204" pitchFamily="34" charset="0"/>
                          <a:cs typeface="Arial" panose="020B0604020202020204" pitchFamily="34" charset="0"/>
                        </a:rPr>
                        <a:t>3</a:t>
                      </a:r>
                    </a:p>
                  </a:txBody>
                  <a:tcPr marL="53914" marR="53914" marT="0" marB="0"/>
                </a:tc>
                <a:tc>
                  <a:txBody>
                    <a:bodyPr/>
                    <a:lstStyle/>
                    <a:p>
                      <a:pPr marL="0" marR="0" algn="l">
                        <a:lnSpc>
                          <a:spcPct val="120000"/>
                        </a:lnSpc>
                        <a:spcBef>
                          <a:spcPts val="600"/>
                        </a:spcBef>
                        <a:spcAft>
                          <a:spcPts val="0"/>
                        </a:spcAft>
                      </a:pP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thừa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BaseScreenHandler</a:t>
                      </a:r>
                      <a:endParaRPr lang="en-US" sz="2000" dirty="0">
                        <a:latin typeface="Arial" panose="020B0604020202020204" pitchFamily="34" charset="0"/>
                        <a:cs typeface="Arial" panose="020B0604020202020204" pitchFamily="34" charset="0"/>
                      </a:endParaRPr>
                    </a:p>
                  </a:txBody>
                  <a:tcPr marL="53914" marR="53914" marT="0" marB="0"/>
                </a:tc>
                <a:tc>
                  <a:txBody>
                    <a:bodyPr/>
                    <a:lstStyle/>
                    <a:p>
                      <a:pPr marL="0" marR="0" algn="just">
                        <a:lnSpc>
                          <a:spcPct val="120000"/>
                        </a:lnSpc>
                        <a:spcBef>
                          <a:spcPts val="600"/>
                        </a:spcBef>
                        <a:spcAft>
                          <a:spcPts val="0"/>
                        </a:spcAft>
                      </a:pP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tắt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endParaRPr lang="en-US" sz="2000" dirty="0">
                        <a:latin typeface="Arial" panose="020B0604020202020204" pitchFamily="34" charset="0"/>
                        <a:cs typeface="Arial" panose="020B0604020202020204" pitchFamily="34" charset="0"/>
                      </a:endParaRPr>
                    </a:p>
                  </a:txBody>
                  <a:tcPr marL="53914" marR="53914" marT="0" marB="0"/>
                </a:tc>
                <a:tc>
                  <a:txBody>
                    <a:bodyPr/>
                    <a:lstStyle/>
                    <a:p>
                      <a:pPr marL="0" marR="0" algn="l">
                        <a:lnSpc>
                          <a:spcPct val="120000"/>
                        </a:lnSpc>
                        <a:spcBef>
                          <a:spcPts val="600"/>
                        </a:spcBef>
                        <a:spcAft>
                          <a:spcPts val="0"/>
                        </a:spcAft>
                      </a:pPr>
                      <a:r>
                        <a:rPr lang="vi-VN" sz="2000" dirty="0">
                          <a:latin typeface="Arial" panose="020B0604020202020204" pitchFamily="34" charset="0"/>
                          <a:cs typeface="Arial" panose="020B0604020202020204" pitchFamily="34" charset="0"/>
                        </a:rPr>
                        <a:t>Thay thế tên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getBController thành getBaseController</a:t>
                      </a:r>
                      <a:endParaRPr lang="en-US" sz="2000" dirty="0">
                        <a:latin typeface="Arial" panose="020B0604020202020204" pitchFamily="34" charset="0"/>
                        <a:cs typeface="Arial" panose="020B0604020202020204" pitchFamily="34" charset="0"/>
                      </a:endParaRPr>
                    </a:p>
                  </a:txBody>
                  <a:tcPr marL="53914" marR="53914" marT="0" marB="0"/>
                </a:tc>
                <a:extLst>
                  <a:ext uri="{0D108BD9-81ED-4DB2-BD59-A6C34878D82A}">
                    <a16:rowId xmlns:a16="http://schemas.microsoft.com/office/drawing/2014/main" val="1914837306"/>
                  </a:ext>
                </a:extLst>
              </a:tr>
            </a:tbl>
          </a:graphicData>
        </a:graphic>
      </p:graphicFrame>
    </p:spTree>
    <p:extLst>
      <p:ext uri="{BB962C8B-B14F-4D97-AF65-F5344CB8AC3E}">
        <p14:creationId xmlns:p14="http://schemas.microsoft.com/office/powerpoint/2010/main" val="2169014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a:t>
            </a:r>
            <a:r>
              <a:rPr lang="en-US" dirty="0" err="1"/>
              <a:t>Các</a:t>
            </a:r>
            <a:r>
              <a:rPr lang="en-US" dirty="0"/>
              <a:t> </a:t>
            </a:r>
            <a:r>
              <a:rPr lang="en-US" dirty="0" err="1"/>
              <a:t>vấn</a:t>
            </a:r>
            <a:r>
              <a:rPr lang="en-US" dirty="0"/>
              <a:t> </a:t>
            </a:r>
            <a:r>
              <a:rPr lang="en-US" dirty="0" err="1"/>
              <a:t>đề</a:t>
            </a:r>
            <a:r>
              <a:rPr lang="en-US" dirty="0"/>
              <a:t> </a:t>
            </a:r>
            <a:r>
              <a:rPr lang="en-US" dirty="0" err="1"/>
              <a:t>về</a:t>
            </a:r>
            <a:r>
              <a:rPr lang="en-US" dirty="0"/>
              <a:t> Clean Code</a:t>
            </a:r>
          </a:p>
        </p:txBody>
      </p:sp>
      <p:sp>
        <p:nvSpPr>
          <p:cNvPr id="3" name="Content Placeholder 2"/>
          <p:cNvSpPr>
            <a:spLocks noGrp="1"/>
          </p:cNvSpPr>
          <p:nvPr>
            <p:ph idx="1"/>
          </p:nvPr>
        </p:nvSpPr>
        <p:spPr/>
        <p:txBody>
          <a:bodyPr>
            <a:normAutofit/>
          </a:bodyPr>
          <a:lstStyle/>
          <a:p>
            <a:pPr marL="0" indent="0">
              <a:buNone/>
            </a:pPr>
            <a:r>
              <a:rPr lang="en-US" sz="2800" b="1" dirty="0"/>
              <a:t>2.4.2: Clean Function/Method</a:t>
            </a:r>
          </a:p>
          <a:p>
            <a:pPr marL="0" indent="0">
              <a:buNone/>
            </a:pPr>
            <a:endParaRPr lang="en-US" sz="2800" b="1" dirty="0"/>
          </a:p>
        </p:txBody>
      </p:sp>
      <p:graphicFrame>
        <p:nvGraphicFramePr>
          <p:cNvPr id="4" name="Table 3">
            <a:extLst>
              <a:ext uri="{FF2B5EF4-FFF2-40B4-BE49-F238E27FC236}">
                <a16:creationId xmlns:a16="http://schemas.microsoft.com/office/drawing/2014/main" id="{BC451A98-B91E-43A3-8C7E-3216A4E865BF}"/>
              </a:ext>
            </a:extLst>
          </p:cNvPr>
          <p:cNvGraphicFramePr>
            <a:graphicFrameLocks noGrp="1"/>
          </p:cNvGraphicFramePr>
          <p:nvPr/>
        </p:nvGraphicFramePr>
        <p:xfrm>
          <a:off x="565149" y="1856377"/>
          <a:ext cx="8089901" cy="4831999"/>
        </p:xfrm>
        <a:graphic>
          <a:graphicData uri="http://schemas.openxmlformats.org/drawingml/2006/table">
            <a:tbl>
              <a:tblPr firstRow="1" firstCol="1" bandRow="1">
                <a:tableStyleId>{5C22544A-7EE6-4342-B048-85BDC9FD1C3A}</a:tableStyleId>
              </a:tblPr>
              <a:tblGrid>
                <a:gridCol w="314971">
                  <a:extLst>
                    <a:ext uri="{9D8B030D-6E8A-4147-A177-3AD203B41FA5}">
                      <a16:colId xmlns:a16="http://schemas.microsoft.com/office/drawing/2014/main" val="4243292299"/>
                    </a:ext>
                  </a:extLst>
                </a:gridCol>
                <a:gridCol w="2133560">
                  <a:extLst>
                    <a:ext uri="{9D8B030D-6E8A-4147-A177-3AD203B41FA5}">
                      <a16:colId xmlns:a16="http://schemas.microsoft.com/office/drawing/2014/main" val="3832893081"/>
                    </a:ext>
                  </a:extLst>
                </a:gridCol>
                <a:gridCol w="2084813">
                  <a:extLst>
                    <a:ext uri="{9D8B030D-6E8A-4147-A177-3AD203B41FA5}">
                      <a16:colId xmlns:a16="http://schemas.microsoft.com/office/drawing/2014/main" val="7651310"/>
                    </a:ext>
                  </a:extLst>
                </a:gridCol>
                <a:gridCol w="3556557">
                  <a:extLst>
                    <a:ext uri="{9D8B030D-6E8A-4147-A177-3AD203B41FA5}">
                      <a16:colId xmlns:a16="http://schemas.microsoft.com/office/drawing/2014/main" val="931198845"/>
                    </a:ext>
                  </a:extLst>
                </a:gridCol>
              </a:tblGrid>
              <a:tr h="316068">
                <a:tc>
                  <a:txBody>
                    <a:bodyPr/>
                    <a:lstStyle/>
                    <a:p>
                      <a:pPr marL="0" marR="0" algn="ctr">
                        <a:lnSpc>
                          <a:spcPct val="120000"/>
                        </a:lnSpc>
                        <a:spcBef>
                          <a:spcPts val="600"/>
                        </a:spcBef>
                        <a:spcAft>
                          <a:spcPts val="0"/>
                        </a:spcAft>
                      </a:pPr>
                      <a:r>
                        <a:rPr lang="vi-VN" sz="1600">
                          <a:effectLst/>
                          <a:latin typeface="Arial" panose="020B0604020202020204" pitchFamily="34" charset="0"/>
                          <a:cs typeface="Arial" panose="020B0604020202020204" pitchFamily="34" charset="0"/>
                        </a:rPr>
                        <a: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tc>
                  <a:txBody>
                    <a:bodyPr/>
                    <a:lstStyle/>
                    <a:p>
                      <a:pPr marL="0" marR="0" algn="ctr">
                        <a:lnSpc>
                          <a:spcPct val="120000"/>
                        </a:lnSpc>
                        <a:spcBef>
                          <a:spcPts val="600"/>
                        </a:spcBef>
                        <a:spcAft>
                          <a:spcPts val="0"/>
                        </a:spcAft>
                      </a:pPr>
                      <a:r>
                        <a:rPr lang="en-US" sz="1600" dirty="0" err="1">
                          <a:effectLst/>
                          <a:latin typeface="Arial" panose="020B0604020202020204" pitchFamily="34" charset="0"/>
                          <a:cs typeface="Arial" panose="020B0604020202020204" pitchFamily="34" charset="0"/>
                        </a:rPr>
                        <a:t>Lớp</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tc>
                  <a:txBody>
                    <a:bodyPr/>
                    <a:lstStyle/>
                    <a:p>
                      <a:pPr marL="0" marR="0" algn="ctr">
                        <a:lnSpc>
                          <a:spcPct val="120000"/>
                        </a:lnSpc>
                        <a:spcBef>
                          <a:spcPts val="600"/>
                        </a:spcBef>
                        <a:spcAft>
                          <a:spcPts val="0"/>
                        </a:spcAft>
                      </a:pPr>
                      <a:r>
                        <a:rPr lang="en-US" sz="1600">
                          <a:effectLst/>
                          <a:latin typeface="Arial" panose="020B0604020202020204" pitchFamily="34" charset="0"/>
                          <a:cs typeface="Arial" panose="020B0604020202020204" pitchFamily="34" charset="0"/>
                        </a:rPr>
                        <a:t>Vấn đề</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tc>
                  <a:txBody>
                    <a:bodyPr/>
                    <a:lstStyle/>
                    <a:p>
                      <a:pPr marL="0" marR="0" algn="ctr">
                        <a:lnSpc>
                          <a:spcPct val="120000"/>
                        </a:lnSpc>
                        <a:spcBef>
                          <a:spcPts val="600"/>
                        </a:spcBef>
                        <a:spcAft>
                          <a:spcPts val="0"/>
                        </a:spcAft>
                      </a:pPr>
                      <a:r>
                        <a:rPr lang="en-US" sz="1600">
                          <a:effectLst/>
                          <a:latin typeface="Arial" panose="020B0604020202020204" pitchFamily="34" charset="0"/>
                          <a:cs typeface="Arial" panose="020B0604020202020204" pitchFamily="34" charset="0"/>
                        </a:rPr>
                        <a:t>Giải quyết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extLst>
                  <a:ext uri="{0D108BD9-81ED-4DB2-BD59-A6C34878D82A}">
                    <a16:rowId xmlns:a16="http://schemas.microsoft.com/office/drawing/2014/main" val="704040686"/>
                  </a:ext>
                </a:extLst>
              </a:tr>
              <a:tr h="670528">
                <a:tc>
                  <a:txBody>
                    <a:bodyPr/>
                    <a:lstStyle/>
                    <a:p>
                      <a:pPr marL="0" marR="0" algn="just">
                        <a:lnSpc>
                          <a:spcPct val="120000"/>
                        </a:lnSpc>
                        <a:spcBef>
                          <a:spcPts val="600"/>
                        </a:spcBef>
                        <a:spcAft>
                          <a:spcPts val="0"/>
                        </a:spcAft>
                      </a:pPr>
                      <a:r>
                        <a:rPr lang="vi-VN" sz="1600">
                          <a:effectLst/>
                          <a:latin typeface="Arial" panose="020B0604020202020204" pitchFamily="34" charset="0"/>
                          <a:cs typeface="Arial" panose="020B0604020202020204" pitchFamily="34" charset="0"/>
                        </a:rPr>
                        <a:t>1</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tc>
                  <a:txBody>
                    <a:bodyPr/>
                    <a:lstStyle/>
                    <a:p>
                      <a:pPr marL="0" marR="0" algn="just">
                        <a:lnSpc>
                          <a:spcPct val="120000"/>
                        </a:lnSpc>
                        <a:spcBef>
                          <a:spcPts val="600"/>
                        </a:spcBef>
                        <a:spcAft>
                          <a:spcPts val="0"/>
                        </a:spcAft>
                      </a:pPr>
                      <a:r>
                        <a:rPr lang="en-US" sz="1600" kern="1200" dirty="0" err="1">
                          <a:solidFill>
                            <a:schemeClr val="dk1"/>
                          </a:solidFill>
                          <a:effectLst/>
                          <a:latin typeface="Arial" panose="020B0604020202020204" pitchFamily="34" charset="0"/>
                          <a:ea typeface="+mn-ea"/>
                          <a:cs typeface="Arial" panose="020B0604020202020204" pitchFamily="34" charset="0"/>
                        </a:rPr>
                        <a:t>PaymentController</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tc>
                  <a:txBody>
                    <a:bodyPr/>
                    <a:lstStyle/>
                    <a:p>
                      <a:pPr marL="0" marR="0" algn="l">
                        <a:lnSpc>
                          <a:spcPct val="120000"/>
                        </a:lnSpc>
                        <a:spcBef>
                          <a:spcPts val="600"/>
                        </a:spcBef>
                        <a:spcAft>
                          <a:spcPts val="0"/>
                        </a:spcAft>
                      </a:pPr>
                      <a:r>
                        <a:rPr lang="en-US" sz="1600" kern="1200" dirty="0" err="1">
                          <a:solidFill>
                            <a:schemeClr val="dk1"/>
                          </a:solidFill>
                          <a:effectLst/>
                          <a:latin typeface="Arial" panose="020B0604020202020204" pitchFamily="34" charset="0"/>
                          <a:ea typeface="+mn-ea"/>
                          <a:cs typeface="Arial" panose="020B0604020202020204" pitchFamily="34" charset="0"/>
                        </a:rPr>
                        <a:t>getExpirationDate</a:t>
                      </a:r>
                      <a:r>
                        <a:rPr lang="en-US" sz="1600" kern="1200" dirty="0">
                          <a:solidFill>
                            <a:schemeClr val="dk1"/>
                          </a:solidFill>
                          <a:effectLst/>
                          <a:latin typeface="Arial" panose="020B0604020202020204" pitchFamily="34" charset="0"/>
                          <a:ea typeface="+mn-ea"/>
                          <a:cs typeface="Arial" panose="020B0604020202020204" pitchFamily="34" charset="0"/>
                        </a:rPr>
                        <a:t> ở </a:t>
                      </a:r>
                      <a:r>
                        <a:rPr lang="en-US" sz="1600" kern="1200" dirty="0" err="1">
                          <a:solidFill>
                            <a:schemeClr val="dk1"/>
                          </a:solidFill>
                          <a:effectLst/>
                          <a:latin typeface="Arial" panose="020B0604020202020204" pitchFamily="34" charset="0"/>
                          <a:ea typeface="+mn-ea"/>
                          <a:cs typeface="Arial" panose="020B0604020202020204" pitchFamily="34" charset="0"/>
                        </a:rPr>
                        <a:t>mức</a:t>
                      </a:r>
                      <a:r>
                        <a:rPr lang="en-US" sz="1600" kern="1200" dirty="0">
                          <a:solidFill>
                            <a:schemeClr val="dk1"/>
                          </a:solidFill>
                          <a:effectLst/>
                          <a:latin typeface="Arial" panose="020B0604020202020204" pitchFamily="34" charset="0"/>
                          <a:ea typeface="+mn-ea"/>
                          <a:cs typeface="Arial" panose="020B0604020202020204" pitchFamily="34" charset="0"/>
                        </a:rPr>
                        <a:t> 2 level of abstraction</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tc>
                  <a:txBody>
                    <a:bodyPr/>
                    <a:lstStyle/>
                    <a:p>
                      <a:pPr marL="0" marR="0" algn="just">
                        <a:lnSpc>
                          <a:spcPct val="120000"/>
                        </a:lnSpc>
                        <a:spcBef>
                          <a:spcPts val="600"/>
                        </a:spcBef>
                        <a:spcAft>
                          <a:spcPts val="0"/>
                        </a:spcAft>
                      </a:pPr>
                      <a:r>
                        <a:rPr lang="en-US" sz="1600" dirty="0" err="1">
                          <a:effectLst/>
                          <a:latin typeface="Arial" panose="020B0604020202020204" pitchFamily="34" charset="0"/>
                          <a:ea typeface="Times New Roman" panose="02020603050405020304" pitchFamily="18" charset="0"/>
                          <a:cs typeface="Arial" panose="020B0604020202020204" pitchFamily="34" charset="0"/>
                        </a:rPr>
                        <a:t>Tách</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err="1">
                          <a:effectLst/>
                          <a:latin typeface="Arial" panose="020B0604020202020204" pitchFamily="34" charset="0"/>
                          <a:ea typeface="Times New Roman" panose="02020603050405020304" pitchFamily="18" charset="0"/>
                          <a:cs typeface="Arial" panose="020B0604020202020204" pitchFamily="34" charset="0"/>
                        </a:rPr>
                        <a:t>thành</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err="1">
                          <a:effectLst/>
                          <a:latin typeface="Arial" panose="020B0604020202020204" pitchFamily="34" charset="0"/>
                          <a:ea typeface="Times New Roman" panose="02020603050405020304" pitchFamily="18" charset="0"/>
                          <a:cs typeface="Arial" panose="020B0604020202020204" pitchFamily="34" charset="0"/>
                        </a:rPr>
                        <a:t>hàm</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isValidDatetime</a:t>
                      </a:r>
                      <a:r>
                        <a:rPr lang="en-US" sz="1600" dirty="0">
                          <a:latin typeface="Arial" panose="020B0604020202020204" pitchFamily="34" charset="0"/>
                          <a:cs typeface="Arial" panose="020B0604020202020204" pitchFamily="34" charset="0"/>
                        </a:rPr>
                        <a:t>(</a:t>
                      </a:r>
                      <a:r>
                        <a:rPr lang="en-US" sz="1600" kern="1200" dirty="0">
                          <a:solidFill>
                            <a:schemeClr val="dk1"/>
                          </a:solidFill>
                          <a:effectLst/>
                          <a:latin typeface="Arial" panose="020B0604020202020204" pitchFamily="34" charset="0"/>
                          <a:ea typeface="+mn-ea"/>
                          <a:cs typeface="Arial" panose="020B0604020202020204" pitchFamily="34" charset="0"/>
                        </a:rPr>
                        <a:t>int </a:t>
                      </a:r>
                      <a:r>
                        <a:rPr lang="en-US" sz="1600" dirty="0">
                          <a:latin typeface="Arial" panose="020B0604020202020204" pitchFamily="34" charset="0"/>
                          <a:cs typeface="Arial" panose="020B0604020202020204" pitchFamily="34" charset="0"/>
                        </a:rPr>
                        <a:t>month</a:t>
                      </a:r>
                      <a:r>
                        <a:rPr lang="en-US" sz="1600" kern="1200" dirty="0">
                          <a:solidFill>
                            <a:schemeClr val="dk1"/>
                          </a:solidFill>
                          <a:effectLst/>
                          <a:latin typeface="Arial" panose="020B0604020202020204" pitchFamily="34" charset="0"/>
                          <a:ea typeface="+mn-ea"/>
                          <a:cs typeface="Arial" panose="020B0604020202020204" pitchFamily="34" charset="0"/>
                        </a:rPr>
                        <a:t>, int </a:t>
                      </a:r>
                      <a:r>
                        <a:rPr lang="en-US" sz="1600" dirty="0">
                          <a:latin typeface="Arial" panose="020B0604020202020204" pitchFamily="34" charset="0"/>
                          <a:cs typeface="Arial" panose="020B0604020202020204" pitchFamily="34" charset="0"/>
                        </a:rPr>
                        <a:t>year)</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để</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kiểm</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tra</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tháng</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năm</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hợp</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lệ</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extLst>
                  <a:ext uri="{0D108BD9-81ED-4DB2-BD59-A6C34878D82A}">
                    <a16:rowId xmlns:a16="http://schemas.microsoft.com/office/drawing/2014/main" val="3027393881"/>
                  </a:ext>
                </a:extLst>
              </a:tr>
              <a:tr h="999764">
                <a:tc>
                  <a:txBody>
                    <a:bodyPr/>
                    <a:lstStyle/>
                    <a:p>
                      <a:pPr marL="0" marR="0" algn="just">
                        <a:lnSpc>
                          <a:spcPct val="120000"/>
                        </a:lnSpc>
                        <a:spcBef>
                          <a:spcPts val="600"/>
                        </a:spcBef>
                        <a:spcAft>
                          <a:spcPts val="0"/>
                        </a:spcAft>
                      </a:pPr>
                      <a:r>
                        <a:rPr lang="vi-VN" sz="1600">
                          <a:effectLst/>
                          <a:latin typeface="Arial" panose="020B0604020202020204" pitchFamily="34" charset="0"/>
                          <a:cs typeface="Arial" panose="020B0604020202020204" pitchFamily="34" charset="0"/>
                        </a:rPr>
                        <a:t>2</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tc>
                  <a:txBody>
                    <a:bodyPr/>
                    <a:lstStyle/>
                    <a:p>
                      <a:pPr marL="0" marR="0" algn="just">
                        <a:lnSpc>
                          <a:spcPct val="120000"/>
                        </a:lnSpc>
                        <a:spcBef>
                          <a:spcPts val="600"/>
                        </a:spcBef>
                        <a:spcAft>
                          <a:spcPts val="0"/>
                        </a:spcAft>
                      </a:pPr>
                      <a:r>
                        <a:rPr lang="en-US" sz="1600" kern="1200" dirty="0" err="1">
                          <a:solidFill>
                            <a:schemeClr val="dk1"/>
                          </a:solidFill>
                          <a:effectLst/>
                          <a:latin typeface="Arial" panose="020B0604020202020204" pitchFamily="34" charset="0"/>
                          <a:ea typeface="+mn-ea"/>
                          <a:cs typeface="Arial" panose="020B0604020202020204" pitchFamily="34" charset="0"/>
                        </a:rPr>
                        <a:t>MyMap</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tc>
                  <a:txBody>
                    <a:bodyPr/>
                    <a:lstStyle/>
                    <a:p>
                      <a:pPr marL="0" marR="0" algn="l">
                        <a:lnSpc>
                          <a:spcPct val="120000"/>
                        </a:lnSpc>
                        <a:spcBef>
                          <a:spcPts val="600"/>
                        </a:spcBef>
                        <a:spcAft>
                          <a:spcPts val="0"/>
                        </a:spcAft>
                      </a:pPr>
                      <a:r>
                        <a:rPr lang="en-US" sz="1600" kern="1200" dirty="0" err="1">
                          <a:solidFill>
                            <a:schemeClr val="dk1"/>
                          </a:solidFill>
                          <a:effectLst/>
                          <a:latin typeface="Arial" panose="020B0604020202020204" pitchFamily="34" charset="0"/>
                          <a:ea typeface="+mn-ea"/>
                          <a:cs typeface="Arial" panose="020B0604020202020204" pitchFamily="34" charset="0"/>
                        </a:rPr>
                        <a:t>getNextTerm</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đang</a:t>
                      </a:r>
                      <a:r>
                        <a:rPr lang="en-US" sz="1600" kern="1200" dirty="0">
                          <a:solidFill>
                            <a:schemeClr val="dk1"/>
                          </a:solidFill>
                          <a:effectLst/>
                          <a:latin typeface="Arial" panose="020B0604020202020204" pitchFamily="34" charset="0"/>
                          <a:ea typeface="+mn-ea"/>
                          <a:cs typeface="Arial" panose="020B0604020202020204" pitchFamily="34" charset="0"/>
                        </a:rPr>
                        <a:t> ở </a:t>
                      </a:r>
                      <a:r>
                        <a:rPr lang="en-US" sz="1600" kern="1200" dirty="0" err="1">
                          <a:solidFill>
                            <a:schemeClr val="dk1"/>
                          </a:solidFill>
                          <a:effectLst/>
                          <a:latin typeface="Arial" panose="020B0604020202020204" pitchFamily="34" charset="0"/>
                          <a:ea typeface="+mn-ea"/>
                          <a:cs typeface="Arial" panose="020B0604020202020204" pitchFamily="34" charset="0"/>
                        </a:rPr>
                        <a:t>mức</a:t>
                      </a:r>
                      <a:r>
                        <a:rPr lang="en-US" sz="1600" kern="1200" dirty="0">
                          <a:solidFill>
                            <a:schemeClr val="dk1"/>
                          </a:solidFill>
                          <a:effectLst/>
                          <a:latin typeface="Arial" panose="020B0604020202020204" pitchFamily="34" charset="0"/>
                          <a:ea typeface="+mn-ea"/>
                          <a:cs typeface="Arial" panose="020B0604020202020204" pitchFamily="34" charset="0"/>
                        </a:rPr>
                        <a:t> 2 level of abstraction</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tc>
                  <a:txBody>
                    <a:bodyPr/>
                    <a:lstStyle/>
                    <a:p>
                      <a:pPr marL="0" marR="0" algn="l">
                        <a:lnSpc>
                          <a:spcPct val="120000"/>
                        </a:lnSpc>
                        <a:spcBef>
                          <a:spcPts val="600"/>
                        </a:spcBef>
                        <a:spcAft>
                          <a:spcPts val="0"/>
                        </a:spcAft>
                      </a:pPr>
                      <a:r>
                        <a:rPr lang="en-US" sz="1600" dirty="0" err="1">
                          <a:latin typeface="Arial" panose="020B0604020202020204" pitchFamily="34" charset="0"/>
                          <a:cs typeface="Arial" panose="020B0604020202020204" pitchFamily="34" charset="0"/>
                        </a:rPr>
                        <a:t>Tách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thành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hàm</a:t>
                      </a:r>
                      <a:r>
                        <a:rPr lang="en-US" sz="1600" dirty="0">
                          <a:latin typeface="Arial" panose="020B0604020202020204" pitchFamily="34" charset="0"/>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inputNotResolved</a:t>
                      </a:r>
                      <a:r>
                        <a:rPr lang="en-US" sz="1600" dirty="0">
                          <a:latin typeface="Arial" panose="020B0604020202020204" pitchFamily="34" charset="0"/>
                          <a:cs typeface="Arial" panose="020B0604020202020204" pitchFamily="34" charset="0"/>
                        </a:rPr>
                        <a:t>(String str</a:t>
                      </a:r>
                      <a:r>
                        <a:rPr lang="en-US" sz="1600" kern="1200" dirty="0">
                          <a:solidFill>
                            <a:schemeClr val="dk1"/>
                          </a:solidFill>
                          <a:effectLst/>
                          <a:latin typeface="Arial" panose="020B0604020202020204" pitchFamily="34" charset="0"/>
                          <a:ea typeface="+mn-ea"/>
                          <a:cs typeface="Arial" panose="020B0604020202020204" pitchFamily="34" charset="0"/>
                        </a:rPr>
                        <a:t>, int </a:t>
                      </a:r>
                      <a:r>
                        <a:rPr lang="en-US" sz="1600" dirty="0" err="1">
                          <a:latin typeface="Arial" panose="020B0604020202020204" pitchFamily="34" charset="0"/>
                          <a:cs typeface="Arial" panose="020B0604020202020204" pitchFamily="34" charset="0"/>
                        </a:rPr>
                        <a:t>idx</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để</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kiểm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tra</a:t>
                      </a:r>
                      <a:r>
                        <a:rPr lang="en-US" sz="1600" dirty="0">
                          <a:latin typeface="Arial" panose="020B0604020202020204" pitchFamily="34" charset="0"/>
                          <a:cs typeface="Arial" panose="020B0604020202020204" pitchFamily="34" charset="0"/>
                        </a:rPr>
                        <a:t> input </a:t>
                      </a:r>
                      <a:r>
                        <a:rPr lang="en-US" sz="1600" dirty="0" err="1">
                          <a:latin typeface="Arial" panose="020B0604020202020204" pitchFamily="34" charset="0"/>
                          <a:cs typeface="Arial" panose="020B0604020202020204" pitchFamily="34" charset="0"/>
                        </a:rPr>
                        <a:t>có</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thể</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giải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quyết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được</a:t>
                      </a:r>
                      <a:r>
                        <a:rPr lang="en-US" sz="1600" dirty="0">
                          <a:latin typeface="Arial" panose="020B0604020202020204" pitchFamily="34" charset="0"/>
                          <a:cs typeface="Arial" panose="020B0604020202020204" pitchFamily="34" charset="0"/>
                        </a:rPr>
                        <a:t> hay </a:t>
                      </a:r>
                      <a:r>
                        <a:rPr lang="en-US" sz="1600" dirty="0" err="1">
                          <a:latin typeface="Arial" panose="020B0604020202020204" pitchFamily="34" charset="0"/>
                          <a:cs typeface="Arial" panose="020B0604020202020204" pitchFamily="34" charset="0"/>
                        </a:rPr>
                        <a:t>không</a:t>
                      </a:r>
                      <a:endParaRPr lang="en-US" sz="1600" dirty="0">
                        <a:latin typeface="Arial" panose="020B0604020202020204" pitchFamily="34" charset="0"/>
                        <a:cs typeface="Arial" panose="020B0604020202020204" pitchFamily="34" charset="0"/>
                      </a:endParaRPr>
                    </a:p>
                  </a:txBody>
                  <a:tcPr marL="53914" marR="53914" marT="0" marB="0"/>
                </a:tc>
                <a:extLst>
                  <a:ext uri="{0D108BD9-81ED-4DB2-BD59-A6C34878D82A}">
                    <a16:rowId xmlns:a16="http://schemas.microsoft.com/office/drawing/2014/main" val="1530803415"/>
                  </a:ext>
                </a:extLst>
              </a:tr>
              <a:tr h="899113">
                <a:tc>
                  <a:txBody>
                    <a:bodyPr/>
                    <a:lstStyle/>
                    <a:p>
                      <a:pPr marL="0" marR="0" algn="just">
                        <a:lnSpc>
                          <a:spcPct val="120000"/>
                        </a:lnSpc>
                        <a:spcBef>
                          <a:spcPts val="600"/>
                        </a:spcBef>
                        <a:spcAft>
                          <a:spcPts val="0"/>
                        </a:spcAft>
                      </a:pPr>
                      <a:r>
                        <a:rPr lang="en-US" sz="1600">
                          <a:effectLst/>
                          <a:latin typeface="Arial" panose="020B0604020202020204" pitchFamily="34" charset="0"/>
                          <a:cs typeface="Arial" panose="020B0604020202020204" pitchFamily="34" charset="0"/>
                        </a:rPr>
                        <a:t>3</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tc>
                  <a:txBody>
                    <a:bodyPr/>
                    <a:lstStyle/>
                    <a:p>
                      <a:pPr marL="0" marR="0" algn="just">
                        <a:lnSpc>
                          <a:spcPct val="120000"/>
                        </a:lnSpc>
                        <a:spcBef>
                          <a:spcPts val="600"/>
                        </a:spcBef>
                        <a:spcAft>
                          <a:spcPts val="0"/>
                        </a:spcAft>
                      </a:pPr>
                      <a:r>
                        <a:rPr lang="en-US" sz="1600" kern="1200" dirty="0" err="1">
                          <a:solidFill>
                            <a:schemeClr val="dk1"/>
                          </a:solidFill>
                          <a:effectLst/>
                          <a:latin typeface="Arial" panose="020B0604020202020204" pitchFamily="34" charset="0"/>
                          <a:ea typeface="+mn-ea"/>
                          <a:cs typeface="Arial" panose="020B0604020202020204" pitchFamily="34" charset="0"/>
                        </a:rPr>
                        <a:t>InterbankPayloadConverter</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tc>
                  <a:txBody>
                    <a:bodyPr/>
                    <a:lstStyle/>
                    <a:p>
                      <a:pPr marL="0" marR="0" algn="l">
                        <a:lnSpc>
                          <a:spcPct val="120000"/>
                        </a:lnSpc>
                        <a:spcBef>
                          <a:spcPts val="600"/>
                        </a:spcBef>
                        <a:spcAft>
                          <a:spcPts val="0"/>
                        </a:spcAft>
                      </a:pPr>
                      <a:r>
                        <a:rPr lang="en-US" sz="1600" kern="1200" dirty="0">
                          <a:solidFill>
                            <a:schemeClr val="dk1"/>
                          </a:solidFill>
                          <a:effectLst/>
                          <a:latin typeface="Arial" panose="020B0604020202020204" pitchFamily="34" charset="0"/>
                          <a:ea typeface="+mn-ea"/>
                          <a:cs typeface="Arial" panose="020B0604020202020204" pitchFamily="34" charset="0"/>
                        </a:rPr>
                        <a:t>Vi </a:t>
                      </a:r>
                      <a:r>
                        <a:rPr lang="en-US" sz="1600" kern="1200" dirty="0" err="1">
                          <a:solidFill>
                            <a:schemeClr val="dk1"/>
                          </a:solidFill>
                          <a:effectLst/>
                          <a:latin typeface="Arial" panose="020B0604020202020204" pitchFamily="34" charset="0"/>
                          <a:ea typeface="+mn-ea"/>
                          <a:cs typeface="Arial" panose="020B0604020202020204" pitchFamily="34" charset="0"/>
                        </a:rPr>
                        <a:t>phạm</a:t>
                      </a:r>
                      <a:r>
                        <a:rPr lang="en-US" sz="1600" kern="1200" dirty="0">
                          <a:solidFill>
                            <a:schemeClr val="dk1"/>
                          </a:solidFill>
                          <a:effectLst/>
                          <a:latin typeface="Arial" panose="020B0604020202020204" pitchFamily="34" charset="0"/>
                          <a:ea typeface="+mn-ea"/>
                          <a:cs typeface="Arial" panose="020B0604020202020204" pitchFamily="34" charset="0"/>
                        </a:rPr>
                        <a:t> Data-Level Refactoring</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tc>
                  <a:txBody>
                    <a:bodyPr/>
                    <a:lstStyle/>
                    <a:p>
                      <a:r>
                        <a:rPr lang="en-US" sz="1600" kern="1200" dirty="0" err="1">
                          <a:solidFill>
                            <a:schemeClr val="dk1"/>
                          </a:solidFill>
                          <a:effectLst/>
                          <a:latin typeface="Arial" panose="020B0604020202020204" pitchFamily="34" charset="0"/>
                          <a:ea typeface="+mn-ea"/>
                          <a:cs typeface="Arial" panose="020B0604020202020204" pitchFamily="34" charset="0"/>
                        </a:rPr>
                        <a:t>thay</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các</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mã</a:t>
                      </a:r>
                      <a:r>
                        <a:rPr lang="en-US" sz="1600" kern="1200" dirty="0">
                          <a:solidFill>
                            <a:schemeClr val="dk1"/>
                          </a:solidFill>
                          <a:effectLst/>
                          <a:latin typeface="Arial" panose="020B0604020202020204" pitchFamily="34" charset="0"/>
                          <a:ea typeface="+mn-ea"/>
                          <a:cs typeface="Arial" panose="020B0604020202020204" pitchFamily="34" charset="0"/>
                        </a:rPr>
                        <a:t> code </a:t>
                      </a:r>
                      <a:r>
                        <a:rPr lang="en-US" sz="1600" kern="1200" dirty="0" err="1">
                          <a:solidFill>
                            <a:schemeClr val="dk1"/>
                          </a:solidFill>
                          <a:effectLst/>
                          <a:latin typeface="Arial" panose="020B0604020202020204" pitchFamily="34" charset="0"/>
                          <a:ea typeface="+mn-ea"/>
                          <a:cs typeface="Arial" panose="020B0604020202020204" pitchFamily="34" charset="0"/>
                        </a:rPr>
                        <a:t>bằng</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các</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hằng</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số</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được</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định</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nghĩa</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sẵn</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53914" marR="53914" marT="0" marB="0"/>
                </a:tc>
                <a:extLst>
                  <a:ext uri="{0D108BD9-81ED-4DB2-BD59-A6C34878D82A}">
                    <a16:rowId xmlns:a16="http://schemas.microsoft.com/office/drawing/2014/main" val="1914837306"/>
                  </a:ext>
                </a:extLst>
              </a:tr>
              <a:tr h="611400">
                <a:tc>
                  <a:txBody>
                    <a:bodyPr/>
                    <a:lstStyle/>
                    <a:p>
                      <a:pPr marL="0" marR="0" algn="just">
                        <a:lnSpc>
                          <a:spcPct val="120000"/>
                        </a:lnSpc>
                        <a:spcBef>
                          <a:spcPts val="60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4</a:t>
                      </a:r>
                    </a:p>
                  </a:txBody>
                  <a:tcPr marL="53914" marR="53914" marT="0" marB="0"/>
                </a:tc>
                <a:tc>
                  <a:txBody>
                    <a:bodyPr/>
                    <a:lstStyle/>
                    <a:p>
                      <a:pPr marL="0" marR="0" algn="just">
                        <a:lnSpc>
                          <a:spcPct val="120000"/>
                        </a:lnSpc>
                        <a:spcBef>
                          <a:spcPts val="600"/>
                        </a:spcBef>
                        <a:spcAft>
                          <a:spcPts val="0"/>
                        </a:spcAft>
                      </a:pPr>
                      <a:r>
                        <a:rPr lang="en-US" sz="1600" kern="1200" dirty="0" err="1">
                          <a:solidFill>
                            <a:schemeClr val="dk1"/>
                          </a:solidFill>
                          <a:effectLst/>
                          <a:latin typeface="Arial" panose="020B0604020202020204" pitchFamily="34" charset="0"/>
                          <a:ea typeface="+mn-ea"/>
                          <a:cs typeface="Arial" panose="020B0604020202020204" pitchFamily="34" charset="0"/>
                        </a:rPr>
                        <a:t>DeliveryInfo</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tc>
                  <a:txBody>
                    <a:bodyPr/>
                    <a:lstStyle/>
                    <a:p>
                      <a:pPr marL="0" marR="0" algn="l">
                        <a:lnSpc>
                          <a:spcPct val="120000"/>
                        </a:lnSpc>
                        <a:spcBef>
                          <a:spcPts val="600"/>
                        </a:spcBef>
                        <a:spcAft>
                          <a:spcPts val="0"/>
                        </a:spcAft>
                      </a:pPr>
                      <a:r>
                        <a:rPr lang="en-US" sz="1600" kern="1200" dirty="0">
                          <a:solidFill>
                            <a:schemeClr val="dk1"/>
                          </a:solidFill>
                          <a:effectLst/>
                          <a:latin typeface="Arial" panose="020B0604020202020204" pitchFamily="34" charset="0"/>
                          <a:ea typeface="+mn-ea"/>
                          <a:cs typeface="Arial" panose="020B0604020202020204" pitchFamily="34" charset="0"/>
                        </a:rPr>
                        <a:t>Vi </a:t>
                      </a:r>
                      <a:r>
                        <a:rPr lang="en-US" sz="1600" kern="1200" dirty="0" err="1">
                          <a:solidFill>
                            <a:schemeClr val="dk1"/>
                          </a:solidFill>
                          <a:effectLst/>
                          <a:latin typeface="Arial" panose="020B0604020202020204" pitchFamily="34" charset="0"/>
                          <a:ea typeface="+mn-ea"/>
                          <a:cs typeface="Arial" panose="020B0604020202020204" pitchFamily="34" charset="0"/>
                        </a:rPr>
                        <a:t>phạm</a:t>
                      </a:r>
                      <a:r>
                        <a:rPr lang="en-US" sz="1600" kern="1200" dirty="0">
                          <a:solidFill>
                            <a:schemeClr val="dk1"/>
                          </a:solidFill>
                          <a:effectLst/>
                          <a:latin typeface="Arial" panose="020B0604020202020204" pitchFamily="34" charset="0"/>
                          <a:ea typeface="+mn-ea"/>
                          <a:cs typeface="Arial" panose="020B0604020202020204" pitchFamily="34" charset="0"/>
                        </a:rPr>
                        <a:t> Data-Level Refactoring</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Arial" panose="020B0604020202020204" pitchFamily="34" charset="0"/>
                          <a:ea typeface="+mn-ea"/>
                          <a:cs typeface="Arial" panose="020B0604020202020204" pitchFamily="34" charset="0"/>
                        </a:rPr>
                        <a:t>Thay</a:t>
                      </a:r>
                      <a:r>
                        <a:rPr lang="en-US" sz="1600" kern="1200" dirty="0">
                          <a:solidFill>
                            <a:schemeClr val="dk1"/>
                          </a:solidFill>
                          <a:effectLst/>
                          <a:latin typeface="Arial" panose="020B0604020202020204" pitchFamily="34" charset="0"/>
                          <a:ea typeface="+mn-ea"/>
                          <a:cs typeface="Arial" panose="020B0604020202020204" pitchFamily="34" charset="0"/>
                        </a:rPr>
                        <a:t> 1.2 </a:t>
                      </a:r>
                      <a:r>
                        <a:rPr lang="en-US" sz="1600" kern="1200" dirty="0" err="1">
                          <a:solidFill>
                            <a:schemeClr val="dk1"/>
                          </a:solidFill>
                          <a:effectLst/>
                          <a:latin typeface="Arial" panose="020B0604020202020204" pitchFamily="34" charset="0"/>
                          <a:ea typeface="+mn-ea"/>
                          <a:cs typeface="Arial" panose="020B0604020202020204" pitchFamily="34" charset="0"/>
                        </a:rPr>
                        <a:t>thành</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hằng</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số</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i="0" kern="1200" dirty="0">
                          <a:solidFill>
                            <a:schemeClr val="dk1"/>
                          </a:solidFill>
                          <a:effectLst/>
                          <a:latin typeface="Arial" panose="020B0604020202020204" pitchFamily="34" charset="0"/>
                          <a:ea typeface="+mn-ea"/>
                          <a:cs typeface="Arial" panose="020B0604020202020204" pitchFamily="34" charset="0"/>
                        </a:rPr>
                        <a:t>DISTANCE_FACTOR</a:t>
                      </a:r>
                    </a:p>
                    <a:p>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53914" marR="53914" marT="0" marB="0"/>
                </a:tc>
                <a:extLst>
                  <a:ext uri="{0D108BD9-81ED-4DB2-BD59-A6C34878D82A}">
                    <a16:rowId xmlns:a16="http://schemas.microsoft.com/office/drawing/2014/main" val="3598412969"/>
                  </a:ext>
                </a:extLst>
              </a:tr>
              <a:tr h="890890">
                <a:tc>
                  <a:txBody>
                    <a:bodyPr/>
                    <a:lstStyle/>
                    <a:p>
                      <a:pPr marL="0" marR="0" algn="just">
                        <a:lnSpc>
                          <a:spcPct val="120000"/>
                        </a:lnSpc>
                        <a:spcBef>
                          <a:spcPts val="60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5</a:t>
                      </a:r>
                    </a:p>
                  </a:txBody>
                  <a:tcPr marL="53914" marR="53914" marT="0" marB="0"/>
                </a:tc>
                <a:tc>
                  <a:txBody>
                    <a:bodyPr/>
                    <a:lstStyle/>
                    <a:p>
                      <a:pPr marL="0" marR="0" algn="just">
                        <a:lnSpc>
                          <a:spcPct val="120000"/>
                        </a:lnSpc>
                        <a:spcBef>
                          <a:spcPts val="600"/>
                        </a:spcBef>
                        <a:spcAft>
                          <a:spcPts val="0"/>
                        </a:spcAft>
                      </a:pPr>
                      <a:r>
                        <a:rPr lang="en-US" sz="1600" kern="1200" dirty="0" err="1">
                          <a:solidFill>
                            <a:schemeClr val="dk1"/>
                          </a:solidFill>
                          <a:effectLst/>
                          <a:latin typeface="Arial" panose="020B0604020202020204" pitchFamily="34" charset="0"/>
                          <a:ea typeface="+mn-ea"/>
                          <a:cs typeface="Arial" panose="020B0604020202020204" pitchFamily="34" charset="0"/>
                        </a:rPr>
                        <a:t>PopupScreen</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tc>
                  <a:txBody>
                    <a:bodyPr/>
                    <a:lstStyle/>
                    <a:p>
                      <a:pPr marL="0" marR="0" algn="l">
                        <a:lnSpc>
                          <a:spcPct val="120000"/>
                        </a:lnSpc>
                        <a:spcBef>
                          <a:spcPts val="600"/>
                        </a:spcBef>
                        <a:spcAft>
                          <a:spcPts val="0"/>
                        </a:spcAft>
                      </a:pPr>
                      <a:r>
                        <a:rPr lang="en-US" sz="1600" kern="1200" dirty="0">
                          <a:solidFill>
                            <a:schemeClr val="dk1"/>
                          </a:solidFill>
                          <a:effectLst/>
                          <a:latin typeface="Arial" panose="020B0604020202020204" pitchFamily="34" charset="0"/>
                          <a:ea typeface="+mn-ea"/>
                          <a:cs typeface="Arial" panose="020B0604020202020204" pitchFamily="34" charset="0"/>
                        </a:rPr>
                        <a:t>vi </a:t>
                      </a:r>
                      <a:r>
                        <a:rPr lang="en-US" sz="1600" kern="1200" dirty="0" err="1">
                          <a:solidFill>
                            <a:schemeClr val="dk1"/>
                          </a:solidFill>
                          <a:effectLst/>
                          <a:latin typeface="Arial" panose="020B0604020202020204" pitchFamily="34" charset="0"/>
                          <a:ea typeface="+mn-ea"/>
                          <a:cs typeface="Arial" panose="020B0604020202020204" pitchFamily="34" charset="0"/>
                        </a:rPr>
                        <a:t>phạm</a:t>
                      </a:r>
                      <a:r>
                        <a:rPr lang="en-US" sz="1600" kern="1200" dirty="0">
                          <a:solidFill>
                            <a:schemeClr val="dk1"/>
                          </a:solidFill>
                          <a:effectLst/>
                          <a:latin typeface="Arial" panose="020B0604020202020204" pitchFamily="34" charset="0"/>
                          <a:ea typeface="+mn-ea"/>
                          <a:cs typeface="Arial" panose="020B0604020202020204" pitchFamily="34" charset="0"/>
                        </a:rPr>
                        <a:t> Data-Level Refactoring</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53914" marR="53914" marT="0" marB="0"/>
                </a:tc>
                <a:tc>
                  <a:txBody>
                    <a:bodyPr/>
                    <a:lstStyle/>
                    <a:p>
                      <a:r>
                        <a:rPr lang="en-US" sz="1600" kern="1200" dirty="0" err="1">
                          <a:solidFill>
                            <a:schemeClr val="dk1"/>
                          </a:solidFill>
                          <a:effectLst/>
                          <a:latin typeface="Arial" panose="020B0604020202020204" pitchFamily="34" charset="0"/>
                          <a:ea typeface="+mn-ea"/>
                          <a:cs typeface="Arial" panose="020B0604020202020204" pitchFamily="34" charset="0"/>
                        </a:rPr>
                        <a:t>Thay</a:t>
                      </a:r>
                      <a:r>
                        <a:rPr lang="en-US" sz="1600" kern="1200" dirty="0">
                          <a:solidFill>
                            <a:schemeClr val="dk1"/>
                          </a:solidFill>
                          <a:effectLst/>
                          <a:latin typeface="Arial" panose="020B0604020202020204" pitchFamily="34" charset="0"/>
                          <a:ea typeface="+mn-ea"/>
                          <a:cs typeface="Arial" panose="020B0604020202020204" pitchFamily="34" charset="0"/>
                        </a:rPr>
                        <a:t> 0.8 </a:t>
                      </a:r>
                      <a:r>
                        <a:rPr lang="en-US" sz="1600" kern="1200" dirty="0" err="1">
                          <a:solidFill>
                            <a:schemeClr val="dk1"/>
                          </a:solidFill>
                          <a:effectLst/>
                          <a:latin typeface="Arial" panose="020B0604020202020204" pitchFamily="34" charset="0"/>
                          <a:ea typeface="+mn-ea"/>
                          <a:cs typeface="Arial" panose="020B0604020202020204" pitchFamily="34" charset="0"/>
                        </a:rPr>
                        <a:t>thành</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hằng</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kern="1200" dirty="0" err="1">
                          <a:solidFill>
                            <a:schemeClr val="dk1"/>
                          </a:solidFill>
                          <a:effectLst/>
                          <a:latin typeface="Arial" panose="020B0604020202020204" pitchFamily="34" charset="0"/>
                          <a:ea typeface="+mn-ea"/>
                          <a:cs typeface="Arial" panose="020B0604020202020204" pitchFamily="34" charset="0"/>
                        </a:rPr>
                        <a:t>số</a:t>
                      </a:r>
                      <a:r>
                        <a:rPr lang="en-US" sz="1600" kern="1200" dirty="0">
                          <a:solidFill>
                            <a:schemeClr val="dk1"/>
                          </a:solidFill>
                          <a:effectLst/>
                          <a:latin typeface="Arial" panose="020B0604020202020204" pitchFamily="34" charset="0"/>
                          <a:ea typeface="+mn-ea"/>
                          <a:cs typeface="Arial" panose="020B0604020202020204" pitchFamily="34" charset="0"/>
                        </a:rPr>
                        <a:t> </a:t>
                      </a:r>
                      <a:r>
                        <a:rPr lang="en-US" sz="1600" i="0" kern="1200" dirty="0">
                          <a:solidFill>
                            <a:schemeClr val="dk1"/>
                          </a:solidFill>
                          <a:effectLst/>
                          <a:latin typeface="Arial" panose="020B0604020202020204" pitchFamily="34" charset="0"/>
                          <a:ea typeface="+mn-ea"/>
                          <a:cs typeface="Arial" panose="020B0604020202020204" pitchFamily="34" charset="0"/>
                        </a:rPr>
                        <a:t>CLOSE_TIME</a:t>
                      </a:r>
                    </a:p>
                  </a:txBody>
                  <a:tcPr marL="53914" marR="53914" marT="0" marB="0"/>
                </a:tc>
                <a:extLst>
                  <a:ext uri="{0D108BD9-81ED-4DB2-BD59-A6C34878D82A}">
                    <a16:rowId xmlns:a16="http://schemas.microsoft.com/office/drawing/2014/main" val="1187758618"/>
                  </a:ext>
                </a:extLst>
              </a:tr>
            </a:tbl>
          </a:graphicData>
        </a:graphic>
      </p:graphicFrame>
    </p:spTree>
    <p:extLst>
      <p:ext uri="{BB962C8B-B14F-4D97-AF65-F5344CB8AC3E}">
        <p14:creationId xmlns:p14="http://schemas.microsoft.com/office/powerpoint/2010/main" val="567916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Yêu</a:t>
            </a:r>
            <a:r>
              <a:rPr lang="en-US" dirty="0"/>
              <a:t> </a:t>
            </a:r>
            <a:r>
              <a:rPr lang="en-US" dirty="0" err="1"/>
              <a:t>cầu</a:t>
            </a:r>
            <a:r>
              <a:rPr lang="en-US" dirty="0"/>
              <a:t> </a:t>
            </a:r>
            <a:r>
              <a:rPr lang="en-US" dirty="0" err="1"/>
              <a:t>về</a:t>
            </a:r>
            <a:r>
              <a:rPr lang="en-US" dirty="0"/>
              <a:t> </a:t>
            </a:r>
            <a:r>
              <a:rPr lang="en-US" dirty="0" err="1"/>
              <a:t>thay</a:t>
            </a:r>
            <a:r>
              <a:rPr lang="en-US" dirty="0"/>
              <a:t> </a:t>
            </a:r>
            <a:r>
              <a:rPr lang="en-US" dirty="0" err="1"/>
              <a:t>đổi</a:t>
            </a:r>
            <a:r>
              <a:rPr lang="en-US" dirty="0"/>
              <a:t> </a:t>
            </a:r>
            <a:r>
              <a:rPr lang="en-US" dirty="0" err="1"/>
              <a:t>cách</a:t>
            </a:r>
            <a:r>
              <a:rPr lang="en-US" dirty="0"/>
              <a:t> </a:t>
            </a:r>
            <a:r>
              <a:rPr lang="en-US" dirty="0" err="1"/>
              <a:t>tính</a:t>
            </a:r>
            <a:r>
              <a:rPr lang="en-US" dirty="0"/>
              <a:t> </a:t>
            </a:r>
            <a:r>
              <a:rPr lang="en-US" dirty="0" err="1"/>
              <a:t>khoảng</a:t>
            </a:r>
            <a:r>
              <a:rPr lang="en-US" dirty="0"/>
              <a:t> </a:t>
            </a:r>
            <a:r>
              <a:rPr lang="en-US" dirty="0" err="1"/>
              <a:t>cách</a:t>
            </a:r>
            <a:endParaRPr lang="en-US" dirty="0"/>
          </a:p>
        </p:txBody>
      </p:sp>
      <p:sp>
        <p:nvSpPr>
          <p:cNvPr id="3" name="Content Placeholder 2"/>
          <p:cNvSpPr>
            <a:spLocks noGrp="1"/>
          </p:cNvSpPr>
          <p:nvPr>
            <p:ph idx="1"/>
          </p:nvPr>
        </p:nvSpPr>
        <p:spPr/>
        <p:txBody>
          <a:bodyPr/>
          <a:lstStyle/>
          <a:p>
            <a:pPr marL="0" marR="0" algn="just">
              <a:lnSpc>
                <a:spcPct val="120000"/>
              </a:lnSpc>
              <a:spcBef>
                <a:spcPts val="600"/>
              </a:spcBef>
              <a:spcAft>
                <a:spcPts val="0"/>
              </a:spcAft>
            </a:pPr>
            <a:r>
              <a:rPr lang="en-US" sz="2400" dirty="0" err="1">
                <a:solidFill>
                  <a:schemeClr val="tx1"/>
                </a:solidFill>
              </a:rPr>
              <a:t>Trong</a:t>
            </a:r>
            <a:r>
              <a:rPr lang="en-US" sz="2400" dirty="0">
                <a:solidFill>
                  <a:schemeClr val="tx1"/>
                </a:solidFill>
              </a:rPr>
              <a:t> </a:t>
            </a:r>
            <a:r>
              <a:rPr lang="en-US" sz="2400" dirty="0" err="1">
                <a:solidFill>
                  <a:schemeClr val="tx1"/>
                </a:solidFill>
              </a:rPr>
              <a:t>tương</a:t>
            </a:r>
            <a:r>
              <a:rPr lang="en-US" sz="2400" dirty="0">
                <a:solidFill>
                  <a:schemeClr val="tx1"/>
                </a:solidFill>
              </a:rPr>
              <a:t> </a:t>
            </a:r>
            <a:r>
              <a:rPr lang="en-US" sz="2400" dirty="0" err="1">
                <a:solidFill>
                  <a:schemeClr val="tx1"/>
                </a:solidFill>
              </a:rPr>
              <a:t>lai</a:t>
            </a:r>
            <a:r>
              <a:rPr lang="en-US" sz="2400" dirty="0">
                <a:solidFill>
                  <a:schemeClr val="tx1"/>
                </a:solidFill>
              </a:rPr>
              <a:t> ta </a:t>
            </a:r>
            <a:r>
              <a:rPr lang="en-US" sz="2400" dirty="0" err="1">
                <a:solidFill>
                  <a:schemeClr val="tx1"/>
                </a:solidFill>
              </a:rPr>
              <a:t>sử</a:t>
            </a:r>
            <a:r>
              <a:rPr lang="en-US" sz="2400" dirty="0">
                <a:solidFill>
                  <a:schemeClr val="tx1"/>
                </a:solidFill>
              </a:rPr>
              <a:t> </a:t>
            </a:r>
            <a:r>
              <a:rPr lang="en-US" sz="2400" dirty="0" err="1">
                <a:solidFill>
                  <a:schemeClr val="tx1"/>
                </a:solidFill>
              </a:rPr>
              <a:t>dụng</a:t>
            </a:r>
            <a:r>
              <a:rPr lang="en-US" sz="2400" dirty="0">
                <a:solidFill>
                  <a:schemeClr val="tx1"/>
                </a:solidFill>
              </a:rPr>
              <a:t> </a:t>
            </a:r>
            <a:r>
              <a:rPr lang="en-US" sz="2400" dirty="0" err="1">
                <a:solidFill>
                  <a:schemeClr val="tx1"/>
                </a:solidFill>
              </a:rPr>
              <a:t>một</a:t>
            </a:r>
            <a:r>
              <a:rPr lang="en-US" sz="2400" dirty="0">
                <a:solidFill>
                  <a:schemeClr val="tx1"/>
                </a:solidFill>
              </a:rPr>
              <a:t> </a:t>
            </a:r>
            <a:r>
              <a:rPr lang="en-US" sz="2400" dirty="0" err="1">
                <a:solidFill>
                  <a:schemeClr val="tx1"/>
                </a:solidFill>
              </a:rPr>
              <a:t>thư</a:t>
            </a:r>
            <a:r>
              <a:rPr lang="en-US" sz="2400" dirty="0">
                <a:solidFill>
                  <a:schemeClr val="tx1"/>
                </a:solidFill>
              </a:rPr>
              <a:t> </a:t>
            </a:r>
            <a:r>
              <a:rPr lang="en-US" sz="2400" dirty="0" err="1">
                <a:solidFill>
                  <a:schemeClr val="tx1"/>
                </a:solidFill>
              </a:rPr>
              <a:t>viện</a:t>
            </a:r>
            <a:r>
              <a:rPr lang="en-US" sz="2400" dirty="0">
                <a:solidFill>
                  <a:schemeClr val="tx1"/>
                </a:solidFill>
              </a:rPr>
              <a:t> </a:t>
            </a:r>
            <a:r>
              <a:rPr lang="en-US" sz="2400" dirty="0" err="1">
                <a:solidFill>
                  <a:schemeClr val="tx1"/>
                </a:solidFill>
              </a:rPr>
              <a:t>tính</a:t>
            </a:r>
            <a:r>
              <a:rPr lang="en-US" sz="2400" dirty="0">
                <a:solidFill>
                  <a:schemeClr val="tx1"/>
                </a:solidFill>
              </a:rPr>
              <a:t> </a:t>
            </a:r>
            <a:r>
              <a:rPr lang="en-US" sz="2400" dirty="0" err="1">
                <a:solidFill>
                  <a:schemeClr val="tx1"/>
                </a:solidFill>
              </a:rPr>
              <a:t>khoảng</a:t>
            </a:r>
            <a:r>
              <a:rPr lang="en-US" sz="2400" dirty="0">
                <a:solidFill>
                  <a:schemeClr val="tx1"/>
                </a:solidFill>
              </a:rPr>
              <a:t> </a:t>
            </a:r>
            <a:r>
              <a:rPr lang="en-US" sz="2400" dirty="0" err="1">
                <a:solidFill>
                  <a:schemeClr val="tx1"/>
                </a:solidFill>
              </a:rPr>
              <a:t>cách</a:t>
            </a:r>
            <a:r>
              <a:rPr lang="en-US" sz="2400" dirty="0">
                <a:solidFill>
                  <a:schemeClr val="tx1"/>
                </a:solidFill>
              </a:rPr>
              <a:t> </a:t>
            </a:r>
            <a:r>
              <a:rPr lang="en-US" sz="2400" dirty="0" err="1">
                <a:solidFill>
                  <a:schemeClr val="tx1"/>
                </a:solidFill>
              </a:rPr>
              <a:t>mới</a:t>
            </a:r>
            <a:r>
              <a:rPr lang="en-US" sz="2400" dirty="0">
                <a:solidFill>
                  <a:schemeClr val="tx1"/>
                </a:solidFill>
              </a:rPr>
              <a:t> </a:t>
            </a:r>
            <a:r>
              <a:rPr lang="en-US" sz="2400" dirty="0" err="1">
                <a:solidFill>
                  <a:schemeClr val="tx1"/>
                </a:solidFill>
              </a:rPr>
              <a:t>có</a:t>
            </a:r>
            <a:r>
              <a:rPr lang="en-US" sz="2400" dirty="0">
                <a:solidFill>
                  <a:schemeClr val="tx1"/>
                </a:solidFill>
              </a:rPr>
              <a:t> interface </a:t>
            </a:r>
            <a:r>
              <a:rPr lang="en-US" sz="2400" dirty="0" err="1">
                <a:solidFill>
                  <a:schemeClr val="tx1"/>
                </a:solidFill>
              </a:rPr>
              <a:t>gần</a:t>
            </a:r>
            <a:r>
              <a:rPr lang="en-US" sz="2400" dirty="0">
                <a:solidFill>
                  <a:schemeClr val="tx1"/>
                </a:solidFill>
              </a:rPr>
              <a:t> </a:t>
            </a:r>
            <a:r>
              <a:rPr lang="en-US" sz="2400" dirty="0" err="1">
                <a:solidFill>
                  <a:schemeClr val="tx1"/>
                </a:solidFill>
              </a:rPr>
              <a:t>giống</a:t>
            </a:r>
            <a:r>
              <a:rPr lang="en-US" sz="2400" dirty="0">
                <a:solidFill>
                  <a:schemeClr val="tx1"/>
                </a:solidFill>
              </a:rPr>
              <a:t> </a:t>
            </a:r>
            <a:r>
              <a:rPr lang="en-US" sz="2400" dirty="0" err="1">
                <a:solidFill>
                  <a:schemeClr val="tx1"/>
                </a:solidFill>
              </a:rPr>
              <a:t>với</a:t>
            </a:r>
            <a:r>
              <a:rPr lang="en-US" sz="2400" dirty="0">
                <a:solidFill>
                  <a:schemeClr val="tx1"/>
                </a:solidFill>
              </a:rPr>
              <a:t> </a:t>
            </a:r>
            <a:r>
              <a:rPr lang="en-US" sz="2400" dirty="0" err="1">
                <a:solidFill>
                  <a:schemeClr val="tx1"/>
                </a:solidFill>
              </a:rPr>
              <a:t>thư</a:t>
            </a:r>
            <a:r>
              <a:rPr lang="en-US" sz="2400" dirty="0">
                <a:solidFill>
                  <a:schemeClr val="tx1"/>
                </a:solidFill>
              </a:rPr>
              <a:t> </a:t>
            </a:r>
            <a:r>
              <a:rPr lang="en-US" sz="2400" dirty="0" err="1">
                <a:solidFill>
                  <a:schemeClr val="tx1"/>
                </a:solidFill>
              </a:rPr>
              <a:t>viện</a:t>
            </a:r>
            <a:r>
              <a:rPr lang="en-US" sz="2400" dirty="0">
                <a:solidFill>
                  <a:schemeClr val="tx1"/>
                </a:solidFill>
              </a:rPr>
              <a:t> </a:t>
            </a:r>
            <a:r>
              <a:rPr lang="en-US" sz="2400" dirty="0" err="1">
                <a:solidFill>
                  <a:schemeClr val="tx1"/>
                </a:solidFill>
              </a:rPr>
              <a:t>cũ</a:t>
            </a:r>
            <a:endParaRPr lang="en-US" sz="2400" dirty="0">
              <a:solidFill>
                <a:schemeClr val="tx1"/>
              </a:solidFill>
            </a:endParaRPr>
          </a:p>
          <a:p>
            <a:pPr marL="0" marR="0" algn="just">
              <a:lnSpc>
                <a:spcPct val="120000"/>
              </a:lnSpc>
              <a:spcBef>
                <a:spcPts val="600"/>
              </a:spcBef>
              <a:spcAft>
                <a:spcPts val="0"/>
              </a:spcAft>
            </a:pPr>
            <a:r>
              <a:rPr lang="en-US" sz="2400" dirty="0" err="1">
                <a:solidFill>
                  <a:schemeClr val="tx1"/>
                </a:solidFill>
                <a:effectLst/>
                <a:ea typeface="Times New Roman" panose="02020603050405020304" pitchFamily="18" charset="0"/>
              </a:rPr>
              <a:t>Cách</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giải</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quyết</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Sử</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dụng</a:t>
            </a:r>
            <a:r>
              <a:rPr lang="en-US" sz="2400" dirty="0">
                <a:solidFill>
                  <a:schemeClr val="tx1"/>
                </a:solidFill>
                <a:effectLst/>
                <a:ea typeface="Times New Roman" panose="02020603050405020304" pitchFamily="18" charset="0"/>
              </a:rPr>
              <a:t> Adapter Pattern</a:t>
            </a:r>
          </a:p>
          <a:p>
            <a:pPr marL="0" marR="0" algn="just">
              <a:lnSpc>
                <a:spcPct val="120000"/>
              </a:lnSpc>
              <a:spcBef>
                <a:spcPts val="600"/>
              </a:spcBef>
              <a:spcAft>
                <a:spcPts val="0"/>
              </a:spcAft>
            </a:pPr>
            <a:endParaRPr lang="en-US" sz="2400" dirty="0">
              <a:solidFill>
                <a:schemeClr val="tx1"/>
              </a:solidFill>
            </a:endParaRPr>
          </a:p>
          <a:p>
            <a:pPr marL="0" indent="0">
              <a:buNone/>
            </a:pPr>
            <a:endParaRPr lang="en-US" dirty="0">
              <a:solidFill>
                <a:schemeClr val="tx1"/>
              </a:solidFill>
            </a:endParaRPr>
          </a:p>
        </p:txBody>
      </p:sp>
      <p:pic>
        <p:nvPicPr>
          <p:cNvPr id="4" name="Picture 3" descr="Diagram&#10;&#10;Description automatically generated">
            <a:extLst>
              <a:ext uri="{FF2B5EF4-FFF2-40B4-BE49-F238E27FC236}">
                <a16:creationId xmlns:a16="http://schemas.microsoft.com/office/drawing/2014/main" id="{C9D71982-AE9A-4BCA-A7CF-7D62209F7E25}"/>
              </a:ext>
            </a:extLst>
          </p:cNvPr>
          <p:cNvPicPr/>
          <p:nvPr/>
        </p:nvPicPr>
        <p:blipFill>
          <a:blip r:embed="rId2">
            <a:extLst>
              <a:ext uri="{28A0092B-C50C-407E-A947-70E740481C1C}">
                <a14:useLocalDpi xmlns:a14="http://schemas.microsoft.com/office/drawing/2010/main" val="0"/>
              </a:ext>
            </a:extLst>
          </a:blip>
          <a:stretch>
            <a:fillRect/>
          </a:stretch>
        </p:blipFill>
        <p:spPr>
          <a:xfrm>
            <a:off x="1549684" y="2762505"/>
            <a:ext cx="6184047" cy="3974939"/>
          </a:xfrm>
          <a:prstGeom prst="rect">
            <a:avLst/>
          </a:prstGeom>
        </p:spPr>
      </p:pic>
    </p:spTree>
    <p:extLst>
      <p:ext uri="{BB962C8B-B14F-4D97-AF65-F5344CB8AC3E}">
        <p14:creationId xmlns:p14="http://schemas.microsoft.com/office/powerpoint/2010/main" val="19729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Yêu</a:t>
            </a:r>
            <a:r>
              <a:rPr lang="en-US" dirty="0"/>
              <a:t> </a:t>
            </a:r>
            <a:r>
              <a:rPr lang="en-US" dirty="0" err="1"/>
              <a:t>cầu</a:t>
            </a:r>
            <a:r>
              <a:rPr lang="en-US" dirty="0"/>
              <a:t> </a:t>
            </a:r>
            <a:r>
              <a:rPr lang="en-US" dirty="0" err="1"/>
              <a:t>thêm</a:t>
            </a:r>
            <a:r>
              <a:rPr lang="en-US" dirty="0"/>
              <a:t> </a:t>
            </a:r>
            <a:r>
              <a:rPr lang="en-US" dirty="0" err="1"/>
              <a:t>phương</a:t>
            </a:r>
            <a:r>
              <a:rPr lang="en-US" dirty="0"/>
              <a:t> </a:t>
            </a:r>
            <a:r>
              <a:rPr lang="en-US" dirty="0" err="1"/>
              <a:t>thức</a:t>
            </a:r>
            <a:r>
              <a:rPr lang="en-US" dirty="0"/>
              <a:t> </a:t>
            </a:r>
            <a:r>
              <a:rPr lang="en-US" dirty="0" err="1"/>
              <a:t>thanh</a:t>
            </a:r>
            <a:r>
              <a:rPr lang="en-US" dirty="0"/>
              <a:t> </a:t>
            </a:r>
            <a:r>
              <a:rPr lang="en-US" dirty="0" err="1"/>
              <a:t>toán</a:t>
            </a:r>
            <a:r>
              <a:rPr lang="en-US" dirty="0"/>
              <a:t> </a:t>
            </a:r>
            <a:r>
              <a:rPr lang="en-US" dirty="0" err="1"/>
              <a:t>mới</a:t>
            </a:r>
            <a:endParaRPr lang="en-US" dirty="0"/>
          </a:p>
        </p:txBody>
      </p:sp>
      <p:sp>
        <p:nvSpPr>
          <p:cNvPr id="3" name="Content Placeholder 2"/>
          <p:cNvSpPr>
            <a:spLocks noGrp="1"/>
          </p:cNvSpPr>
          <p:nvPr>
            <p:ph idx="1"/>
          </p:nvPr>
        </p:nvSpPr>
        <p:spPr/>
        <p:txBody>
          <a:bodyPr/>
          <a:lstStyle/>
          <a:p>
            <a:pPr marL="0" marR="0" algn="just">
              <a:lnSpc>
                <a:spcPct val="120000"/>
              </a:lnSpc>
              <a:spcBef>
                <a:spcPts val="600"/>
              </a:spcBef>
              <a:spcAft>
                <a:spcPts val="0"/>
              </a:spcAft>
            </a:pPr>
            <a:r>
              <a:rPr lang="en-US" sz="2400" dirty="0" err="1">
                <a:solidFill>
                  <a:schemeClr val="tx1"/>
                </a:solidFill>
                <a:effectLst/>
                <a:ea typeface="Times New Roman" panose="02020603050405020304" pitchFamily="18" charset="0"/>
              </a:rPr>
              <a:t>Vấn</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đề</a:t>
            </a:r>
            <a:r>
              <a:rPr lang="en-US" sz="2400" dirty="0">
                <a:solidFill>
                  <a:schemeClr val="tx1"/>
                </a:solidFill>
                <a:effectLst/>
                <a:ea typeface="Times New Roman" panose="02020603050405020304" pitchFamily="18" charset="0"/>
              </a:rPr>
              <a:t> ta </a:t>
            </a:r>
            <a:r>
              <a:rPr lang="en-US" sz="2400" dirty="0" err="1">
                <a:solidFill>
                  <a:schemeClr val="tx1"/>
                </a:solidFill>
                <a:effectLst/>
                <a:ea typeface="Times New Roman" panose="02020603050405020304" pitchFamily="18" charset="0"/>
              </a:rPr>
              <a:t>gặp</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phải</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khi</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thêm</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các</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phương</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thức</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thanh</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toán</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mới</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là</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mỗi</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phương</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thức</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thanh</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toán</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sẽ</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có</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các</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thuộc</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tính</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khác</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nhau</a:t>
            </a:r>
            <a:endParaRPr lang="en-US" sz="2400" dirty="0">
              <a:solidFill>
                <a:schemeClr val="tx1"/>
              </a:solidFill>
              <a:effectLst/>
              <a:ea typeface="Times New Roman" panose="02020603050405020304" pitchFamily="18" charset="0"/>
            </a:endParaRPr>
          </a:p>
          <a:p>
            <a:pPr marL="0" marR="0" algn="just">
              <a:lnSpc>
                <a:spcPct val="120000"/>
              </a:lnSpc>
              <a:spcBef>
                <a:spcPts val="600"/>
              </a:spcBef>
              <a:spcAft>
                <a:spcPts val="0"/>
              </a:spcAft>
            </a:pPr>
            <a:r>
              <a:rPr lang="en-US" sz="2400" dirty="0" err="1">
                <a:solidFill>
                  <a:schemeClr val="tx1"/>
                </a:solidFill>
                <a:effectLst/>
                <a:ea typeface="Times New Roman" panose="02020603050405020304" pitchFamily="18" charset="0"/>
              </a:rPr>
              <a:t>Cách</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giải</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quyết</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Sử</a:t>
            </a:r>
            <a:r>
              <a:rPr lang="en-US" sz="2400" dirty="0">
                <a:solidFill>
                  <a:schemeClr val="tx1"/>
                </a:solidFill>
                <a:effectLst/>
                <a:ea typeface="Times New Roman" panose="02020603050405020304" pitchFamily="18" charset="0"/>
              </a:rPr>
              <a:t> </a:t>
            </a:r>
            <a:r>
              <a:rPr lang="en-US" sz="2400" dirty="0" err="1">
                <a:solidFill>
                  <a:schemeClr val="tx1"/>
                </a:solidFill>
                <a:effectLst/>
                <a:ea typeface="Times New Roman" panose="02020603050405020304" pitchFamily="18" charset="0"/>
              </a:rPr>
              <a:t>dụng</a:t>
            </a:r>
            <a:r>
              <a:rPr lang="en-US" sz="2400" dirty="0">
                <a:solidFill>
                  <a:schemeClr val="tx1"/>
                </a:solidFill>
                <a:effectLst/>
                <a:ea typeface="Times New Roman" panose="02020603050405020304" pitchFamily="18" charset="0"/>
              </a:rPr>
              <a:t> Factory Method</a:t>
            </a:r>
          </a:p>
          <a:p>
            <a:pPr marL="0" marR="0" algn="just">
              <a:lnSpc>
                <a:spcPct val="120000"/>
              </a:lnSpc>
              <a:spcBef>
                <a:spcPts val="600"/>
              </a:spcBef>
              <a:spcAft>
                <a:spcPts val="0"/>
              </a:spcAft>
            </a:pPr>
            <a:endParaRPr lang="en-US" sz="2400" dirty="0">
              <a:solidFill>
                <a:schemeClr val="tx1"/>
              </a:solidFill>
            </a:endParaRPr>
          </a:p>
          <a:p>
            <a:pPr marL="0" indent="0">
              <a:buNone/>
            </a:pPr>
            <a:endParaRPr lang="en-US" dirty="0"/>
          </a:p>
        </p:txBody>
      </p:sp>
      <p:pic>
        <p:nvPicPr>
          <p:cNvPr id="6" name="Picture 5" descr="Diagram, timeline&#10;&#10;Description automatically generated">
            <a:extLst>
              <a:ext uri="{FF2B5EF4-FFF2-40B4-BE49-F238E27FC236}">
                <a16:creationId xmlns:a16="http://schemas.microsoft.com/office/drawing/2014/main" id="{09D92C45-D273-46A8-87B5-195EA3CFAFB8}"/>
              </a:ext>
            </a:extLst>
          </p:cNvPr>
          <p:cNvPicPr/>
          <p:nvPr/>
        </p:nvPicPr>
        <p:blipFill>
          <a:blip r:embed="rId2">
            <a:extLst>
              <a:ext uri="{28A0092B-C50C-407E-A947-70E740481C1C}">
                <a14:useLocalDpi xmlns:a14="http://schemas.microsoft.com/office/drawing/2010/main" val="0"/>
              </a:ext>
            </a:extLst>
          </a:blip>
          <a:stretch>
            <a:fillRect/>
          </a:stretch>
        </p:blipFill>
        <p:spPr>
          <a:xfrm>
            <a:off x="1121390" y="2909019"/>
            <a:ext cx="6901219" cy="3846622"/>
          </a:xfrm>
          <a:prstGeom prst="rect">
            <a:avLst/>
          </a:prstGeom>
        </p:spPr>
      </p:pic>
    </p:spTree>
    <p:extLst>
      <p:ext uri="{BB962C8B-B14F-4D97-AF65-F5344CB8AC3E}">
        <p14:creationId xmlns:p14="http://schemas.microsoft.com/office/powerpoint/2010/main" val="4261158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Builder Pattern</a:t>
            </a:r>
          </a:p>
        </p:txBody>
      </p:sp>
      <p:sp>
        <p:nvSpPr>
          <p:cNvPr id="7" name="Chỗ dành sẵn cho Nội dung 6">
            <a:extLst>
              <a:ext uri="{FF2B5EF4-FFF2-40B4-BE49-F238E27FC236}">
                <a16:creationId xmlns:a16="http://schemas.microsoft.com/office/drawing/2014/main" id="{43A98B02-10FB-41D9-B0F9-797845413419}"/>
              </a:ext>
            </a:extLst>
          </p:cNvPr>
          <p:cNvSpPr>
            <a:spLocks noGrp="1"/>
          </p:cNvSpPr>
          <p:nvPr>
            <p:ph idx="1"/>
          </p:nvPr>
        </p:nvSpPr>
        <p:spPr/>
        <p:txBody>
          <a:bodyPr/>
          <a:lstStyle/>
          <a:p>
            <a:pPr marL="0" indent="0">
              <a:buNone/>
            </a:pPr>
            <a:r>
              <a:rPr lang="en-US" sz="2400"/>
              <a:t>Vấn đề: Các concrete class của super class Media (Book, CD, DVD) mỗi khi khởi tạo cần truyền nhiều tham số và bắt buộc phải truyền theo một thứ tự đã quy định.</a:t>
            </a:r>
          </a:p>
          <a:p>
            <a:pPr marL="0" indent="0">
              <a:buNone/>
            </a:pPr>
            <a:r>
              <a:rPr lang="en-US" sz="2400"/>
              <a:t>Gây ra khó đọc hiểu code khi khởi tạo đối tượng</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pic>
        <p:nvPicPr>
          <p:cNvPr id="8" name="Chỗ dành sẵn cho Nội dung 4">
            <a:extLst>
              <a:ext uri="{FF2B5EF4-FFF2-40B4-BE49-F238E27FC236}">
                <a16:creationId xmlns:a16="http://schemas.microsoft.com/office/drawing/2014/main" id="{0EB3F115-73B0-4584-B286-0349243DBD9F}"/>
              </a:ext>
            </a:extLst>
          </p:cNvPr>
          <p:cNvPicPr>
            <a:picLocks noChangeAspect="1"/>
          </p:cNvPicPr>
          <p:nvPr/>
        </p:nvPicPr>
        <p:blipFill>
          <a:blip r:embed="rId2"/>
          <a:stretch>
            <a:fillRect/>
          </a:stretch>
        </p:blipFill>
        <p:spPr>
          <a:xfrm>
            <a:off x="77047" y="2991333"/>
            <a:ext cx="8989905" cy="1575720"/>
          </a:xfrm>
          <a:prstGeom prst="rect">
            <a:avLst/>
          </a:prstGeom>
        </p:spPr>
      </p:pic>
    </p:spTree>
    <p:extLst>
      <p:ext uri="{BB962C8B-B14F-4D97-AF65-F5344CB8AC3E}">
        <p14:creationId xmlns:p14="http://schemas.microsoft.com/office/powerpoint/2010/main" val="3619748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EC3268-E4B2-4542-BA4C-D735ED1E24EB}"/>
              </a:ext>
            </a:extLst>
          </p:cNvPr>
          <p:cNvSpPr>
            <a:spLocks noGrp="1"/>
          </p:cNvSpPr>
          <p:nvPr>
            <p:ph type="title"/>
          </p:nvPr>
        </p:nvSpPr>
        <p:spPr/>
        <p:txBody>
          <a:bodyPr/>
          <a:lstStyle/>
          <a:p>
            <a:r>
              <a:rPr lang="en-US"/>
              <a:t>Template Method</a:t>
            </a:r>
          </a:p>
        </p:txBody>
      </p:sp>
      <p:pic>
        <p:nvPicPr>
          <p:cNvPr id="4" name="Chỗ dành sẵn cho Nội dung 3" descr="Ảnh có chứa văn bản&#10;&#10;Mô tả được tạo tự động">
            <a:extLst>
              <a:ext uri="{FF2B5EF4-FFF2-40B4-BE49-F238E27FC236}">
                <a16:creationId xmlns:a16="http://schemas.microsoft.com/office/drawing/2014/main" id="{F0A480BF-C2BC-4DE7-AD26-3CFB5F7A951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7730" y="1688822"/>
            <a:ext cx="7788839" cy="4644810"/>
          </a:xfrm>
          <a:prstGeom prst="rect">
            <a:avLst/>
          </a:prstGeom>
          <a:noFill/>
          <a:ln>
            <a:noFill/>
          </a:ln>
        </p:spPr>
      </p:pic>
    </p:spTree>
    <p:extLst>
      <p:ext uri="{BB962C8B-B14F-4D97-AF65-F5344CB8AC3E}">
        <p14:creationId xmlns:p14="http://schemas.microsoft.com/office/powerpoint/2010/main" val="229963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Coupling/Stamp Coupling</a:t>
            </a:r>
          </a:p>
        </p:txBody>
      </p:sp>
      <p:sp>
        <p:nvSpPr>
          <p:cNvPr id="3" name="Content Placeholder 2"/>
          <p:cNvSpPr>
            <a:spLocks noGrp="1"/>
          </p:cNvSpPr>
          <p:nvPr>
            <p:ph idx="1"/>
          </p:nvPr>
        </p:nvSpPr>
        <p:spPr/>
        <p:txBody>
          <a:bodyPr/>
          <a:lstStyle/>
          <a:p>
            <a:pPr marL="0" indent="0">
              <a:buNone/>
            </a:pPr>
            <a:r>
              <a:rPr lang="en-US" sz="2400" dirty="0">
                <a:latin typeface="Arial" panose="020B0604020202020204" pitchFamily="34" charset="0"/>
                <a:cs typeface="Arial" panose="020B0604020202020204" pitchFamily="34" charset="0"/>
              </a:rPr>
              <a:t>Stamp coupling: </a:t>
            </a:r>
          </a:p>
          <a:p>
            <a:pPr marL="0" indent="0">
              <a:buNone/>
            </a:pPr>
            <a:r>
              <a:rPr lang="vi-VN" sz="2000" b="0" i="0" dirty="0">
                <a:solidFill>
                  <a:schemeClr val="tx1"/>
                </a:solidFill>
                <a:effectLst/>
                <a:latin typeface="Arial" panose="020B0604020202020204" pitchFamily="34" charset="0"/>
              </a:rPr>
              <a:t>A truyền cho B kiểu tham chiếu hoặc toàn bộ cấu trúc dữ liệu thay vì chỉ truyền cho B trường dữ liệu cần thiết, do vậy nếu bất kỳ trường hay phương thức nào trong A thay đổi có thể ảnh hưởng tới xử lý của B, hoặc B có thể thay đổi A.</a:t>
            </a:r>
            <a:endParaRPr lang="en-US" sz="2000" dirty="0">
              <a:solidFill>
                <a:schemeClr val="tx1"/>
              </a:solidFill>
              <a:latin typeface="Arial" panose="020B0604020202020204" pitchFamily="34" charset="0"/>
            </a:endParaRPr>
          </a:p>
          <a:p>
            <a:r>
              <a:rPr lang="en-US" dirty="0" err="1">
                <a:solidFill>
                  <a:schemeClr val="tx1"/>
                </a:solidFill>
                <a:latin typeface="Arial" panose="020B0604020202020204" pitchFamily="34" charset="0"/>
              </a:rPr>
              <a:t>Truyền</a:t>
            </a:r>
            <a:r>
              <a:rPr lang="en-US" dirty="0">
                <a:solidFill>
                  <a:schemeClr val="tx1"/>
                </a:solidFill>
                <a:latin typeface="Arial" panose="020B0604020202020204" pitchFamily="34" charset="0"/>
              </a:rPr>
              <a:t> </a:t>
            </a:r>
            <a:r>
              <a:rPr lang="en-US" dirty="0" err="1">
                <a:solidFill>
                  <a:schemeClr val="tx1"/>
                </a:solidFill>
                <a:latin typeface="Arial" panose="020B0604020202020204" pitchFamily="34" charset="0"/>
              </a:rPr>
              <a:t>cả</a:t>
            </a:r>
            <a:r>
              <a:rPr lang="en-US" dirty="0">
                <a:solidFill>
                  <a:schemeClr val="tx1"/>
                </a:solidFill>
                <a:latin typeface="Arial" panose="020B0604020202020204" pitchFamily="34" charset="0"/>
              </a:rPr>
              <a:t> </a:t>
            </a:r>
            <a:r>
              <a:rPr lang="en-US" dirty="0" err="1">
                <a:solidFill>
                  <a:schemeClr val="tx1"/>
                </a:solidFill>
                <a:latin typeface="Arial" panose="020B0604020202020204" pitchFamily="34" charset="0"/>
              </a:rPr>
              <a:t>đối</a:t>
            </a:r>
            <a:r>
              <a:rPr lang="en-US" dirty="0">
                <a:solidFill>
                  <a:schemeClr val="tx1"/>
                </a:solidFill>
                <a:latin typeface="Arial" panose="020B0604020202020204" pitchFamily="34" charset="0"/>
              </a:rPr>
              <a:t> </a:t>
            </a:r>
            <a:r>
              <a:rPr lang="en-US" dirty="0" err="1">
                <a:solidFill>
                  <a:schemeClr val="tx1"/>
                </a:solidFill>
                <a:latin typeface="Arial" panose="020B0604020202020204" pitchFamily="34" charset="0"/>
              </a:rPr>
              <a:t>tượng</a:t>
            </a:r>
            <a:r>
              <a:rPr lang="en-US" dirty="0">
                <a:solidFill>
                  <a:schemeClr val="tx1"/>
                </a:solidFill>
                <a:latin typeface="Arial" panose="020B0604020202020204" pitchFamily="34" charset="0"/>
              </a:rPr>
              <a:t> cart </a:t>
            </a:r>
            <a:r>
              <a:rPr lang="en-US" dirty="0" err="1">
                <a:solidFill>
                  <a:schemeClr val="tx1"/>
                </a:solidFill>
                <a:latin typeface="Arial" panose="020B0604020202020204" pitchFamily="34" charset="0"/>
              </a:rPr>
              <a:t>vào</a:t>
            </a:r>
            <a:r>
              <a:rPr lang="en-US" dirty="0">
                <a:solidFill>
                  <a:schemeClr val="tx1"/>
                </a:solidFill>
                <a:latin typeface="Arial" panose="020B0604020202020204" pitchFamily="34" charset="0"/>
              </a:rPr>
              <a:t> </a:t>
            </a:r>
            <a:r>
              <a:rPr lang="en-US" dirty="0" err="1">
                <a:solidFill>
                  <a:schemeClr val="tx1"/>
                </a:solidFill>
                <a:latin typeface="Arial" panose="020B0604020202020204" pitchFamily="34" charset="0"/>
              </a:rPr>
              <a:t>nhưng</a:t>
            </a:r>
            <a:r>
              <a:rPr lang="en-US" dirty="0">
                <a:solidFill>
                  <a:schemeClr val="tx1"/>
                </a:solidFill>
                <a:latin typeface="Arial" panose="020B0604020202020204" pitchFamily="34" charset="0"/>
              </a:rPr>
              <a:t> </a:t>
            </a:r>
            <a:r>
              <a:rPr lang="en-US" dirty="0" err="1">
                <a:solidFill>
                  <a:schemeClr val="tx1"/>
                </a:solidFill>
                <a:latin typeface="Arial" panose="020B0604020202020204" pitchFamily="34" charset="0"/>
              </a:rPr>
              <a:t>chỉ</a:t>
            </a:r>
            <a:r>
              <a:rPr lang="en-US" dirty="0">
                <a:solidFill>
                  <a:schemeClr val="tx1"/>
                </a:solidFill>
                <a:latin typeface="Arial" panose="020B0604020202020204" pitchFamily="34" charset="0"/>
              </a:rPr>
              <a:t> </a:t>
            </a:r>
            <a:r>
              <a:rPr lang="en-US" dirty="0" err="1">
                <a:solidFill>
                  <a:schemeClr val="tx1"/>
                </a:solidFill>
                <a:latin typeface="Arial" panose="020B0604020202020204" pitchFamily="34" charset="0"/>
              </a:rPr>
              <a:t>cần</a:t>
            </a:r>
            <a:r>
              <a:rPr lang="en-US" dirty="0">
                <a:solidFill>
                  <a:schemeClr val="tx1"/>
                </a:solidFill>
                <a:latin typeface="Arial" panose="020B0604020202020204" pitchFamily="34" charset="0"/>
              </a:rPr>
              <a:t> </a:t>
            </a:r>
            <a:r>
              <a:rPr lang="en-US" dirty="0" err="1">
                <a:solidFill>
                  <a:schemeClr val="tx1"/>
                </a:solidFill>
                <a:latin typeface="Arial" panose="020B0604020202020204" pitchFamily="34" charset="0"/>
              </a:rPr>
              <a:t>kết</a:t>
            </a:r>
            <a:r>
              <a:rPr lang="en-US" dirty="0">
                <a:solidFill>
                  <a:schemeClr val="tx1"/>
                </a:solidFill>
                <a:latin typeface="Arial" panose="020B0604020202020204" pitchFamily="34" charset="0"/>
              </a:rPr>
              <a:t> </a:t>
            </a:r>
            <a:r>
              <a:rPr lang="en-US" dirty="0" err="1">
                <a:solidFill>
                  <a:schemeClr val="tx1"/>
                </a:solidFill>
                <a:latin typeface="Arial" panose="020B0604020202020204" pitchFamily="34" charset="0"/>
              </a:rPr>
              <a:t>quả</a:t>
            </a:r>
            <a:r>
              <a:rPr lang="en-US" dirty="0">
                <a:solidFill>
                  <a:schemeClr val="tx1"/>
                </a:solidFill>
                <a:latin typeface="Arial" panose="020B0604020202020204" pitchFamily="34" charset="0"/>
              </a:rPr>
              <a:t> </a:t>
            </a:r>
            <a:r>
              <a:rPr lang="en-US" dirty="0" err="1">
                <a:solidFill>
                  <a:schemeClr val="tx1"/>
                </a:solidFill>
                <a:latin typeface="Arial" panose="020B0604020202020204" pitchFamily="34" charset="0"/>
              </a:rPr>
              <a:t>của</a:t>
            </a:r>
            <a:r>
              <a:rPr lang="en-US" dirty="0">
                <a:solidFill>
                  <a:schemeClr val="tx1"/>
                </a:solidFill>
                <a:latin typeface="Arial" panose="020B0604020202020204" pitchFamily="34" charset="0"/>
              </a:rPr>
              <a:t> </a:t>
            </a:r>
            <a:r>
              <a:rPr lang="en-US" dirty="0" err="1">
                <a:solidFill>
                  <a:schemeClr val="tx1"/>
                </a:solidFill>
                <a:latin typeface="Arial" panose="020B0604020202020204" pitchFamily="34" charset="0"/>
              </a:rPr>
              <a:t>phương</a:t>
            </a:r>
            <a:r>
              <a:rPr lang="en-US" dirty="0">
                <a:solidFill>
                  <a:schemeClr val="tx1"/>
                </a:solidFill>
                <a:latin typeface="Arial" panose="020B0604020202020204" pitchFamily="34" charset="0"/>
              </a:rPr>
              <a:t> </a:t>
            </a:r>
            <a:r>
              <a:rPr lang="en-US" dirty="0" err="1">
                <a:solidFill>
                  <a:schemeClr val="tx1"/>
                </a:solidFill>
                <a:latin typeface="Arial" panose="020B0604020202020204" pitchFamily="34" charset="0"/>
              </a:rPr>
              <a:t>thức</a:t>
            </a:r>
            <a:r>
              <a:rPr lang="en-US" dirty="0">
                <a:solidFill>
                  <a:schemeClr val="tx1"/>
                </a:solidFill>
                <a:latin typeface="Arial" panose="020B0604020202020204" pitchFamily="34" charset="0"/>
              </a:rPr>
              <a:t> </a:t>
            </a:r>
            <a:r>
              <a:rPr lang="en-US" dirty="0" err="1">
                <a:solidFill>
                  <a:schemeClr val="tx1"/>
                </a:solidFill>
                <a:latin typeface="Arial" panose="020B0604020202020204" pitchFamily="34" charset="0"/>
              </a:rPr>
              <a:t>subTotal</a:t>
            </a:r>
            <a:r>
              <a:rPr lang="en-US" dirty="0">
                <a:solidFill>
                  <a:schemeClr val="tx1"/>
                </a:solidFill>
                <a:latin typeface="Arial" panose="020B0604020202020204" pitchFamily="34" charset="0"/>
              </a:rPr>
              <a:t>()  </a:t>
            </a:r>
          </a:p>
          <a:p>
            <a:pPr marL="0" indent="0">
              <a:buNone/>
            </a:pPr>
            <a:endParaRPr lang="en-US" dirty="0">
              <a:solidFill>
                <a:schemeClr val="tx1"/>
              </a:solidFill>
            </a:endParaRPr>
          </a:p>
        </p:txBody>
      </p:sp>
      <p:pic>
        <p:nvPicPr>
          <p:cNvPr id="5" name="Picture 4">
            <a:extLst>
              <a:ext uri="{FF2B5EF4-FFF2-40B4-BE49-F238E27FC236}">
                <a16:creationId xmlns:a16="http://schemas.microsoft.com/office/drawing/2014/main" id="{2B2B57A3-DA44-4EFF-A734-6FDC82D02A15}"/>
              </a:ext>
            </a:extLst>
          </p:cNvPr>
          <p:cNvPicPr>
            <a:picLocks noChangeAspect="1"/>
          </p:cNvPicPr>
          <p:nvPr/>
        </p:nvPicPr>
        <p:blipFill>
          <a:blip r:embed="rId2"/>
          <a:stretch>
            <a:fillRect/>
          </a:stretch>
        </p:blipFill>
        <p:spPr>
          <a:xfrm>
            <a:off x="488950" y="3976760"/>
            <a:ext cx="3816720" cy="1836882"/>
          </a:xfrm>
          <a:prstGeom prst="rect">
            <a:avLst/>
          </a:prstGeom>
        </p:spPr>
      </p:pic>
      <p:pic>
        <p:nvPicPr>
          <p:cNvPr id="7" name="Picture 6">
            <a:extLst>
              <a:ext uri="{FF2B5EF4-FFF2-40B4-BE49-F238E27FC236}">
                <a16:creationId xmlns:a16="http://schemas.microsoft.com/office/drawing/2014/main" id="{F9997FEC-3CA6-42C4-9F43-8DD95687AF28}"/>
              </a:ext>
            </a:extLst>
          </p:cNvPr>
          <p:cNvPicPr>
            <a:picLocks noChangeAspect="1"/>
          </p:cNvPicPr>
          <p:nvPr/>
        </p:nvPicPr>
        <p:blipFill>
          <a:blip r:embed="rId3"/>
          <a:stretch>
            <a:fillRect/>
          </a:stretch>
        </p:blipFill>
        <p:spPr>
          <a:xfrm>
            <a:off x="4550294" y="3976760"/>
            <a:ext cx="4104756" cy="1625050"/>
          </a:xfrm>
          <a:prstGeom prst="rect">
            <a:avLst/>
          </a:prstGeom>
        </p:spPr>
      </p:pic>
    </p:spTree>
    <p:extLst>
      <p:ext uri="{BB962C8B-B14F-4D97-AF65-F5344CB8AC3E}">
        <p14:creationId xmlns:p14="http://schemas.microsoft.com/office/powerpoint/2010/main" val="2365241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Template Method</a:t>
            </a:r>
          </a:p>
        </p:txBody>
      </p:sp>
      <p:pic>
        <p:nvPicPr>
          <p:cNvPr id="5" name="Hình ảnh 4" descr="Ảnh có chứa văn bản&#10;&#10;Mô tả được tạo tự động">
            <a:extLst>
              <a:ext uri="{FF2B5EF4-FFF2-40B4-BE49-F238E27FC236}">
                <a16:creationId xmlns:a16="http://schemas.microsoft.com/office/drawing/2014/main" id="{4C417C0A-6012-42EC-86A2-C0C9566D93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4597" y="1518434"/>
            <a:ext cx="7875105" cy="4557729"/>
          </a:xfrm>
          <a:prstGeom prst="rect">
            <a:avLst/>
          </a:prstGeom>
          <a:noFill/>
          <a:ln>
            <a:noFill/>
          </a:ln>
        </p:spPr>
      </p:pic>
    </p:spTree>
    <p:extLst>
      <p:ext uri="{BB962C8B-B14F-4D97-AF65-F5344CB8AC3E}">
        <p14:creationId xmlns:p14="http://schemas.microsoft.com/office/powerpoint/2010/main" val="213880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Template Method</a:t>
            </a:r>
          </a:p>
        </p:txBody>
      </p:sp>
      <p:pic>
        <p:nvPicPr>
          <p:cNvPr id="4" name="Chỗ dành sẵn cho Nội dung 3">
            <a:extLst>
              <a:ext uri="{FF2B5EF4-FFF2-40B4-BE49-F238E27FC236}">
                <a16:creationId xmlns:a16="http://schemas.microsoft.com/office/drawing/2014/main" id="{49D7275C-997D-4E9E-B2AF-98AD52B3590E}"/>
              </a:ext>
            </a:extLst>
          </p:cNvPr>
          <p:cNvPicPr>
            <a:picLocks noGrp="1"/>
          </p:cNvPicPr>
          <p:nvPr>
            <p:ph idx="1"/>
          </p:nvPr>
        </p:nvPicPr>
        <p:blipFill>
          <a:blip r:embed="rId2"/>
          <a:stretch>
            <a:fillRect/>
          </a:stretch>
        </p:blipFill>
        <p:spPr>
          <a:xfrm>
            <a:off x="893361" y="2036039"/>
            <a:ext cx="7714754" cy="1945102"/>
          </a:xfrm>
          <a:prstGeom prst="rect">
            <a:avLst/>
          </a:prstGeom>
        </p:spPr>
      </p:pic>
    </p:spTree>
    <p:extLst>
      <p:ext uri="{BB962C8B-B14F-4D97-AF65-F5344CB8AC3E}">
        <p14:creationId xmlns:p14="http://schemas.microsoft.com/office/powerpoint/2010/main" val="3047875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 6</a:t>
            </a:r>
          </a:p>
        </p:txBody>
      </p:sp>
      <p:sp>
        <p:nvSpPr>
          <p:cNvPr id="7" name="Chỗ dành sẵn cho Nội dung 6">
            <a:extLst>
              <a:ext uri="{FF2B5EF4-FFF2-40B4-BE49-F238E27FC236}">
                <a16:creationId xmlns:a16="http://schemas.microsoft.com/office/drawing/2014/main" id="{CEC67EED-2389-4820-A36A-695B4BDFEBE8}"/>
              </a:ext>
            </a:extLst>
          </p:cNvPr>
          <p:cNvSpPr>
            <a:spLocks noGrp="1"/>
          </p:cNvSpPr>
          <p:nvPr>
            <p:ph idx="1"/>
          </p:nvPr>
        </p:nvSpPr>
        <p:spPr/>
        <p:txBody>
          <a:bodyPr>
            <a:normAutofit fontScale="92500" lnSpcReduction="10000"/>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sz="1900"/>
          </a:p>
          <a:p>
            <a:endParaRPr lang="en-US" sz="1900"/>
          </a:p>
          <a:p>
            <a:r>
              <a:rPr lang="en-US" sz="2200"/>
              <a:t>Khi có yêu cầu mở rộng ,muốn sửa đổi công thức tính phí mới, chúng ta cần phải sửa trực tiếp vào trong phương thức calculateShippingFee() của class DeliveryInfo</a:t>
            </a:r>
          </a:p>
          <a:p>
            <a:r>
              <a:rPr lang="en-US" sz="2200"/>
              <a:t>Vi phạm OCP (Close for modification) </a:t>
            </a:r>
          </a:p>
        </p:txBody>
      </p:sp>
      <p:pic>
        <p:nvPicPr>
          <p:cNvPr id="10" name="Hình ảnh 9">
            <a:extLst>
              <a:ext uri="{FF2B5EF4-FFF2-40B4-BE49-F238E27FC236}">
                <a16:creationId xmlns:a16="http://schemas.microsoft.com/office/drawing/2014/main" id="{FDA23849-0CDE-4851-89AD-1A5FD408CF45}"/>
              </a:ext>
            </a:extLst>
          </p:cNvPr>
          <p:cNvPicPr>
            <a:picLocks noChangeAspect="1"/>
          </p:cNvPicPr>
          <p:nvPr/>
        </p:nvPicPr>
        <p:blipFill>
          <a:blip r:embed="rId2"/>
          <a:stretch>
            <a:fillRect/>
          </a:stretch>
        </p:blipFill>
        <p:spPr>
          <a:xfrm>
            <a:off x="-157409" y="848139"/>
            <a:ext cx="9458817" cy="4115905"/>
          </a:xfrm>
          <a:prstGeom prst="rect">
            <a:avLst/>
          </a:prstGeom>
        </p:spPr>
      </p:pic>
    </p:spTree>
    <p:extLst>
      <p:ext uri="{BB962C8B-B14F-4D97-AF65-F5344CB8AC3E}">
        <p14:creationId xmlns:p14="http://schemas.microsoft.com/office/powerpoint/2010/main" val="1077394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 6</a:t>
            </a:r>
          </a:p>
        </p:txBody>
      </p:sp>
      <p:sp>
        <p:nvSpPr>
          <p:cNvPr id="3" name="Content Placeholder 2"/>
          <p:cNvSpPr>
            <a:spLocks noGrp="1"/>
          </p:cNvSpPr>
          <p:nvPr>
            <p:ph idx="1"/>
          </p:nvPr>
        </p:nvSpPr>
        <p:spPr/>
        <p:txBody>
          <a:bodyPr/>
          <a:lstStyle/>
          <a:p>
            <a:pPr marL="0" indent="0">
              <a:buNone/>
            </a:pPr>
            <a:endParaRPr lang="en-US" sz="1800">
              <a:effectLst/>
              <a:latin typeface="Times New Roman" panose="02020603050405020304" pitchFamily="18" charset="0"/>
              <a:ea typeface="Calibri" panose="020F0502020204030204" pitchFamily="34" charset="0"/>
            </a:endParaRPr>
          </a:p>
          <a:p>
            <a:pPr marL="0" indent="0">
              <a:buNone/>
            </a:pPr>
            <a:endParaRPr lang="en-US" sz="1800">
              <a:latin typeface="Times New Roman" panose="02020603050405020304" pitchFamily="18" charset="0"/>
              <a:ea typeface="Calibri" panose="020F0502020204030204" pitchFamily="34" charset="0"/>
            </a:endParaRPr>
          </a:p>
          <a:p>
            <a:pPr marL="0" indent="0">
              <a:buNone/>
            </a:pPr>
            <a:endParaRPr lang="en-US" sz="1800">
              <a:effectLst/>
              <a:latin typeface="Times New Roman" panose="02020603050405020304" pitchFamily="18" charset="0"/>
              <a:ea typeface="Calibri" panose="020F0502020204030204" pitchFamily="34" charset="0"/>
            </a:endParaRPr>
          </a:p>
          <a:p>
            <a:pPr marL="0" indent="0">
              <a:buNone/>
            </a:pPr>
            <a:endParaRPr lang="en-US" sz="1800">
              <a:latin typeface="Times New Roman" panose="02020603050405020304" pitchFamily="18" charset="0"/>
              <a:ea typeface="Calibri" panose="020F0502020204030204" pitchFamily="34" charset="0"/>
            </a:endParaRPr>
          </a:p>
          <a:p>
            <a:pPr marL="0" indent="0">
              <a:buNone/>
            </a:pPr>
            <a:endParaRPr lang="en-US" sz="1800">
              <a:effectLst/>
              <a:latin typeface="Times New Roman" panose="02020603050405020304" pitchFamily="18" charset="0"/>
              <a:ea typeface="Calibri" panose="020F0502020204030204" pitchFamily="34" charset="0"/>
            </a:endParaRPr>
          </a:p>
          <a:p>
            <a:pPr marL="0" indent="0">
              <a:buNone/>
            </a:pPr>
            <a:endParaRPr lang="en-US" sz="1800">
              <a:latin typeface="Times New Roman" panose="02020603050405020304" pitchFamily="18" charset="0"/>
              <a:ea typeface="Calibri" panose="020F0502020204030204" pitchFamily="34" charset="0"/>
            </a:endParaRPr>
          </a:p>
          <a:p>
            <a:pPr marL="0" indent="0">
              <a:buNone/>
            </a:pPr>
            <a:endParaRPr lang="en-US" sz="1800">
              <a:effectLst/>
              <a:latin typeface="Times New Roman" panose="02020603050405020304" pitchFamily="18" charset="0"/>
              <a:ea typeface="Calibri" panose="020F0502020204030204" pitchFamily="34" charset="0"/>
            </a:endParaRPr>
          </a:p>
          <a:p>
            <a:pPr marL="0" indent="0">
              <a:buNone/>
            </a:pPr>
            <a:endParaRPr lang="en-US" sz="1800">
              <a:latin typeface="Times New Roman" panose="02020603050405020304" pitchFamily="18" charset="0"/>
              <a:ea typeface="Calibri" panose="020F0502020204030204" pitchFamily="34" charset="0"/>
            </a:endParaRPr>
          </a:p>
          <a:p>
            <a:pPr marL="0" indent="0">
              <a:buNone/>
            </a:pPr>
            <a:endParaRPr lang="en-US" sz="1800">
              <a:effectLst/>
              <a:latin typeface="Times New Roman" panose="02020603050405020304" pitchFamily="18" charset="0"/>
              <a:ea typeface="Calibri" panose="020F0502020204030204" pitchFamily="34" charset="0"/>
            </a:endParaRPr>
          </a:p>
          <a:p>
            <a:pPr marL="0" indent="0">
              <a:buNone/>
            </a:pPr>
            <a:endParaRPr lang="en-US" sz="1800">
              <a:latin typeface="Times New Roman" panose="02020603050405020304" pitchFamily="18" charset="0"/>
              <a:ea typeface="Calibri" panose="020F0502020204030204" pitchFamily="34" charset="0"/>
            </a:endParaRPr>
          </a:p>
          <a:p>
            <a:pPr marL="0" indent="0">
              <a:buNone/>
            </a:pPr>
            <a:endParaRPr lang="en-US" sz="1800">
              <a:effectLst/>
              <a:latin typeface="Times New Roman" panose="02020603050405020304" pitchFamily="18" charset="0"/>
              <a:ea typeface="Calibri" panose="020F0502020204030204" pitchFamily="34" charset="0"/>
            </a:endParaRPr>
          </a:p>
          <a:p>
            <a:pPr marL="0" indent="0">
              <a:buNone/>
            </a:pPr>
            <a:r>
              <a:rPr lang="en-US" sz="1800">
                <a:effectLst/>
                <a:latin typeface="Times New Roman" panose="02020603050405020304" pitchFamily="18" charset="0"/>
                <a:ea typeface="Calibri" panose="020F0502020204030204" pitchFamily="34" charset="0"/>
              </a:rPr>
              <a:t>Chúng ta có thể lựa chọn công thức tính bất kỳ chúng ta muốn, kể cả chuyển đổi cách tính công thức trong quá trình runtime để lựa chọn theo từng loại đơn hàng chẳng hạn</a:t>
            </a:r>
          </a:p>
          <a:p>
            <a:pPr marL="0" indent="0">
              <a:buNone/>
            </a:pPr>
            <a:endParaRPr lang="en-US"/>
          </a:p>
        </p:txBody>
      </p:sp>
      <p:pic>
        <p:nvPicPr>
          <p:cNvPr id="4" name="Hình ảnh 3">
            <a:extLst>
              <a:ext uri="{FF2B5EF4-FFF2-40B4-BE49-F238E27FC236}">
                <a16:creationId xmlns:a16="http://schemas.microsoft.com/office/drawing/2014/main" id="{0B6D2F90-FDB4-4F4D-BD61-0BEAD3E55B11}"/>
              </a:ext>
            </a:extLst>
          </p:cNvPr>
          <p:cNvPicPr/>
          <p:nvPr/>
        </p:nvPicPr>
        <p:blipFill>
          <a:blip r:embed="rId2">
            <a:extLst>
              <a:ext uri="{28A0092B-C50C-407E-A947-70E740481C1C}">
                <a14:useLocalDpi xmlns:a14="http://schemas.microsoft.com/office/drawing/2010/main" val="0"/>
              </a:ext>
            </a:extLst>
          </a:blip>
          <a:stretch>
            <a:fillRect/>
          </a:stretch>
        </p:blipFill>
        <p:spPr>
          <a:xfrm>
            <a:off x="488951" y="1238248"/>
            <a:ext cx="8166100" cy="3943352"/>
          </a:xfrm>
          <a:prstGeom prst="rect">
            <a:avLst/>
          </a:prstGeom>
        </p:spPr>
      </p:pic>
    </p:spTree>
    <p:extLst>
      <p:ext uri="{BB962C8B-B14F-4D97-AF65-F5344CB8AC3E}">
        <p14:creationId xmlns:p14="http://schemas.microsoft.com/office/powerpoint/2010/main" val="2585010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94FDC70-D9E0-4E78-A5D9-4DBBC5F1E733}"/>
              </a:ext>
            </a:extLst>
          </p:cNvPr>
          <p:cNvSpPr>
            <a:spLocks noGrp="1"/>
          </p:cNvSpPr>
          <p:nvPr>
            <p:ph type="title"/>
          </p:nvPr>
        </p:nvSpPr>
        <p:spPr/>
        <p:txBody>
          <a:bodyPr/>
          <a:lstStyle/>
          <a:p>
            <a:r>
              <a:rPr lang="en-US"/>
              <a:t>Requirement 7</a:t>
            </a:r>
          </a:p>
        </p:txBody>
      </p:sp>
      <p:pic>
        <p:nvPicPr>
          <p:cNvPr id="4" name="Chỗ dành sẵn cho Nội dung 3">
            <a:extLst>
              <a:ext uri="{FF2B5EF4-FFF2-40B4-BE49-F238E27FC236}">
                <a16:creationId xmlns:a16="http://schemas.microsoft.com/office/drawing/2014/main" id="{23BE14A6-53FB-4B66-B1E7-9CCB51A12F3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49" y="1603317"/>
            <a:ext cx="8390007" cy="5036021"/>
          </a:xfrm>
          <a:prstGeom prst="rect">
            <a:avLst/>
          </a:prstGeom>
          <a:noFill/>
          <a:ln>
            <a:noFill/>
          </a:ln>
        </p:spPr>
      </p:pic>
    </p:spTree>
    <p:extLst>
      <p:ext uri="{BB962C8B-B14F-4D97-AF65-F5344CB8AC3E}">
        <p14:creationId xmlns:p14="http://schemas.microsoft.com/office/powerpoint/2010/main" val="2311567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 /Stamp Coupling</a:t>
            </a:r>
          </a:p>
        </p:txBody>
      </p:sp>
      <p:sp>
        <p:nvSpPr>
          <p:cNvPr id="3" name="Content Placeholder 2"/>
          <p:cNvSpPr>
            <a:spLocks noGrp="1"/>
          </p:cNvSpPr>
          <p:nvPr>
            <p:ph idx="1"/>
          </p:nvPr>
        </p:nvSpPr>
        <p:spPr/>
        <p:txBody>
          <a:bodyPr/>
          <a:lstStyle/>
          <a:p>
            <a:r>
              <a:rPr lang="en-US" sz="2000" dirty="0" err="1"/>
              <a:t>Truyền</a:t>
            </a:r>
            <a:r>
              <a:rPr lang="en-US" sz="2000" dirty="0"/>
              <a:t> </a:t>
            </a:r>
            <a:r>
              <a:rPr lang="en-US" sz="2000" dirty="0" err="1"/>
              <a:t>tham</a:t>
            </a:r>
            <a:r>
              <a:rPr lang="en-US" sz="2000" dirty="0"/>
              <a:t> </a:t>
            </a:r>
            <a:r>
              <a:rPr lang="en-US" sz="2000" dirty="0" err="1"/>
              <a:t>số</a:t>
            </a:r>
            <a:r>
              <a:rPr lang="en-US" sz="2000" dirty="0"/>
              <a:t> </a:t>
            </a:r>
            <a:r>
              <a:rPr lang="en-US" sz="2000" dirty="0" err="1"/>
              <a:t>vào</a:t>
            </a:r>
            <a:r>
              <a:rPr lang="en-US" sz="2000" dirty="0"/>
              <a:t> </a:t>
            </a:r>
            <a:r>
              <a:rPr lang="en-US" sz="2000" dirty="0" err="1"/>
              <a:t>nhưng</a:t>
            </a:r>
            <a:r>
              <a:rPr lang="en-US" sz="2000" dirty="0"/>
              <a:t> </a:t>
            </a:r>
            <a:r>
              <a:rPr lang="en-US" sz="2000" dirty="0" err="1"/>
              <a:t>không</a:t>
            </a:r>
            <a:r>
              <a:rPr lang="en-US" sz="2000" dirty="0"/>
              <a:t> </a:t>
            </a:r>
            <a:r>
              <a:rPr lang="en-US" sz="2000" dirty="0" err="1"/>
              <a:t>sử</a:t>
            </a:r>
            <a:r>
              <a:rPr lang="en-US" sz="2000" dirty="0"/>
              <a:t> </a:t>
            </a:r>
            <a:r>
              <a:rPr lang="en-US" sz="2000" dirty="0" err="1"/>
              <a:t>dụng</a:t>
            </a:r>
            <a:endParaRPr lang="en-US" sz="2000" dirty="0"/>
          </a:p>
          <a:p>
            <a:pPr marL="0" indent="0">
              <a:buNone/>
            </a:pPr>
            <a:r>
              <a:rPr lang="en-US" sz="2000" dirty="0" err="1"/>
              <a:t>Tham</a:t>
            </a:r>
            <a:r>
              <a:rPr lang="en-US" sz="2000" dirty="0"/>
              <a:t> </a:t>
            </a:r>
            <a:r>
              <a:rPr lang="en-US" sz="2000" dirty="0" err="1"/>
              <a:t>số</a:t>
            </a:r>
            <a:r>
              <a:rPr lang="en-US" sz="2000" dirty="0"/>
              <a:t> order </a:t>
            </a:r>
            <a:r>
              <a:rPr lang="en-US" sz="2000" dirty="0" err="1"/>
              <a:t>không</a:t>
            </a:r>
            <a:r>
              <a:rPr lang="en-US" sz="2000" dirty="0"/>
              <a:t> được </a:t>
            </a:r>
            <a:r>
              <a:rPr lang="en-US" sz="2000" dirty="0" err="1"/>
              <a:t>sử</a:t>
            </a:r>
            <a:r>
              <a:rPr lang="en-US" sz="2000" dirty="0"/>
              <a:t> </a:t>
            </a:r>
            <a:r>
              <a:rPr lang="en-US" sz="2000" dirty="0" err="1"/>
              <a:t>dụng</a:t>
            </a:r>
            <a:r>
              <a:rPr lang="en-US" sz="2000" dirty="0"/>
              <a:t>:</a:t>
            </a:r>
          </a:p>
          <a:p>
            <a:pPr marL="0" indent="0">
              <a:buNone/>
            </a:pPr>
            <a:endParaRPr lang="en-US" dirty="0"/>
          </a:p>
          <a:p>
            <a:pPr marL="0" indent="0">
              <a:buNone/>
            </a:pPr>
            <a:endParaRPr lang="en-US" dirty="0"/>
          </a:p>
          <a:p>
            <a:pPr marL="0" indent="0">
              <a:buNone/>
            </a:pPr>
            <a:endParaRPr lang="en-US" dirty="0"/>
          </a:p>
          <a:p>
            <a:pPr marL="0" indent="0">
              <a:buNone/>
            </a:pPr>
            <a:r>
              <a:rPr lang="en-US" sz="2000" dirty="0" err="1"/>
              <a:t>Giải</a:t>
            </a:r>
            <a:r>
              <a:rPr lang="en-US" sz="2000" dirty="0"/>
              <a:t> </a:t>
            </a:r>
            <a:r>
              <a:rPr lang="en-US" sz="2000" dirty="0" err="1"/>
              <a:t>pháp</a:t>
            </a:r>
            <a:r>
              <a:rPr lang="en-US" sz="2000" dirty="0"/>
              <a:t> : </a:t>
            </a:r>
            <a:r>
              <a:rPr lang="en-US" sz="2000" dirty="0" err="1"/>
              <a:t>loại</a:t>
            </a:r>
            <a:r>
              <a:rPr lang="en-US" sz="2000" dirty="0"/>
              <a:t> </a:t>
            </a:r>
            <a:r>
              <a:rPr lang="en-US" sz="2000" dirty="0" err="1"/>
              <a:t>bỏ</a:t>
            </a:r>
            <a:r>
              <a:rPr lang="en-US" sz="2000" dirty="0"/>
              <a:t> </a:t>
            </a:r>
            <a:r>
              <a:rPr lang="en-US" sz="2000" dirty="0" err="1"/>
              <a:t>tham</a:t>
            </a:r>
            <a:r>
              <a:rPr lang="en-US" sz="2000" dirty="0"/>
              <a:t> </a:t>
            </a:r>
            <a:r>
              <a:rPr lang="en-US" sz="2000" dirty="0" err="1"/>
              <a:t>số</a:t>
            </a:r>
            <a:r>
              <a:rPr lang="en-US" sz="2000" dirty="0"/>
              <a:t> </a:t>
            </a:r>
            <a:r>
              <a:rPr lang="en-US" sz="2000" dirty="0" err="1"/>
              <a:t>không</a:t>
            </a:r>
            <a:r>
              <a:rPr lang="en-US" sz="2000" dirty="0"/>
              <a:t> được </a:t>
            </a:r>
            <a:r>
              <a:rPr lang="en-US" sz="2000" dirty="0" err="1"/>
              <a:t>sử</a:t>
            </a:r>
            <a:r>
              <a:rPr lang="en-US" sz="2000" dirty="0"/>
              <a:t> </a:t>
            </a:r>
            <a:r>
              <a:rPr lang="en-US" sz="2000" dirty="0" err="1"/>
              <a:t>dụng</a:t>
            </a:r>
            <a:endParaRPr lang="en-US" sz="2000" dirty="0"/>
          </a:p>
          <a:p>
            <a:pPr marL="0" indent="0">
              <a:buNone/>
            </a:pPr>
            <a:endParaRPr lang="en-US" sz="2000" dirty="0"/>
          </a:p>
          <a:p>
            <a:pPr marL="0" indent="0">
              <a:buNone/>
            </a:pPr>
            <a:endParaRPr lang="en-US" sz="2000" dirty="0"/>
          </a:p>
          <a:p>
            <a:pPr marL="0" indent="0">
              <a:buNone/>
            </a:pPr>
            <a:r>
              <a:rPr lang="en-US" sz="2000" dirty="0" err="1"/>
              <a:t>Tuy</a:t>
            </a:r>
            <a:r>
              <a:rPr lang="en-US" sz="2000" dirty="0"/>
              <a:t> </a:t>
            </a:r>
            <a:r>
              <a:rPr lang="en-US" sz="2000" dirty="0" err="1"/>
              <a:t>nhiên</a:t>
            </a:r>
            <a:r>
              <a:rPr lang="en-US" sz="2000" dirty="0"/>
              <a:t> </a:t>
            </a:r>
            <a:r>
              <a:rPr lang="en-US" sz="2000" dirty="0" err="1"/>
              <a:t>về</a:t>
            </a:r>
            <a:r>
              <a:rPr lang="en-US" sz="2000" dirty="0"/>
              <a:t> </a:t>
            </a:r>
            <a:r>
              <a:rPr lang="en-US" sz="2000" dirty="0" err="1"/>
              <a:t>sau</a:t>
            </a:r>
            <a:r>
              <a:rPr lang="en-US" sz="2000" dirty="0"/>
              <a:t> </a:t>
            </a:r>
            <a:r>
              <a:rPr lang="en-US" sz="2000" dirty="0" err="1"/>
              <a:t>cải</a:t>
            </a:r>
            <a:r>
              <a:rPr lang="en-US" sz="2000" dirty="0"/>
              <a:t> </a:t>
            </a:r>
            <a:r>
              <a:rPr lang="en-US" sz="2000" dirty="0" err="1"/>
              <a:t>tiến</a:t>
            </a:r>
            <a:r>
              <a:rPr lang="en-US" sz="2000" dirty="0"/>
              <a:t> codebase </a:t>
            </a:r>
            <a:r>
              <a:rPr lang="en-US" sz="2000" dirty="0" err="1"/>
              <a:t>để</a:t>
            </a:r>
            <a:r>
              <a:rPr lang="en-US" sz="2000" dirty="0"/>
              <a:t> </a:t>
            </a:r>
            <a:r>
              <a:rPr lang="en-US" sz="2000" dirty="0" err="1"/>
              <a:t>phù</a:t>
            </a:r>
            <a:r>
              <a:rPr lang="en-US" sz="2000" dirty="0"/>
              <a:t> </a:t>
            </a:r>
            <a:r>
              <a:rPr lang="en-US" sz="2000" dirty="0" err="1"/>
              <a:t>hợp</a:t>
            </a:r>
            <a:r>
              <a:rPr lang="en-US" sz="2000" dirty="0"/>
              <a:t> </a:t>
            </a:r>
            <a:r>
              <a:rPr lang="en-US" sz="2000" dirty="0" err="1"/>
              <a:t>với</a:t>
            </a:r>
            <a:r>
              <a:rPr lang="en-US" sz="2000" dirty="0"/>
              <a:t> </a:t>
            </a:r>
            <a:r>
              <a:rPr lang="en-US" sz="2000" dirty="0" err="1"/>
              <a:t>yêu</a:t>
            </a:r>
            <a:r>
              <a:rPr lang="en-US" sz="2000" dirty="0"/>
              <a:t> </a:t>
            </a:r>
            <a:r>
              <a:rPr lang="en-US" sz="2000" dirty="0" err="1"/>
              <a:t>cầu</a:t>
            </a:r>
            <a:r>
              <a:rPr lang="en-US" sz="2000" dirty="0"/>
              <a:t> </a:t>
            </a:r>
            <a:r>
              <a:rPr lang="en-US" sz="2000" dirty="0" err="1"/>
              <a:t>thay</a:t>
            </a:r>
            <a:r>
              <a:rPr lang="en-US" sz="2000" dirty="0"/>
              <a:t> </a:t>
            </a:r>
            <a:r>
              <a:rPr lang="en-US" sz="2000" dirty="0" err="1"/>
              <a:t>đổi</a:t>
            </a:r>
            <a:r>
              <a:rPr lang="en-US" sz="2000" dirty="0"/>
              <a:t> </a:t>
            </a:r>
            <a:r>
              <a:rPr lang="en-US" sz="2000" dirty="0" err="1"/>
              <a:t>cách</a:t>
            </a:r>
            <a:r>
              <a:rPr lang="en-US" sz="2000" dirty="0"/>
              <a:t> </a:t>
            </a:r>
            <a:r>
              <a:rPr lang="en-US" sz="2000" dirty="0" err="1"/>
              <a:t>tính</a:t>
            </a:r>
            <a:r>
              <a:rPr lang="en-US" sz="2000" dirty="0"/>
              <a:t> </a:t>
            </a:r>
            <a:r>
              <a:rPr lang="en-US" sz="2000" dirty="0" err="1"/>
              <a:t>khoảng</a:t>
            </a:r>
            <a:r>
              <a:rPr lang="en-US" sz="2000" dirty="0"/>
              <a:t> </a:t>
            </a:r>
            <a:r>
              <a:rPr lang="en-US" sz="2000" dirty="0" err="1"/>
              <a:t>cách</a:t>
            </a:r>
            <a:r>
              <a:rPr lang="en-US" sz="2000" dirty="0"/>
              <a:t> </a:t>
            </a:r>
            <a:r>
              <a:rPr lang="en-US" sz="2000" dirty="0" err="1"/>
              <a:t>khác</a:t>
            </a:r>
            <a:r>
              <a:rPr lang="en-US" sz="2000" dirty="0"/>
              <a:t>.</a:t>
            </a:r>
          </a:p>
          <a:p>
            <a:pPr marL="0" indent="0">
              <a:buNone/>
            </a:pPr>
            <a:endParaRPr lang="en-US" dirty="0"/>
          </a:p>
        </p:txBody>
      </p:sp>
      <p:pic>
        <p:nvPicPr>
          <p:cNvPr id="7" name="Picture 6">
            <a:extLst>
              <a:ext uri="{FF2B5EF4-FFF2-40B4-BE49-F238E27FC236}">
                <a16:creationId xmlns:a16="http://schemas.microsoft.com/office/drawing/2014/main" id="{58B1CA17-B536-44AD-B451-C43C60882B72}"/>
              </a:ext>
            </a:extLst>
          </p:cNvPr>
          <p:cNvPicPr>
            <a:picLocks noChangeAspect="1"/>
          </p:cNvPicPr>
          <p:nvPr/>
        </p:nvPicPr>
        <p:blipFill>
          <a:blip r:embed="rId2"/>
          <a:stretch>
            <a:fillRect/>
          </a:stretch>
        </p:blipFill>
        <p:spPr>
          <a:xfrm>
            <a:off x="628650" y="3552057"/>
            <a:ext cx="6562725" cy="847725"/>
          </a:xfrm>
          <a:prstGeom prst="rect">
            <a:avLst/>
          </a:prstGeom>
        </p:spPr>
      </p:pic>
      <p:pic>
        <p:nvPicPr>
          <p:cNvPr id="8" name="Picture 7">
            <a:extLst>
              <a:ext uri="{FF2B5EF4-FFF2-40B4-BE49-F238E27FC236}">
                <a16:creationId xmlns:a16="http://schemas.microsoft.com/office/drawing/2014/main" id="{63A2DDC2-A9FE-492F-B5CC-0EED0E68D066}"/>
              </a:ext>
            </a:extLst>
          </p:cNvPr>
          <p:cNvPicPr>
            <a:picLocks noChangeAspect="1"/>
          </p:cNvPicPr>
          <p:nvPr/>
        </p:nvPicPr>
        <p:blipFill>
          <a:blip r:embed="rId3"/>
          <a:stretch>
            <a:fillRect/>
          </a:stretch>
        </p:blipFill>
        <p:spPr>
          <a:xfrm>
            <a:off x="631593" y="2143448"/>
            <a:ext cx="6972300" cy="1171575"/>
          </a:xfrm>
          <a:prstGeom prst="rect">
            <a:avLst/>
          </a:prstGeom>
        </p:spPr>
      </p:pic>
      <p:pic>
        <p:nvPicPr>
          <p:cNvPr id="10" name="Picture 9">
            <a:extLst>
              <a:ext uri="{FF2B5EF4-FFF2-40B4-BE49-F238E27FC236}">
                <a16:creationId xmlns:a16="http://schemas.microsoft.com/office/drawing/2014/main" id="{CAFA7F0F-21AE-49A9-BF49-54BB25E7FD9F}"/>
              </a:ext>
            </a:extLst>
          </p:cNvPr>
          <p:cNvPicPr>
            <a:picLocks noChangeAspect="1"/>
          </p:cNvPicPr>
          <p:nvPr/>
        </p:nvPicPr>
        <p:blipFill>
          <a:blip r:embed="rId4"/>
          <a:stretch>
            <a:fillRect/>
          </a:stretch>
        </p:blipFill>
        <p:spPr>
          <a:xfrm>
            <a:off x="426806" y="5283846"/>
            <a:ext cx="7381875" cy="981075"/>
          </a:xfrm>
          <a:prstGeom prst="rect">
            <a:avLst/>
          </a:prstGeom>
        </p:spPr>
      </p:pic>
    </p:spTree>
    <p:extLst>
      <p:ext uri="{BB962C8B-B14F-4D97-AF65-F5344CB8AC3E}">
        <p14:creationId xmlns:p14="http://schemas.microsoft.com/office/powerpoint/2010/main" val="413651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187E-FD01-44DD-A25A-B3E00B567BF6}"/>
              </a:ext>
            </a:extLst>
          </p:cNvPr>
          <p:cNvSpPr>
            <a:spLocks noGrp="1"/>
          </p:cNvSpPr>
          <p:nvPr>
            <p:ph type="title"/>
          </p:nvPr>
        </p:nvSpPr>
        <p:spPr/>
        <p:txBody>
          <a:bodyPr/>
          <a:lstStyle/>
          <a:p>
            <a:r>
              <a:rPr lang="en-US" dirty="0"/>
              <a:t>Coupling/ Common Coupling</a:t>
            </a:r>
          </a:p>
        </p:txBody>
      </p:sp>
      <p:sp>
        <p:nvSpPr>
          <p:cNvPr id="3" name="Content Placeholder 2">
            <a:extLst>
              <a:ext uri="{FF2B5EF4-FFF2-40B4-BE49-F238E27FC236}">
                <a16:creationId xmlns:a16="http://schemas.microsoft.com/office/drawing/2014/main" id="{7AEC4976-F8EF-411D-98A3-431AB82C3116}"/>
              </a:ext>
            </a:extLst>
          </p:cNvPr>
          <p:cNvSpPr>
            <a:spLocks noGrp="1"/>
          </p:cNvSpPr>
          <p:nvPr>
            <p:ph idx="1"/>
          </p:nvPr>
        </p:nvSpPr>
        <p:spPr/>
        <p:txBody>
          <a:bodyPr/>
          <a:lstStyle/>
          <a:p>
            <a:pPr marL="0" indent="0">
              <a:buNone/>
            </a:pPr>
            <a:r>
              <a:rPr lang="en-US" dirty="0" err="1"/>
              <a:t>Các</a:t>
            </a:r>
            <a:r>
              <a:rPr lang="en-US" dirty="0"/>
              <a:t> </a:t>
            </a:r>
            <a:r>
              <a:rPr lang="en-US" dirty="0" err="1"/>
              <a:t>lớp</a:t>
            </a:r>
            <a:r>
              <a:rPr lang="en-US" dirty="0"/>
              <a:t> </a:t>
            </a:r>
            <a:r>
              <a:rPr lang="en-US" dirty="0" err="1"/>
              <a:t>dùng</a:t>
            </a:r>
            <a:r>
              <a:rPr lang="en-US" dirty="0"/>
              <a:t> </a:t>
            </a:r>
            <a:r>
              <a:rPr lang="en-US" dirty="0" err="1"/>
              <a:t>chung</a:t>
            </a:r>
            <a:r>
              <a:rPr lang="en-US" dirty="0"/>
              <a:t> </a:t>
            </a:r>
            <a:r>
              <a:rPr lang="en-US" dirty="0" err="1"/>
              <a:t>dữ</a:t>
            </a:r>
            <a:r>
              <a:rPr lang="en-US" dirty="0"/>
              <a:t> </a:t>
            </a:r>
            <a:r>
              <a:rPr lang="en-US" dirty="0" err="1"/>
              <a:t>liệu</a:t>
            </a:r>
            <a:r>
              <a:rPr lang="en-US" dirty="0"/>
              <a:t> </a:t>
            </a:r>
            <a:r>
              <a:rPr lang="en-US" dirty="0" err="1"/>
              <a:t>toàn</a:t>
            </a:r>
            <a:r>
              <a:rPr lang="en-US" dirty="0"/>
              <a:t> </a:t>
            </a:r>
            <a:r>
              <a:rPr lang="en-US" dirty="0" err="1"/>
              <a:t>cục</a:t>
            </a:r>
            <a:endParaRPr lang="en-US" dirty="0"/>
          </a:p>
          <a:p>
            <a:r>
              <a:rPr lang="en-US" dirty="0" err="1"/>
              <a:t>Các</a:t>
            </a:r>
            <a:r>
              <a:rPr lang="en-US" dirty="0"/>
              <a:t> </a:t>
            </a:r>
            <a:r>
              <a:rPr lang="en-US" dirty="0" err="1"/>
              <a:t>phương</a:t>
            </a:r>
            <a:r>
              <a:rPr lang="en-US" dirty="0"/>
              <a:t> </a:t>
            </a:r>
            <a:r>
              <a:rPr lang="en-US" dirty="0" err="1"/>
              <a:t>thức</a:t>
            </a:r>
            <a:r>
              <a:rPr lang="en-US" dirty="0"/>
              <a:t> ở </a:t>
            </a:r>
            <a:r>
              <a:rPr lang="en-US" dirty="0" err="1"/>
              <a:t>các</a:t>
            </a:r>
            <a:r>
              <a:rPr lang="en-US" dirty="0"/>
              <a:t> </a:t>
            </a:r>
            <a:r>
              <a:rPr lang="en-US" dirty="0" err="1"/>
              <a:t>lớp</a:t>
            </a:r>
            <a:r>
              <a:rPr lang="en-US" dirty="0"/>
              <a:t> </a:t>
            </a:r>
            <a:r>
              <a:rPr lang="en-US" dirty="0" err="1"/>
              <a:t>đều</a:t>
            </a:r>
            <a:r>
              <a:rPr lang="en-US" dirty="0"/>
              <a:t> </a:t>
            </a:r>
            <a:r>
              <a:rPr lang="en-US" dirty="0" err="1"/>
              <a:t>sử</a:t>
            </a:r>
            <a:r>
              <a:rPr lang="en-US" dirty="0"/>
              <a:t> </a:t>
            </a:r>
            <a:r>
              <a:rPr lang="en-US" dirty="0" err="1"/>
              <a:t>dụng</a:t>
            </a:r>
            <a:r>
              <a:rPr lang="en-US" dirty="0"/>
              <a:t> </a:t>
            </a:r>
            <a:r>
              <a:rPr lang="en-US" dirty="0" err="1"/>
              <a:t>trực</a:t>
            </a:r>
            <a:r>
              <a:rPr lang="en-US" dirty="0"/>
              <a:t> </a:t>
            </a:r>
            <a:r>
              <a:rPr lang="en-US" dirty="0" err="1"/>
              <a:t>tiếp</a:t>
            </a:r>
            <a:r>
              <a:rPr lang="en-US" dirty="0"/>
              <a:t> </a:t>
            </a:r>
            <a:r>
              <a:rPr lang="en-US" dirty="0" err="1"/>
              <a:t>các</a:t>
            </a:r>
            <a:r>
              <a:rPr lang="en-US" dirty="0"/>
              <a:t> </a:t>
            </a:r>
            <a:r>
              <a:rPr lang="en-US" dirty="0" err="1"/>
              <a:t>thuộc</a:t>
            </a:r>
            <a:r>
              <a:rPr lang="en-US" dirty="0"/>
              <a:t> </a:t>
            </a:r>
            <a:r>
              <a:rPr lang="en-US" dirty="0" err="1"/>
              <a:t>tính</a:t>
            </a:r>
            <a:r>
              <a:rPr lang="en-US" dirty="0"/>
              <a:t> static </a:t>
            </a:r>
            <a:r>
              <a:rPr lang="en-US" dirty="0" err="1"/>
              <a:t>của</a:t>
            </a:r>
            <a:r>
              <a:rPr lang="en-US" dirty="0"/>
              <a:t> </a:t>
            </a:r>
            <a:r>
              <a:rPr lang="en-US" dirty="0" err="1"/>
              <a:t>lớp</a:t>
            </a:r>
            <a:r>
              <a:rPr lang="en-US" dirty="0"/>
              <a:t> </a:t>
            </a:r>
            <a:r>
              <a:rPr lang="en-US" dirty="0" err="1"/>
              <a:t>SessionInformation</a:t>
            </a:r>
            <a:r>
              <a:rPr lang="en-US" dirty="0"/>
              <a:t>.</a:t>
            </a:r>
          </a:p>
          <a:p>
            <a:endParaRPr lang="en-US" dirty="0"/>
          </a:p>
          <a:p>
            <a:endParaRPr lang="en-US" dirty="0"/>
          </a:p>
          <a:p>
            <a:endParaRPr lang="en-US" dirty="0"/>
          </a:p>
          <a:p>
            <a:endParaRPr lang="en-US" dirty="0"/>
          </a:p>
          <a:p>
            <a:endParaRPr lang="en-US" dirty="0"/>
          </a:p>
          <a:p>
            <a:r>
              <a:rPr lang="en-US" dirty="0" err="1"/>
              <a:t>Giải</a:t>
            </a:r>
            <a:r>
              <a:rPr lang="en-US" dirty="0"/>
              <a:t> </a:t>
            </a:r>
            <a:r>
              <a:rPr lang="en-US" dirty="0" err="1"/>
              <a:t>pháp</a:t>
            </a:r>
            <a:r>
              <a:rPr lang="en-US" dirty="0"/>
              <a:t>:  </a:t>
            </a:r>
            <a:r>
              <a:rPr lang="en-US" dirty="0" err="1"/>
              <a:t>Áp</a:t>
            </a:r>
            <a:r>
              <a:rPr lang="en-US" dirty="0"/>
              <a:t> </a:t>
            </a:r>
            <a:r>
              <a:rPr lang="en-US" dirty="0" err="1"/>
              <a:t>dụng</a:t>
            </a:r>
            <a:r>
              <a:rPr lang="en-US" dirty="0"/>
              <a:t> </a:t>
            </a:r>
            <a:r>
              <a:rPr lang="en-US" dirty="0" err="1"/>
              <a:t>mẫu</a:t>
            </a:r>
            <a:r>
              <a:rPr lang="en-US" dirty="0"/>
              <a:t> Singleton, </a:t>
            </a:r>
          </a:p>
          <a:p>
            <a:pPr marL="0" indent="0">
              <a:buNone/>
            </a:pPr>
            <a:r>
              <a:rPr lang="en-US" dirty="0"/>
              <a:t>set private </a:t>
            </a:r>
            <a:r>
              <a:rPr lang="en-US" dirty="0" err="1"/>
              <a:t>thuộc</a:t>
            </a:r>
            <a:r>
              <a:rPr lang="en-US" dirty="0"/>
              <a:t> </a:t>
            </a:r>
            <a:r>
              <a:rPr lang="en-US" dirty="0" err="1"/>
              <a:t>tính</a:t>
            </a:r>
            <a:r>
              <a:rPr lang="en-US" dirty="0"/>
              <a:t>, </a:t>
            </a:r>
          </a:p>
          <a:p>
            <a:pPr marL="0" indent="0">
              <a:buNone/>
            </a:pPr>
            <a:r>
              <a:rPr lang="en-US" dirty="0" err="1"/>
              <a:t>thêm</a:t>
            </a:r>
            <a:r>
              <a:rPr lang="en-US" dirty="0"/>
              <a:t> </a:t>
            </a:r>
            <a:r>
              <a:rPr lang="en-US" dirty="0" err="1"/>
              <a:t>các</a:t>
            </a:r>
            <a:r>
              <a:rPr lang="en-US" dirty="0"/>
              <a:t> </a:t>
            </a:r>
            <a:r>
              <a:rPr lang="en-US" dirty="0" err="1"/>
              <a:t>phương</a:t>
            </a:r>
            <a:r>
              <a:rPr lang="en-US" dirty="0"/>
              <a:t> </a:t>
            </a:r>
            <a:r>
              <a:rPr lang="en-US" dirty="0" err="1"/>
              <a:t>thức</a:t>
            </a:r>
            <a:r>
              <a:rPr lang="en-US" dirty="0"/>
              <a:t> getter/setter.</a:t>
            </a:r>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CD65B858-EE04-4B19-9A41-B1A2D423B01A}"/>
              </a:ext>
            </a:extLst>
          </p:cNvPr>
          <p:cNvPicPr>
            <a:picLocks noChangeAspect="1"/>
          </p:cNvPicPr>
          <p:nvPr/>
        </p:nvPicPr>
        <p:blipFill>
          <a:blip r:embed="rId2"/>
          <a:stretch>
            <a:fillRect/>
          </a:stretch>
        </p:blipFill>
        <p:spPr>
          <a:xfrm>
            <a:off x="628650" y="2686050"/>
            <a:ext cx="4391025" cy="1485900"/>
          </a:xfrm>
          <a:prstGeom prst="rect">
            <a:avLst/>
          </a:prstGeom>
        </p:spPr>
      </p:pic>
      <p:pic>
        <p:nvPicPr>
          <p:cNvPr id="7" name="Picture 6">
            <a:extLst>
              <a:ext uri="{FF2B5EF4-FFF2-40B4-BE49-F238E27FC236}">
                <a16:creationId xmlns:a16="http://schemas.microsoft.com/office/drawing/2014/main" id="{2DABED6E-8095-4399-A6AB-70C4E90E89E1}"/>
              </a:ext>
            </a:extLst>
          </p:cNvPr>
          <p:cNvPicPr>
            <a:picLocks noChangeAspect="1"/>
          </p:cNvPicPr>
          <p:nvPr/>
        </p:nvPicPr>
        <p:blipFill>
          <a:blip r:embed="rId3"/>
          <a:stretch>
            <a:fillRect/>
          </a:stretch>
        </p:blipFill>
        <p:spPr>
          <a:xfrm>
            <a:off x="5019675" y="2182103"/>
            <a:ext cx="3881946" cy="3979693"/>
          </a:xfrm>
          <a:prstGeom prst="rect">
            <a:avLst/>
          </a:prstGeom>
        </p:spPr>
      </p:pic>
    </p:spTree>
    <p:extLst>
      <p:ext uri="{BB962C8B-B14F-4D97-AF65-F5344CB8AC3E}">
        <p14:creationId xmlns:p14="http://schemas.microsoft.com/office/powerpoint/2010/main" val="210317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C1C1-B4A5-4226-96F4-EA88AB057399}"/>
              </a:ext>
            </a:extLst>
          </p:cNvPr>
          <p:cNvSpPr>
            <a:spLocks noGrp="1"/>
          </p:cNvSpPr>
          <p:nvPr>
            <p:ph type="title"/>
          </p:nvPr>
        </p:nvSpPr>
        <p:spPr/>
        <p:txBody>
          <a:bodyPr/>
          <a:lstStyle/>
          <a:p>
            <a:r>
              <a:rPr lang="en-US" dirty="0"/>
              <a:t>Cohesion / Coincidental Cohesion</a:t>
            </a:r>
          </a:p>
        </p:txBody>
      </p:sp>
      <p:sp>
        <p:nvSpPr>
          <p:cNvPr id="3" name="Content Placeholder 2">
            <a:extLst>
              <a:ext uri="{FF2B5EF4-FFF2-40B4-BE49-F238E27FC236}">
                <a16:creationId xmlns:a16="http://schemas.microsoft.com/office/drawing/2014/main" id="{48B1CE12-0631-4BD9-9F78-3A106B16AED4}"/>
              </a:ext>
            </a:extLst>
          </p:cNvPr>
          <p:cNvSpPr>
            <a:spLocks noGrp="1"/>
          </p:cNvSpPr>
          <p:nvPr>
            <p:ph idx="1"/>
          </p:nvPr>
        </p:nvSpPr>
        <p:spPr/>
        <p:txBody>
          <a:bodyPr/>
          <a:lstStyle/>
          <a:p>
            <a:pPr marL="0" indent="0">
              <a:buNone/>
            </a:pP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thành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component </a:t>
            </a:r>
            <a:r>
              <a:rPr lang="en-US" sz="2000" dirty="0" err="1">
                <a:solidFill>
                  <a:schemeClr val="tx1"/>
                </a:solidFill>
                <a:latin typeface="Arial" panose="020B0604020202020204" pitchFamily="34" charset="0"/>
                <a:cs typeface="Arial" panose="020B0604020202020204" pitchFamily="34" charset="0"/>
              </a:rPr>
              <a:t>không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liên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đến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nhau</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solidFill>
                <a:schemeClr val="tx1"/>
              </a:solidFill>
              <a:latin typeface="Arial" panose="020B0604020202020204" pitchFamily="34" charset="0"/>
              <a:cs typeface="Arial" panose="020B0604020202020204" pitchFamily="34" charset="0"/>
            </a:endParaRPr>
          </a:p>
          <a:p>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thức</a:t>
            </a:r>
            <a:r>
              <a:rPr lang="en-US" sz="2000" dirty="0">
                <a:solidFill>
                  <a:schemeClr val="tx1"/>
                </a:solidFill>
                <a:latin typeface="Arial" panose="020B0604020202020204" pitchFamily="34" charset="0"/>
                <a:cs typeface="Arial" panose="020B0604020202020204" pitchFamily="34" charset="0"/>
              </a:rPr>
              <a:t> Validate ở </a:t>
            </a:r>
            <a:r>
              <a:rPr lang="en-US" sz="2000" dirty="0" err="1">
                <a:solidFill>
                  <a:schemeClr val="tx1"/>
                </a:solidFill>
                <a:latin typeface="Arial" panose="020B0604020202020204" pitchFamily="34" charset="0"/>
                <a:cs typeface="Arial" panose="020B0604020202020204" pitchFamily="34" charset="0"/>
              </a:rPr>
              <a:t>PlaceOrderController</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liên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đến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thức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còn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a:t>
            </a:r>
          </a:p>
          <a:p>
            <a:pPr fontAlgn="base">
              <a:spcBef>
                <a:spcPts val="0"/>
              </a:spcBef>
            </a:pPr>
            <a:r>
              <a:rPr lang="vi-VN" sz="2000" b="0" i="0" u="none" strike="noStrike" dirty="0">
                <a:solidFill>
                  <a:schemeClr val="tx1"/>
                </a:solidFill>
                <a:effectLst/>
                <a:latin typeface="Arial" panose="020B0604020202020204" pitchFamily="34" charset="0"/>
                <a:cs typeface="Arial" panose="020B0604020202020204" pitchFamily="34" charset="0"/>
              </a:rPr>
              <a:t>Class AuthenticationController -&gt;isAnonymousSession</a:t>
            </a:r>
            <a:r>
              <a:rPr lang="en-US" sz="2000" b="0" i="0" u="none" strike="noStrike" dirty="0">
                <a:solidFill>
                  <a:schemeClr val="tx1"/>
                </a:solidFill>
                <a:effectLst/>
                <a:latin typeface="Arial" panose="020B0604020202020204" pitchFamily="34" charset="0"/>
                <a:cs typeface="Arial" panose="020B0604020202020204" pitchFamily="34" charset="0"/>
              </a:rPr>
              <a:t>()</a:t>
            </a:r>
          </a:p>
          <a:p>
            <a:pPr marL="0" indent="0" rtl="0" fontAlgn="base">
              <a:spcBef>
                <a:spcPts val="0"/>
              </a:spcBef>
              <a:spcAft>
                <a:spcPts val="0"/>
              </a:spcAft>
              <a:buNone/>
            </a:pPr>
            <a:r>
              <a:rPr lang="vi-VN" sz="2000" b="0" i="0" u="none" strike="noStrike" dirty="0">
                <a:solidFill>
                  <a:schemeClr val="tx1"/>
                </a:solidFill>
                <a:effectLst/>
                <a:latin typeface="Arial" panose="020B0604020202020204" pitchFamily="34" charset="0"/>
                <a:cs typeface="Arial" panose="020B0604020202020204" pitchFamily="34" charset="0"/>
              </a:rPr>
              <a:t> Phương thức không liên quan đến xác thực. </a:t>
            </a:r>
            <a:endParaRPr lang="en-US" sz="2000" dirty="0">
              <a:solidFill>
                <a:schemeClr val="tx1"/>
              </a:solidFill>
              <a:latin typeface="Arial" panose="020B0604020202020204" pitchFamily="34" charset="0"/>
              <a:cs typeface="Arial" panose="020B0604020202020204" pitchFamily="34" charset="0"/>
            </a:endParaRPr>
          </a:p>
          <a:p>
            <a:pPr fontAlgn="base">
              <a:spcBef>
                <a:spcPts val="0"/>
              </a:spcBef>
            </a:pPr>
            <a:r>
              <a:rPr lang="vi-VN" sz="2000" b="0" i="0" u="none" strike="noStrike" dirty="0">
                <a:solidFill>
                  <a:schemeClr val="tx1"/>
                </a:solidFill>
                <a:effectLst/>
                <a:latin typeface="Arial" panose="020B0604020202020204" pitchFamily="34" charset="0"/>
                <a:cs typeface="Arial" panose="020B0604020202020204" pitchFamily="34" charset="0"/>
              </a:rPr>
              <a:t>Class AuthenticationController -&gt;getMainUser</a:t>
            </a:r>
            <a:r>
              <a:rPr lang="en-US" sz="2000" b="0" i="0" u="none" strike="noStrike" dirty="0">
                <a:solidFill>
                  <a:schemeClr val="tx1"/>
                </a:solidFill>
                <a:effectLst/>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indent="0" rtl="0" fontAlgn="base">
              <a:spcBef>
                <a:spcPts val="0"/>
              </a:spcBef>
              <a:spcAft>
                <a:spcPts val="0"/>
              </a:spcAft>
              <a:buNone/>
            </a:pPr>
            <a:r>
              <a:rPr lang="vi-VN" sz="2000" b="0" i="0" u="none" strike="noStrike" dirty="0">
                <a:solidFill>
                  <a:schemeClr val="tx1"/>
                </a:solidFill>
                <a:effectLst/>
                <a:latin typeface="Arial" panose="020B0604020202020204" pitchFamily="34" charset="0"/>
                <a:cs typeface="Arial" panose="020B0604020202020204" pitchFamily="34" charset="0"/>
              </a:rPr>
              <a:t>Phương thức không liên quan gì đến xác thực. </a:t>
            </a:r>
            <a:endParaRPr lang="en-US" sz="2000" b="0" i="0" u="none" strike="noStrike" dirty="0">
              <a:solidFill>
                <a:schemeClr val="tx1"/>
              </a:solidFill>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vi-VN" sz="2000" b="0" i="0" u="none" strike="noStrike" dirty="0">
                <a:solidFill>
                  <a:schemeClr val="tx1"/>
                </a:solidFill>
                <a:effectLst/>
                <a:latin typeface="Arial" panose="020B0604020202020204" pitchFamily="34" charset="0"/>
                <a:cs typeface="Arial" panose="020B0604020202020204" pitchFamily="34" charset="0"/>
              </a:rPr>
              <a:t>Class AuthenticationController -&gt;md5</a:t>
            </a:r>
            <a:r>
              <a:rPr lang="en-US" sz="2000" b="0" i="0" u="none" strike="noStrike" dirty="0">
                <a:solidFill>
                  <a:schemeClr val="tx1"/>
                </a:solidFill>
                <a:effectLst/>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indent="0" rtl="0" fontAlgn="base">
              <a:spcBef>
                <a:spcPts val="0"/>
              </a:spcBef>
              <a:spcAft>
                <a:spcPts val="0"/>
              </a:spcAft>
              <a:buNone/>
            </a:pPr>
            <a:r>
              <a:rPr lang="vi-VN" sz="2000" b="0" i="0" u="none" strike="noStrike" dirty="0">
                <a:solidFill>
                  <a:schemeClr val="tx1"/>
                </a:solidFill>
                <a:effectLst/>
                <a:latin typeface="Arial" panose="020B0604020202020204" pitchFamily="34" charset="0"/>
                <a:cs typeface="Arial" panose="020B0604020202020204" pitchFamily="34" charset="0"/>
              </a:rPr>
              <a:t>Phương thức md5 để mã hóa mật khẩu không liên quan gì đến chức năng xác thực của người dùng. </a:t>
            </a:r>
            <a:endParaRPr lang="vi-VN" sz="2000" b="0" dirty="0">
              <a:solidFill>
                <a:schemeClr val="tx1"/>
              </a:solidFill>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vi-VN" sz="2000" b="0" i="0" u="none" strike="noStrike" dirty="0">
                <a:solidFill>
                  <a:schemeClr val="tx1"/>
                </a:solidFill>
                <a:effectLst/>
                <a:latin typeface="Arial" panose="020B0604020202020204" pitchFamily="34" charset="0"/>
                <a:cs typeface="Arial" panose="020B0604020202020204" pitchFamily="34" charset="0"/>
              </a:rPr>
              <a:t>InterbankLoadConverter</a:t>
            </a:r>
            <a:r>
              <a:rPr lang="en-US" sz="2000" b="0" i="0" u="none" strike="noStrike" dirty="0">
                <a:solidFill>
                  <a:schemeClr val="tx1"/>
                </a:solidFill>
                <a:effectLst/>
                <a:latin typeface="Arial" panose="020B0604020202020204" pitchFamily="34" charset="0"/>
                <a:cs typeface="Arial" panose="020B0604020202020204" pitchFamily="34" charset="0"/>
              </a:rPr>
              <a:t>-</a:t>
            </a:r>
            <a:r>
              <a:rPr lang="vi-VN" sz="2000" b="0" i="0" u="none" strike="noStrike" dirty="0">
                <a:solidFill>
                  <a:schemeClr val="tx1"/>
                </a:solidFill>
                <a:effectLst/>
                <a:latin typeface="Arial" panose="020B0604020202020204" pitchFamily="34" charset="0"/>
                <a:cs typeface="Arial" panose="020B0604020202020204" pitchFamily="34" charset="0"/>
              </a:rPr>
              <a:t>&gt;getToday</a:t>
            </a:r>
            <a:r>
              <a:rPr lang="en-US" sz="2000" b="0" i="0" u="none" strike="noStrike" dirty="0">
                <a:solidFill>
                  <a:schemeClr val="tx1"/>
                </a:solidFill>
                <a:effectLst/>
                <a:latin typeface="Arial" panose="020B0604020202020204" pitchFamily="34" charset="0"/>
                <a:cs typeface="Arial" panose="020B0604020202020204" pitchFamily="34" charset="0"/>
              </a:rPr>
              <a:t>()</a:t>
            </a:r>
          </a:p>
          <a:p>
            <a:pPr marL="0" indent="0" rtl="0" fontAlgn="base">
              <a:spcBef>
                <a:spcPts val="0"/>
              </a:spcBef>
              <a:spcAft>
                <a:spcPts val="0"/>
              </a:spcAft>
              <a:buNone/>
            </a:pPr>
            <a:r>
              <a:rPr lang="en-US" sz="2000" b="0" i="0" u="none" strike="noStrike" dirty="0" err="1">
                <a:solidFill>
                  <a:schemeClr val="tx1"/>
                </a:solidFill>
                <a:effectLst/>
                <a:latin typeface="Arial" panose="020B0604020202020204" pitchFamily="34" charset="0"/>
                <a:cs typeface="Arial" panose="020B0604020202020204" pitchFamily="34" charset="0"/>
              </a:rPr>
              <a:t>Phương</a:t>
            </a:r>
            <a:r>
              <a:rPr lang="en-US" sz="2000" b="0" i="0" u="none" strike="noStrike" dirty="0">
                <a:solidFill>
                  <a:schemeClr val="tx1"/>
                </a:solidFill>
                <a:effectLst/>
                <a:latin typeface="Arial" panose="020B0604020202020204" pitchFamily="34" charset="0"/>
                <a:cs typeface="Arial" panose="020B0604020202020204" pitchFamily="34" charset="0"/>
              </a:rPr>
              <a:t> </a:t>
            </a:r>
            <a:r>
              <a:rPr lang="en-US" sz="2000" b="0" i="0" u="none" strike="noStrike" dirty="0" err="1">
                <a:solidFill>
                  <a:schemeClr val="tx1"/>
                </a:solidFill>
                <a:effectLst/>
                <a:latin typeface="Arial" panose="020B0604020202020204" pitchFamily="34" charset="0"/>
                <a:cs typeface="Arial" panose="020B0604020202020204" pitchFamily="34" charset="0"/>
              </a:rPr>
              <a:t>thức</a:t>
            </a:r>
            <a:r>
              <a:rPr lang="en-US" sz="2000" b="0" i="0" u="none" strike="noStrike" dirty="0">
                <a:solidFill>
                  <a:schemeClr val="tx1"/>
                </a:solidFill>
                <a:effectLst/>
                <a:latin typeface="Arial" panose="020B0604020202020204" pitchFamily="34" charset="0"/>
                <a:cs typeface="Arial" panose="020B0604020202020204" pitchFamily="34" charset="0"/>
              </a:rPr>
              <a:t> </a:t>
            </a:r>
            <a:r>
              <a:rPr lang="en-US" sz="2000" b="0" i="0" u="none" strike="noStrike" dirty="0" err="1">
                <a:solidFill>
                  <a:schemeClr val="tx1"/>
                </a:solidFill>
                <a:effectLst/>
                <a:latin typeface="Arial" panose="020B0604020202020204" pitchFamily="34" charset="0"/>
                <a:cs typeface="Arial" panose="020B0604020202020204" pitchFamily="34" charset="0"/>
              </a:rPr>
              <a:t>không</a:t>
            </a:r>
            <a:r>
              <a:rPr lang="en-US" sz="2000" b="0" i="0" u="none" strike="noStrike" dirty="0">
                <a:solidFill>
                  <a:schemeClr val="tx1"/>
                </a:solidFill>
                <a:effectLst/>
                <a:latin typeface="Arial" panose="020B0604020202020204" pitchFamily="34" charset="0"/>
                <a:cs typeface="Arial" panose="020B0604020202020204" pitchFamily="34" charset="0"/>
              </a:rPr>
              <a:t> </a:t>
            </a:r>
            <a:r>
              <a:rPr lang="en-US" sz="2000" b="0" i="0" u="none" strike="noStrike" dirty="0" err="1">
                <a:solidFill>
                  <a:schemeClr val="tx1"/>
                </a:solidFill>
                <a:effectLst/>
                <a:latin typeface="Arial" panose="020B0604020202020204" pitchFamily="34" charset="0"/>
                <a:cs typeface="Arial" panose="020B0604020202020204" pitchFamily="34" charset="0"/>
              </a:rPr>
              <a:t>liên</a:t>
            </a:r>
            <a:r>
              <a:rPr lang="en-US" sz="2000" b="0" i="0" u="none" strike="noStrike" dirty="0">
                <a:solidFill>
                  <a:schemeClr val="tx1"/>
                </a:solidFill>
                <a:effectLst/>
                <a:latin typeface="Arial" panose="020B0604020202020204" pitchFamily="34" charset="0"/>
                <a:cs typeface="Arial" panose="020B0604020202020204" pitchFamily="34" charset="0"/>
              </a:rPr>
              <a:t> </a:t>
            </a:r>
            <a:r>
              <a:rPr lang="en-US" sz="2000" b="0" i="0" u="none" strike="noStrike" dirty="0" err="1">
                <a:solidFill>
                  <a:schemeClr val="tx1"/>
                </a:solidFill>
                <a:effectLst/>
                <a:latin typeface="Arial" panose="020B0604020202020204" pitchFamily="34" charset="0"/>
                <a:cs typeface="Arial" panose="020B0604020202020204" pitchFamily="34" charset="0"/>
              </a:rPr>
              <a:t>quan</a:t>
            </a:r>
            <a:r>
              <a:rPr lang="en-US" sz="2000" b="0" i="0" u="none" strike="noStrike" dirty="0">
                <a:solidFill>
                  <a:schemeClr val="tx1"/>
                </a:solidFill>
                <a:effectLst/>
                <a:latin typeface="Arial" panose="020B0604020202020204" pitchFamily="34" charset="0"/>
                <a:cs typeface="Arial" panose="020B0604020202020204" pitchFamily="34" charset="0"/>
              </a:rPr>
              <a:t> </a:t>
            </a:r>
            <a:r>
              <a:rPr lang="en-US" sz="2000" b="0" i="0" u="none" strike="noStrike" dirty="0" err="1">
                <a:solidFill>
                  <a:schemeClr val="tx1"/>
                </a:solidFill>
                <a:effectLst/>
                <a:latin typeface="Arial" panose="020B0604020202020204" pitchFamily="34" charset="0"/>
                <a:cs typeface="Arial" panose="020B0604020202020204" pitchFamily="34" charset="0"/>
              </a:rPr>
              <a:t>đến</a:t>
            </a:r>
            <a:r>
              <a:rPr lang="en-US" sz="2000" b="0" i="0" u="none" strike="noStrike" dirty="0">
                <a:solidFill>
                  <a:schemeClr val="tx1"/>
                </a:solidFill>
                <a:effectLst/>
                <a:latin typeface="Arial" panose="020B0604020202020204" pitchFamily="34" charset="0"/>
                <a:cs typeface="Arial" panose="020B0604020202020204" pitchFamily="34" charset="0"/>
              </a:rPr>
              <a:t> </a:t>
            </a:r>
            <a:r>
              <a:rPr lang="en-US" sz="2000" b="0" i="0" u="none" strike="noStrike" dirty="0" err="1">
                <a:solidFill>
                  <a:schemeClr val="tx1"/>
                </a:solidFill>
                <a:effectLst/>
                <a:latin typeface="Arial" panose="020B0604020202020204" pitchFamily="34" charset="0"/>
                <a:cs typeface="Arial" panose="020B0604020202020204" pitchFamily="34" charset="0"/>
              </a:rPr>
              <a:t>các</a:t>
            </a:r>
            <a:r>
              <a:rPr lang="en-US" sz="2000" b="0" i="0" u="none" strike="noStrike" dirty="0">
                <a:solidFill>
                  <a:schemeClr val="tx1"/>
                </a:solidFill>
                <a:effectLst/>
                <a:latin typeface="Arial" panose="020B0604020202020204" pitchFamily="34" charset="0"/>
                <a:cs typeface="Arial" panose="020B0604020202020204" pitchFamily="34" charset="0"/>
              </a:rPr>
              <a:t> </a:t>
            </a:r>
            <a:r>
              <a:rPr lang="en-US" sz="2000" b="0" i="0" u="none" strike="noStrike" dirty="0" err="1">
                <a:solidFill>
                  <a:schemeClr val="tx1"/>
                </a:solidFill>
                <a:effectLst/>
                <a:latin typeface="Arial" panose="020B0604020202020204" pitchFamily="34" charset="0"/>
                <a:cs typeface="Arial" panose="020B0604020202020204" pitchFamily="34" charset="0"/>
              </a:rPr>
              <a:t>phương</a:t>
            </a:r>
            <a:r>
              <a:rPr lang="en-US" sz="2000" b="0" i="0" u="none" strike="noStrike" dirty="0">
                <a:solidFill>
                  <a:schemeClr val="tx1"/>
                </a:solidFill>
                <a:effectLst/>
                <a:latin typeface="Arial" panose="020B0604020202020204" pitchFamily="34" charset="0"/>
                <a:cs typeface="Arial" panose="020B0604020202020204" pitchFamily="34" charset="0"/>
              </a:rPr>
              <a:t> </a:t>
            </a:r>
            <a:r>
              <a:rPr lang="en-US" sz="2000" b="0" i="0" u="none" strike="noStrike" dirty="0" err="1">
                <a:solidFill>
                  <a:schemeClr val="tx1"/>
                </a:solidFill>
                <a:effectLst/>
                <a:latin typeface="Arial" panose="020B0604020202020204" pitchFamily="34" charset="0"/>
                <a:cs typeface="Arial" panose="020B0604020202020204" pitchFamily="34" charset="0"/>
              </a:rPr>
              <a:t>thức</a:t>
            </a:r>
            <a:r>
              <a:rPr lang="en-US" sz="2000" b="0" i="0" u="none" strike="noStrike" dirty="0">
                <a:solidFill>
                  <a:schemeClr val="tx1"/>
                </a:solidFill>
                <a:effectLst/>
                <a:latin typeface="Arial" panose="020B0604020202020204" pitchFamily="34" charset="0"/>
                <a:cs typeface="Arial" panose="020B0604020202020204" pitchFamily="34" charset="0"/>
              </a:rPr>
              <a:t> </a:t>
            </a:r>
            <a:r>
              <a:rPr lang="en-US" sz="2000" b="0" i="0" u="none" strike="noStrike" dirty="0" err="1">
                <a:solidFill>
                  <a:schemeClr val="tx1"/>
                </a:solidFill>
                <a:effectLst/>
                <a:latin typeface="Arial" panose="020B0604020202020204" pitchFamily="34" charset="0"/>
                <a:cs typeface="Arial" panose="020B0604020202020204" pitchFamily="34" charset="0"/>
              </a:rPr>
              <a:t>khác</a:t>
            </a:r>
            <a:r>
              <a:rPr lang="en-US" sz="2000" b="0" i="0" u="none" strike="noStrike" dirty="0">
                <a:solidFill>
                  <a:schemeClr val="tx1"/>
                </a:solidFill>
                <a:effectLst/>
                <a:latin typeface="Arial" panose="020B0604020202020204" pitchFamily="34" charset="0"/>
                <a:cs typeface="Arial" panose="020B0604020202020204" pitchFamily="34" charset="0"/>
              </a:rPr>
              <a:t>.</a:t>
            </a:r>
            <a:endParaRPr lang="vi-VN" sz="2000" b="0" i="0" u="none" strike="noStrike" dirty="0">
              <a:solidFill>
                <a:schemeClr val="tx1"/>
              </a:solidFill>
              <a:effectLst/>
              <a:latin typeface="Arial" panose="020B0604020202020204" pitchFamily="34" charset="0"/>
              <a:cs typeface="Arial" panose="020B0604020202020204" pitchFamily="34" charset="0"/>
            </a:endParaRPr>
          </a:p>
          <a:p>
            <a:pPr marL="0" indent="0">
              <a:buNone/>
            </a:pPr>
            <a:endParaRPr lang="en-US" sz="2000" dirty="0">
              <a:solidFill>
                <a:schemeClr val="tx1"/>
              </a:solidFill>
              <a:latin typeface="Arial" panose="020B0604020202020204" pitchFamily="34" charset="0"/>
              <a:cs typeface="Arial" panose="020B0604020202020204" pitchFamily="34" charset="0"/>
            </a:endParaRPr>
          </a:p>
          <a:p>
            <a:pPr marL="0" indent="0">
              <a:buNone/>
            </a:pPr>
            <a:r>
              <a:rPr lang="en-US" sz="2000" dirty="0" err="1">
                <a:solidFill>
                  <a:schemeClr val="tx1"/>
                </a:solidFill>
                <a:latin typeface="Arial" panose="020B0604020202020204" pitchFamily="34" charset="0"/>
                <a:cs typeface="Arial" panose="020B0604020202020204" pitchFamily="34" charset="0"/>
              </a:rPr>
              <a:t>Giải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pháp</a:t>
            </a:r>
            <a:r>
              <a:rPr lang="en-US" sz="2000" dirty="0">
                <a:solidFill>
                  <a:schemeClr val="tx1"/>
                </a:solidFill>
                <a:latin typeface="Arial" panose="020B0604020202020204" pitchFamily="34" charset="0"/>
                <a:cs typeface="Arial" panose="020B0604020202020204" pitchFamily="34" charset="0"/>
              </a:rPr>
              <a:t>: Cho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thức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lớp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mới</a:t>
            </a:r>
            <a:r>
              <a:rPr lang="en-US" sz="2000" dirty="0">
                <a:solidFill>
                  <a:schemeClr val="tx1"/>
                </a:solidFill>
                <a:latin typeface="Arial" panose="020B0604020202020204" pitchFamily="34" charset="0"/>
                <a:cs typeface="Arial" panose="020B0604020202020204" pitchFamily="34" charset="0"/>
              </a:rPr>
              <a:t>. </a:t>
            </a:r>
            <a:br>
              <a:rPr lang="vi-VN" dirty="0"/>
            </a:br>
            <a:endParaRPr lang="en-US" dirty="0"/>
          </a:p>
        </p:txBody>
      </p:sp>
    </p:spTree>
    <p:extLst>
      <p:ext uri="{BB962C8B-B14F-4D97-AF65-F5344CB8AC3E}">
        <p14:creationId xmlns:p14="http://schemas.microsoft.com/office/powerpoint/2010/main" val="63611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E2AF-1ADD-447F-92AC-619CFCC06E18}"/>
              </a:ext>
            </a:extLst>
          </p:cNvPr>
          <p:cNvSpPr>
            <a:spLocks noGrp="1"/>
          </p:cNvSpPr>
          <p:nvPr>
            <p:ph type="title"/>
          </p:nvPr>
        </p:nvSpPr>
        <p:spPr/>
        <p:txBody>
          <a:bodyPr/>
          <a:lstStyle/>
          <a:p>
            <a:r>
              <a:rPr lang="en-US" dirty="0"/>
              <a:t>Cohesion</a:t>
            </a:r>
            <a:r>
              <a:rPr lang="en-US"/>
              <a:t>/Communicational </a:t>
            </a:r>
            <a:r>
              <a:rPr lang="en-US" dirty="0"/>
              <a:t>cohesion</a:t>
            </a:r>
          </a:p>
        </p:txBody>
      </p:sp>
      <p:sp>
        <p:nvSpPr>
          <p:cNvPr id="3" name="Content Placeholder 2">
            <a:extLst>
              <a:ext uri="{FF2B5EF4-FFF2-40B4-BE49-F238E27FC236}">
                <a16:creationId xmlns:a16="http://schemas.microsoft.com/office/drawing/2014/main" id="{830EB848-B09F-4163-BFA2-6B41A87A019A}"/>
              </a:ext>
            </a:extLst>
          </p:cNvPr>
          <p:cNvSpPr>
            <a:spLocks noGrp="1"/>
          </p:cNvSpPr>
          <p:nvPr>
            <p:ph idx="1"/>
          </p:nvPr>
        </p:nvSpPr>
        <p:spPr/>
        <p:txBody>
          <a:bodyPr/>
          <a:lstStyle/>
          <a:p>
            <a:pPr marL="0" indent="0">
              <a:buNone/>
            </a:pPr>
            <a:r>
              <a:rPr lang="en-US" dirty="0" err="1">
                <a:solidFill>
                  <a:schemeClr val="tx1"/>
                </a:solidFill>
                <a:latin typeface="Arial" panose="020B0604020202020204" pitchFamily="34" charset="0"/>
                <a:cs typeface="Arial" panose="020B0604020202020204" pitchFamily="34" charset="0"/>
              </a:rPr>
              <a:t>Các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phương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thức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giao</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tiếp</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thông</a:t>
            </a:r>
            <a:r>
              <a:rPr lang="en-US" dirty="0">
                <a:solidFill>
                  <a:schemeClr val="tx1"/>
                </a:solidFill>
                <a:latin typeface="Arial" panose="020B0604020202020204" pitchFamily="34" charset="0"/>
                <a:cs typeface="Arial" panose="020B0604020202020204" pitchFamily="34" charset="0"/>
              </a:rPr>
              <a:t> qua </a:t>
            </a:r>
            <a:r>
              <a:rPr lang="en-US" dirty="0" err="1">
                <a:solidFill>
                  <a:schemeClr val="tx1"/>
                </a:solidFill>
                <a:latin typeface="Arial" panose="020B0604020202020204" pitchFamily="34" charset="0"/>
                <a:cs typeface="Arial" panose="020B0604020202020204" pitchFamily="34" charset="0"/>
              </a:rPr>
              <a:t>dữ</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liệu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chung</a:t>
            </a:r>
            <a:endParaRPr lang="en-US" dirty="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endParaRPr>
          </a:p>
          <a:p>
            <a:r>
              <a:rPr lang="vi-VN" sz="2000" b="0" i="0" dirty="0">
                <a:solidFill>
                  <a:schemeClr val="tx1"/>
                </a:solidFill>
                <a:effectLst/>
              </a:rPr>
              <a:t>Các phương thức bên trong class </a:t>
            </a:r>
            <a:r>
              <a:rPr lang="en-US" sz="2000" b="0" i="0" dirty="0">
                <a:solidFill>
                  <a:schemeClr val="tx1"/>
                </a:solidFill>
                <a:effectLst/>
              </a:rPr>
              <a:t> </a:t>
            </a:r>
            <a:r>
              <a:rPr lang="vi-VN" sz="2000" b="0" i="0" dirty="0">
                <a:solidFill>
                  <a:schemeClr val="tx1"/>
                </a:solidFill>
                <a:effectLst/>
              </a:rPr>
              <a:t>entity.order.Order</a:t>
            </a:r>
            <a:r>
              <a:rPr lang="en-US" sz="2000" b="0" i="0" dirty="0">
                <a:solidFill>
                  <a:schemeClr val="tx1"/>
                </a:solidFill>
                <a:effectLst/>
              </a:rPr>
              <a:t> </a:t>
            </a:r>
            <a:r>
              <a:rPr lang="vi-VN" sz="2000" b="0" i="0" dirty="0">
                <a:solidFill>
                  <a:schemeClr val="tx1"/>
                </a:solidFill>
                <a:effectLst/>
              </a:rPr>
              <a:t>sử dụng chung thuộc tính để thực hiện luồng công việc </a:t>
            </a:r>
            <a:endParaRPr lang="en-US" sz="2000" dirty="0">
              <a:solidFill>
                <a:schemeClr val="tx1"/>
              </a:solidFill>
            </a:endParaRPr>
          </a:p>
        </p:txBody>
      </p:sp>
    </p:spTree>
    <p:extLst>
      <p:ext uri="{BB962C8B-B14F-4D97-AF65-F5344CB8AC3E}">
        <p14:creationId xmlns:p14="http://schemas.microsoft.com/office/powerpoint/2010/main" val="4016635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SOLID</a:t>
            </a:r>
          </a:p>
        </p:txBody>
      </p:sp>
      <p:sp>
        <p:nvSpPr>
          <p:cNvPr id="3" name="Content Placeholder 2"/>
          <p:cNvSpPr>
            <a:spLocks noGrp="1"/>
          </p:cNvSpPr>
          <p:nvPr>
            <p:ph idx="1"/>
          </p:nvPr>
        </p:nvSpPr>
        <p:spPr/>
        <p:txBody>
          <a:bodyPr/>
          <a:lstStyle/>
          <a:p>
            <a:pPr marL="0" indent="0">
              <a:buNone/>
            </a:pPr>
            <a:r>
              <a:rPr lang="en-US">
                <a:solidFill>
                  <a:schemeClr val="tx1"/>
                </a:solidFill>
              </a:rPr>
              <a:t>PlaceOrderController trong module controller vừa thực hiện tạo đơn hàng, vừa validate thông tin -&gt; vi phạm SRP</a:t>
            </a:r>
          </a:p>
          <a:p>
            <a:pPr marL="0" indent="0">
              <a:buNone/>
            </a:pPr>
            <a:endParaRPr lang="en-US">
              <a:solidFill>
                <a:schemeClr val="tx1"/>
              </a:solidFill>
            </a:endParaRPr>
          </a:p>
          <a:p>
            <a:r>
              <a:rPr lang="en-US">
                <a:solidFill>
                  <a:schemeClr val="tx1"/>
                </a:solidFill>
              </a:rPr>
              <a:t>Giải pháp: T</a:t>
            </a:r>
            <a:r>
              <a:rPr lang="vi-VN">
                <a:solidFill>
                  <a:schemeClr val="tx1"/>
                </a:solidFill>
                <a:latin typeface="Calibri" panose="020F0502020204030204" pitchFamily="34" charset="0"/>
                <a:cs typeface="Calibri" panose="020F0502020204030204" pitchFamily="34" charset="0"/>
              </a:rPr>
              <a:t>ách chức năng validate thông tin thành một class Validate rồi đưa vào module utils</a:t>
            </a:r>
            <a:r>
              <a:rPr lang="vi-VN">
                <a:solidFill>
                  <a:schemeClr val="tx1"/>
                </a:solidFill>
              </a:rPr>
              <a:t>. </a:t>
            </a:r>
            <a:endParaRPr lang="en-US">
              <a:solidFill>
                <a:schemeClr val="tx1"/>
              </a:solidFill>
            </a:endParaRPr>
          </a:p>
          <a:p>
            <a:pPr marL="0" indent="0">
              <a:buNone/>
            </a:pPr>
            <a:endParaRPr lang="en-US">
              <a:solidFill>
                <a:schemeClr val="tx1"/>
              </a:solidFill>
            </a:endParaRPr>
          </a:p>
          <a:p>
            <a:pPr marL="0" indent="0">
              <a:buNone/>
            </a:pPr>
            <a:r>
              <a:rPr lang="en-US">
                <a:solidFill>
                  <a:schemeClr val="tx1"/>
                </a:solidFill>
              </a:rPr>
              <a:t>AuthenticationController vừa thực hiện xác thực đăng nhập, vừa thực hiện mã hoá md5 =&gt; vi phạm SRP </a:t>
            </a:r>
          </a:p>
          <a:p>
            <a:pPr marL="0" indent="0">
              <a:buNone/>
            </a:pPr>
            <a:endParaRPr lang="en-US">
              <a:solidFill>
                <a:schemeClr val="tx1"/>
              </a:solidFill>
            </a:endParaRPr>
          </a:p>
          <a:p>
            <a:r>
              <a:rPr lang="en-US">
                <a:solidFill>
                  <a:schemeClr val="tx1"/>
                </a:solidFill>
              </a:rPr>
              <a:t> Giải pháp: Tách chức năng mã hoá md5 sang một class chuyên về mã hoá: Cipher trong utils </a:t>
            </a:r>
          </a:p>
          <a:p>
            <a:pPr marL="0" indent="0">
              <a:buNone/>
            </a:pPr>
            <a:endParaRPr lang="en-US">
              <a:solidFill>
                <a:schemeClr val="tx1"/>
              </a:solidFill>
            </a:endParaRP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141365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SOLID</a:t>
            </a:r>
          </a:p>
        </p:txBody>
      </p:sp>
      <p:sp>
        <p:nvSpPr>
          <p:cNvPr id="3" name="Content Placeholder 2"/>
          <p:cNvSpPr>
            <a:spLocks noGrp="1"/>
          </p:cNvSpPr>
          <p:nvPr>
            <p:ph idx="1"/>
          </p:nvPr>
        </p:nvSpPr>
        <p:spPr/>
        <p:txBody>
          <a:bodyPr/>
          <a:lstStyle/>
          <a:p>
            <a:pPr marL="0" indent="0">
              <a:buNone/>
            </a:pPr>
            <a:r>
              <a:rPr lang="en-US">
                <a:solidFill>
                  <a:schemeClr val="tx1"/>
                </a:solidFill>
                <a:latin typeface="Calibri" panose="020F0502020204030204" pitchFamily="34" charset="0"/>
                <a:cs typeface="Calibri" panose="020F0502020204030204" pitchFamily="34" charset="0"/>
              </a:rPr>
              <a:t>K</a:t>
            </a:r>
            <a:r>
              <a:rPr lang="vi-VN">
                <a:solidFill>
                  <a:schemeClr val="tx1"/>
                </a:solidFill>
                <a:latin typeface="Calibri" panose="020F0502020204030204" pitchFamily="34" charset="0"/>
                <a:cs typeface="Calibri" panose="020F0502020204030204" pitchFamily="34" charset="0"/>
              </a:rPr>
              <a:t>hi thêm phương thức thanh toán mới</a:t>
            </a:r>
            <a:r>
              <a:rPr lang="en-US">
                <a:solidFill>
                  <a:schemeClr val="tx1"/>
                </a:solidFill>
                <a:latin typeface="Calibri" panose="020F0502020204030204" pitchFamily="34" charset="0"/>
                <a:cs typeface="Calibri" panose="020F0502020204030204" pitchFamily="34" charset="0"/>
              </a:rPr>
              <a:t>: </a:t>
            </a:r>
          </a:p>
          <a:p>
            <a:pPr marL="0" indent="0">
              <a:buNone/>
            </a:pPr>
            <a:r>
              <a:rPr lang="en-US">
                <a:solidFill>
                  <a:schemeClr val="tx1"/>
                </a:solidFill>
                <a:latin typeface="Calibri" panose="020F0502020204030204" pitchFamily="34" charset="0"/>
                <a:cs typeface="Calibri" panose="020F0502020204030204" pitchFamily="34" charset="0"/>
              </a:rPr>
              <a:t>- </a:t>
            </a:r>
            <a:r>
              <a:rPr lang="vi-VN">
                <a:solidFill>
                  <a:schemeClr val="tx1"/>
                </a:solidFill>
                <a:latin typeface="Calibri" panose="020F0502020204030204" pitchFamily="34" charset="0"/>
                <a:cs typeface="Calibri" panose="020F0502020204030204" pitchFamily="34" charset="0"/>
              </a:rPr>
              <a:t>PaymentController trong module controller cần sửa đổi code</a:t>
            </a:r>
            <a:r>
              <a:rPr lang="en-US">
                <a:solidFill>
                  <a:schemeClr val="tx1"/>
                </a:solidFill>
                <a:latin typeface="Calibri" panose="020F0502020204030204" pitchFamily="34" charset="0"/>
                <a:cs typeface="Calibri" panose="020F0502020204030204" pitchFamily="34" charset="0"/>
              </a:rPr>
              <a:t>, cụ thể là phương thức payOrder() =&gt; vi phạm OCP</a:t>
            </a:r>
          </a:p>
          <a:p>
            <a:pPr marL="0" indent="0">
              <a:buNone/>
            </a:pPr>
            <a:r>
              <a:rPr lang="en-US">
                <a:solidFill>
                  <a:schemeClr val="tx1"/>
                </a:solidFill>
                <a:latin typeface="Calibri" panose="020F0502020204030204" pitchFamily="34" charset="0"/>
                <a:cs typeface="Calibri" panose="020F0502020204030204" pitchFamily="34" charset="0"/>
              </a:rPr>
              <a:t>- </a:t>
            </a:r>
            <a:r>
              <a:rPr lang="vi-VN">
                <a:solidFill>
                  <a:schemeClr val="tx1"/>
                </a:solidFill>
                <a:latin typeface="Calibri" panose="020F0502020204030204" pitchFamily="34" charset="0"/>
                <a:cs typeface="Calibri" panose="020F0502020204030204" pitchFamily="34" charset="0"/>
              </a:rPr>
              <a:t>extractPaymentTransaction() của InterbankPayloadConverter trong subsystem cần sửa đổi code </a:t>
            </a:r>
            <a:r>
              <a:rPr lang="en-US">
                <a:solidFill>
                  <a:schemeClr val="tx1"/>
                </a:solidFill>
                <a:latin typeface="Calibri" panose="020F0502020204030204" pitchFamily="34" charset="0"/>
                <a:cs typeface="Calibri" panose="020F0502020204030204" pitchFamily="34" charset="0"/>
              </a:rPr>
              <a:t>=&gt; vi phạm OCP</a:t>
            </a:r>
          </a:p>
          <a:p>
            <a:pPr>
              <a:buFontTx/>
              <a:buChar char="-"/>
            </a:pPr>
            <a:endParaRPr lang="en-US">
              <a:solidFill>
                <a:schemeClr val="tx1"/>
              </a:solidFill>
              <a:latin typeface="Calibri" panose="020F0502020204030204" pitchFamily="34" charset="0"/>
              <a:cs typeface="Calibri" panose="020F0502020204030204" pitchFamily="34" charset="0"/>
            </a:endParaRPr>
          </a:p>
          <a:p>
            <a:r>
              <a:rPr lang="en-US">
                <a:solidFill>
                  <a:schemeClr val="tx1"/>
                </a:solidFill>
                <a:latin typeface="Calibri" panose="020F0502020204030204" pitchFamily="34" charset="0"/>
                <a:cs typeface="Calibri" panose="020F0502020204030204" pitchFamily="34" charset="0"/>
              </a:rPr>
              <a:t> Giải pháp: sử dụng Factory Method . Cụ thể trong phần requirement 5 - thêm phương thức thanh toán mới</a:t>
            </a:r>
          </a:p>
        </p:txBody>
      </p:sp>
    </p:spTree>
    <p:extLst>
      <p:ext uri="{BB962C8B-B14F-4D97-AF65-F5344CB8AC3E}">
        <p14:creationId xmlns:p14="http://schemas.microsoft.com/office/powerpoint/2010/main" val="394718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SOLID</a:t>
            </a:r>
          </a:p>
        </p:txBody>
      </p:sp>
      <p:sp>
        <p:nvSpPr>
          <p:cNvPr id="3" name="Content Placeholder 2"/>
          <p:cNvSpPr>
            <a:spLocks noGrp="1"/>
          </p:cNvSpPr>
          <p:nvPr>
            <p:ph idx="1"/>
          </p:nvPr>
        </p:nvSpPr>
        <p:spPr/>
        <p:txBody>
          <a:bodyPr/>
          <a:lstStyle/>
          <a:p>
            <a:pPr marL="0" indent="0">
              <a:buNone/>
            </a:pPr>
            <a:r>
              <a:rPr lang="vi-VN">
                <a:solidFill>
                  <a:schemeClr val="tx1"/>
                </a:solidFill>
                <a:latin typeface="Calibri" panose="020F0502020204030204" pitchFamily="34" charset="0"/>
                <a:cs typeface="Calibri" panose="020F0502020204030204" pitchFamily="34" charset="0"/>
              </a:rPr>
              <a:t>DeliveryInfor trong</a:t>
            </a:r>
            <a:r>
              <a:rPr lang="en-US">
                <a:solidFill>
                  <a:schemeClr val="tx1"/>
                </a:solidFill>
                <a:latin typeface="Calibri" panose="020F0502020204030204" pitchFamily="34" charset="0"/>
                <a:cs typeface="Calibri" panose="020F0502020204030204" pitchFamily="34" charset="0"/>
              </a:rPr>
              <a:t> module</a:t>
            </a:r>
            <a:r>
              <a:rPr lang="vi-VN">
                <a:solidFill>
                  <a:schemeClr val="tx1"/>
                </a:solidFill>
                <a:latin typeface="Calibri" panose="020F0502020204030204" pitchFamily="34" charset="0"/>
                <a:cs typeface="Calibri" panose="020F0502020204030204" pitchFamily="34" charset="0"/>
              </a:rPr>
              <a:t> entity là class mô tả thông tin về đơn giao hàng, vận chuyển, trong đó có calculateShippingFee() dùng để tính phí giao hàng. Khi thay đổi phương thức tính khoảng cách thì cần sửa đổi code</a:t>
            </a:r>
            <a:r>
              <a:rPr lang="en-US">
                <a:solidFill>
                  <a:schemeClr val="tx1"/>
                </a:solidFill>
                <a:latin typeface="Calibri" panose="020F0502020204030204" pitchFamily="34" charset="0"/>
                <a:cs typeface="Calibri" panose="020F0502020204030204" pitchFamily="34" charset="0"/>
              </a:rPr>
              <a:t> =&gt; vi phạm OCP</a:t>
            </a:r>
          </a:p>
          <a:p>
            <a:pPr marL="0" indent="0">
              <a:buNone/>
            </a:pPr>
            <a:endParaRPr lang="en-US">
              <a:solidFill>
                <a:schemeClr val="tx1"/>
              </a:solidFill>
              <a:latin typeface="Calibri" panose="020F0502020204030204" pitchFamily="34" charset="0"/>
              <a:cs typeface="Calibri" panose="020F0502020204030204" pitchFamily="34" charset="0"/>
            </a:endParaRPr>
          </a:p>
          <a:p>
            <a:r>
              <a:rPr lang="en-US">
                <a:solidFill>
                  <a:schemeClr val="tx1"/>
                </a:solidFill>
                <a:latin typeface="Calibri" panose="020F0502020204030204" pitchFamily="34" charset="0"/>
                <a:cs typeface="Calibri" panose="020F0502020204030204" pitchFamily="34" charset="0"/>
              </a:rPr>
              <a:t> Giải pháp: sử dụng Adapter Pattern, cụ thể trong phần requirement 4 – thay đổi cách tính khoảng cách, sử dụng thư viện mới</a:t>
            </a:r>
          </a:p>
        </p:txBody>
      </p:sp>
    </p:spTree>
    <p:extLst>
      <p:ext uri="{BB962C8B-B14F-4D97-AF65-F5344CB8AC3E}">
        <p14:creationId xmlns:p14="http://schemas.microsoft.com/office/powerpoint/2010/main" val="322249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94</TotalTime>
  <Words>1228</Words>
  <Application>Microsoft Office PowerPoint</Application>
  <PresentationFormat>On-screen Show (4:3)</PresentationFormat>
  <Paragraphs>169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Báo cáo môn học Học phần: Mẫu thiết kế phần mềm </vt:lpstr>
      <vt:lpstr>Coupling/Stamp Coupling</vt:lpstr>
      <vt:lpstr>Coupling /Stamp Coupling</vt:lpstr>
      <vt:lpstr>Coupling/ Common Coupling</vt:lpstr>
      <vt:lpstr>Cohesion / Coincidental Cohesion</vt:lpstr>
      <vt:lpstr>Cohesion/Communicational cohesion</vt:lpstr>
      <vt:lpstr>SOLID</vt:lpstr>
      <vt:lpstr>SOLID</vt:lpstr>
      <vt:lpstr>SOLID</vt:lpstr>
      <vt:lpstr>SOLID</vt:lpstr>
      <vt:lpstr>SOLID</vt:lpstr>
      <vt:lpstr>SOLID</vt:lpstr>
      <vt:lpstr>SOLID</vt:lpstr>
      <vt:lpstr>2.4 Các vấn đề về Clean Code</vt:lpstr>
      <vt:lpstr>2.4 Các vấn đề về Clean Code</vt:lpstr>
      <vt:lpstr>Yêu cầu về thay đổi cách tính khoảng cách</vt:lpstr>
      <vt:lpstr>Yêu cầu thêm phương thức thanh toán mới</vt:lpstr>
      <vt:lpstr>Builder Pattern</vt:lpstr>
      <vt:lpstr>Template Method</vt:lpstr>
      <vt:lpstr>Template Method</vt:lpstr>
      <vt:lpstr>Template Method</vt:lpstr>
      <vt:lpstr>Requirement 6</vt:lpstr>
      <vt:lpstr>Requirement 6</vt:lpstr>
      <vt:lpstr>Requirement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Nguyen Khuong Duy 20173072</cp:lastModifiedBy>
  <cp:revision>16</cp:revision>
  <dcterms:created xsi:type="dcterms:W3CDTF">2016-07-25T07:53:11Z</dcterms:created>
  <dcterms:modified xsi:type="dcterms:W3CDTF">2021-06-09T15:41:10Z</dcterms:modified>
</cp:coreProperties>
</file>