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9" r:id="rId3"/>
    <p:sldId id="28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7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1" r:id="rId21"/>
    <p:sldId id="257" r:id="rId22"/>
    <p:sldId id="260" r:id="rId23"/>
    <p:sldId id="265" r:id="rId24"/>
    <p:sldId id="261" r:id="rId25"/>
    <p:sldId id="264" r:id="rId26"/>
    <p:sldId id="262" r:id="rId27"/>
    <p:sldId id="263" r:id="rId28"/>
    <p:sldId id="267" r:id="rId29"/>
    <p:sldId id="268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63118-B9FC-4DE2-86F6-7C8D7BF9B6BC}" type="doc">
      <dgm:prSet loTypeId="urn:microsoft.com/office/officeart/2005/8/layout/chevron2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94E0C-D144-4384-87F4-D98BF465264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84D988FA-FAB7-4E75-A43A-410C544EB7E0}" type="parTrans" cxnId="{EB552884-DBE8-4A08-9485-26ABD0F67031}">
      <dgm:prSet/>
      <dgm:spPr/>
      <dgm:t>
        <a:bodyPr/>
        <a:lstStyle/>
        <a:p>
          <a:endParaRPr lang="en-US"/>
        </a:p>
      </dgm:t>
    </dgm:pt>
    <dgm:pt modelId="{C4F73DC5-8177-4B0E-B227-41552164AE88}" type="sibTrans" cxnId="{EB552884-DBE8-4A08-9485-26ABD0F67031}">
      <dgm:prSet/>
      <dgm:spPr/>
      <dgm:t>
        <a:bodyPr/>
        <a:lstStyle/>
        <a:p>
          <a:endParaRPr lang="en-US"/>
        </a:p>
      </dgm:t>
    </dgm:pt>
    <dgm:pt modelId="{FEEFBA5A-4228-47FC-959B-5E7333C4B8D5}">
      <dgm:prSet phldrT="[Text]"/>
      <dgm:spPr/>
      <dgm:t>
        <a:bodyPr/>
        <a:lstStyle/>
        <a:p>
          <a:pPr>
            <a:buNone/>
          </a:pP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Early Design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3A94E4-008C-4E05-9D93-F0B7645ECB9E}" type="parTrans" cxnId="{9A71E259-0381-4090-BD29-3FF75ACF3231}">
      <dgm:prSet/>
      <dgm:spPr/>
      <dgm:t>
        <a:bodyPr/>
        <a:lstStyle/>
        <a:p>
          <a:endParaRPr lang="en-US"/>
        </a:p>
      </dgm:t>
    </dgm:pt>
    <dgm:pt modelId="{CF0888F3-5396-492E-8615-0DB9A3D568DD}" type="sibTrans" cxnId="{9A71E259-0381-4090-BD29-3FF75ACF3231}">
      <dgm:prSet/>
      <dgm:spPr/>
      <dgm:t>
        <a:bodyPr/>
        <a:lstStyle/>
        <a:p>
          <a:endParaRPr lang="en-US"/>
        </a:p>
      </dgm:t>
    </dgm:pt>
    <dgm:pt modelId="{F47C7211-DE5C-46FB-AF16-D9719758B7E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0BA67BE0-2897-449B-B8A3-2ADAD3C95F11}" type="parTrans" cxnId="{4E205093-50A5-4F8A-810D-CC328603E3C0}">
      <dgm:prSet/>
      <dgm:spPr/>
      <dgm:t>
        <a:bodyPr/>
        <a:lstStyle/>
        <a:p>
          <a:endParaRPr lang="en-US"/>
        </a:p>
      </dgm:t>
    </dgm:pt>
    <dgm:pt modelId="{91AF310A-E3EA-4708-9F14-9169DED8CC0F}" type="sibTrans" cxnId="{4E205093-50A5-4F8A-810D-CC328603E3C0}">
      <dgm:prSet/>
      <dgm:spPr/>
      <dgm:t>
        <a:bodyPr/>
        <a:lstStyle/>
        <a:p>
          <a:endParaRPr lang="en-US"/>
        </a:p>
      </dgm:t>
    </dgm:pt>
    <dgm:pt modelId="{F3FFADD6-8076-412D-ABF2-3202A6B7B19E}">
      <dgm:prSet phldrT="[Text]"/>
      <dgm:spPr/>
      <dgm:t>
        <a:bodyPr/>
        <a:lstStyle/>
        <a:p>
          <a:pPr>
            <a:buNone/>
          </a:pP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Post – architecture</a:t>
          </a:r>
        </a:p>
      </dgm:t>
    </dgm:pt>
    <dgm:pt modelId="{24FD92E2-5293-4FE4-805C-9E0051ABBA62}" type="parTrans" cxnId="{859218D9-DC25-4858-9D32-CBA1A43FE570}">
      <dgm:prSet/>
      <dgm:spPr/>
      <dgm:t>
        <a:bodyPr/>
        <a:lstStyle/>
        <a:p>
          <a:endParaRPr lang="en-US"/>
        </a:p>
      </dgm:t>
    </dgm:pt>
    <dgm:pt modelId="{801692FF-5536-4246-A622-865D3AC270C7}" type="sibTrans" cxnId="{859218D9-DC25-4858-9D32-CBA1A43FE570}">
      <dgm:prSet/>
      <dgm:spPr/>
      <dgm:t>
        <a:bodyPr/>
        <a:lstStyle/>
        <a:p>
          <a:endParaRPr lang="en-US"/>
        </a:p>
      </dgm:t>
    </dgm:pt>
    <dgm:pt modelId="{0AE40BF1-B150-4008-9592-E2001EBD7333}">
      <dgm:prSet phldrT="[Text]"/>
      <dgm:spPr/>
      <dgm:t>
        <a:bodyPr/>
        <a:lstStyle/>
        <a:p>
          <a:pPr>
            <a:buFontTx/>
            <a:buNone/>
          </a:pP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Application Composition</a:t>
          </a:r>
        </a:p>
      </dgm:t>
    </dgm:pt>
    <dgm:pt modelId="{EC622459-F3A7-49B6-93C2-69E2265B780C}" type="parTrans" cxnId="{A1746BB4-5EA4-4C68-B4F3-E97885691F0E}">
      <dgm:prSet/>
      <dgm:spPr/>
      <dgm:t>
        <a:bodyPr/>
        <a:lstStyle/>
        <a:p>
          <a:endParaRPr lang="en-US"/>
        </a:p>
      </dgm:t>
    </dgm:pt>
    <dgm:pt modelId="{DA83E2AF-599E-48D2-9381-DF620217F03D}" type="sibTrans" cxnId="{A1746BB4-5EA4-4C68-B4F3-E97885691F0E}">
      <dgm:prSet/>
      <dgm:spPr/>
      <dgm:t>
        <a:bodyPr/>
        <a:lstStyle/>
        <a:p>
          <a:endParaRPr lang="en-US"/>
        </a:p>
      </dgm:t>
    </dgm:pt>
    <dgm:pt modelId="{0928EB11-DDAF-463C-AF8E-2F9BA391BF0E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807A1E1C-6E41-4949-A612-9E6625E2DDAB}" type="parTrans" cxnId="{23BC1F7A-3180-4CB5-8EF7-93F735E57560}">
      <dgm:prSet/>
      <dgm:spPr/>
      <dgm:t>
        <a:bodyPr/>
        <a:lstStyle/>
        <a:p>
          <a:endParaRPr lang="en-US"/>
        </a:p>
      </dgm:t>
    </dgm:pt>
    <dgm:pt modelId="{6A28FC06-F434-404A-B9D2-07590EC9A0A7}" type="sibTrans" cxnId="{23BC1F7A-3180-4CB5-8EF7-93F735E57560}">
      <dgm:prSet/>
      <dgm:spPr/>
      <dgm:t>
        <a:bodyPr/>
        <a:lstStyle/>
        <a:p>
          <a:endParaRPr lang="en-US"/>
        </a:p>
      </dgm:t>
    </dgm:pt>
    <dgm:pt modelId="{4F1AC9D9-CF0E-483C-B31E-8246287F8ADC}">
      <dgm:prSet phldrT="[Text]"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</dgm:t>
    </dgm:pt>
    <dgm:pt modelId="{77783B9C-1D8E-4059-9765-D141974448B7}" type="parTrans" cxnId="{BAD124CE-4D34-4C99-9F18-31B457F0EE20}">
      <dgm:prSet/>
      <dgm:spPr/>
      <dgm:t>
        <a:bodyPr/>
        <a:lstStyle/>
        <a:p>
          <a:endParaRPr lang="en-US"/>
        </a:p>
      </dgm:t>
    </dgm:pt>
    <dgm:pt modelId="{AAEAE070-64B1-4A8F-AB0A-619545FF9919}" type="sibTrans" cxnId="{BAD124CE-4D34-4C99-9F18-31B457F0EE20}">
      <dgm:prSet/>
      <dgm:spPr/>
      <dgm:t>
        <a:bodyPr/>
        <a:lstStyle/>
        <a:p>
          <a:endParaRPr lang="en-US"/>
        </a:p>
      </dgm:t>
    </dgm:pt>
    <dgm:pt modelId="{B1BC10CF-858F-4230-8DF9-49D9DA62B1A5}">
      <dgm:prSet phldrT="[Text]"/>
      <dgm:spPr/>
      <dgm:t>
        <a:bodyPr/>
        <a:lstStyle/>
        <a:p>
          <a:pPr>
            <a:buNone/>
          </a:pP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Reuse</a:t>
          </a:r>
        </a:p>
      </dgm:t>
    </dgm:pt>
    <dgm:pt modelId="{9D7B32A4-9F91-4F85-A63C-322797F5B26F}" type="parTrans" cxnId="{A6F51438-A5A1-42B0-8BB3-AE9F5F517259}">
      <dgm:prSet/>
      <dgm:spPr/>
      <dgm:t>
        <a:bodyPr/>
        <a:lstStyle/>
        <a:p>
          <a:endParaRPr lang="en-US"/>
        </a:p>
      </dgm:t>
    </dgm:pt>
    <dgm:pt modelId="{F7ADDAC6-1E32-45FF-9980-454D6447DA89}" type="sibTrans" cxnId="{A6F51438-A5A1-42B0-8BB3-AE9F5F517259}">
      <dgm:prSet/>
      <dgm:spPr/>
      <dgm:t>
        <a:bodyPr/>
        <a:lstStyle/>
        <a:p>
          <a:endParaRPr lang="en-US"/>
        </a:p>
      </dgm:t>
    </dgm:pt>
    <dgm:pt modelId="{6BB409DC-7370-4B5A-8440-7269AD177DF0}" type="pres">
      <dgm:prSet presAssocID="{1DF63118-B9FC-4DE2-86F6-7C8D7BF9B6BC}" presName="linearFlow" presStyleCnt="0">
        <dgm:presLayoutVars>
          <dgm:dir/>
          <dgm:animLvl val="lvl"/>
          <dgm:resizeHandles val="exact"/>
        </dgm:presLayoutVars>
      </dgm:prSet>
      <dgm:spPr/>
    </dgm:pt>
    <dgm:pt modelId="{9F109AAC-1163-4B16-92F2-9BA9EB5B2688}" type="pres">
      <dgm:prSet presAssocID="{0928EB11-DDAF-463C-AF8E-2F9BA391BF0E}" presName="composite" presStyleCnt="0"/>
      <dgm:spPr/>
    </dgm:pt>
    <dgm:pt modelId="{875D332F-0877-4BBA-80BA-3C3BB7FADE4B}" type="pres">
      <dgm:prSet presAssocID="{0928EB11-DDAF-463C-AF8E-2F9BA391BF0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705C522-4F6E-45BD-8E1A-88FC21AFCEA2}" type="pres">
      <dgm:prSet presAssocID="{0928EB11-DDAF-463C-AF8E-2F9BA391BF0E}" presName="descendantText" presStyleLbl="alignAcc1" presStyleIdx="0" presStyleCnt="4">
        <dgm:presLayoutVars>
          <dgm:bulletEnabled val="1"/>
        </dgm:presLayoutVars>
      </dgm:prSet>
      <dgm:spPr/>
    </dgm:pt>
    <dgm:pt modelId="{C525B4BA-5FF6-4EDA-BD9D-7A797B5560F9}" type="pres">
      <dgm:prSet presAssocID="{6A28FC06-F434-404A-B9D2-07590EC9A0A7}" presName="sp" presStyleCnt="0"/>
      <dgm:spPr/>
    </dgm:pt>
    <dgm:pt modelId="{70595DD8-1AC7-4E49-B5FE-3F31E96EED27}" type="pres">
      <dgm:prSet presAssocID="{09794E0C-D144-4384-87F4-D98BF4652646}" presName="composite" presStyleCnt="0"/>
      <dgm:spPr/>
    </dgm:pt>
    <dgm:pt modelId="{5D7FC59F-1A2A-47CE-821A-CC8786020649}" type="pres">
      <dgm:prSet presAssocID="{09794E0C-D144-4384-87F4-D98BF465264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EF7576C-3706-4745-876E-ADAE4C3F19F2}" type="pres">
      <dgm:prSet presAssocID="{09794E0C-D144-4384-87F4-D98BF4652646}" presName="descendantText" presStyleLbl="alignAcc1" presStyleIdx="1" presStyleCnt="4">
        <dgm:presLayoutVars>
          <dgm:bulletEnabled val="1"/>
        </dgm:presLayoutVars>
      </dgm:prSet>
      <dgm:spPr/>
    </dgm:pt>
    <dgm:pt modelId="{D40D098C-A5E0-4DB3-917B-CD9BF5BA5C25}" type="pres">
      <dgm:prSet presAssocID="{C4F73DC5-8177-4B0E-B227-41552164AE88}" presName="sp" presStyleCnt="0"/>
      <dgm:spPr/>
    </dgm:pt>
    <dgm:pt modelId="{298047AE-7A9A-4937-A495-CADE88227312}" type="pres">
      <dgm:prSet presAssocID="{F47C7211-DE5C-46FB-AF16-D9719758B7ED}" presName="composite" presStyleCnt="0"/>
      <dgm:spPr/>
    </dgm:pt>
    <dgm:pt modelId="{A1DB34E6-5B87-4CF0-BB57-87664178E53D}" type="pres">
      <dgm:prSet presAssocID="{F47C7211-DE5C-46FB-AF16-D9719758B7E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503209F-A624-44CD-B684-013B16982F4C}" type="pres">
      <dgm:prSet presAssocID="{F47C7211-DE5C-46FB-AF16-D9719758B7ED}" presName="descendantText" presStyleLbl="alignAcc1" presStyleIdx="2" presStyleCnt="4">
        <dgm:presLayoutVars>
          <dgm:bulletEnabled val="1"/>
        </dgm:presLayoutVars>
      </dgm:prSet>
      <dgm:spPr/>
    </dgm:pt>
    <dgm:pt modelId="{4FDD5A4C-99ED-4A0B-84F0-A8837F1FF5B0}" type="pres">
      <dgm:prSet presAssocID="{91AF310A-E3EA-4708-9F14-9169DED8CC0F}" presName="sp" presStyleCnt="0"/>
      <dgm:spPr/>
    </dgm:pt>
    <dgm:pt modelId="{B41CE57D-6631-4F89-A64D-C36791C35F23}" type="pres">
      <dgm:prSet presAssocID="{4F1AC9D9-CF0E-483C-B31E-8246287F8ADC}" presName="composite" presStyleCnt="0"/>
      <dgm:spPr/>
    </dgm:pt>
    <dgm:pt modelId="{A718ABCC-3167-4931-9A97-398790074159}" type="pres">
      <dgm:prSet presAssocID="{4F1AC9D9-CF0E-483C-B31E-8246287F8AD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50C81EA-D957-40C9-BDB5-9F187B373888}" type="pres">
      <dgm:prSet presAssocID="{4F1AC9D9-CF0E-483C-B31E-8246287F8AD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9CE4711-3A4D-4D3F-B091-0968FCE429EC}" type="presOf" srcId="{0928EB11-DDAF-463C-AF8E-2F9BA391BF0E}" destId="{875D332F-0877-4BBA-80BA-3C3BB7FADE4B}" srcOrd="0" destOrd="0" presId="urn:microsoft.com/office/officeart/2005/8/layout/chevron2"/>
    <dgm:cxn modelId="{CC1D631B-E6C7-4DB7-B1DA-921661783019}" type="presOf" srcId="{4F1AC9D9-CF0E-483C-B31E-8246287F8ADC}" destId="{A718ABCC-3167-4931-9A97-398790074159}" srcOrd="0" destOrd="0" presId="urn:microsoft.com/office/officeart/2005/8/layout/chevron2"/>
    <dgm:cxn modelId="{A03B8028-A57E-48A9-84FD-4F13F23C7D80}" type="presOf" srcId="{09794E0C-D144-4384-87F4-D98BF4652646}" destId="{5D7FC59F-1A2A-47CE-821A-CC8786020649}" srcOrd="0" destOrd="0" presId="urn:microsoft.com/office/officeart/2005/8/layout/chevron2"/>
    <dgm:cxn modelId="{A6F51438-A5A1-42B0-8BB3-AE9F5F517259}" srcId="{4F1AC9D9-CF0E-483C-B31E-8246287F8ADC}" destId="{B1BC10CF-858F-4230-8DF9-49D9DA62B1A5}" srcOrd="0" destOrd="0" parTransId="{9D7B32A4-9F91-4F85-A63C-322797F5B26F}" sibTransId="{F7ADDAC6-1E32-45FF-9980-454D6447DA89}"/>
    <dgm:cxn modelId="{A0BD2964-17B3-41D2-A64D-C7606E8DC220}" type="presOf" srcId="{0AE40BF1-B150-4008-9592-E2001EBD7333}" destId="{C705C522-4F6E-45BD-8E1A-88FC21AFCEA2}" srcOrd="0" destOrd="0" presId="urn:microsoft.com/office/officeart/2005/8/layout/chevron2"/>
    <dgm:cxn modelId="{AA8F8145-E1C4-4266-B771-58655FBACEE1}" type="presOf" srcId="{1DF63118-B9FC-4DE2-86F6-7C8D7BF9B6BC}" destId="{6BB409DC-7370-4B5A-8440-7269AD177DF0}" srcOrd="0" destOrd="0" presId="urn:microsoft.com/office/officeart/2005/8/layout/chevron2"/>
    <dgm:cxn modelId="{9A71E259-0381-4090-BD29-3FF75ACF3231}" srcId="{09794E0C-D144-4384-87F4-D98BF4652646}" destId="{FEEFBA5A-4228-47FC-959B-5E7333C4B8D5}" srcOrd="0" destOrd="0" parTransId="{CE3A94E4-008C-4E05-9D93-F0B7645ECB9E}" sibTransId="{CF0888F3-5396-492E-8615-0DB9A3D568DD}"/>
    <dgm:cxn modelId="{23BC1F7A-3180-4CB5-8EF7-93F735E57560}" srcId="{1DF63118-B9FC-4DE2-86F6-7C8D7BF9B6BC}" destId="{0928EB11-DDAF-463C-AF8E-2F9BA391BF0E}" srcOrd="0" destOrd="0" parTransId="{807A1E1C-6E41-4949-A612-9E6625E2DDAB}" sibTransId="{6A28FC06-F434-404A-B9D2-07590EC9A0A7}"/>
    <dgm:cxn modelId="{EB552884-DBE8-4A08-9485-26ABD0F67031}" srcId="{1DF63118-B9FC-4DE2-86F6-7C8D7BF9B6BC}" destId="{09794E0C-D144-4384-87F4-D98BF4652646}" srcOrd="1" destOrd="0" parTransId="{84D988FA-FAB7-4E75-A43A-410C544EB7E0}" sibTransId="{C4F73DC5-8177-4B0E-B227-41552164AE88}"/>
    <dgm:cxn modelId="{4E205093-50A5-4F8A-810D-CC328603E3C0}" srcId="{1DF63118-B9FC-4DE2-86F6-7C8D7BF9B6BC}" destId="{F47C7211-DE5C-46FB-AF16-D9719758B7ED}" srcOrd="2" destOrd="0" parTransId="{0BA67BE0-2897-449B-B8A3-2ADAD3C95F11}" sibTransId="{91AF310A-E3EA-4708-9F14-9169DED8CC0F}"/>
    <dgm:cxn modelId="{A1746BB4-5EA4-4C68-B4F3-E97885691F0E}" srcId="{0928EB11-DDAF-463C-AF8E-2F9BA391BF0E}" destId="{0AE40BF1-B150-4008-9592-E2001EBD7333}" srcOrd="0" destOrd="0" parTransId="{EC622459-F3A7-49B6-93C2-69E2265B780C}" sibTransId="{DA83E2AF-599E-48D2-9381-DF620217F03D}"/>
    <dgm:cxn modelId="{B131AFCA-9F42-464C-901A-7172C530FF5D}" type="presOf" srcId="{B1BC10CF-858F-4230-8DF9-49D9DA62B1A5}" destId="{050C81EA-D957-40C9-BDB5-9F187B373888}" srcOrd="0" destOrd="0" presId="urn:microsoft.com/office/officeart/2005/8/layout/chevron2"/>
    <dgm:cxn modelId="{BAD124CE-4D34-4C99-9F18-31B457F0EE20}" srcId="{1DF63118-B9FC-4DE2-86F6-7C8D7BF9B6BC}" destId="{4F1AC9D9-CF0E-483C-B31E-8246287F8ADC}" srcOrd="3" destOrd="0" parTransId="{77783B9C-1D8E-4059-9765-D141974448B7}" sibTransId="{AAEAE070-64B1-4A8F-AB0A-619545FF9919}"/>
    <dgm:cxn modelId="{576891D0-C2C2-47F7-910A-8711E895E5A4}" type="presOf" srcId="{F47C7211-DE5C-46FB-AF16-D9719758B7ED}" destId="{A1DB34E6-5B87-4CF0-BB57-87664178E53D}" srcOrd="0" destOrd="0" presId="urn:microsoft.com/office/officeart/2005/8/layout/chevron2"/>
    <dgm:cxn modelId="{859218D9-DC25-4858-9D32-CBA1A43FE570}" srcId="{F47C7211-DE5C-46FB-AF16-D9719758B7ED}" destId="{F3FFADD6-8076-412D-ABF2-3202A6B7B19E}" srcOrd="0" destOrd="0" parTransId="{24FD92E2-5293-4FE4-805C-9E0051ABBA62}" sibTransId="{801692FF-5536-4246-A622-865D3AC270C7}"/>
    <dgm:cxn modelId="{866924DC-4E05-47D1-A203-B7EC6890ECA5}" type="presOf" srcId="{FEEFBA5A-4228-47FC-959B-5E7333C4B8D5}" destId="{7EF7576C-3706-4745-876E-ADAE4C3F19F2}" srcOrd="0" destOrd="0" presId="urn:microsoft.com/office/officeart/2005/8/layout/chevron2"/>
    <dgm:cxn modelId="{3785EFEA-7CC7-43B9-8DEF-2E7DE21EFCE8}" type="presOf" srcId="{F3FFADD6-8076-412D-ABF2-3202A6B7B19E}" destId="{B503209F-A624-44CD-B684-013B16982F4C}" srcOrd="0" destOrd="0" presId="urn:microsoft.com/office/officeart/2005/8/layout/chevron2"/>
    <dgm:cxn modelId="{1758469A-8588-412A-B663-60B3F95A6D02}" type="presParOf" srcId="{6BB409DC-7370-4B5A-8440-7269AD177DF0}" destId="{9F109AAC-1163-4B16-92F2-9BA9EB5B2688}" srcOrd="0" destOrd="0" presId="urn:microsoft.com/office/officeart/2005/8/layout/chevron2"/>
    <dgm:cxn modelId="{800AEA38-A88B-48A8-A9B0-16DA676FB8B5}" type="presParOf" srcId="{9F109AAC-1163-4B16-92F2-9BA9EB5B2688}" destId="{875D332F-0877-4BBA-80BA-3C3BB7FADE4B}" srcOrd="0" destOrd="0" presId="urn:microsoft.com/office/officeart/2005/8/layout/chevron2"/>
    <dgm:cxn modelId="{72B8FBE7-0D29-4E1D-B68F-8772AD4AA7C2}" type="presParOf" srcId="{9F109AAC-1163-4B16-92F2-9BA9EB5B2688}" destId="{C705C522-4F6E-45BD-8E1A-88FC21AFCEA2}" srcOrd="1" destOrd="0" presId="urn:microsoft.com/office/officeart/2005/8/layout/chevron2"/>
    <dgm:cxn modelId="{9B0F0F15-0A7F-4029-86E7-81120403C2D9}" type="presParOf" srcId="{6BB409DC-7370-4B5A-8440-7269AD177DF0}" destId="{C525B4BA-5FF6-4EDA-BD9D-7A797B5560F9}" srcOrd="1" destOrd="0" presId="urn:microsoft.com/office/officeart/2005/8/layout/chevron2"/>
    <dgm:cxn modelId="{2C98DE71-A671-4647-A6CD-567891600F45}" type="presParOf" srcId="{6BB409DC-7370-4B5A-8440-7269AD177DF0}" destId="{70595DD8-1AC7-4E49-B5FE-3F31E96EED27}" srcOrd="2" destOrd="0" presId="urn:microsoft.com/office/officeart/2005/8/layout/chevron2"/>
    <dgm:cxn modelId="{B214697C-F5F0-4935-96F4-6885C374A216}" type="presParOf" srcId="{70595DD8-1AC7-4E49-B5FE-3F31E96EED27}" destId="{5D7FC59F-1A2A-47CE-821A-CC8786020649}" srcOrd="0" destOrd="0" presId="urn:microsoft.com/office/officeart/2005/8/layout/chevron2"/>
    <dgm:cxn modelId="{9188DED3-AA50-423B-8E0D-168238B830D7}" type="presParOf" srcId="{70595DD8-1AC7-4E49-B5FE-3F31E96EED27}" destId="{7EF7576C-3706-4745-876E-ADAE4C3F19F2}" srcOrd="1" destOrd="0" presId="urn:microsoft.com/office/officeart/2005/8/layout/chevron2"/>
    <dgm:cxn modelId="{F0D03B8A-2283-4D5C-82D7-A2941B326967}" type="presParOf" srcId="{6BB409DC-7370-4B5A-8440-7269AD177DF0}" destId="{D40D098C-A5E0-4DB3-917B-CD9BF5BA5C25}" srcOrd="3" destOrd="0" presId="urn:microsoft.com/office/officeart/2005/8/layout/chevron2"/>
    <dgm:cxn modelId="{24498ADE-F747-4630-ACAC-6976C6205282}" type="presParOf" srcId="{6BB409DC-7370-4B5A-8440-7269AD177DF0}" destId="{298047AE-7A9A-4937-A495-CADE88227312}" srcOrd="4" destOrd="0" presId="urn:microsoft.com/office/officeart/2005/8/layout/chevron2"/>
    <dgm:cxn modelId="{B440A2D2-675C-41E7-B27E-3296C29B01AB}" type="presParOf" srcId="{298047AE-7A9A-4937-A495-CADE88227312}" destId="{A1DB34E6-5B87-4CF0-BB57-87664178E53D}" srcOrd="0" destOrd="0" presId="urn:microsoft.com/office/officeart/2005/8/layout/chevron2"/>
    <dgm:cxn modelId="{097F86FE-6271-4C4C-BF6D-BC7B207D4C9F}" type="presParOf" srcId="{298047AE-7A9A-4937-A495-CADE88227312}" destId="{B503209F-A624-44CD-B684-013B16982F4C}" srcOrd="1" destOrd="0" presId="urn:microsoft.com/office/officeart/2005/8/layout/chevron2"/>
    <dgm:cxn modelId="{728C6984-DF2D-4C59-90CD-851C7E31F680}" type="presParOf" srcId="{6BB409DC-7370-4B5A-8440-7269AD177DF0}" destId="{4FDD5A4C-99ED-4A0B-84F0-A8837F1FF5B0}" srcOrd="5" destOrd="0" presId="urn:microsoft.com/office/officeart/2005/8/layout/chevron2"/>
    <dgm:cxn modelId="{9E83E5FD-A76C-4985-95AE-29ECAF4B7DEB}" type="presParOf" srcId="{6BB409DC-7370-4B5A-8440-7269AD177DF0}" destId="{B41CE57D-6631-4F89-A64D-C36791C35F23}" srcOrd="6" destOrd="0" presId="urn:microsoft.com/office/officeart/2005/8/layout/chevron2"/>
    <dgm:cxn modelId="{87BE54B8-88D8-497D-84D8-72B6E7033A12}" type="presParOf" srcId="{B41CE57D-6631-4F89-A64D-C36791C35F23}" destId="{A718ABCC-3167-4931-9A97-398790074159}" srcOrd="0" destOrd="0" presId="urn:microsoft.com/office/officeart/2005/8/layout/chevron2"/>
    <dgm:cxn modelId="{9017BE8B-9417-463F-B2AC-0EB0D16A79F0}" type="presParOf" srcId="{B41CE57D-6631-4F89-A64D-C36791C35F23}" destId="{050C81EA-D957-40C9-BDB5-9F187B3738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D332F-0877-4BBA-80BA-3C3BB7FADE4B}">
      <dsp:nvSpPr>
        <dsp:cNvPr id="0" name=""/>
        <dsp:cNvSpPr/>
      </dsp:nvSpPr>
      <dsp:spPr>
        <a:xfrm rot="5400000">
          <a:off x="-205411" y="206813"/>
          <a:ext cx="1369412" cy="958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 rot="-5400000">
        <a:off x="1" y="480695"/>
        <a:ext cx="958588" cy="410824"/>
      </dsp:txXfrm>
    </dsp:sp>
    <dsp:sp modelId="{C705C522-4F6E-45BD-8E1A-88FC21AFCEA2}">
      <dsp:nvSpPr>
        <dsp:cNvPr id="0" name=""/>
        <dsp:cNvSpPr/>
      </dsp:nvSpPr>
      <dsp:spPr>
        <a:xfrm rot="5400000">
          <a:off x="5063435" y="-4103444"/>
          <a:ext cx="890118" cy="90998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Application Composition</a:t>
          </a:r>
        </a:p>
      </dsp:txBody>
      <dsp:txXfrm rot="-5400000">
        <a:off x="958589" y="44854"/>
        <a:ext cx="9056359" cy="803214"/>
      </dsp:txXfrm>
    </dsp:sp>
    <dsp:sp modelId="{5D7FC59F-1A2A-47CE-821A-CC8786020649}">
      <dsp:nvSpPr>
        <dsp:cNvPr id="0" name=""/>
        <dsp:cNvSpPr/>
      </dsp:nvSpPr>
      <dsp:spPr>
        <a:xfrm rot="5400000">
          <a:off x="-205411" y="1430797"/>
          <a:ext cx="1369412" cy="958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 rot="-5400000">
        <a:off x="1" y="1704679"/>
        <a:ext cx="958588" cy="410824"/>
      </dsp:txXfrm>
    </dsp:sp>
    <dsp:sp modelId="{7EF7576C-3706-4745-876E-ADAE4C3F19F2}">
      <dsp:nvSpPr>
        <dsp:cNvPr id="0" name=""/>
        <dsp:cNvSpPr/>
      </dsp:nvSpPr>
      <dsp:spPr>
        <a:xfrm rot="5400000">
          <a:off x="5063435" y="-2879460"/>
          <a:ext cx="890118" cy="90998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Early Design</a:t>
          </a:r>
          <a:endParaRPr lang="en-US" sz="4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958589" y="1268838"/>
        <a:ext cx="9056359" cy="803214"/>
      </dsp:txXfrm>
    </dsp:sp>
    <dsp:sp modelId="{A1DB34E6-5B87-4CF0-BB57-87664178E53D}">
      <dsp:nvSpPr>
        <dsp:cNvPr id="0" name=""/>
        <dsp:cNvSpPr/>
      </dsp:nvSpPr>
      <dsp:spPr>
        <a:xfrm rot="5400000">
          <a:off x="-205411" y="2654781"/>
          <a:ext cx="1369412" cy="958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 rot="-5400000">
        <a:off x="1" y="2928663"/>
        <a:ext cx="958588" cy="410824"/>
      </dsp:txXfrm>
    </dsp:sp>
    <dsp:sp modelId="{B503209F-A624-44CD-B684-013B16982F4C}">
      <dsp:nvSpPr>
        <dsp:cNvPr id="0" name=""/>
        <dsp:cNvSpPr/>
      </dsp:nvSpPr>
      <dsp:spPr>
        <a:xfrm rot="5400000">
          <a:off x="5063435" y="-1655476"/>
          <a:ext cx="890118" cy="90998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Post – architecture</a:t>
          </a:r>
        </a:p>
      </dsp:txBody>
      <dsp:txXfrm rot="-5400000">
        <a:off x="958589" y="2492822"/>
        <a:ext cx="9056359" cy="803214"/>
      </dsp:txXfrm>
    </dsp:sp>
    <dsp:sp modelId="{A718ABCC-3167-4931-9A97-398790074159}">
      <dsp:nvSpPr>
        <dsp:cNvPr id="0" name=""/>
        <dsp:cNvSpPr/>
      </dsp:nvSpPr>
      <dsp:spPr>
        <a:xfrm rot="5400000">
          <a:off x="-205411" y="3878765"/>
          <a:ext cx="1369412" cy="958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</dsp:txBody>
      <dsp:txXfrm rot="-5400000">
        <a:off x="1" y="4152647"/>
        <a:ext cx="958588" cy="410824"/>
      </dsp:txXfrm>
    </dsp:sp>
    <dsp:sp modelId="{050C81EA-D957-40C9-BDB5-9F187B373888}">
      <dsp:nvSpPr>
        <dsp:cNvPr id="0" name=""/>
        <dsp:cNvSpPr/>
      </dsp:nvSpPr>
      <dsp:spPr>
        <a:xfrm rot="5400000">
          <a:off x="5063435" y="-431492"/>
          <a:ext cx="890118" cy="90998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4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Reuse</a:t>
          </a:r>
        </a:p>
      </dsp:txBody>
      <dsp:txXfrm rot="-5400000">
        <a:off x="958589" y="3716806"/>
        <a:ext cx="9056359" cy="803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03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230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0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08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9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5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0712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4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FDE113-780C-4C09-A25C-A4EAB6C615D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E804F3-DAAE-41E1-8419-66FABEAE8D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62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82775D28-E584-437D-82B7-69AF026752C1}"/>
              </a:ext>
            </a:extLst>
          </p:cNvPr>
          <p:cNvSpPr txBox="1">
            <a:spLocks/>
          </p:cNvSpPr>
          <p:nvPr/>
        </p:nvSpPr>
        <p:spPr>
          <a:xfrm>
            <a:off x="1885898" y="200409"/>
            <a:ext cx="8420204" cy="899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TP.HCM</a:t>
            </a:r>
          </a:p>
          <a:p>
            <a:pPr algn="ctr"/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pic>
        <p:nvPicPr>
          <p:cNvPr id="5" name="Hình ảnh 8">
            <a:extLst>
              <a:ext uri="{FF2B5EF4-FFF2-40B4-BE49-F238E27FC236}">
                <a16:creationId xmlns:a16="http://schemas.microsoft.com/office/drawing/2014/main" id="{C93CD354-36C1-49BA-8366-3FFDF903B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825" y="0"/>
            <a:ext cx="1491175" cy="12900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795CC6-EE4F-44DB-8B6C-F4C6F8C3C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4626"/>
            <a:ext cx="12192000" cy="3178018"/>
          </a:xfrm>
        </p:spPr>
        <p:txBody>
          <a:bodyPr>
            <a:noAutofit/>
          </a:bodyPr>
          <a:lstStyle/>
          <a:p>
            <a:pPr algn="ctr"/>
            <a:r>
              <a:rPr lang="en-US" sz="3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4 : </a:t>
            </a:r>
            <a:r>
              <a:rPr lang="en-US" sz="75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7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7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75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7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7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7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75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  <a:reflection blurRad="6350" stA="55000" endA="300" endPos="455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999FF9-7F24-4676-92DD-FF9CDCEB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4458" y="4468031"/>
            <a:ext cx="6183084" cy="1999861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Kiến An – 15DH110210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15DH110299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15DH110071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7" y="165038"/>
            <a:ext cx="10439402" cy="32225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don_dat_hang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04897" y="2708130"/>
            <a:ext cx="10439401" cy="369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chi_tiet_don_dat_hang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52694"/>
              </p:ext>
            </p:extLst>
          </p:nvPr>
        </p:nvGraphicFramePr>
        <p:xfrm>
          <a:off x="1104896" y="3077455"/>
          <a:ext cx="10439402" cy="3606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0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0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 dữ liệu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rộng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 giải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MaCTDDH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CTDDH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MaDDH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DDH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MaSP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sản phẩm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DVT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 vị 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SoLuong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DonGia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 Giá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ThanhTien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Tiền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665480"/>
              </p:ext>
            </p:extLst>
          </p:nvPr>
        </p:nvGraphicFramePr>
        <p:xfrm>
          <a:off x="1104896" y="584478"/>
          <a:ext cx="10439403" cy="1720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9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7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thuộc 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 dữ liệu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rộng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MaDDH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đơn đặt hàng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khách hàng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NgayLapDon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706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5" y="135213"/>
            <a:ext cx="10853062" cy="418615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Phieu_giao_hang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593" y="2475630"/>
            <a:ext cx="10853062" cy="425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Chi_tiet_phieu_giao_hang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677349"/>
              </p:ext>
            </p:extLst>
          </p:nvPr>
        </p:nvGraphicFramePr>
        <p:xfrm>
          <a:off x="990593" y="553828"/>
          <a:ext cx="10853062" cy="1723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8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thuộc 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rộng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 giải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MaPGH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phiếu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MaNV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20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khách hàng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NgayGiaoHang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28659"/>
              </p:ext>
            </p:extLst>
          </p:nvPr>
        </p:nvGraphicFramePr>
        <p:xfrm>
          <a:off x="990593" y="2912788"/>
          <a:ext cx="10853064" cy="380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9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rộng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 giải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MaCTPGH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CTPGH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MaPGH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PGH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MaSP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DVT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 vị 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SoLuong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DonGia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 Giá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ThanhTien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Tiền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634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B4C9-F18D-4160-B5C1-F43D79B2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451" y="2976483"/>
            <a:ext cx="8399098" cy="90503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6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6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sz="60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3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37" y="221915"/>
            <a:ext cx="10178322" cy="406114"/>
          </a:xfrm>
        </p:spPr>
        <p:txBody>
          <a:bodyPr>
            <a:noAutofit/>
          </a:bodyPr>
          <a:lstStyle/>
          <a:p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0" y="878222"/>
            <a:ext cx="8562975" cy="57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16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37" y="282961"/>
            <a:ext cx="10178322" cy="391920"/>
          </a:xfrm>
        </p:spPr>
        <p:txBody>
          <a:bodyPr>
            <a:noAutofit/>
          </a:bodyPr>
          <a:lstStyle/>
          <a:p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endParaRPr lang="en-US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0" y="859971"/>
            <a:ext cx="4524375" cy="57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0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39" y="304801"/>
            <a:ext cx="10178322" cy="446314"/>
          </a:xfrm>
        </p:spPr>
        <p:txBody>
          <a:bodyPr>
            <a:noAutofit/>
          </a:bodyPr>
          <a:lstStyle/>
          <a:p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39" y="839786"/>
            <a:ext cx="10178322" cy="57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9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99572"/>
            <a:ext cx="10258425" cy="511629"/>
          </a:xfrm>
        </p:spPr>
        <p:txBody>
          <a:bodyPr>
            <a:normAutofit/>
          </a:bodyPr>
          <a:lstStyle/>
          <a:p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805543"/>
            <a:ext cx="10258425" cy="58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49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779" y="174172"/>
            <a:ext cx="10263220" cy="424542"/>
          </a:xfrm>
        </p:spPr>
        <p:txBody>
          <a:bodyPr>
            <a:noAutofit/>
          </a:bodyPr>
          <a:lstStyle/>
          <a:p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79" y="740229"/>
            <a:ext cx="10263220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08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338" y="280080"/>
            <a:ext cx="10287000" cy="413657"/>
          </a:xfrm>
        </p:spPr>
        <p:txBody>
          <a:bodyPr>
            <a:noAutofit/>
          </a:bodyPr>
          <a:lstStyle/>
          <a:p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38" y="743857"/>
            <a:ext cx="10287000" cy="5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6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228600"/>
            <a:ext cx="10172700" cy="500742"/>
          </a:xfrm>
        </p:spPr>
        <p:txBody>
          <a:bodyPr>
            <a:normAutofit lnSpcReduction="10000"/>
          </a:bodyPr>
          <a:lstStyle/>
          <a:p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838200"/>
            <a:ext cx="101727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7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Ã¬nh áº£nh cÃ³ liÃªn quan">
            <a:extLst>
              <a:ext uri="{FF2B5EF4-FFF2-40B4-BE49-F238E27FC236}">
                <a16:creationId xmlns:a16="http://schemas.microsoft.com/office/drawing/2014/main" id="{5514B865-29FC-47F8-AE81-1EDB7D66F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747837"/>
            <a:ext cx="47625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C41F64-7249-4972-BBD7-ED4D257472E1}"/>
              </a:ext>
            </a:extLst>
          </p:cNvPr>
          <p:cNvSpPr/>
          <p:nvPr/>
        </p:nvSpPr>
        <p:spPr>
          <a:xfrm>
            <a:off x="2911474" y="5110162"/>
            <a:ext cx="63690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3333"/>
                </a:solidFill>
                <a:latin typeface="Arial" panose="020B0604020202020204" pitchFamily="34" charset="0"/>
              </a:rPr>
              <a:t> Constructive Cost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25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2E3494-A82C-4303-8334-3F3442919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873636"/>
              </p:ext>
            </p:extLst>
          </p:nvPr>
        </p:nvGraphicFramePr>
        <p:xfrm>
          <a:off x="1066800" y="906916"/>
          <a:ext cx="10058400" cy="50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F8E38A-32E0-4086-B236-A86F568502E1}"/>
              </a:ext>
            </a:extLst>
          </p:cNvPr>
          <p:cNvSpPr txBox="1"/>
          <p:nvPr/>
        </p:nvSpPr>
        <p:spPr>
          <a:xfrm>
            <a:off x="3917950" y="122086"/>
            <a:ext cx="4356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2276164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5D332F-0877-4BBA-80BA-3C3BB7FAD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75D332F-0877-4BBA-80BA-3C3BB7FADE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875D332F-0877-4BBA-80BA-3C3BB7FAD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875D332F-0877-4BBA-80BA-3C3BB7FAD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7FC59F-1A2A-47CE-821A-CC8786020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graphicEl>
                                              <a:dgm id="{5D7FC59F-1A2A-47CE-821A-CC87860206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5D7FC59F-1A2A-47CE-821A-CC8786020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5D7FC59F-1A2A-47CE-821A-CC8786020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DB34E6-5B87-4CF0-BB57-87664178E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A1DB34E6-5B87-4CF0-BB57-87664178E5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A1DB34E6-5B87-4CF0-BB57-87664178E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A1DB34E6-5B87-4CF0-BB57-87664178E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8ABCC-3167-4931-9A97-398790074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graphicEl>
                                              <a:dgm id="{A718ABCC-3167-4931-9A97-3987900741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A718ABCC-3167-4931-9A97-398790074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graphicEl>
                                              <a:dgm id="{A718ABCC-3167-4931-9A97-398790074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05C522-4F6E-45BD-8E1A-88FC21AFC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C705C522-4F6E-45BD-8E1A-88FC21AFC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C705C522-4F6E-45BD-8E1A-88FC21AFC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C705C522-4F6E-45BD-8E1A-88FC21AFC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F7576C-3706-4745-876E-ADAE4C3F1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7EF7576C-3706-4745-876E-ADAE4C3F19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7EF7576C-3706-4745-876E-ADAE4C3F1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graphicEl>
                                              <a:dgm id="{7EF7576C-3706-4745-876E-ADAE4C3F1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03209F-A624-44CD-B684-013B1698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graphicEl>
                                              <a:dgm id="{B503209F-A624-44CD-B684-013B16982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B503209F-A624-44CD-B684-013B1698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graphicEl>
                                              <a:dgm id="{B503209F-A624-44CD-B684-013B1698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0C81EA-D957-40C9-BDB5-9F187B3738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graphicEl>
                                              <a:dgm id="{050C81EA-D957-40C9-BDB5-9F187B3738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graphicEl>
                                              <a:dgm id="{050C81EA-D957-40C9-BDB5-9F187B3738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graphicEl>
                                              <a:dgm id="{050C81EA-D957-40C9-BDB5-9F187B3738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A7B384-8F3C-4B7E-8A89-9F3F95B5D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57084"/>
              </p:ext>
            </p:extLst>
          </p:nvPr>
        </p:nvGraphicFramePr>
        <p:xfrm>
          <a:off x="146228" y="131534"/>
          <a:ext cx="6103470" cy="52037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1137">
                  <a:extLst>
                    <a:ext uri="{9D8B030D-6E8A-4147-A177-3AD203B41FA5}">
                      <a16:colId xmlns:a16="http://schemas.microsoft.com/office/drawing/2014/main" val="3551652742"/>
                    </a:ext>
                  </a:extLst>
                </a:gridCol>
                <a:gridCol w="2059001">
                  <a:extLst>
                    <a:ext uri="{9D8B030D-6E8A-4147-A177-3AD203B41FA5}">
                      <a16:colId xmlns:a16="http://schemas.microsoft.com/office/drawing/2014/main" val="3312299039"/>
                    </a:ext>
                  </a:extLst>
                </a:gridCol>
                <a:gridCol w="1850571">
                  <a:extLst>
                    <a:ext uri="{9D8B030D-6E8A-4147-A177-3AD203B41FA5}">
                      <a16:colId xmlns:a16="http://schemas.microsoft.com/office/drawing/2014/main" val="3905469865"/>
                    </a:ext>
                  </a:extLst>
                </a:gridCol>
                <a:gridCol w="1982761">
                  <a:extLst>
                    <a:ext uri="{9D8B030D-6E8A-4147-A177-3AD203B41FA5}">
                      <a16:colId xmlns:a16="http://schemas.microsoft.com/office/drawing/2014/main" val="338507800"/>
                    </a:ext>
                  </a:extLst>
                </a:gridCol>
              </a:tblGrid>
              <a:tr h="7326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Systems Characteristics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Degree of Influence   (0-5)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3164663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Communications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5249099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Distributed Processing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1099108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5190756"/>
                  </a:ext>
                </a:extLst>
              </a:tr>
              <a:tr h="242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Heavily Used Configuration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9198961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Rates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7259352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Data Entry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0271637"/>
                  </a:ext>
                </a:extLst>
              </a:tr>
              <a:tr h="284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for End User Efficiency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39564434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Update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4440388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 Processing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67997759"/>
                  </a:ext>
                </a:extLst>
              </a:tr>
              <a:tr h="271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Usable in Other Applications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234377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Installation Ease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4133149"/>
                  </a:ext>
                </a:extLst>
              </a:tr>
              <a:tr h="278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Ease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053925"/>
                  </a:ext>
                </a:extLst>
              </a:tr>
              <a:tr h="310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Sites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8030111"/>
                  </a:ext>
                </a:extLst>
              </a:tr>
              <a:tr h="297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Facilitate Change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3907901"/>
                  </a:ext>
                </a:extLst>
              </a:tr>
              <a:tr h="423254">
                <a:tc gridSpan="2"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Degree of Influence (TDI)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Calculated (sum of the above)</a:t>
                      </a:r>
                      <a:endParaRPr lang="en-US" sz="1100" b="0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4454234"/>
                  </a:ext>
                </a:extLst>
              </a:tr>
              <a:tr h="44647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Adjustment Factor (VAF)</a:t>
                      </a:r>
                      <a:endParaRPr lang="en-US" sz="11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Calculated ((TDI*0.01)+0.65)</a:t>
                      </a:r>
                      <a:endParaRPr lang="en-US" sz="1100" b="0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0225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0ABBE3-8FF6-4339-AB84-18CA5E43D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20655"/>
              </p:ext>
            </p:extLst>
          </p:nvPr>
        </p:nvGraphicFramePr>
        <p:xfrm>
          <a:off x="3478434" y="5599063"/>
          <a:ext cx="5235132" cy="914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280578">
                  <a:extLst>
                    <a:ext uri="{9D8B030D-6E8A-4147-A177-3AD203B41FA5}">
                      <a16:colId xmlns:a16="http://schemas.microsoft.com/office/drawing/2014/main" val="1675436228"/>
                    </a:ext>
                  </a:extLst>
                </a:gridCol>
                <a:gridCol w="954554">
                  <a:extLst>
                    <a:ext uri="{9D8B030D-6E8A-4147-A177-3AD203B41FA5}">
                      <a16:colId xmlns:a16="http://schemas.microsoft.com/office/drawing/2014/main" val="4198232525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Estimates</a:t>
                      </a:r>
                      <a:endParaRPr lang="en-US" sz="15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61142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Unadjusted Function Point Count 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988134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Processing Complexity Adjustment Factor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31261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Function Point Count (AFP)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9095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4F2684-9DB5-44DF-A234-F16F16183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69693"/>
              </p:ext>
            </p:extLst>
          </p:nvPr>
        </p:nvGraphicFramePr>
        <p:xfrm>
          <a:off x="6415336" y="131534"/>
          <a:ext cx="5630437" cy="520371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69887">
                  <a:extLst>
                    <a:ext uri="{9D8B030D-6E8A-4147-A177-3AD203B41FA5}">
                      <a16:colId xmlns:a16="http://schemas.microsoft.com/office/drawing/2014/main" val="931741475"/>
                    </a:ext>
                  </a:extLst>
                </a:gridCol>
                <a:gridCol w="928018">
                  <a:extLst>
                    <a:ext uri="{9D8B030D-6E8A-4147-A177-3AD203B41FA5}">
                      <a16:colId xmlns:a16="http://schemas.microsoft.com/office/drawing/2014/main" val="1561455978"/>
                    </a:ext>
                  </a:extLst>
                </a:gridCol>
                <a:gridCol w="488248">
                  <a:extLst>
                    <a:ext uri="{9D8B030D-6E8A-4147-A177-3AD203B41FA5}">
                      <a16:colId xmlns:a16="http://schemas.microsoft.com/office/drawing/2014/main" val="4264535556"/>
                    </a:ext>
                  </a:extLst>
                </a:gridCol>
                <a:gridCol w="488248">
                  <a:extLst>
                    <a:ext uri="{9D8B030D-6E8A-4147-A177-3AD203B41FA5}">
                      <a16:colId xmlns:a16="http://schemas.microsoft.com/office/drawing/2014/main" val="1719066460"/>
                    </a:ext>
                  </a:extLst>
                </a:gridCol>
                <a:gridCol w="928018">
                  <a:extLst>
                    <a:ext uri="{9D8B030D-6E8A-4147-A177-3AD203B41FA5}">
                      <a16:colId xmlns:a16="http://schemas.microsoft.com/office/drawing/2014/main" val="3419025106"/>
                    </a:ext>
                  </a:extLst>
                </a:gridCol>
                <a:gridCol w="928018">
                  <a:extLst>
                    <a:ext uri="{9D8B030D-6E8A-4147-A177-3AD203B41FA5}">
                      <a16:colId xmlns:a16="http://schemas.microsoft.com/office/drawing/2014/main" val="3010915974"/>
                    </a:ext>
                  </a:extLst>
                </a:gridCol>
              </a:tblGrid>
              <a:tr h="581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Type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 Complexity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1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US" sz="11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Points (FPs) 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 % 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4644755"/>
                  </a:ext>
                </a:extLst>
              </a:tr>
              <a:tr h="28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Logical Files (ILFs)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5984539"/>
                  </a:ext>
                </a:extLst>
              </a:tr>
              <a:tr h="28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8184946"/>
                  </a:ext>
                </a:extLst>
              </a:tr>
              <a:tr h="299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1580426"/>
                  </a:ext>
                </a:extLst>
              </a:tr>
              <a:tr h="28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Interface Files (EIFs)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29245258"/>
                  </a:ext>
                </a:extLst>
              </a:tr>
              <a:tr h="28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9920752"/>
                  </a:ext>
                </a:extLst>
              </a:tr>
              <a:tr h="299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9948421"/>
                  </a:ext>
                </a:extLst>
              </a:tr>
              <a:tr h="28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Inputs (EIs)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2174187"/>
                  </a:ext>
                </a:extLst>
              </a:tr>
              <a:tr h="28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3845898"/>
                  </a:ext>
                </a:extLst>
              </a:tr>
              <a:tr h="299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929514"/>
                  </a:ext>
                </a:extLst>
              </a:tr>
              <a:tr h="28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Outputs (EOs)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4207743"/>
                  </a:ext>
                </a:extLst>
              </a:tr>
              <a:tr h="28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9445810"/>
                  </a:ext>
                </a:extLst>
              </a:tr>
              <a:tr h="299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660351"/>
                  </a:ext>
                </a:extLst>
              </a:tr>
              <a:tr h="28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Queries (EQs)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07422"/>
                  </a:ext>
                </a:extLst>
              </a:tr>
              <a:tr h="28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3736598"/>
                  </a:ext>
                </a:extLst>
              </a:tr>
              <a:tr h="299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8178231"/>
                  </a:ext>
                </a:extLst>
              </a:tr>
              <a:tr h="2992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Unadjusted Function Point Count</a:t>
                      </a:r>
                      <a:endParaRPr lang="en-US" sz="11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</a:t>
                      </a:r>
                      <a:endParaRPr lang="en-US" sz="11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432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302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7D5D54-A6FA-454F-A743-D656BE0C1F3A}"/>
                  </a:ext>
                </a:extLst>
              </p:cNvPr>
              <p:cNvSpPr/>
              <p:nvPr/>
            </p:nvSpPr>
            <p:spPr>
              <a:xfrm>
                <a:off x="1676397" y="1125837"/>
                <a:ext cx="8839201" cy="4606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Công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sức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= (NAP x (1 - %reuse/100)) / PROD</a:t>
                </a:r>
                <a:r>
                  <a:rPr lang="en-US" sz="2500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2.45 (</a:t>
                </a:r>
                <a:r>
                  <a:rPr lang="en-US" sz="25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en-US" sz="25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tháng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NAP = 14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reuse = 30%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PROD = 4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gian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triển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khai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  <m:sup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𝑬</m:t>
                        </m:r>
                      </m:e>
                      <m:sup>
                        <m:sSub>
                          <m:sSubPr>
                            <m:ctrlP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500" dirty="0">
                    <a:solidFill>
                      <a:srgbClr val="5B9BD5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2.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0.38</m:t>
                        </m:r>
                      </m:sup>
                    </m:sSup>
                  </m:oMath>
                </a14:m>
                <a:r>
                  <a:rPr lang="en-US" sz="25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3.5 (</a:t>
                </a:r>
                <a:r>
                  <a:rPr lang="en-US" sz="25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tháng</a:t>
                </a:r>
                <a:r>
                  <a:rPr lang="en-US" sz="25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= E / D =</a:t>
                </a:r>
                <a:r>
                  <a:rPr lang="en-US" sz="2500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2.45 / 3.5 = 1 (</a:t>
                </a:r>
                <a:r>
                  <a:rPr lang="en-US" sz="25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Mức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KLOC/E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12 / 2.45= 505%</a:t>
                </a:r>
                <a:endParaRPr lang="en-US" sz="25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7D5D54-A6FA-454F-A743-D656BE0C1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7" y="1125837"/>
                <a:ext cx="8839201" cy="4606326"/>
              </a:xfrm>
              <a:prstGeom prst="rect">
                <a:avLst/>
              </a:prstGeom>
              <a:blipFill>
                <a:blip r:embed="rId2"/>
                <a:stretch>
                  <a:fillRect l="-1103" t="-1192" b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>
            <a:extLst>
              <a:ext uri="{FF2B5EF4-FFF2-40B4-BE49-F238E27FC236}">
                <a16:creationId xmlns:a16="http://schemas.microsoft.com/office/drawing/2014/main" id="{700464C8-B75B-49AC-AC87-D9CDF9291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3890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7FF01A-1542-4C1C-B393-930E511A4F9F}"/>
              </a:ext>
            </a:extLst>
          </p:cNvPr>
          <p:cNvSpPr/>
          <p:nvPr/>
        </p:nvSpPr>
        <p:spPr>
          <a:xfrm>
            <a:off x="1927131" y="270903"/>
            <a:ext cx="8337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Tx/>
              <a:buNone/>
            </a:pP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Application Composition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3AC01-4919-467B-AF23-2CC1D11BDCFB}"/>
              </a:ext>
            </a:extLst>
          </p:cNvPr>
          <p:cNvSpPr txBox="1"/>
          <p:nvPr/>
        </p:nvSpPr>
        <p:spPr>
          <a:xfrm>
            <a:off x="3951512" y="2127820"/>
            <a:ext cx="4288972" cy="1502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</a:t>
            </a:r>
            <a:r>
              <a:rPr lang="vi-VN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ợng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5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(%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đc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tái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5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193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 advAuto="300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E2BD69-C9CD-4C93-AAE1-E5A5F16C1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64844"/>
              </p:ext>
            </p:extLst>
          </p:nvPr>
        </p:nvGraphicFramePr>
        <p:xfrm>
          <a:off x="1066799" y="106685"/>
          <a:ext cx="10058400" cy="3445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92873638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15417634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6148391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86428465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16658209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86624517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14522069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66331151"/>
                    </a:ext>
                  </a:extLst>
                </a:gridCol>
              </a:tblGrid>
              <a:tr h="195392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Screens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Reports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89221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and source of data tables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and source of data tables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74655"/>
                  </a:ext>
                </a:extLst>
              </a:tr>
              <a:tr h="992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views contained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&lt; 4 (&lt;2 server,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 client)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&lt; 8 (2-3 server,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3-5 client)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8+ (&gt;3 server, &gt;5 client)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sections Contained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&lt; 4 (&lt;2 server,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 client)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&lt; 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(2-3 server, 3-5 client)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8+ (&gt;3 server, &gt;5 client)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047208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or 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531075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– 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or 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365289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6+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+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7435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D7BE1-FAC0-455C-8F60-B0D9AEA52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57600"/>
              </p:ext>
            </p:extLst>
          </p:nvPr>
        </p:nvGraphicFramePr>
        <p:xfrm>
          <a:off x="1066799" y="3603910"/>
          <a:ext cx="10058400" cy="1209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53176195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4025451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1088392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68769829"/>
                    </a:ext>
                  </a:extLst>
                </a:gridCol>
              </a:tblGrid>
              <a:tr h="246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type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283776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278240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528360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3GL component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8410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B84A5C-ECF1-4E6A-ACD2-A187B0DD1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54927"/>
              </p:ext>
            </p:extLst>
          </p:nvPr>
        </p:nvGraphicFramePr>
        <p:xfrm>
          <a:off x="1066798" y="4865554"/>
          <a:ext cx="10058401" cy="1885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7780">
                  <a:extLst>
                    <a:ext uri="{9D8B030D-6E8A-4147-A177-3AD203B41FA5}">
                      <a16:colId xmlns:a16="http://schemas.microsoft.com/office/drawing/2014/main" val="1574998874"/>
                    </a:ext>
                  </a:extLst>
                </a:gridCol>
                <a:gridCol w="1536924">
                  <a:extLst>
                    <a:ext uri="{9D8B030D-6E8A-4147-A177-3AD203B41FA5}">
                      <a16:colId xmlns:a16="http://schemas.microsoft.com/office/drawing/2014/main" val="1882829085"/>
                    </a:ext>
                  </a:extLst>
                </a:gridCol>
                <a:gridCol w="1259312">
                  <a:extLst>
                    <a:ext uri="{9D8B030D-6E8A-4147-A177-3AD203B41FA5}">
                      <a16:colId xmlns:a16="http://schemas.microsoft.com/office/drawing/2014/main" val="759025880"/>
                    </a:ext>
                  </a:extLst>
                </a:gridCol>
                <a:gridCol w="1452433">
                  <a:extLst>
                    <a:ext uri="{9D8B030D-6E8A-4147-A177-3AD203B41FA5}">
                      <a16:colId xmlns:a16="http://schemas.microsoft.com/office/drawing/2014/main" val="3573922998"/>
                    </a:ext>
                  </a:extLst>
                </a:gridCol>
                <a:gridCol w="1551005">
                  <a:extLst>
                    <a:ext uri="{9D8B030D-6E8A-4147-A177-3AD203B41FA5}">
                      <a16:colId xmlns:a16="http://schemas.microsoft.com/office/drawing/2014/main" val="2893376550"/>
                    </a:ext>
                  </a:extLst>
                </a:gridCol>
                <a:gridCol w="1540947">
                  <a:extLst>
                    <a:ext uri="{9D8B030D-6E8A-4147-A177-3AD203B41FA5}">
                      <a16:colId xmlns:a16="http://schemas.microsoft.com/office/drawing/2014/main" val="3746412397"/>
                    </a:ext>
                  </a:extLst>
                </a:gridCol>
              </a:tblGrid>
              <a:tr h="24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Developer’s experience and capability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low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high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752267"/>
                  </a:ext>
                </a:extLst>
              </a:tr>
              <a:tr h="24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maturity and capability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low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high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483231"/>
                  </a:ext>
                </a:extLst>
              </a:tr>
              <a:tr h="24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 ( NOP/month)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95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613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2B1252-B425-4A64-825F-26844A0B21CD}"/>
                  </a:ext>
                </a:extLst>
              </p:cNvPr>
              <p:cNvSpPr/>
              <p:nvPr/>
            </p:nvSpPr>
            <p:spPr>
              <a:xfrm>
                <a:off x="1708828" y="1122663"/>
                <a:ext cx="8774339" cy="4483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Công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sức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= a x S</a:t>
                </a:r>
                <a:r>
                  <a:rPr lang="en-US" sz="2500" b="1" baseline="30000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M =</a:t>
                </a:r>
                <a:r>
                  <a:rPr lang="en-US" sz="2500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36656.26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5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en-US" sz="25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tháng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	= 2.94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	= 12 						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	= 6 * 6 * 4 * 5 = 720 	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	= 1.01 + 0.01 * (3.24+2.43+3.38+1.98+2.73) = 1.1476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gian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triển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khai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  <m:sup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𝑬</m:t>
                        </m:r>
                      </m:e>
                      <m:sup>
                        <m:sSub>
                          <m:sSubPr>
                            <m:ctrlP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500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36656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26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0.38</m:t>
                        </m:r>
                      </m:sup>
                    </m:sSup>
                  </m:oMath>
                </a14:m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135.61 </a:t>
                </a:r>
                <a:r>
                  <a:rPr lang="en-US" sz="2500" dirty="0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500" dirty="0" err="1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Tháng</a:t>
                </a:r>
                <a:r>
                  <a:rPr lang="en-US" sz="2500" dirty="0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500" b="1" dirty="0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500" b="1" dirty="0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= E / D =</a:t>
                </a:r>
                <a:r>
                  <a:rPr lang="en-US" sz="2500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36656.26 / 135.61 = 270</a:t>
                </a:r>
                <a:r>
                  <a:rPr lang="en-US" sz="2500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500" dirty="0" err="1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500" dirty="0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Mức</a:t>
                </a:r>
                <a:r>
                  <a:rPr lang="en-US" sz="2500" b="1" dirty="0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500" b="1" dirty="0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500" b="1" dirty="0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500" b="1" dirty="0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500" dirty="0">
                    <a:solidFill>
                      <a:srgbClr val="22222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KLOC / E =</a:t>
                </a:r>
                <a:r>
                  <a:rPr lang="en-US" sz="2500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 /36656.26 = 0.03%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2B1252-B425-4A64-825F-26844A0B2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828" y="1122663"/>
                <a:ext cx="8774339" cy="4483150"/>
              </a:xfrm>
              <a:prstGeom prst="rect">
                <a:avLst/>
              </a:prstGeom>
              <a:blipFill>
                <a:blip r:embed="rId2"/>
                <a:stretch>
                  <a:fillRect l="-1111" t="-1087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074CA04-086F-4095-A69C-E73A4FBDA83C}"/>
              </a:ext>
            </a:extLst>
          </p:cNvPr>
          <p:cNvSpPr/>
          <p:nvPr/>
        </p:nvSpPr>
        <p:spPr>
          <a:xfrm>
            <a:off x="3397181" y="186177"/>
            <a:ext cx="5397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Early Design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C5AFC-11C2-41E3-928A-279D71E09A8A}"/>
              </a:ext>
            </a:extLst>
          </p:cNvPr>
          <p:cNvSpPr txBox="1"/>
          <p:nvPr/>
        </p:nvSpPr>
        <p:spPr>
          <a:xfrm>
            <a:off x="5704109" y="2106048"/>
            <a:ext cx="477905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5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404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uiExpand="1" build="p" advAuto="300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E98376-04BA-4728-88B5-C1FB540B6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63356"/>
              </p:ext>
            </p:extLst>
          </p:nvPr>
        </p:nvGraphicFramePr>
        <p:xfrm>
          <a:off x="879285" y="725073"/>
          <a:ext cx="10433426" cy="3071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9294">
                  <a:extLst>
                    <a:ext uri="{9D8B030D-6E8A-4147-A177-3AD203B41FA5}">
                      <a16:colId xmlns:a16="http://schemas.microsoft.com/office/drawing/2014/main" val="400168150"/>
                    </a:ext>
                  </a:extLst>
                </a:gridCol>
                <a:gridCol w="1209260">
                  <a:extLst>
                    <a:ext uri="{9D8B030D-6E8A-4147-A177-3AD203B41FA5}">
                      <a16:colId xmlns:a16="http://schemas.microsoft.com/office/drawing/2014/main" val="3984385018"/>
                    </a:ext>
                  </a:extLst>
                </a:gridCol>
                <a:gridCol w="647892">
                  <a:extLst>
                    <a:ext uri="{9D8B030D-6E8A-4147-A177-3AD203B41FA5}">
                      <a16:colId xmlns:a16="http://schemas.microsoft.com/office/drawing/2014/main" val="1004646635"/>
                    </a:ext>
                  </a:extLst>
                </a:gridCol>
                <a:gridCol w="1078535">
                  <a:extLst>
                    <a:ext uri="{9D8B030D-6E8A-4147-A177-3AD203B41FA5}">
                      <a16:colId xmlns:a16="http://schemas.microsoft.com/office/drawing/2014/main" val="3213750885"/>
                    </a:ext>
                  </a:extLst>
                </a:gridCol>
                <a:gridCol w="768972">
                  <a:extLst>
                    <a:ext uri="{9D8B030D-6E8A-4147-A177-3AD203B41FA5}">
                      <a16:colId xmlns:a16="http://schemas.microsoft.com/office/drawing/2014/main" val="2556683893"/>
                    </a:ext>
                  </a:extLst>
                </a:gridCol>
                <a:gridCol w="1375651">
                  <a:extLst>
                    <a:ext uri="{9D8B030D-6E8A-4147-A177-3AD203B41FA5}">
                      <a16:colId xmlns:a16="http://schemas.microsoft.com/office/drawing/2014/main" val="1569724609"/>
                    </a:ext>
                  </a:extLst>
                </a:gridCol>
                <a:gridCol w="1473822">
                  <a:extLst>
                    <a:ext uri="{9D8B030D-6E8A-4147-A177-3AD203B41FA5}">
                      <a16:colId xmlns:a16="http://schemas.microsoft.com/office/drawing/2014/main" val="4008003685"/>
                    </a:ext>
                  </a:extLst>
                </a:gridCol>
              </a:tblGrid>
              <a:tr h="2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driver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low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High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High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extLst>
                  <a:ext uri="{0D108BD9-81ED-4DB2-BD59-A6C34878D82A}">
                    <a16:rowId xmlns:a16="http://schemas.microsoft.com/office/drawing/2014/main" val="2317802092"/>
                  </a:ext>
                </a:extLst>
              </a:tr>
              <a:tr h="2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cậy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phức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tạp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extLst>
                  <a:ext uri="{0D108BD9-81ED-4DB2-BD59-A6C34878D82A}">
                    <a16:rowId xmlns:a16="http://schemas.microsoft.com/office/drawing/2014/main" val="1481806691"/>
                  </a:ext>
                </a:extLst>
              </a:tr>
              <a:tr h="2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extLst>
                  <a:ext uri="{0D108BD9-81ED-4DB2-BD59-A6C34878D82A}">
                    <a16:rowId xmlns:a16="http://schemas.microsoft.com/office/drawing/2014/main" val="4285188993"/>
                  </a:ext>
                </a:extLst>
              </a:tr>
              <a:tr h="2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khó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nền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extLst>
                  <a:ext uri="{0D108BD9-81ED-4DB2-BD59-A6C34878D82A}">
                    <a16:rowId xmlns:a16="http://schemas.microsoft.com/office/drawing/2014/main" val="132147258"/>
                  </a:ext>
                </a:extLst>
              </a:tr>
              <a:tr h="2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nghiệm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phức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tap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extLst>
                  <a:ext uri="{0D108BD9-81ED-4DB2-BD59-A6C34878D82A}">
                    <a16:rowId xmlns:a16="http://schemas.microsoft.com/office/drawing/2014/main" val="2293955562"/>
                  </a:ext>
                </a:extLst>
              </a:tr>
              <a:tr h="2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 lực cá nhân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extLst>
                  <a:ext uri="{0D108BD9-81ED-4DB2-BD59-A6C34878D82A}">
                    <a16:rowId xmlns:a16="http://schemas.microsoft.com/office/drawing/2014/main" val="2241888233"/>
                  </a:ext>
                </a:extLst>
              </a:tr>
              <a:tr h="2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lịch trình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extLst>
                  <a:ext uri="{0D108BD9-81ED-4DB2-BD59-A6C34878D82A}">
                    <a16:rowId xmlns:a16="http://schemas.microsoft.com/office/drawing/2014/main" val="3078802850"/>
                  </a:ext>
                </a:extLst>
              </a:tr>
              <a:tr h="2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tiện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trợ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986" marR="66986" marT="0" marB="0"/>
                </a:tc>
                <a:extLst>
                  <a:ext uri="{0D108BD9-81ED-4DB2-BD59-A6C34878D82A}">
                    <a16:rowId xmlns:a16="http://schemas.microsoft.com/office/drawing/2014/main" val="260777754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DEE065-B8AD-43E9-B0EE-E4CB8AA3D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38652"/>
              </p:ext>
            </p:extLst>
          </p:nvPr>
        </p:nvGraphicFramePr>
        <p:xfrm>
          <a:off x="879285" y="3992085"/>
          <a:ext cx="10433426" cy="2140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8727">
                  <a:extLst>
                    <a:ext uri="{9D8B030D-6E8A-4147-A177-3AD203B41FA5}">
                      <a16:colId xmlns:a16="http://schemas.microsoft.com/office/drawing/2014/main" val="1816435855"/>
                    </a:ext>
                  </a:extLst>
                </a:gridCol>
                <a:gridCol w="1350085">
                  <a:extLst>
                    <a:ext uri="{9D8B030D-6E8A-4147-A177-3AD203B41FA5}">
                      <a16:colId xmlns:a16="http://schemas.microsoft.com/office/drawing/2014/main" val="3901515704"/>
                    </a:ext>
                  </a:extLst>
                </a:gridCol>
                <a:gridCol w="801287">
                  <a:extLst>
                    <a:ext uri="{9D8B030D-6E8A-4147-A177-3AD203B41FA5}">
                      <a16:colId xmlns:a16="http://schemas.microsoft.com/office/drawing/2014/main" val="1366252029"/>
                    </a:ext>
                  </a:extLst>
                </a:gridCol>
                <a:gridCol w="1176891">
                  <a:extLst>
                    <a:ext uri="{9D8B030D-6E8A-4147-A177-3AD203B41FA5}">
                      <a16:colId xmlns:a16="http://schemas.microsoft.com/office/drawing/2014/main" val="83715450"/>
                    </a:ext>
                  </a:extLst>
                </a:gridCol>
                <a:gridCol w="859714">
                  <a:extLst>
                    <a:ext uri="{9D8B030D-6E8A-4147-A177-3AD203B41FA5}">
                      <a16:colId xmlns:a16="http://schemas.microsoft.com/office/drawing/2014/main" val="1549945586"/>
                    </a:ext>
                  </a:extLst>
                </a:gridCol>
                <a:gridCol w="1567101">
                  <a:extLst>
                    <a:ext uri="{9D8B030D-6E8A-4147-A177-3AD203B41FA5}">
                      <a16:colId xmlns:a16="http://schemas.microsoft.com/office/drawing/2014/main" val="2415628280"/>
                    </a:ext>
                  </a:extLst>
                </a:gridCol>
                <a:gridCol w="1579621">
                  <a:extLst>
                    <a:ext uri="{9D8B030D-6E8A-4147-A177-3AD203B41FA5}">
                      <a16:colId xmlns:a16="http://schemas.microsoft.com/office/drawing/2014/main" val="500511769"/>
                    </a:ext>
                  </a:extLst>
                </a:gridCol>
              </a:tblGrid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W(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low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High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High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18994"/>
                  </a:ext>
                </a:extLst>
              </a:tr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3.24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331938"/>
                  </a:ext>
                </a:extLst>
              </a:tr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 linh hoạt phát triển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2.43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222443"/>
                  </a:ext>
                </a:extLst>
              </a:tr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Kiến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trúc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rủi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3.38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371925"/>
                  </a:ext>
                </a:extLst>
              </a:tr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 gắn kết đồng đội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149658"/>
                  </a:ext>
                </a:extLst>
              </a:tr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Qúa trình phát triển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2.73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64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18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C1FDD3-54A1-475E-83B7-DF36E8AF5482}"/>
                  </a:ext>
                </a:extLst>
              </p:cNvPr>
              <p:cNvSpPr/>
              <p:nvPr/>
            </p:nvSpPr>
            <p:spPr>
              <a:xfrm>
                <a:off x="1656214" y="1114905"/>
                <a:ext cx="8879570" cy="4628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Công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sức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= a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𝑺</m:t>
                        </m:r>
                      </m:e>
                      <m:sup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M = 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40 (</a:t>
                </a:r>
                <a:r>
                  <a:rPr lang="en-US" sz="25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en-US" sz="25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tháng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	= 2.94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	= 12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	= 0.7609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	= 1.01 + 0.01 * (3.24+2.43+3.38+1.98+2.73) = 1.1476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gian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triển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khai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  <m:sup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𝑬</m:t>
                        </m:r>
                      </m:e>
                      <m:sup>
                        <m:sSub>
                          <m:sSubPr>
                            <m:ctrlP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500" dirty="0">
                    <a:solidFill>
                      <a:srgbClr val="5B9BD5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40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0.38</m:t>
                        </m:r>
                      </m:sup>
                    </m:sSup>
                  </m:oMath>
                </a14:m>
                <a:r>
                  <a:rPr lang="en-US" sz="25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10 (</a:t>
                </a:r>
                <a:r>
                  <a:rPr lang="en-US" sz="25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tháng</a:t>
                </a:r>
                <a:r>
                  <a:rPr lang="en-US" sz="25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= E / D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40 / 10 = 4 (</a:t>
                </a:r>
                <a:r>
                  <a:rPr lang="en-US" sz="25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Mức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KLOC/E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12 / 40 = 30%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C1FDD3-54A1-475E-83B7-DF36E8AF5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14" y="1114905"/>
                <a:ext cx="8879570" cy="4628190"/>
              </a:xfrm>
              <a:prstGeom prst="rect">
                <a:avLst/>
              </a:prstGeom>
              <a:blipFill>
                <a:blip r:embed="rId2"/>
                <a:stretch>
                  <a:fillRect l="-1168" t="-922" b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FDA6B57-FA2F-4BF1-AB18-0CABEE15A834}"/>
              </a:ext>
            </a:extLst>
          </p:cNvPr>
          <p:cNvSpPr/>
          <p:nvPr/>
        </p:nvSpPr>
        <p:spPr>
          <a:xfrm>
            <a:off x="2640566" y="232848"/>
            <a:ext cx="6910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Post –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580CD-E304-4FD0-95D6-698AB747BDFC}"/>
              </a:ext>
            </a:extLst>
          </p:cNvPr>
          <p:cNvSpPr txBox="1"/>
          <p:nvPr/>
        </p:nvSpPr>
        <p:spPr>
          <a:xfrm>
            <a:off x="4011272" y="2127820"/>
            <a:ext cx="477905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5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14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073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dvAuto="300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FC6800-71A0-4941-A199-E07043189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84217"/>
              </p:ext>
            </p:extLst>
          </p:nvPr>
        </p:nvGraphicFramePr>
        <p:xfrm>
          <a:off x="1066800" y="158641"/>
          <a:ext cx="10058400" cy="4990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0732">
                  <a:extLst>
                    <a:ext uri="{9D8B030D-6E8A-4147-A177-3AD203B41FA5}">
                      <a16:colId xmlns:a16="http://schemas.microsoft.com/office/drawing/2014/main" val="2120418271"/>
                    </a:ext>
                  </a:extLst>
                </a:gridCol>
                <a:gridCol w="1194938">
                  <a:extLst>
                    <a:ext uri="{9D8B030D-6E8A-4147-A177-3AD203B41FA5}">
                      <a16:colId xmlns:a16="http://schemas.microsoft.com/office/drawing/2014/main" val="2106659662"/>
                    </a:ext>
                  </a:extLst>
                </a:gridCol>
                <a:gridCol w="708111">
                  <a:extLst>
                    <a:ext uri="{9D8B030D-6E8A-4147-A177-3AD203B41FA5}">
                      <a16:colId xmlns:a16="http://schemas.microsoft.com/office/drawing/2014/main" val="3496941446"/>
                    </a:ext>
                  </a:extLst>
                </a:gridCol>
                <a:gridCol w="1042050">
                  <a:extLst>
                    <a:ext uri="{9D8B030D-6E8A-4147-A177-3AD203B41FA5}">
                      <a16:colId xmlns:a16="http://schemas.microsoft.com/office/drawing/2014/main" val="1359666062"/>
                    </a:ext>
                  </a:extLst>
                </a:gridCol>
                <a:gridCol w="760415">
                  <a:extLst>
                    <a:ext uri="{9D8B030D-6E8A-4147-A177-3AD203B41FA5}">
                      <a16:colId xmlns:a16="http://schemas.microsoft.com/office/drawing/2014/main" val="3919602881"/>
                    </a:ext>
                  </a:extLst>
                </a:gridCol>
                <a:gridCol w="1386048">
                  <a:extLst>
                    <a:ext uri="{9D8B030D-6E8A-4147-A177-3AD203B41FA5}">
                      <a16:colId xmlns:a16="http://schemas.microsoft.com/office/drawing/2014/main" val="104942016"/>
                    </a:ext>
                  </a:extLst>
                </a:gridCol>
                <a:gridCol w="1396106">
                  <a:extLst>
                    <a:ext uri="{9D8B030D-6E8A-4147-A177-3AD203B41FA5}">
                      <a16:colId xmlns:a16="http://schemas.microsoft.com/office/drawing/2014/main" val="3148797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driver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low 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High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High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038635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trưng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13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vệ độ tin cậy của SP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34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Kích thước dữ liệu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1.09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623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phức tạp của SP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17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về tính tái sử dụng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Tài liệu cần thiết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1.06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993326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 trưng về phần cứng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2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Ràng buộc về thời gian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1.31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397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Ràng buộc bộ nhớ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1.21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59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 động nền tảng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88150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 trưng về con người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 năng phân tích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367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641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Kinh nghiệm ứng dụng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101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Kinh nghiệm nền tảng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613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 về Ngôn ngữ và công cụ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114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 kết nói cá nhân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2972649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 trưng về Project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75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 dụng các công cụ phần mềm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21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 triển đa trang web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42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cầu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9237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37A296-536E-429F-B76B-B018332D9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49366"/>
              </p:ext>
            </p:extLst>
          </p:nvPr>
        </p:nvGraphicFramePr>
        <p:xfrm>
          <a:off x="1066799" y="5338427"/>
          <a:ext cx="10058401" cy="1360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7345">
                  <a:extLst>
                    <a:ext uri="{9D8B030D-6E8A-4147-A177-3AD203B41FA5}">
                      <a16:colId xmlns:a16="http://schemas.microsoft.com/office/drawing/2014/main" val="1816435855"/>
                    </a:ext>
                  </a:extLst>
                </a:gridCol>
                <a:gridCol w="1301557">
                  <a:extLst>
                    <a:ext uri="{9D8B030D-6E8A-4147-A177-3AD203B41FA5}">
                      <a16:colId xmlns:a16="http://schemas.microsoft.com/office/drawing/2014/main" val="3901515704"/>
                    </a:ext>
                  </a:extLst>
                </a:gridCol>
                <a:gridCol w="772485">
                  <a:extLst>
                    <a:ext uri="{9D8B030D-6E8A-4147-A177-3AD203B41FA5}">
                      <a16:colId xmlns:a16="http://schemas.microsoft.com/office/drawing/2014/main" val="1366252029"/>
                    </a:ext>
                  </a:extLst>
                </a:gridCol>
                <a:gridCol w="1134588">
                  <a:extLst>
                    <a:ext uri="{9D8B030D-6E8A-4147-A177-3AD203B41FA5}">
                      <a16:colId xmlns:a16="http://schemas.microsoft.com/office/drawing/2014/main" val="83715450"/>
                    </a:ext>
                  </a:extLst>
                </a:gridCol>
                <a:gridCol w="828812">
                  <a:extLst>
                    <a:ext uri="{9D8B030D-6E8A-4147-A177-3AD203B41FA5}">
                      <a16:colId xmlns:a16="http://schemas.microsoft.com/office/drawing/2014/main" val="1549945586"/>
                    </a:ext>
                  </a:extLst>
                </a:gridCol>
                <a:gridCol w="1510772">
                  <a:extLst>
                    <a:ext uri="{9D8B030D-6E8A-4147-A177-3AD203B41FA5}">
                      <a16:colId xmlns:a16="http://schemas.microsoft.com/office/drawing/2014/main" val="2415628280"/>
                    </a:ext>
                  </a:extLst>
                </a:gridCol>
                <a:gridCol w="1522842">
                  <a:extLst>
                    <a:ext uri="{9D8B030D-6E8A-4147-A177-3AD203B41FA5}">
                      <a16:colId xmlns:a16="http://schemas.microsoft.com/office/drawing/2014/main" val="500511769"/>
                    </a:ext>
                  </a:extLst>
                </a:gridCol>
              </a:tblGrid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W(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low 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High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High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18994"/>
                  </a:ext>
                </a:extLst>
              </a:tr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tiên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3.24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331938"/>
                  </a:ext>
                </a:extLst>
              </a:tr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 linh hoạt phát triển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2.43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222443"/>
                  </a:ext>
                </a:extLst>
              </a:tr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Kiến trúc giải pháp rủi ro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3.38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371925"/>
                  </a:ext>
                </a:extLst>
              </a:tr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 gắn kết đồng đội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149658"/>
                  </a:ext>
                </a:extLst>
              </a:tr>
              <a:tr h="170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Qúa trình phát triển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2.73</a:t>
                      </a:r>
                      <a:endParaRPr lang="en-US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64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69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11AC74-D8A6-475D-8278-8F861D3A1C78}"/>
              </a:ext>
            </a:extLst>
          </p:cNvPr>
          <p:cNvSpPr/>
          <p:nvPr/>
        </p:nvSpPr>
        <p:spPr>
          <a:xfrm>
            <a:off x="4181052" y="258248"/>
            <a:ext cx="38298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BF6808-1706-4098-9696-153967072EBE}"/>
                  </a:ext>
                </a:extLst>
              </p:cNvPr>
              <p:cNvSpPr/>
              <p:nvPr/>
            </p:nvSpPr>
            <p:spPr>
              <a:xfrm>
                <a:off x="1819273" y="1379785"/>
                <a:ext cx="8553451" cy="4098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Công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sức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= (ASLOC * AT/100) / ATPROD = 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928.2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ASLOCT = FP * AVC =182 * 68 = 12376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= 30%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ATPROD = 4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gian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triển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khai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  <m:sup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1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𝑬</m:t>
                        </m:r>
                      </m:e>
                      <m:sup>
                        <m:sSub>
                          <m:sSubPr>
                            <m:ctrlP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500" b="1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500" dirty="0">
                    <a:solidFill>
                      <a:srgbClr val="5B9BD5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928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.2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0.38</m:t>
                        </m:r>
                      </m:sup>
                    </m:sSup>
                  </m:oMath>
                </a14:m>
                <a:r>
                  <a:rPr lang="en-US" sz="25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34 (</a:t>
                </a:r>
                <a:r>
                  <a:rPr lang="en-US" sz="25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tháng</a:t>
                </a:r>
                <a:r>
                  <a:rPr lang="en-US" sz="25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= E / D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928.2 / 34 = 27 (</a:t>
                </a:r>
                <a:r>
                  <a:rPr lang="en-US" sz="25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Mức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500" b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KLOC/E</a:t>
                </a:r>
                <a:r>
                  <a:rPr lang="en-US" sz="25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12 / 928.2 = 0.013 %</a:t>
                </a:r>
                <a:endParaRPr lang="en-US" sz="2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BF6808-1706-4098-9696-153967072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73" y="1379785"/>
                <a:ext cx="8553451" cy="4098430"/>
              </a:xfrm>
              <a:prstGeom prst="rect">
                <a:avLst/>
              </a:prstGeom>
              <a:blipFill>
                <a:blip r:embed="rId2"/>
                <a:stretch>
                  <a:fillRect l="-1140" t="-1189" b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E17F875-CA13-46D2-8590-D3C8825BFDC9}"/>
              </a:ext>
            </a:extLst>
          </p:cNvPr>
          <p:cNvSpPr txBox="1"/>
          <p:nvPr/>
        </p:nvSpPr>
        <p:spPr>
          <a:xfrm>
            <a:off x="4181052" y="2375337"/>
            <a:ext cx="477905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5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 advAuto="300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114C61-3278-496E-8C63-9F8512318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9505"/>
              </p:ext>
            </p:extLst>
          </p:nvPr>
        </p:nvGraphicFramePr>
        <p:xfrm>
          <a:off x="1066799" y="2486119"/>
          <a:ext cx="10058401" cy="1885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7780">
                  <a:extLst>
                    <a:ext uri="{9D8B030D-6E8A-4147-A177-3AD203B41FA5}">
                      <a16:colId xmlns:a16="http://schemas.microsoft.com/office/drawing/2014/main" val="1574998874"/>
                    </a:ext>
                  </a:extLst>
                </a:gridCol>
                <a:gridCol w="1536924">
                  <a:extLst>
                    <a:ext uri="{9D8B030D-6E8A-4147-A177-3AD203B41FA5}">
                      <a16:colId xmlns:a16="http://schemas.microsoft.com/office/drawing/2014/main" val="1882829085"/>
                    </a:ext>
                  </a:extLst>
                </a:gridCol>
                <a:gridCol w="1259312">
                  <a:extLst>
                    <a:ext uri="{9D8B030D-6E8A-4147-A177-3AD203B41FA5}">
                      <a16:colId xmlns:a16="http://schemas.microsoft.com/office/drawing/2014/main" val="759025880"/>
                    </a:ext>
                  </a:extLst>
                </a:gridCol>
                <a:gridCol w="1452433">
                  <a:extLst>
                    <a:ext uri="{9D8B030D-6E8A-4147-A177-3AD203B41FA5}">
                      <a16:colId xmlns:a16="http://schemas.microsoft.com/office/drawing/2014/main" val="3573922998"/>
                    </a:ext>
                  </a:extLst>
                </a:gridCol>
                <a:gridCol w="1551005">
                  <a:extLst>
                    <a:ext uri="{9D8B030D-6E8A-4147-A177-3AD203B41FA5}">
                      <a16:colId xmlns:a16="http://schemas.microsoft.com/office/drawing/2014/main" val="2893376550"/>
                    </a:ext>
                  </a:extLst>
                </a:gridCol>
                <a:gridCol w="1540947">
                  <a:extLst>
                    <a:ext uri="{9D8B030D-6E8A-4147-A177-3AD203B41FA5}">
                      <a16:colId xmlns:a16="http://schemas.microsoft.com/office/drawing/2014/main" val="3746412397"/>
                    </a:ext>
                  </a:extLst>
                </a:gridCol>
              </a:tblGrid>
              <a:tr h="24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Developer’s experience and capability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low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high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752267"/>
                  </a:ext>
                </a:extLst>
              </a:tr>
              <a:tr h="24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maturity and capability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low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high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483231"/>
                  </a:ext>
                </a:extLst>
              </a:tr>
              <a:tr h="24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 ( NOP/month)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95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38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9FC1E3-4437-4DB7-8240-FC9EF7A1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042342"/>
            <a:ext cx="10178322" cy="77331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6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2051261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A94B2D1-1FD6-4B12-A8EC-FFFBB9B6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238125"/>
            <a:ext cx="8509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34" y="250633"/>
            <a:ext cx="10928732" cy="63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3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41" y="264410"/>
            <a:ext cx="10533742" cy="379615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dangnhap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300697"/>
              </p:ext>
            </p:extLst>
          </p:nvPr>
        </p:nvGraphicFramePr>
        <p:xfrm>
          <a:off x="1006840" y="644025"/>
          <a:ext cx="10533743" cy="1346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2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4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 dữ liệu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rộng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đăng nhập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Mật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khẩu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06840" y="2457293"/>
            <a:ext cx="10533741" cy="379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khach_hang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02232"/>
              </p:ext>
            </p:extLst>
          </p:nvPr>
        </p:nvGraphicFramePr>
        <p:xfrm>
          <a:off x="1006841" y="2836908"/>
          <a:ext cx="10533742" cy="3559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1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2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thuộc 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rộng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CMND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CMND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TenKH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khách hàng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DiaChi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Địa chỉ khách hàng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SDT khách hàng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7870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37" y="386843"/>
            <a:ext cx="10611577" cy="401386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loai_nv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831376"/>
              </p:ext>
            </p:extLst>
          </p:nvPr>
        </p:nvGraphicFramePr>
        <p:xfrm>
          <a:off x="1006838" y="725513"/>
          <a:ext cx="10611578" cy="1346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0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rộng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MaLoaiNV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LoaiNV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06838" y="2627731"/>
            <a:ext cx="10611576" cy="401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Nhan_vien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45604"/>
              </p:ext>
            </p:extLst>
          </p:nvPr>
        </p:nvGraphicFramePr>
        <p:xfrm>
          <a:off x="1006838" y="3029117"/>
          <a:ext cx="10611576" cy="3241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rộng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MaNV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TenNV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SDT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SDT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CaTruc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trực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MaLoaiNV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8725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647" y="187536"/>
            <a:ext cx="10448381" cy="400227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loai_SAN_pham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428767"/>
              </p:ext>
            </p:extLst>
          </p:nvPr>
        </p:nvGraphicFramePr>
        <p:xfrm>
          <a:off x="1116646" y="535023"/>
          <a:ext cx="10448381" cy="1439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7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6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8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rộng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 giải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MaLoaiSP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TenLoai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phẩm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6646" y="2077791"/>
            <a:ext cx="10448381" cy="4002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san_pham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24676"/>
              </p:ext>
            </p:extLst>
          </p:nvPr>
        </p:nvGraphicFramePr>
        <p:xfrm>
          <a:off x="1116646" y="2478018"/>
          <a:ext cx="10448382" cy="4276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3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34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 dữ liệu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rộng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 giải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MaSP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sản phẩm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TenSP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sản phẩm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LoaiSP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 sản phẩm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DVT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 vị 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SoLuongCon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còn trong kho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DonGia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 giá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8613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253" y="2254727"/>
            <a:ext cx="10427607" cy="36872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don_vi_tinh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383198"/>
              </p:ext>
            </p:extLst>
          </p:nvPr>
        </p:nvGraphicFramePr>
        <p:xfrm>
          <a:off x="1067254" y="2755716"/>
          <a:ext cx="10427606" cy="1346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rộng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 giải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MaDVT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TenDVT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tính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2296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97969"/>
            <a:ext cx="10439401" cy="358927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hoa_don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04898" y="2555442"/>
            <a:ext cx="10439402" cy="3945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•Table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CT_Hoa_don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043260"/>
              </p:ext>
            </p:extLst>
          </p:nvPr>
        </p:nvGraphicFramePr>
        <p:xfrm>
          <a:off x="1104899" y="456896"/>
          <a:ext cx="10439402" cy="2049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4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 dữ liệu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rộng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 giải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MaHD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hóa đơn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NgayLapHD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 lập hóa đơn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khách hàng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HinhThucThanhToan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06602"/>
              </p:ext>
            </p:extLst>
          </p:nvPr>
        </p:nvGraphicFramePr>
        <p:xfrm>
          <a:off x="1104898" y="2950032"/>
          <a:ext cx="10439402" cy="380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0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thuộc 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 dữ liệu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rộng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 giải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MaCTHD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CTHD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MaHD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hóa đơn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MaSP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sản phẩm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DVT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 vị 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SoLuong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DonGia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 Giá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ThanhTien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Tiền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169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1760</Words>
  <Application>Microsoft Office PowerPoint</Application>
  <PresentationFormat>Widescreen</PresentationFormat>
  <Paragraphs>1014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Gill Sans MT</vt:lpstr>
      <vt:lpstr>Impact</vt:lpstr>
      <vt:lpstr>Times New Roman</vt:lpstr>
      <vt:lpstr>Wingdings</vt:lpstr>
      <vt:lpstr>Badge</vt:lpstr>
      <vt:lpstr>Công nghệ phần mềm nâng cao Chương 4 : Ước lượng giá phần mềm</vt:lpstr>
      <vt:lpstr>PowerPoint Presentation</vt:lpstr>
      <vt:lpstr>Thiết kế CSDL</vt:lpstr>
      <vt:lpstr>PowerPoint Presentation</vt:lpstr>
      <vt:lpstr>•Table dangnhap   </vt:lpstr>
      <vt:lpstr>•Table loai_nv   </vt:lpstr>
      <vt:lpstr>•Table loai_SAN_pham   </vt:lpstr>
      <vt:lpstr>•Table don_vi_tinh   </vt:lpstr>
      <vt:lpstr>•Table hoa_don   </vt:lpstr>
      <vt:lpstr>•Table don_dat_hang   </vt:lpstr>
      <vt:lpstr>•Table Phieu_giao_hang   </vt:lpstr>
      <vt:lpstr>Thiết kế giao diện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Kiến An Trần</dc:creator>
  <cp:lastModifiedBy>Kiến An Trần</cp:lastModifiedBy>
  <cp:revision>177</cp:revision>
  <dcterms:created xsi:type="dcterms:W3CDTF">2018-03-20T12:03:40Z</dcterms:created>
  <dcterms:modified xsi:type="dcterms:W3CDTF">2018-04-12T08:00:37Z</dcterms:modified>
</cp:coreProperties>
</file>