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73" r:id="rId5"/>
    <p:sldId id="265" r:id="rId6"/>
    <p:sldId id="268" r:id="rId7"/>
    <p:sldId id="269" r:id="rId8"/>
    <p:sldId id="270" r:id="rId9"/>
    <p:sldId id="271" r:id="rId10"/>
    <p:sldId id="272" r:id="rId11"/>
    <p:sldId id="266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8" r:id="rId26"/>
    <p:sldId id="289" r:id="rId27"/>
    <p:sldId id="290" r:id="rId28"/>
    <p:sldId id="291" r:id="rId29"/>
    <p:sldId id="292" r:id="rId30"/>
    <p:sldId id="267" r:id="rId31"/>
    <p:sldId id="26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4/19/2018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s://git-scm.com/book/en/v2&amp;h=ATP_KnKk64gdRg7_gjD18cQRZlSw1pi9KHQQFVgGRbq_Jh6uboHNAI55OfETiaqh3Wvz7hMKsiFri5Q3YMET8zheRv6qfZId-YYlAz3mabhniDf8YCqdMQ" TargetMode="External"/><Relationship Id="rId7" Type="http://schemas.openxmlformats.org/officeDocument/2006/relationships/hyperlink" Target="https://guides.github.com/activities/hello-world/" TargetMode="External"/><Relationship Id="rId2" Type="http://schemas.openxmlformats.org/officeDocument/2006/relationships/hyperlink" Target="https://try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uides.github.com/introduction/flow/" TargetMode="External"/><Relationship Id="rId5" Type="http://schemas.openxmlformats.org/officeDocument/2006/relationships/hyperlink" Target="https://www.codecademy.com/learn/learn-git" TargetMode="External"/><Relationship Id="rId4" Type="http://schemas.openxmlformats.org/officeDocument/2006/relationships/hyperlink" Target="https://l.facebook.com/l.php?u=https://githowto.com/&amp;h=ATP_KnKk64gdRg7_gjD18cQRZlSw1pi9KHQQFVgGRbq_Jh6uboHNAI55OfETiaqh3Wvz7hMKsiFri5Q3YMET8zheRv6qfZId-YYlAz3mabhniDf8YCqdMQ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2465-9093-4C8F-9631-C6A277D44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158" y="1432223"/>
            <a:ext cx="10196994" cy="3035808"/>
          </a:xfrm>
        </p:spPr>
        <p:txBody>
          <a:bodyPr/>
          <a:lstStyle/>
          <a:p>
            <a:pPr algn="ctr"/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5 : </a:t>
            </a:r>
            <a:r>
              <a:rPr lang="en-US" sz="65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6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6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6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6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D6AC5A1F-7EB8-4136-986D-11F1760DF294}"/>
              </a:ext>
            </a:extLst>
          </p:cNvPr>
          <p:cNvSpPr txBox="1">
            <a:spLocks/>
          </p:cNvSpPr>
          <p:nvPr/>
        </p:nvSpPr>
        <p:spPr>
          <a:xfrm>
            <a:off x="1885898" y="195426"/>
            <a:ext cx="8420204" cy="8991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TP.HCM</a:t>
            </a:r>
          </a:p>
          <a:p>
            <a:pPr algn="ctr"/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pic>
        <p:nvPicPr>
          <p:cNvPr id="5" name="Hình ảnh 8">
            <a:extLst>
              <a:ext uri="{FF2B5EF4-FFF2-40B4-BE49-F238E27FC236}">
                <a16:creationId xmlns:a16="http://schemas.microsoft.com/office/drawing/2014/main" id="{7F109679-8540-4E6D-8730-1FF74EBA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825" y="0"/>
            <a:ext cx="1491175" cy="129001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1ED1C72-18EA-45D7-B069-0CA6E041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4458" y="4603091"/>
            <a:ext cx="6183084" cy="1999861"/>
          </a:xfrm>
        </p:spPr>
        <p:txBody>
          <a:bodyPr>
            <a:no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6: 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Kiến An – 15DH110210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Phú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15DH110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Hiếu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15DH110299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15DH110071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5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blog.haposoft.com/content/images/2017/08/MERGE.png">
            <a:extLst>
              <a:ext uri="{FF2B5EF4-FFF2-40B4-BE49-F238E27FC236}">
                <a16:creationId xmlns:a16="http://schemas.microsoft.com/office/drawing/2014/main" id="{F57005FF-67FB-4D3F-9116-8772B47F6F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8" y="669273"/>
            <a:ext cx="11532199" cy="55194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645758-FDD2-4067-BE0C-6EC7FAF6D6E1}"/>
              </a:ext>
            </a:extLst>
          </p:cNvPr>
          <p:cNvSpPr/>
          <p:nvPr/>
        </p:nvSpPr>
        <p:spPr>
          <a:xfrm>
            <a:off x="5266282" y="115275"/>
            <a:ext cx="16594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f. Merge</a:t>
            </a:r>
          </a:p>
        </p:txBody>
      </p:sp>
    </p:spTree>
    <p:extLst>
      <p:ext uri="{BB962C8B-B14F-4D97-AF65-F5344CB8AC3E}">
        <p14:creationId xmlns:p14="http://schemas.microsoft.com/office/powerpoint/2010/main" val="125534428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784E6D-14DE-420F-B03A-EE1F86B0F8FF}"/>
              </a:ext>
            </a:extLst>
          </p:cNvPr>
          <p:cNvSpPr txBox="1"/>
          <p:nvPr/>
        </p:nvSpPr>
        <p:spPr>
          <a:xfrm>
            <a:off x="2756497" y="269838"/>
            <a:ext cx="66790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GitHub</a:t>
            </a:r>
          </a:p>
        </p:txBody>
      </p:sp>
    </p:spTree>
    <p:extLst>
      <p:ext uri="{BB962C8B-B14F-4D97-AF65-F5344CB8AC3E}">
        <p14:creationId xmlns:p14="http://schemas.microsoft.com/office/powerpoint/2010/main" val="32357286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695C2-1321-491C-80CF-4B81A68449B1}"/>
              </a:ext>
            </a:extLst>
          </p:cNvPr>
          <p:cNvSpPr txBox="1"/>
          <p:nvPr/>
        </p:nvSpPr>
        <p:spPr>
          <a:xfrm>
            <a:off x="3543595" y="171161"/>
            <a:ext cx="51048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GitHub</a:t>
            </a:r>
          </a:p>
        </p:txBody>
      </p:sp>
      <p:pic>
        <p:nvPicPr>
          <p:cNvPr id="1030" name="Picture 6" descr="Káº¿t quáº£ hÃ¬nh áº£nh cho how to use github">
            <a:extLst>
              <a:ext uri="{FF2B5EF4-FFF2-40B4-BE49-F238E27FC236}">
                <a16:creationId xmlns:a16="http://schemas.microsoft.com/office/drawing/2014/main" id="{07F97301-B4B2-4F1C-8E5C-6AB2C9479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38" y="725159"/>
            <a:ext cx="9927518" cy="540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1009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695C2-1321-491C-80CF-4B81A68449B1}"/>
              </a:ext>
            </a:extLst>
          </p:cNvPr>
          <p:cNvSpPr txBox="1"/>
          <p:nvPr/>
        </p:nvSpPr>
        <p:spPr>
          <a:xfrm>
            <a:off x="3602392" y="125185"/>
            <a:ext cx="4987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802FA-A36F-494F-8D43-6DC8F1A984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4522" y="679183"/>
            <a:ext cx="11542956" cy="549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59248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DAFA4A-1270-4B6A-9D2F-1D2903435C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" y="724177"/>
            <a:ext cx="11325113" cy="54096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61AEB4-476D-4F3C-875C-A133E6A4D242}"/>
              </a:ext>
            </a:extLst>
          </p:cNvPr>
          <p:cNvSpPr txBox="1"/>
          <p:nvPr/>
        </p:nvSpPr>
        <p:spPr>
          <a:xfrm>
            <a:off x="3602390" y="170179"/>
            <a:ext cx="4987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Repository</a:t>
            </a:r>
            <a:endParaRPr lang="en-US" sz="3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63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BAA890-CE03-4B2B-9C48-70BF6D947A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1" y="647476"/>
            <a:ext cx="11471238" cy="55630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8EC453-F04D-457A-BA6D-7B52AA1CE348}"/>
              </a:ext>
            </a:extLst>
          </p:cNvPr>
          <p:cNvSpPr txBox="1"/>
          <p:nvPr/>
        </p:nvSpPr>
        <p:spPr>
          <a:xfrm>
            <a:off x="3602392" y="93478"/>
            <a:ext cx="4987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Repository</a:t>
            </a:r>
            <a:endParaRPr lang="en-US" sz="3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04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4C57C5-6249-4652-A90A-891639C999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" y="671680"/>
            <a:ext cx="11460480" cy="5514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DD543C-FD32-4407-A714-6AD4F84C47F0}"/>
              </a:ext>
            </a:extLst>
          </p:cNvPr>
          <p:cNvSpPr txBox="1"/>
          <p:nvPr/>
        </p:nvSpPr>
        <p:spPr>
          <a:xfrm>
            <a:off x="3602392" y="117682"/>
            <a:ext cx="4987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Repository</a:t>
            </a:r>
            <a:endParaRPr lang="en-US" sz="3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69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E4946E-CD5F-4EC5-A1B1-2ABD58C249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3" y="658906"/>
            <a:ext cx="11553713" cy="5540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48663-6060-4EE6-BF1A-0DEA3A288D86}"/>
              </a:ext>
            </a:extLst>
          </p:cNvPr>
          <p:cNvSpPr txBox="1"/>
          <p:nvPr/>
        </p:nvSpPr>
        <p:spPr>
          <a:xfrm>
            <a:off x="3602391" y="104908"/>
            <a:ext cx="4987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Desktop</a:t>
            </a:r>
            <a:endParaRPr lang="en-US" sz="3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2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BDF257-BBE1-484E-BED3-BC4E56340CE5}"/>
              </a:ext>
            </a:extLst>
          </p:cNvPr>
          <p:cNvSpPr txBox="1"/>
          <p:nvPr/>
        </p:nvSpPr>
        <p:spPr>
          <a:xfrm>
            <a:off x="3602391" y="104908"/>
            <a:ext cx="4987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Desktop</a:t>
            </a:r>
            <a:endParaRPr lang="en-US" sz="3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https://o7planning.org/vi/10283/cache/images/i/70472.png">
            <a:extLst>
              <a:ext uri="{FF2B5EF4-FFF2-40B4-BE49-F238E27FC236}">
                <a16:creationId xmlns:a16="http://schemas.microsoft.com/office/drawing/2014/main" id="{C69F88F2-E03A-421D-A15C-F57CB91A20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31" y="722779"/>
            <a:ext cx="11446135" cy="541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302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84977E-A549-4AA6-A0B2-74E976E02E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2174" y="698238"/>
            <a:ext cx="11467652" cy="5461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06FA05-58FE-490D-8B9C-91D5A0B8F8A6}"/>
              </a:ext>
            </a:extLst>
          </p:cNvPr>
          <p:cNvSpPr txBox="1"/>
          <p:nvPr/>
        </p:nvSpPr>
        <p:spPr>
          <a:xfrm>
            <a:off x="3602391" y="104908"/>
            <a:ext cx="4987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Desktop</a:t>
            </a:r>
            <a:endParaRPr lang="en-US" sz="3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98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DF7815-345F-4473-8956-D0DD6007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960" y="1273327"/>
            <a:ext cx="7372075" cy="431134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4733AE-8D4C-4D7F-98F3-DC60E867B0E7}"/>
              </a:ext>
            </a:extLst>
          </p:cNvPr>
          <p:cNvSpPr/>
          <p:nvPr/>
        </p:nvSpPr>
        <p:spPr>
          <a:xfrm>
            <a:off x="130218" y="2634278"/>
            <a:ext cx="2842925" cy="158944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000" b="1" kern="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kern="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000" b="1" kern="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000" b="1" kern="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000" b="1" kern="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000" b="1" kern="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kern="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1" kern="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GitHub</a:t>
            </a:r>
            <a:endParaRPr lang="en-US" sz="3000" b="1" kern="0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CB6A70-A5D3-4707-96C4-DF1B128BC70F}"/>
              </a:ext>
            </a:extLst>
          </p:cNvPr>
          <p:cNvSpPr/>
          <p:nvPr/>
        </p:nvSpPr>
        <p:spPr>
          <a:xfrm>
            <a:off x="4525381" y="358924"/>
            <a:ext cx="3141232" cy="91440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1. Git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GitHub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1432BF-9AAA-4778-8A87-4E1E36A742D1}"/>
              </a:ext>
            </a:extLst>
          </p:cNvPr>
          <p:cNvSpPr/>
          <p:nvPr/>
        </p:nvSpPr>
        <p:spPr>
          <a:xfrm>
            <a:off x="2907644" y="5584675"/>
            <a:ext cx="6376706" cy="91440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GitHub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E34FFF-3904-4424-8367-0732DE3778CB}"/>
              </a:ext>
            </a:extLst>
          </p:cNvPr>
          <p:cNvSpPr/>
          <p:nvPr/>
        </p:nvSpPr>
        <p:spPr>
          <a:xfrm>
            <a:off x="9218852" y="2634278"/>
            <a:ext cx="2842925" cy="158944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GitHub</a:t>
            </a:r>
          </a:p>
        </p:txBody>
      </p:sp>
    </p:spTree>
    <p:extLst>
      <p:ext uri="{BB962C8B-B14F-4D97-AF65-F5344CB8AC3E}">
        <p14:creationId xmlns:p14="http://schemas.microsoft.com/office/powerpoint/2010/main" val="2484683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50FDA8-1521-4E27-9002-3019F30E8F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4384" y="669327"/>
            <a:ext cx="11523232" cy="5519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F3F80-D30F-416B-9CE2-68863BA0274B}"/>
              </a:ext>
            </a:extLst>
          </p:cNvPr>
          <p:cNvSpPr txBox="1"/>
          <p:nvPr/>
        </p:nvSpPr>
        <p:spPr>
          <a:xfrm>
            <a:off x="2317563" y="115329"/>
            <a:ext cx="7556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Desktop</a:t>
            </a:r>
            <a:endParaRPr lang="en-US" sz="3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72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D2FF09-F7B4-4C82-BB8D-9624AA4207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3070" y="665965"/>
            <a:ext cx="11465859" cy="5526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6E8CC5-B9EA-4794-89D2-476773C4C283}"/>
              </a:ext>
            </a:extLst>
          </p:cNvPr>
          <p:cNvSpPr txBox="1"/>
          <p:nvPr/>
        </p:nvSpPr>
        <p:spPr>
          <a:xfrm>
            <a:off x="2317562" y="111967"/>
            <a:ext cx="7556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Desktop</a:t>
            </a:r>
            <a:endParaRPr lang="en-US" sz="3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890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D3AE18-AB89-41DB-A5B0-12B5F37B91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1" y="687312"/>
            <a:ext cx="11491857" cy="54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CFE099-D62C-4874-9EC7-3B401F5719F7}"/>
              </a:ext>
            </a:extLst>
          </p:cNvPr>
          <p:cNvSpPr txBox="1"/>
          <p:nvPr/>
        </p:nvSpPr>
        <p:spPr>
          <a:xfrm>
            <a:off x="2317562" y="111967"/>
            <a:ext cx="7556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Desktop</a:t>
            </a:r>
            <a:endParaRPr lang="en-US" sz="3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63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F3C8E9-2BDD-4514-BDCD-FF944B93BC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13" y="692523"/>
            <a:ext cx="11487374" cy="54729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062970-00EE-480A-A84B-226B383704F8}"/>
              </a:ext>
            </a:extLst>
          </p:cNvPr>
          <p:cNvSpPr txBox="1"/>
          <p:nvPr/>
        </p:nvSpPr>
        <p:spPr>
          <a:xfrm>
            <a:off x="2317562" y="111967"/>
            <a:ext cx="7556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Desktop</a:t>
            </a:r>
            <a:endParaRPr lang="en-US" sz="3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91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062970-00EE-480A-A84B-226B383704F8}"/>
              </a:ext>
            </a:extLst>
          </p:cNvPr>
          <p:cNvSpPr txBox="1"/>
          <p:nvPr/>
        </p:nvSpPr>
        <p:spPr>
          <a:xfrm>
            <a:off x="2317562" y="111967"/>
            <a:ext cx="7556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Desktop</a:t>
            </a:r>
            <a:endParaRPr lang="en-US" sz="3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7167D9-E5BF-41F5-901D-60F3601AA4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5" y="721855"/>
            <a:ext cx="11467650" cy="5414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8097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4DAAE2-3185-4C07-B6C0-F50A10B5F6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7" y="716728"/>
            <a:ext cx="11424621" cy="54245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97C5EE-1300-42B8-9028-B7FD153B2539}"/>
              </a:ext>
            </a:extLst>
          </p:cNvPr>
          <p:cNvSpPr txBox="1"/>
          <p:nvPr/>
        </p:nvSpPr>
        <p:spPr>
          <a:xfrm>
            <a:off x="2317562" y="111967"/>
            <a:ext cx="7556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Desktop</a:t>
            </a:r>
            <a:endParaRPr lang="en-US" sz="3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515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C364CE-2C26-426D-A2B3-5C10C5BF95B0}"/>
              </a:ext>
            </a:extLst>
          </p:cNvPr>
          <p:cNvSpPr txBox="1"/>
          <p:nvPr/>
        </p:nvSpPr>
        <p:spPr>
          <a:xfrm>
            <a:off x="2317562" y="111967"/>
            <a:ext cx="7556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  <a:endParaRPr lang="en-US" sz="3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F9238-33BA-4197-BF77-5C4E10913D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41" y="690506"/>
            <a:ext cx="11427313" cy="5476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099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015C8A-9EAB-491B-8BF5-CE4FE9E3F5B5}"/>
              </a:ext>
            </a:extLst>
          </p:cNvPr>
          <p:cNvSpPr txBox="1"/>
          <p:nvPr/>
        </p:nvSpPr>
        <p:spPr>
          <a:xfrm>
            <a:off x="2317562" y="111967"/>
            <a:ext cx="7556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  <a:endParaRPr lang="en-US" sz="3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CC962-FC40-4423-9E63-F4309E8DFA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57" y="1178383"/>
            <a:ext cx="11332286" cy="4501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609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66E118-3DDD-49F4-9265-7C00D3ED4B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99" y="719417"/>
            <a:ext cx="11327802" cy="54191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58A87C-89B5-4976-B631-5AD5AC67B48F}"/>
              </a:ext>
            </a:extLst>
          </p:cNvPr>
          <p:cNvSpPr txBox="1"/>
          <p:nvPr/>
        </p:nvSpPr>
        <p:spPr>
          <a:xfrm>
            <a:off x="2317562" y="111967"/>
            <a:ext cx="7556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</a:t>
            </a:r>
            <a:r>
              <a:rPr lang="en-US" sz="3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  <a:endParaRPr lang="en-US" sz="3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038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áº¿t quáº£ hÃ¬nh áº£nh cho use github">
            <a:extLst>
              <a:ext uri="{FF2B5EF4-FFF2-40B4-BE49-F238E27FC236}">
                <a16:creationId xmlns:a16="http://schemas.microsoft.com/office/drawing/2014/main" id="{8E993C36-7DF8-47A1-8A76-A529CD803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62" y="1170901"/>
            <a:ext cx="9378874" cy="451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988A3B-3246-41E8-A032-70B6066DFAC0}"/>
              </a:ext>
            </a:extLst>
          </p:cNvPr>
          <p:cNvSpPr/>
          <p:nvPr/>
        </p:nvSpPr>
        <p:spPr>
          <a:xfrm>
            <a:off x="415961" y="323853"/>
            <a:ext cx="11360075" cy="621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500" b="1" kern="0" dirty="0" err="1">
                <a:solidFill>
                  <a:srgbClr val="2F549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Tại</a:t>
            </a:r>
            <a:r>
              <a:rPr lang="en-US" sz="2500" b="1" kern="0" dirty="0">
                <a:solidFill>
                  <a:srgbClr val="2F549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kern="0" dirty="0" err="1">
                <a:solidFill>
                  <a:srgbClr val="2F549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sao</a:t>
            </a:r>
            <a:r>
              <a:rPr lang="en-US" sz="2500" b="1" kern="0" dirty="0">
                <a:solidFill>
                  <a:srgbClr val="2F549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kern="0" dirty="0" err="1">
                <a:solidFill>
                  <a:srgbClr val="2F549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nên</a:t>
            </a:r>
            <a:r>
              <a:rPr lang="en-US" sz="2500" b="1" kern="0" dirty="0">
                <a:solidFill>
                  <a:srgbClr val="2F549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kern="0" dirty="0" err="1">
                <a:solidFill>
                  <a:srgbClr val="2F549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2500" b="1" kern="0" dirty="0">
                <a:solidFill>
                  <a:srgbClr val="2F549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kern="0" dirty="0" err="1">
                <a:solidFill>
                  <a:srgbClr val="2F549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2500" b="1" kern="0" dirty="0">
                <a:solidFill>
                  <a:srgbClr val="2F549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Git?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525"/>
              </a:spcAft>
              <a:buFont typeface="Wingdings" panose="05000000000000000000" pitchFamily="2" charset="2"/>
              <a:buChar char=""/>
            </a:pP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Git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dễ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an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toàn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nhanh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chóng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525"/>
              </a:spcAft>
              <a:buFont typeface="Wingdings" panose="05000000000000000000" pitchFamily="2" charset="2"/>
              <a:buChar char=""/>
            </a:pP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giúp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quy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trình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code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theo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nhóm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đơn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giản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hơn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rất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nhiều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bằng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kết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phân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nhánh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(branch).</a:t>
            </a:r>
            <a:endParaRPr lang="en-US" sz="2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525"/>
              </a:spcAft>
              <a:buFont typeface="Wingdings" panose="05000000000000000000" pitchFamily="2" charset="2"/>
              <a:buChar char=""/>
            </a:pP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ở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bất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cứ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đâu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vì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chỉ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clone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nguồn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kho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chứa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hoặc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clone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phiên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thay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đổi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nào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đó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kho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chứa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hoặc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nhánh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nào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đó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kho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chứa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525"/>
              </a:spcAft>
              <a:buFont typeface="Wingdings" panose="05000000000000000000" pitchFamily="2" charset="2"/>
              <a:buChar char=""/>
            </a:pP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Dễ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dàng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deployment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sản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phẩm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……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525"/>
              </a:spcAft>
              <a:buFont typeface="Wingdings" panose="05000000000000000000" pitchFamily="2" charset="2"/>
              <a:buChar char=""/>
            </a:pP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mạng</a:t>
            </a:r>
            <a:r>
              <a:rPr lang="en-US" sz="2500" dirty="0">
                <a:solidFill>
                  <a:srgbClr val="3131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Internet… 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khi nào cần đưa code lên server thì 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Internet</a:t>
            </a:r>
            <a:endParaRPr lang="en-US" sz="2500" dirty="0">
              <a:solidFill>
                <a:srgbClr val="31313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525"/>
              </a:spcAft>
              <a:buFont typeface="Wingdings" panose="05000000000000000000" pitchFamily="2" charset="2"/>
              <a:buChar char=""/>
            </a:pP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Ngoài ra Git sử dụng Git bash (tương tự cmd) nên sẽ trở nên cực kỳ quen thuộc đối với những ai đang làm việc trên linux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525"/>
              </a:spcAft>
              <a:buFont typeface="Wingdings" panose="05000000000000000000" pitchFamily="2" charset="2"/>
              <a:buChar char="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ử dụng git bash với những câu lệnh tùy biến cao sẽ giúp chúng ta quản lý chính xác từng thao tác định làm.</a:t>
            </a:r>
            <a:endParaRPr lang="en-US" sz="2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5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D6A28C-8BDB-4F44-BB4D-4C691F37039D}"/>
              </a:ext>
            </a:extLst>
          </p:cNvPr>
          <p:cNvSpPr txBox="1"/>
          <p:nvPr/>
        </p:nvSpPr>
        <p:spPr>
          <a:xfrm>
            <a:off x="4528669" y="322190"/>
            <a:ext cx="3134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1. Git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AA67E-DD05-4477-84AA-4322EE083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3" y="876188"/>
            <a:ext cx="11005073" cy="510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718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A7C048-BB28-4F9E-875D-DD1538A5D7E9}"/>
              </a:ext>
            </a:extLst>
          </p:cNvPr>
          <p:cNvSpPr/>
          <p:nvPr/>
        </p:nvSpPr>
        <p:spPr>
          <a:xfrm>
            <a:off x="305695" y="855213"/>
            <a:ext cx="115806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365899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https://try.github.io</a:t>
            </a:r>
            <a:r>
              <a:rPr lang="en-US" sz="3000" dirty="0">
                <a:solidFill>
                  <a:srgbClr val="4B4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- learn git step by step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rgbClr val="365899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https://git-scm.com/book/en/v2</a:t>
            </a:r>
            <a:r>
              <a:rPr lang="en-US" sz="3000" dirty="0">
                <a:solidFill>
                  <a:srgbClr val="4B4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- wiki git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rgbClr val="365899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https://githowto.com/</a:t>
            </a:r>
            <a:r>
              <a:rPr lang="en-US" sz="3000" dirty="0">
                <a:solidFill>
                  <a:srgbClr val="4B4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- learn git step by step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rgbClr val="365899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https://www.codecademy.com/learn/learn-git</a:t>
            </a:r>
            <a:endParaRPr lang="en-US" sz="3000" dirty="0">
              <a:solidFill>
                <a:srgbClr val="3658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https://guides.github.com/introduction/flow/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- GitHub Flow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https://guides.github.com/activities/hello-world/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- How to use 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F42B3-9BB0-4389-AAEC-E7B28B3EA88A}"/>
              </a:ext>
            </a:extLst>
          </p:cNvPr>
          <p:cNvSpPr txBox="1"/>
          <p:nvPr/>
        </p:nvSpPr>
        <p:spPr>
          <a:xfrm>
            <a:off x="2985695" y="301215"/>
            <a:ext cx="6220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42258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BB0D53-5133-4CC4-B20D-DC7276218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767556"/>
            <a:ext cx="11480800" cy="532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244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67D869-0295-40D3-B369-9F0E12B5E9C8}"/>
              </a:ext>
            </a:extLst>
          </p:cNvPr>
          <p:cNvSpPr txBox="1"/>
          <p:nvPr/>
        </p:nvSpPr>
        <p:spPr>
          <a:xfrm>
            <a:off x="3059392" y="195301"/>
            <a:ext cx="6073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GitHub</a:t>
            </a:r>
          </a:p>
        </p:txBody>
      </p:sp>
      <p:pic>
        <p:nvPicPr>
          <p:cNvPr id="1028" name="Picture 4" descr="Káº¿t quáº£ hÃ¬nh áº£nh cho workflow">
            <a:extLst>
              <a:ext uri="{FF2B5EF4-FFF2-40B4-BE49-F238E27FC236}">
                <a16:creationId xmlns:a16="http://schemas.microsoft.com/office/drawing/2014/main" id="{C693A9DB-01D7-4247-95D2-82F72B19D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771525"/>
            <a:ext cx="113030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5550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blog.haposoft.com/content/images/2017/08/create_a_branch-1.png">
            <a:extLst>
              <a:ext uri="{FF2B5EF4-FFF2-40B4-BE49-F238E27FC236}">
                <a16:creationId xmlns:a16="http://schemas.microsoft.com/office/drawing/2014/main" id="{30CCBA7F-294A-4974-9B77-6CD311BDEC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65" y="737823"/>
            <a:ext cx="11361869" cy="53823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6D1BCB-F77B-470A-A994-DD7629256E98}"/>
              </a:ext>
            </a:extLst>
          </p:cNvPr>
          <p:cNvSpPr/>
          <p:nvPr/>
        </p:nvSpPr>
        <p:spPr>
          <a:xfrm>
            <a:off x="4337343" y="169790"/>
            <a:ext cx="351731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/>
            <a:r>
              <a:rPr lang="en-US" sz="3000" b="1" dirty="0">
                <a:latin typeface="Arial" panose="020B0604020202020204" pitchFamily="34" charset="0"/>
                <a:ea typeface="Times New Roman" panose="02020603050405020304" pitchFamily="18" charset="0"/>
              </a:rPr>
              <a:t>a. Create a branch</a:t>
            </a:r>
            <a:endParaRPr lang="en-US" sz="3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1550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blog.haposoft.com/content/images/2017/08/addcommits.png">
            <a:extLst>
              <a:ext uri="{FF2B5EF4-FFF2-40B4-BE49-F238E27FC236}">
                <a16:creationId xmlns:a16="http://schemas.microsoft.com/office/drawing/2014/main" id="{D388810E-7549-4FDF-A58B-3B8ED56038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65" y="724460"/>
            <a:ext cx="11361869" cy="5409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DAFD1-0218-48C1-8EA5-A65AAC0D4AED}"/>
              </a:ext>
            </a:extLst>
          </p:cNvPr>
          <p:cNvSpPr/>
          <p:nvPr/>
        </p:nvSpPr>
        <p:spPr>
          <a:xfrm>
            <a:off x="4567311" y="170462"/>
            <a:ext cx="30573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b. Add commits</a:t>
            </a:r>
            <a:endParaRPr lang="en-US" sz="3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7107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blog.haposoft.com/content/images/2017/08/open_a_pull_request.png">
            <a:extLst>
              <a:ext uri="{FF2B5EF4-FFF2-40B4-BE49-F238E27FC236}">
                <a16:creationId xmlns:a16="http://schemas.microsoft.com/office/drawing/2014/main" id="{66CB13FB-9393-4350-B9EC-1409BC89BA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99" y="657561"/>
            <a:ext cx="11480202" cy="55428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2702D5-6A9A-4C50-B4C6-9DD59C26681C}"/>
              </a:ext>
            </a:extLst>
          </p:cNvPr>
          <p:cNvSpPr/>
          <p:nvPr/>
        </p:nvSpPr>
        <p:spPr>
          <a:xfrm>
            <a:off x="3918160" y="103563"/>
            <a:ext cx="435568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c. Open a Pull Request</a:t>
            </a:r>
            <a:endParaRPr lang="en-US" sz="3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26072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blog.haposoft.com/content/images/2017/08/review.png">
            <a:extLst>
              <a:ext uri="{FF2B5EF4-FFF2-40B4-BE49-F238E27FC236}">
                <a16:creationId xmlns:a16="http://schemas.microsoft.com/office/drawing/2014/main" id="{55BF2FB2-C26E-46A3-9E36-1F301E85B8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99" y="657561"/>
            <a:ext cx="11480201" cy="554287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D90B80-8747-4041-B33D-2C99D1D9B3E0}"/>
              </a:ext>
            </a:extLst>
          </p:cNvPr>
          <p:cNvSpPr/>
          <p:nvPr/>
        </p:nvSpPr>
        <p:spPr>
          <a:xfrm>
            <a:off x="3021279" y="103563"/>
            <a:ext cx="614944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d. Discuss and review your code</a:t>
            </a:r>
          </a:p>
        </p:txBody>
      </p:sp>
    </p:spTree>
    <p:extLst>
      <p:ext uri="{BB962C8B-B14F-4D97-AF65-F5344CB8AC3E}">
        <p14:creationId xmlns:p14="http://schemas.microsoft.com/office/powerpoint/2010/main" val="44877095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blog.haposoft.com/content/images/2017/08/DEPLOY.png">
            <a:extLst>
              <a:ext uri="{FF2B5EF4-FFF2-40B4-BE49-F238E27FC236}">
                <a16:creationId xmlns:a16="http://schemas.microsoft.com/office/drawing/2014/main" id="{1F696673-C5A2-40DB-B7DF-82914D613C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2" y="694540"/>
            <a:ext cx="11421035" cy="54689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848378-A628-49BE-8241-C144C5B4884B}"/>
              </a:ext>
            </a:extLst>
          </p:cNvPr>
          <p:cNvSpPr/>
          <p:nvPr/>
        </p:nvSpPr>
        <p:spPr>
          <a:xfrm>
            <a:off x="5148463" y="140542"/>
            <a:ext cx="189507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e. Deploy</a:t>
            </a:r>
          </a:p>
        </p:txBody>
      </p:sp>
    </p:spTree>
    <p:extLst>
      <p:ext uri="{BB962C8B-B14F-4D97-AF65-F5344CB8AC3E}">
        <p14:creationId xmlns:p14="http://schemas.microsoft.com/office/powerpoint/2010/main" val="1595977245"/>
      </p:ext>
    </p:extLst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405</TotalTime>
  <Words>322</Words>
  <Application>Microsoft Office PowerPoint</Application>
  <PresentationFormat>Widescreen</PresentationFormat>
  <Paragraphs>50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Rockwell</vt:lpstr>
      <vt:lpstr>Rockwell Condensed</vt:lpstr>
      <vt:lpstr>Times New Roman</vt:lpstr>
      <vt:lpstr>Wingdings</vt:lpstr>
      <vt:lpstr>Wood Type</vt:lpstr>
      <vt:lpstr>Công Nghệ phần mềm nâng cao  Chương 5 : Quản Lý cấu hình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Kiến An Trần</dc:creator>
  <cp:lastModifiedBy>Kiến An Trần</cp:lastModifiedBy>
  <cp:revision>122</cp:revision>
  <dcterms:created xsi:type="dcterms:W3CDTF">2018-04-12T07:49:05Z</dcterms:created>
  <dcterms:modified xsi:type="dcterms:W3CDTF">2018-04-19T18:16:27Z</dcterms:modified>
</cp:coreProperties>
</file>