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57"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6BBC29-6D8C-478A-9AD4-629636695ACA}"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246358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6BBC29-6D8C-478A-9AD4-629636695ACA}"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99997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6BBC29-6D8C-478A-9AD4-629636695ACA}"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349433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6BBC29-6D8C-478A-9AD4-629636695ACA}"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266144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6BBC29-6D8C-478A-9AD4-629636695ACA}"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309661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6BBC29-6D8C-478A-9AD4-629636695ACA}"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107916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6BBC29-6D8C-478A-9AD4-629636695ACA}"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344934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6BBC29-6D8C-478A-9AD4-629636695ACA}"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117625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BBC29-6D8C-478A-9AD4-629636695ACA}"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105140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6BBC29-6D8C-478A-9AD4-629636695ACA}"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238991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6BBC29-6D8C-478A-9AD4-629636695ACA}"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929C-4FCD-4446-9FC2-D2ED7F241CAD}" type="slidenum">
              <a:rPr lang="en-US" smtClean="0"/>
              <a:t>‹#›</a:t>
            </a:fld>
            <a:endParaRPr lang="en-US"/>
          </a:p>
        </p:txBody>
      </p:sp>
    </p:spTree>
    <p:extLst>
      <p:ext uri="{BB962C8B-B14F-4D97-AF65-F5344CB8AC3E}">
        <p14:creationId xmlns:p14="http://schemas.microsoft.com/office/powerpoint/2010/main" val="286049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BBC29-6D8C-478A-9AD4-629636695ACA}" type="datetimeFigureOut">
              <a:rPr lang="en-US" smtClean="0"/>
              <a:t>11/5/2018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1929C-4FCD-4446-9FC2-D2ED7F241CAD}" type="slidenum">
              <a:rPr lang="en-US" smtClean="0"/>
              <a:t>‹#›</a:t>
            </a:fld>
            <a:endParaRPr lang="en-US"/>
          </a:p>
        </p:txBody>
      </p:sp>
    </p:spTree>
    <p:extLst>
      <p:ext uri="{BB962C8B-B14F-4D97-AF65-F5344CB8AC3E}">
        <p14:creationId xmlns:p14="http://schemas.microsoft.com/office/powerpoint/2010/main" val="2556381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948" y="209006"/>
            <a:ext cx="11416937" cy="6361611"/>
          </a:xfrm>
        </p:spPr>
        <p:txBody>
          <a:bodyPr>
            <a:normAutofit fontScale="90000"/>
          </a:bodyPr>
          <a:lstStyle/>
          <a:p>
            <a:r>
              <a:rPr lang="vi-VN" sz="3100" dirty="0" smtClean="0"/>
              <a:t>KHÁI NIỆM </a:t>
            </a:r>
            <a:r>
              <a:rPr lang="en-US" sz="3100" dirty="0" smtClean="0"/>
              <a:t/>
            </a:r>
            <a:br>
              <a:rPr lang="en-US" sz="3100" dirty="0" smtClean="0"/>
            </a:br>
            <a:r>
              <a:rPr lang="vi-VN" sz="3100" dirty="0" smtClean="0"/>
              <a:t>* </a:t>
            </a:r>
            <a:r>
              <a:rPr lang="vi-VN" sz="3100" b="1" dirty="0" smtClean="0"/>
              <a:t>Sắp xếp </a:t>
            </a:r>
            <a:r>
              <a:rPr lang="vi-VN" sz="3100" dirty="0" smtClean="0"/>
              <a:t>là quá trình xử lý một danh sách sao cho các phần tử trong danh sách thỏa một quan hệ thứ tự R nào đó. </a:t>
            </a:r>
            <a:r>
              <a:rPr lang="en-US" sz="3100" dirty="0" smtClean="0"/>
              <a:t/>
            </a:r>
            <a:br>
              <a:rPr lang="en-US" sz="3100" dirty="0" smtClean="0"/>
            </a:br>
            <a:r>
              <a:rPr lang="vi-VN" sz="3100" b="1" dirty="0" smtClean="0"/>
              <a:t>* Nghịch thế</a:t>
            </a:r>
            <a:r>
              <a:rPr lang="vi-VN" sz="3100" dirty="0" smtClean="0"/>
              <a:t>: giả sử có danh sách A chứa các phần tử a0 , a1 , .. an-1 và một quan hệ thứ tự R cần thiết lập trên A, khi đó aj R ai nếu i &lt; j là một nghịch thế. </a:t>
            </a:r>
            <a:r>
              <a:rPr lang="vi-VN" sz="3100" u="sng" dirty="0" smtClean="0"/>
              <a:t>Ví dụ: </a:t>
            </a:r>
            <a:r>
              <a:rPr lang="vi-VN" sz="3100" dirty="0" smtClean="0"/>
              <a:t>Cho A = {1, 2, 9, 4, 5, 6}, quan hệ thứ tự R là , khi đó, 9 và 4 là một nghịch thế vì 4 </a:t>
            </a:r>
            <a:r>
              <a:rPr lang="en-US" sz="3100" dirty="0" smtClean="0"/>
              <a:t>&lt;</a:t>
            </a:r>
            <a:r>
              <a:rPr lang="vi-VN" sz="3100" dirty="0" smtClean="0"/>
              <a:t> 9 và vị trí của 4 là j = 3 và vị trí của 9 là i = 2, i &lt; j</a:t>
            </a:r>
            <a:r>
              <a:rPr lang="en-US" sz="3100" dirty="0" smtClean="0"/>
              <a:t/>
            </a:r>
            <a:br>
              <a:rPr lang="en-US" sz="3100" dirty="0" smtClean="0"/>
            </a:br>
            <a:r>
              <a:rPr lang="vi-VN" sz="3100" dirty="0" smtClean="0"/>
              <a:t>* </a:t>
            </a:r>
            <a:r>
              <a:rPr lang="vi-VN" sz="3100" b="1" dirty="0" smtClean="0"/>
              <a:t>Dãy chưa có thứ tự</a:t>
            </a:r>
            <a:r>
              <a:rPr lang="vi-VN" sz="3100" dirty="0" smtClean="0"/>
              <a:t>: là dãy chứa nghịch thế. </a:t>
            </a:r>
            <a:r>
              <a:rPr lang="en-US" sz="3100" dirty="0" smtClean="0"/>
              <a:t/>
            </a:r>
            <a:br>
              <a:rPr lang="en-US" sz="3100" dirty="0" smtClean="0"/>
            </a:br>
            <a:r>
              <a:rPr lang="vi-VN" sz="3100" dirty="0" smtClean="0"/>
              <a:t>* </a:t>
            </a:r>
            <a:r>
              <a:rPr lang="vi-VN" sz="3100" b="1" dirty="0" smtClean="0"/>
              <a:t>Nguyên tắc sắp xếp</a:t>
            </a:r>
            <a:r>
              <a:rPr lang="vi-VN" sz="3100" dirty="0" smtClean="0"/>
              <a:t>: hoán vị các phần tử của dãy sao cho dãy không còn chứa nghịch thế.</a:t>
            </a:r>
            <a:r>
              <a:rPr lang="en-US" sz="3100" dirty="0" smtClean="0"/>
              <a:t/>
            </a:r>
            <a:br>
              <a:rPr lang="en-US" sz="3100" dirty="0" smtClean="0"/>
            </a:br>
            <a:r>
              <a:rPr lang="vi-VN" sz="3100" dirty="0" smtClean="0"/>
              <a:t> </a:t>
            </a:r>
            <a:r>
              <a:rPr lang="vi-VN" sz="3100" u="sng" dirty="0" smtClean="0"/>
              <a:t>Ví dụ: </a:t>
            </a:r>
            <a:r>
              <a:rPr lang="vi-VN" sz="3100" dirty="0" smtClean="0"/>
              <a:t>Cho A = {1, 2, 9, 6, 5, 4}, quan hệ thứ tự R là , số nghịch thế là 6. </a:t>
            </a:r>
            <a:r>
              <a:rPr lang="en-US" sz="3100" dirty="0" smtClean="0"/>
              <a:t/>
            </a:r>
            <a:br>
              <a:rPr lang="en-US" sz="3100" dirty="0" smtClean="0"/>
            </a:br>
            <a:r>
              <a:rPr lang="vi-VN" sz="3100" dirty="0" smtClean="0"/>
              <a:t>Quá trình sắp xếp như sau:</a:t>
            </a:r>
            <a:r>
              <a:rPr lang="en-US" sz="3100" dirty="0" smtClean="0"/>
              <a:t/>
            </a:r>
            <a:br>
              <a:rPr lang="en-US" sz="3100" dirty="0" smtClean="0"/>
            </a:br>
            <a:r>
              <a:rPr lang="vi-VN" sz="3100" dirty="0" smtClean="0"/>
              <a:t> - Đổi chổ A[2] và A[5], A = {1, 2, 4, 6, 5, 9} số nghịch thế: 1.</a:t>
            </a:r>
            <a:r>
              <a:rPr lang="en-US" sz="3100" dirty="0" smtClean="0"/>
              <a:t/>
            </a:r>
            <a:br>
              <a:rPr lang="en-US" sz="3100" dirty="0" smtClean="0"/>
            </a:br>
            <a:r>
              <a:rPr lang="vi-VN" sz="3100" dirty="0" smtClean="0"/>
              <a:t> - Đổi chổ A[3] và A[4], A = {1, 2, 4, 5, 6, 9} số nghịch thế: 0.</a:t>
            </a:r>
            <a:endParaRPr lang="en-US" sz="3100" dirty="0"/>
          </a:p>
        </p:txBody>
      </p:sp>
    </p:spTree>
    <p:extLst>
      <p:ext uri="{BB962C8B-B14F-4D97-AF65-F5344CB8AC3E}">
        <p14:creationId xmlns:p14="http://schemas.microsoft.com/office/powerpoint/2010/main" val="363014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normAutofit/>
          </a:bodyPr>
          <a:lstStyle/>
          <a:p>
            <a:r>
              <a:rPr lang="vi-VN" sz="3200" dirty="0" smtClean="0"/>
              <a:t>Đánh giá theo trường hợp xấu nhất: </a:t>
            </a:r>
            <a:endParaRPr lang="en-US" sz="3200" dirty="0" smtClean="0"/>
          </a:p>
          <a:p>
            <a:pPr marL="0" indent="0">
              <a:buNone/>
            </a:pPr>
            <a:r>
              <a:rPr lang="vi-VN" sz="3200" dirty="0" smtClean="0"/>
              <a:t>- Xét số phép so sánh giá trị khóa:</a:t>
            </a:r>
            <a:endParaRPr lang="en-US" sz="3200" dirty="0" smtClean="0"/>
          </a:p>
          <a:p>
            <a:r>
              <a:rPr lang="vi-VN" sz="3200" dirty="0" smtClean="0"/>
              <a:t> Bỏ qua các phép tính để thực hiện vòng lặp, ta có: </a:t>
            </a:r>
            <a:endParaRPr lang="en-US" sz="3200" dirty="0" smtClean="0"/>
          </a:p>
          <a:p>
            <a:pPr marL="0" indent="0">
              <a:buNone/>
            </a:pPr>
            <a:r>
              <a:rPr lang="en-US" sz="3200" dirty="0" smtClean="0"/>
              <a:t>    </a:t>
            </a:r>
            <a:r>
              <a:rPr lang="vi-VN" sz="3200" dirty="0" smtClean="0"/>
              <a:t>T(n) = n(n-1)/2</a:t>
            </a:r>
            <a:endParaRPr lang="en-US" sz="3200" dirty="0" smtClean="0"/>
          </a:p>
          <a:p>
            <a:r>
              <a:rPr lang="vi-VN" sz="3200" dirty="0" smtClean="0"/>
              <a:t> Độ phức tạp tính toán theo số phép so sánh là O(n2 ).</a:t>
            </a:r>
            <a:endParaRPr lang="en-US" sz="3200" dirty="0" smtClean="0"/>
          </a:p>
          <a:p>
            <a:pPr marL="0" indent="0">
              <a:buNone/>
            </a:pPr>
            <a:r>
              <a:rPr lang="vi-VN" sz="3200" dirty="0" smtClean="0"/>
              <a:t> - Xét số phép gán giá trị khóa: </a:t>
            </a:r>
            <a:endParaRPr lang="en-US" sz="3200" dirty="0" smtClean="0"/>
          </a:p>
          <a:p>
            <a:r>
              <a:rPr lang="vi-VN" sz="3200" dirty="0" smtClean="0"/>
              <a:t>Bỏ qua các phép tính để thực hiện vòng lặp, ta có: </a:t>
            </a:r>
            <a:endParaRPr lang="en-US" sz="3200" dirty="0"/>
          </a:p>
          <a:p>
            <a:pPr marL="0" indent="0">
              <a:buNone/>
            </a:pPr>
            <a:r>
              <a:rPr lang="en-US" sz="3200" dirty="0" smtClean="0"/>
              <a:t>   </a:t>
            </a:r>
            <a:r>
              <a:rPr lang="vi-VN" sz="3200" dirty="0" smtClean="0"/>
              <a:t>T(n) = 3*n(n-1)/2</a:t>
            </a:r>
            <a:endParaRPr lang="en-US" sz="3200" dirty="0" smtClean="0"/>
          </a:p>
          <a:p>
            <a:r>
              <a:rPr lang="vi-VN" sz="3200" dirty="0" smtClean="0"/>
              <a:t> Độ phức tạp tính toán theo số phép gán là O(n2 )</a:t>
            </a:r>
            <a:endParaRPr lang="en-US" sz="3200" dirty="0"/>
          </a:p>
        </p:txBody>
      </p:sp>
    </p:spTree>
    <p:extLst>
      <p:ext uri="{BB962C8B-B14F-4D97-AF65-F5344CB8AC3E}">
        <p14:creationId xmlns:p14="http://schemas.microsoft.com/office/powerpoint/2010/main" val="2831290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95943" y="-61753"/>
            <a:ext cx="11586753" cy="66401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err="1" smtClean="0">
                <a:ln>
                  <a:noFill/>
                </a:ln>
                <a:solidFill>
                  <a:srgbClr val="000000"/>
                </a:solidFill>
                <a:effectLst/>
                <a:latin typeface="Helvetica" panose="020B0604020202020204" pitchFamily="34" charset="0"/>
              </a:rPr>
              <a:t>Ưu</a:t>
            </a:r>
            <a:r>
              <a:rPr kumimoji="0" lang="en-US" altLang="en-US" sz="3600" b="1" i="0" u="none" strike="noStrike" cap="none" normalizeH="0" baseline="0" dirty="0" smtClean="0">
                <a:ln>
                  <a:noFill/>
                </a:ln>
                <a:solidFill>
                  <a:srgbClr val="000000"/>
                </a:solidFill>
                <a:effectLst/>
                <a:latin typeface="Helvetica" panose="020B0604020202020204" pitchFamily="34" charset="0"/>
              </a:rPr>
              <a:t> </a:t>
            </a:r>
            <a:r>
              <a:rPr kumimoji="0" lang="en-US" altLang="en-US" sz="3600" b="1" i="0" u="none" strike="noStrike" cap="none" normalizeH="0" baseline="0" dirty="0" err="1" smtClean="0">
                <a:ln>
                  <a:noFill/>
                </a:ln>
                <a:solidFill>
                  <a:srgbClr val="000000"/>
                </a:solidFill>
                <a:effectLst/>
                <a:latin typeface="Helvetica" panose="020B0604020202020204" pitchFamily="34" charset="0"/>
              </a:rPr>
              <a:t>điểm</a:t>
            </a:r>
            <a:endParaRPr kumimoji="0" lang="en-US" altLang="en-US" sz="3600" b="1" i="0" u="none" strike="noStrike" cap="none" normalizeH="0" baseline="0" dirty="0" smtClean="0">
              <a:ln>
                <a:noFill/>
              </a:ln>
              <a:solidFill>
                <a:srgbClr val="000000"/>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smtClean="0">
                <a:ln>
                  <a:noFill/>
                </a:ln>
                <a:solidFill>
                  <a:srgbClr val="333333"/>
                </a:solidFill>
                <a:effectLst/>
                <a:latin typeface="Helvetica" panose="020B0604020202020204" pitchFamily="34" charset="0"/>
              </a:rPr>
              <a:t>Code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đơn</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giản</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dễ</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hiểu</a:t>
            </a:r>
            <a:endParaRPr kumimoji="0" lang="en-US" altLang="en-US" sz="3600" b="0" i="0" u="none" strike="noStrike" cap="none" normalizeH="0" baseline="0" dirty="0" smtClean="0">
              <a:ln>
                <a:noFill/>
              </a:ln>
              <a:solidFill>
                <a:srgbClr val="333333"/>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err="1" smtClean="0">
                <a:ln>
                  <a:noFill/>
                </a:ln>
                <a:solidFill>
                  <a:srgbClr val="333333"/>
                </a:solidFill>
                <a:effectLst/>
                <a:latin typeface="Helvetica" panose="020B0604020202020204" pitchFamily="34" charset="0"/>
              </a:rPr>
              <a:t>Không</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tốn</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thêm</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bộ</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nhớ</a:t>
            </a:r>
            <a:endParaRPr kumimoji="0" lang="en-US" altLang="en-US" sz="3600" b="0" i="0" u="none" strike="noStrike" cap="none" normalizeH="0" baseline="0" dirty="0" smtClean="0">
              <a:ln>
                <a:noFill/>
              </a:ln>
              <a:solidFill>
                <a:srgbClr val="333333"/>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err="1" smtClean="0">
                <a:ln>
                  <a:noFill/>
                </a:ln>
                <a:solidFill>
                  <a:srgbClr val="000000"/>
                </a:solidFill>
                <a:effectLst/>
                <a:latin typeface="Helvetica" panose="020B0604020202020204" pitchFamily="34" charset="0"/>
              </a:rPr>
              <a:t>Nhược</a:t>
            </a:r>
            <a:r>
              <a:rPr kumimoji="0" lang="en-US" altLang="en-US" sz="3600" b="1" i="0" u="none" strike="noStrike" cap="none" normalizeH="0" baseline="0" dirty="0" smtClean="0">
                <a:ln>
                  <a:noFill/>
                </a:ln>
                <a:solidFill>
                  <a:srgbClr val="000000"/>
                </a:solidFill>
                <a:effectLst/>
                <a:latin typeface="Helvetica" panose="020B0604020202020204" pitchFamily="34" charset="0"/>
              </a:rPr>
              <a:t> </a:t>
            </a:r>
            <a:r>
              <a:rPr kumimoji="0" lang="en-US" altLang="en-US" sz="3600" b="1" i="0" u="none" strike="noStrike" cap="none" normalizeH="0" baseline="0" dirty="0" err="1" smtClean="0">
                <a:ln>
                  <a:noFill/>
                </a:ln>
                <a:solidFill>
                  <a:srgbClr val="000000"/>
                </a:solidFill>
                <a:effectLst/>
                <a:latin typeface="Helvetica" panose="020B0604020202020204" pitchFamily="34" charset="0"/>
              </a:rPr>
              <a:t>điểm</a:t>
            </a:r>
            <a:endParaRPr kumimoji="0" lang="en-US" altLang="en-US" sz="3600" b="1" i="0" u="none" strike="noStrike" cap="none" normalizeH="0" baseline="0" dirty="0" smtClean="0">
              <a:ln>
                <a:noFill/>
              </a:ln>
              <a:solidFill>
                <a:srgbClr val="000000"/>
              </a:solidFill>
              <a:effectLst/>
              <a:latin typeface="Helvetica"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err="1" smtClean="0">
                <a:ln>
                  <a:noFill/>
                </a:ln>
                <a:solidFill>
                  <a:srgbClr val="333333"/>
                </a:solidFill>
                <a:effectLst/>
                <a:latin typeface="Helvetica" panose="020B0604020202020204" pitchFamily="34" charset="0"/>
              </a:rPr>
              <a:t>Độ</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phức</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tạp</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smtClean="0">
                <a:ln>
                  <a:noFill/>
                </a:ln>
                <a:solidFill>
                  <a:srgbClr val="333333"/>
                </a:solidFill>
                <a:effectLst/>
                <a:latin typeface="MathJax_Caligraphic"/>
              </a:rPr>
              <a:t>O</a:t>
            </a:r>
            <a:r>
              <a:rPr kumimoji="0" lang="en-US" altLang="en-US" sz="3600" b="0" i="0" u="none" strike="noStrike" cap="none" normalizeH="0" baseline="0" dirty="0" smtClean="0">
                <a:ln>
                  <a:noFill/>
                </a:ln>
                <a:solidFill>
                  <a:srgbClr val="333333"/>
                </a:solidFill>
                <a:effectLst/>
                <a:latin typeface="MathJax_Main"/>
              </a:rPr>
              <a:t>(</a:t>
            </a:r>
            <a:r>
              <a:rPr kumimoji="0" lang="en-US" altLang="en-US" sz="3600" b="0" i="0" u="none" strike="noStrike" cap="none" normalizeH="0" baseline="0" dirty="0" smtClean="0">
                <a:ln>
                  <a:noFill/>
                </a:ln>
                <a:solidFill>
                  <a:srgbClr val="333333"/>
                </a:solidFill>
                <a:effectLst/>
                <a:latin typeface="MathJax_Math-italic"/>
              </a:rPr>
              <a:t>N*(N-1</a:t>
            </a:r>
            <a:r>
              <a:rPr kumimoji="0" lang="en-US" altLang="en-US" sz="3600" b="0" i="0" u="none" strike="noStrike" cap="none" normalizeH="0" baseline="0" dirty="0" smtClean="0">
                <a:ln>
                  <a:noFill/>
                </a:ln>
                <a:solidFill>
                  <a:srgbClr val="333333"/>
                </a:solidFill>
                <a:effectLst/>
                <a:latin typeface="MathJax_Main"/>
              </a:rPr>
              <a:t>)/2) = O(N2)</a:t>
            </a:r>
            <a:endParaRPr lang="en-US" altLang="en-US" sz="3600" dirty="0">
              <a:solidFill>
                <a:srgbClr val="333333"/>
              </a:solidFill>
              <a:latin typeface="Helvetica"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smtClean="0">
                <a:ln>
                  <a:noFill/>
                </a:ln>
                <a:solidFill>
                  <a:srgbClr val="333333"/>
                </a:solidFill>
                <a:effectLst/>
                <a:latin typeface="Helvetica" panose="020B0604020202020204" pitchFamily="34" charset="0"/>
              </a:rPr>
              <a:t>=&gt;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không</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đủ</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nhanh</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với</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dữ</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liệu</a:t>
            </a:r>
            <a:r>
              <a:rPr kumimoji="0" lang="en-US" altLang="en-US" sz="3600" b="0" i="0" u="none" strike="noStrike" cap="none" normalizeH="0" baseline="0" dirty="0" smtClean="0">
                <a:ln>
                  <a:noFill/>
                </a:ln>
                <a:solidFill>
                  <a:srgbClr val="333333"/>
                </a:solidFill>
                <a:effectLst/>
                <a:latin typeface="Helvetica" panose="020B0604020202020204" pitchFamily="34" charset="0"/>
              </a:rPr>
              <a:t> </a:t>
            </a:r>
            <a:r>
              <a:rPr kumimoji="0" lang="en-US" altLang="en-US" sz="3600" b="0" i="0" u="none" strike="noStrike" cap="none" normalizeH="0" baseline="0" dirty="0" err="1" smtClean="0">
                <a:ln>
                  <a:noFill/>
                </a:ln>
                <a:solidFill>
                  <a:srgbClr val="333333"/>
                </a:solidFill>
                <a:effectLst/>
                <a:latin typeface="Helvetica" panose="020B0604020202020204" pitchFamily="34" charset="0"/>
              </a:rPr>
              <a:t>lớn</a:t>
            </a:r>
            <a:r>
              <a:rPr kumimoji="0" lang="en-US" altLang="en-US" sz="3600" b="0" i="0" u="none" strike="noStrike" cap="none" normalizeH="0" baseline="0" dirty="0" smtClean="0">
                <a:ln>
                  <a:noFill/>
                </a:ln>
                <a:solidFill>
                  <a:srgbClr val="333333"/>
                </a:solidFill>
                <a:effectLst/>
                <a:latin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smtClean="0">
                <a:ln>
                  <a:noFill/>
                </a:ln>
                <a:solidFill>
                  <a:schemeClr val="tx1"/>
                </a:solidFill>
                <a:effectLst/>
              </a:rPr>
              <a:t>Là</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giải</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thuật</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chậm</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nhất</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trong</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tất</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cả</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cac</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giải</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thuật</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sắp</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xếp</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cơ</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bản</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nó</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còn</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chậm</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hơn</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cả</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giải</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thuật</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sắp</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xếp</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đổi</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chỗ</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trực</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tiếp</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mặc</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dù</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có</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số</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lần</a:t>
            </a:r>
            <a:r>
              <a:rPr kumimoji="0" lang="en-US" altLang="en-US" sz="3600" b="0" i="0" u="none" strike="noStrike" cap="none" normalizeH="0" dirty="0" smtClean="0">
                <a:ln>
                  <a:noFill/>
                </a:ln>
                <a:solidFill>
                  <a:schemeClr val="tx1"/>
                </a:solidFill>
                <a:effectLst/>
              </a:rPr>
              <a:t> so </a:t>
            </a:r>
            <a:r>
              <a:rPr kumimoji="0" lang="en-US" altLang="en-US" sz="3600" b="0" i="0" u="none" strike="noStrike" cap="none" normalizeH="0" dirty="0" err="1" smtClean="0">
                <a:ln>
                  <a:noFill/>
                </a:ln>
                <a:solidFill>
                  <a:schemeClr val="tx1"/>
                </a:solidFill>
                <a:effectLst/>
              </a:rPr>
              <a:t>sánh</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bằng</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nhau</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nhưng</a:t>
            </a:r>
            <a:r>
              <a:rPr kumimoji="0" lang="en-US" altLang="en-US" sz="3600" b="0" i="0" u="none" strike="noStrike" cap="none" normalizeH="0" dirty="0" smtClean="0">
                <a:ln>
                  <a:noFill/>
                </a:ln>
                <a:solidFill>
                  <a:schemeClr val="tx1"/>
                </a:solidFill>
                <a:effectLst/>
              </a:rPr>
              <a:t> do </a:t>
            </a:r>
            <a:r>
              <a:rPr kumimoji="0" lang="en-US" altLang="en-US" sz="3600" b="0" i="0" u="none" strike="noStrike" cap="none" normalizeH="0" dirty="0" err="1" smtClean="0">
                <a:ln>
                  <a:noFill/>
                </a:ln>
                <a:solidFill>
                  <a:schemeClr val="tx1"/>
                </a:solidFill>
                <a:effectLst/>
              </a:rPr>
              <a:t>đổi</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chỗ</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trực</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tiếp</a:t>
            </a:r>
            <a:r>
              <a:rPr kumimoji="0" lang="en-US" altLang="en-US" sz="3600" b="0" i="0" u="none" strike="noStrike" cap="none" normalizeH="0" dirty="0" smtClean="0">
                <a:ln>
                  <a:noFill/>
                </a:ln>
                <a:solidFill>
                  <a:schemeClr val="tx1"/>
                </a:solidFill>
                <a:effectLst/>
              </a:rPr>
              <a:t> 2 </a:t>
            </a:r>
            <a:r>
              <a:rPr kumimoji="0" lang="en-US" altLang="en-US" sz="3600" b="0" i="0" u="none" strike="noStrike" cap="none" normalizeH="0" dirty="0" err="1" smtClean="0">
                <a:ln>
                  <a:noFill/>
                </a:ln>
                <a:solidFill>
                  <a:schemeClr val="tx1"/>
                </a:solidFill>
                <a:effectLst/>
              </a:rPr>
              <a:t>phần</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tử</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cạnh</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nhau</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nên</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sô</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lần</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đổi</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chỗ</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nhiều</a:t>
            </a:r>
            <a:r>
              <a:rPr kumimoji="0" lang="en-US" altLang="en-US" sz="3600" b="0" i="0" u="none" strike="noStrike" cap="none" normalizeH="0" dirty="0" smtClean="0">
                <a:ln>
                  <a:noFill/>
                </a:ln>
                <a:solidFill>
                  <a:schemeClr val="tx1"/>
                </a:solidFill>
                <a:effectLst/>
              </a:rPr>
              <a:t> </a:t>
            </a:r>
            <a:r>
              <a:rPr kumimoji="0" lang="en-US" altLang="en-US" sz="3600" b="0" i="0" u="none" strike="noStrike" cap="none" normalizeH="0" dirty="0" err="1" smtClean="0">
                <a:ln>
                  <a:noFill/>
                </a:ln>
                <a:solidFill>
                  <a:schemeClr val="tx1"/>
                </a:solidFill>
                <a:effectLst/>
              </a:rPr>
              <a:t>hơn</a:t>
            </a:r>
            <a:endParaRPr kumimoji="0" lang="en-US" altLang="en-US" sz="36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0737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5839"/>
            <a:ext cx="10515600" cy="5171123"/>
          </a:xfrm>
        </p:spPr>
        <p:txBody>
          <a:bodyPr>
            <a:normAutofit/>
          </a:bodyPr>
          <a:lstStyle/>
          <a:p>
            <a:r>
              <a:rPr lang="vi-VN" sz="4000" dirty="0" smtClean="0"/>
              <a:t>* Giải thuật Shaker Sort: </a:t>
            </a:r>
            <a:endParaRPr lang="en-US" sz="4000" dirty="0" smtClean="0"/>
          </a:p>
          <a:p>
            <a:r>
              <a:rPr lang="vi-VN" sz="4000" dirty="0" smtClean="0"/>
              <a:t>Cải tiến từ bubble sort với lượt đẩy phần tử lớn về cuối mảng trong mỗi lần lặp và ghi nhớ vị trí xuất hiện nghịch thế cuối cùng của mỗi lượt đẩy. Các vị trí này xác định phạm vi các phần tử cần tiến hành sắp xếp trong lần lặp tiếp theo</a:t>
            </a:r>
            <a:endParaRPr lang="en-US" sz="4000" dirty="0"/>
          </a:p>
        </p:txBody>
      </p:sp>
    </p:spTree>
    <p:extLst>
      <p:ext uri="{BB962C8B-B14F-4D97-AF65-F5344CB8AC3E}">
        <p14:creationId xmlns:p14="http://schemas.microsoft.com/office/powerpoint/2010/main" val="64677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lstStyle/>
          <a:p>
            <a:endParaRPr lang="en-US" dirty="0"/>
          </a:p>
        </p:txBody>
      </p:sp>
    </p:spTree>
    <p:extLst>
      <p:ext uri="{BB962C8B-B14F-4D97-AF65-F5344CB8AC3E}">
        <p14:creationId xmlns:p14="http://schemas.microsoft.com/office/powerpoint/2010/main" val="219283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83143" cy="7341325"/>
          </a:xfrm>
        </p:spPr>
        <p:txBody>
          <a:bodyPr>
            <a:noAutofit/>
          </a:bodyPr>
          <a:lstStyle/>
          <a:p>
            <a:r>
              <a:rPr lang="vi-VN" sz="3200" b="1" dirty="0" smtClean="0"/>
              <a:t>Giới </a:t>
            </a:r>
            <a:r>
              <a:rPr lang="vi-VN" sz="3200" b="1" dirty="0"/>
              <a:t>thiệu</a:t>
            </a:r>
            <a:br>
              <a:rPr lang="vi-VN" sz="3200" b="1" dirty="0"/>
            </a:br>
            <a:r>
              <a:rPr lang="vi-VN" sz="3200" dirty="0"/>
              <a:t>Ứng dụng về sắp xếp có ở khắp mọi nơi:</a:t>
            </a:r>
            <a:br>
              <a:rPr lang="vi-VN" sz="3200" dirty="0"/>
            </a:br>
            <a:r>
              <a:rPr lang="en-US" sz="3200" dirty="0" smtClean="0"/>
              <a:t>-</a:t>
            </a:r>
            <a:r>
              <a:rPr lang="vi-VN" sz="3200" dirty="0" smtClean="0"/>
              <a:t>Một </a:t>
            </a:r>
            <a:r>
              <a:rPr lang="vi-VN" sz="3200" dirty="0"/>
              <a:t>danh sách lớp với các học sinh được sắp xếp theo thứ tự bảng chữ cái.</a:t>
            </a:r>
            <a:br>
              <a:rPr lang="vi-VN" sz="3200" dirty="0"/>
            </a:br>
            <a:r>
              <a:rPr lang="en-US" sz="3200" dirty="0" smtClean="0"/>
              <a:t>-</a:t>
            </a:r>
            <a:r>
              <a:rPr lang="vi-VN" sz="3200" dirty="0" smtClean="0"/>
              <a:t>Một </a:t>
            </a:r>
            <a:r>
              <a:rPr lang="vi-VN" sz="3200" dirty="0"/>
              <a:t>danh bạ điện thoại.</a:t>
            </a:r>
            <a:br>
              <a:rPr lang="vi-VN" sz="3200" dirty="0"/>
            </a:br>
            <a:r>
              <a:rPr lang="en-US" sz="3200" dirty="0" smtClean="0"/>
              <a:t>-</a:t>
            </a:r>
            <a:r>
              <a:rPr lang="vi-VN" sz="3200" dirty="0" smtClean="0"/>
              <a:t>Danh </a:t>
            </a:r>
            <a:r>
              <a:rPr lang="vi-VN" sz="3200" dirty="0"/>
              <a:t>sách các truy vấn được tìm kiếm nhiều nhất trên Google.</a:t>
            </a:r>
            <a:br>
              <a:rPr lang="vi-VN" sz="3200" dirty="0"/>
            </a:br>
            <a:r>
              <a:rPr lang="vi-VN" sz="3200" dirty="0"/>
              <a:t>Thuật toán sắp xếp cũng được dùng kết hợp với những thuật toán khác, như tìm kiếm nhị phân, thuật toán Kruskal để tìm cây khung nhỏ nhất của đồ thị.</a:t>
            </a:r>
            <a:br>
              <a:rPr lang="vi-VN" sz="3200" dirty="0"/>
            </a:br>
            <a:r>
              <a:rPr lang="vi-VN" sz="3200" dirty="0"/>
              <a:t>Vì sao chúng ta phải học nhiều thuật toán sắp xếp? Khi code, bạn chỉ cần biết cài một thuật toán sắp xếp là đủ. Hoặc nếu bạn code C++ hay Java, bạn chỉ cần biết cách gọi thư viện. Tuy nhiên, các thuật toán sắp xếp khác nhau cho ta nhiều ý tưởng hay và độc đáo - điều này vô cùng hữu ích khi các bạn học các thuật toán khác.</a:t>
            </a:r>
            <a:br>
              <a:rPr lang="vi-VN" sz="3200" dirty="0"/>
            </a:br>
            <a:endParaRPr lang="en-US" sz="3200" dirty="0"/>
          </a:p>
        </p:txBody>
      </p:sp>
    </p:spTree>
    <p:extLst>
      <p:ext uri="{BB962C8B-B14F-4D97-AF65-F5344CB8AC3E}">
        <p14:creationId xmlns:p14="http://schemas.microsoft.com/office/powerpoint/2010/main" val="95154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 y="365125"/>
            <a:ext cx="11105606" cy="6153241"/>
          </a:xfrm>
        </p:spPr>
        <p:txBody>
          <a:bodyPr>
            <a:noAutofit/>
          </a:bodyPr>
          <a:lstStyle/>
          <a:p>
            <a:r>
              <a:rPr lang="vi-VN" b="1" dirty="0"/>
              <a:t>Những điểm cần chú </a:t>
            </a:r>
            <a:r>
              <a:rPr lang="vi-VN" b="1" dirty="0" smtClean="0"/>
              <a:t>ý</a:t>
            </a:r>
            <a:r>
              <a:rPr lang="en-US" b="1" dirty="0" smtClean="0"/>
              <a:t/>
            </a:r>
            <a:br>
              <a:rPr lang="en-US" b="1" dirty="0" smtClean="0"/>
            </a:br>
            <a:r>
              <a:rPr lang="vi-VN" sz="3200" b="1" dirty="0"/>
              <a:t/>
            </a:r>
            <a:br>
              <a:rPr lang="vi-VN" sz="3200" b="1" dirty="0"/>
            </a:br>
            <a:r>
              <a:rPr lang="en-US" sz="3200" b="1" dirty="0" smtClean="0"/>
              <a:t>  </a:t>
            </a:r>
            <a:r>
              <a:rPr lang="vi-VN" sz="3200" dirty="0" smtClean="0"/>
              <a:t>Hãy </a:t>
            </a:r>
            <a:r>
              <a:rPr lang="vi-VN" sz="3200" dirty="0"/>
              <a:t>thử tưởng tượng bạn có một bộ bài đã được xáo, và bạn muốn sắp xếp lại các lá bài theo thứ tự tăng dần. Bạn sẽ làm như nào? Có rất nhiều cách tiếp cận khác nhau:</a:t>
            </a:r>
            <a:br>
              <a:rPr lang="vi-VN" sz="3200" dirty="0"/>
            </a:br>
            <a:r>
              <a:rPr lang="en-US" sz="3200" dirty="0" smtClean="0"/>
              <a:t>   - </a:t>
            </a:r>
            <a:r>
              <a:rPr lang="vi-VN" sz="3200" dirty="0" smtClean="0"/>
              <a:t>Chia </a:t>
            </a:r>
            <a:r>
              <a:rPr lang="vi-VN" sz="3200" dirty="0"/>
              <a:t>bộ bài theo giá trị: 2, 3, 4... Rồi gộp lại.</a:t>
            </a:r>
            <a:br>
              <a:rPr lang="vi-VN" sz="3200" dirty="0"/>
            </a:br>
            <a:r>
              <a:rPr lang="en-US" sz="3200" dirty="0" smtClean="0"/>
              <a:t>   - </a:t>
            </a:r>
            <a:r>
              <a:rPr lang="vi-VN" sz="3200" dirty="0" smtClean="0"/>
              <a:t>Trải </a:t>
            </a:r>
            <a:r>
              <a:rPr lang="vi-VN" sz="3200" dirty="0"/>
              <a:t>tất cả các lá bài ra, rồi lần lượt lấy lá bài nhỏ nhất.</a:t>
            </a:r>
            <a:br>
              <a:rPr lang="vi-VN" sz="3200" dirty="0"/>
            </a:br>
            <a:r>
              <a:rPr lang="en-US" sz="3200" dirty="0" smtClean="0"/>
              <a:t>   - </a:t>
            </a:r>
            <a:r>
              <a:rPr lang="vi-VN" sz="3200" dirty="0" smtClean="0"/>
              <a:t>Chia </a:t>
            </a:r>
            <a:r>
              <a:rPr lang="vi-VN" sz="3200" dirty="0"/>
              <a:t>bộ bài ra thành nhiều nhóm nhỏ. Với mỗi nhóm, sắp xếp lại, sau đó gộp các nhóm lại với nhau theo thứ tự tăng dần.</a:t>
            </a:r>
            <a:br>
              <a:rPr lang="vi-VN" sz="3200" dirty="0"/>
            </a:br>
            <a:r>
              <a:rPr lang="vi-VN" sz="3200" dirty="0"/>
              <a:t>Bạn sẽ thấy những cách tiếp cận khác nhau sẽ có thời gian nhanh chậm khác nhau. Các thuật toán sắp xếp cũng vậy. Có rất nhiều cách tiếp cận, với ưu, nhược điểm khác nhau.</a:t>
            </a:r>
            <a:br>
              <a:rPr lang="vi-VN" sz="3200" dirty="0"/>
            </a:br>
            <a:endParaRPr lang="en-US" sz="3200" dirty="0"/>
          </a:p>
        </p:txBody>
      </p:sp>
    </p:spTree>
    <p:extLst>
      <p:ext uri="{BB962C8B-B14F-4D97-AF65-F5344CB8AC3E}">
        <p14:creationId xmlns:p14="http://schemas.microsoft.com/office/powerpoint/2010/main" val="153420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2429"/>
          </a:xfrm>
        </p:spPr>
        <p:txBody>
          <a:bodyPr>
            <a:normAutofit/>
          </a:bodyPr>
          <a:lstStyle/>
          <a:p>
            <a:r>
              <a:rPr lang="vi-VN" sz="2400" dirty="0"/>
              <a:t>Khi so sánh giữa các thuật toán này với nhau, có nhiều vấn đề phải quan tâm.</a:t>
            </a:r>
            <a:br>
              <a:rPr lang="vi-VN" sz="2400" dirty="0"/>
            </a:br>
            <a:r>
              <a:rPr lang="vi-VN" sz="2400" b="1" dirty="0"/>
              <a:t>Thời gian</a:t>
            </a:r>
            <a:r>
              <a:rPr lang="vi-VN" sz="2400" dirty="0"/>
              <a:t> chạy. Đối với các dữ liệu rất lớn, các thuật toán không hiệu quả sẽ chạy rất chậm và không thể ứng dụng trong thực tế.</a:t>
            </a:r>
            <a:br>
              <a:rPr lang="vi-VN" sz="2400" dirty="0"/>
            </a:br>
            <a:r>
              <a:rPr lang="vi-VN" sz="2400" b="1" dirty="0"/>
              <a:t>Bộ nhớ</a:t>
            </a:r>
            <a:r>
              <a:rPr lang="vi-VN" sz="2400" dirty="0"/>
              <a:t>. Các thuật toán nhanh đòi hỏi đệ quy sẽ có thể phải tạo ra các bản copy của dữ liệu đang xử lí. Với những hệ thống mà bộ nhớ có giới hạn (ví dụ embedded system), một vài thuật toán sẽ không thể chạy được.</a:t>
            </a:r>
            <a:br>
              <a:rPr lang="vi-VN" sz="2400" dirty="0"/>
            </a:br>
            <a:r>
              <a:rPr lang="vi-VN" sz="2400" b="1" dirty="0"/>
              <a:t>Độ ổn định</a:t>
            </a:r>
            <a:r>
              <a:rPr lang="vi-VN" sz="2400" dirty="0"/>
              <a:t> (</a:t>
            </a:r>
            <a:r>
              <a:rPr lang="vi-VN" sz="2400" b="1" dirty="0"/>
              <a:t>stability</a:t>
            </a:r>
            <a:r>
              <a:rPr lang="vi-VN" sz="2400" dirty="0"/>
              <a:t>). Độ ổn định được định nghĩa dựa trên điều gì sẽ xảy ra với các phần tử có giá trị giống nhau.</a:t>
            </a:r>
            <a:br>
              <a:rPr lang="vi-VN" sz="2400" dirty="0"/>
            </a:br>
            <a:r>
              <a:rPr lang="vi-VN" sz="2400" dirty="0"/>
              <a:t>Đối với thuật toán sắp xếp </a:t>
            </a:r>
            <a:r>
              <a:rPr lang="vi-VN" sz="2400" u="sng" dirty="0"/>
              <a:t>ổn định</a:t>
            </a:r>
            <a:r>
              <a:rPr lang="vi-VN" sz="2400" dirty="0"/>
              <a:t>, các phần tử bằng với giá trị bằng nhau sẽ giữ nguyên thứ tự trong mảng trước khi sắp xếp.</a:t>
            </a:r>
            <a:br>
              <a:rPr lang="vi-VN" sz="2400" dirty="0"/>
            </a:br>
            <a:r>
              <a:rPr lang="vi-VN" sz="2400" dirty="0"/>
              <a:t>Đối với thuật toán sắp xếp </a:t>
            </a:r>
            <a:r>
              <a:rPr lang="vi-VN" sz="2400" u="sng" dirty="0"/>
              <a:t>không ổn định</a:t>
            </a:r>
            <a:r>
              <a:rPr lang="vi-VN" sz="2400" dirty="0"/>
              <a:t>, các phần tử có giá trị bằng nhau sẽ có thể có thứ tự bất kỳ.</a:t>
            </a:r>
            <a:br>
              <a:rPr lang="vi-VN" sz="2400" dirty="0"/>
            </a:br>
            <a:r>
              <a:rPr lang="vi-VN" sz="2400" dirty="0"/>
              <a:t>Trong bài viết này, ta giả sử cần sắp xếp tăng dần các phần tử. Để sắp xếp giảm dần, ta có nhiều cách:</a:t>
            </a:r>
            <a:br>
              <a:rPr lang="vi-VN" sz="2400" dirty="0"/>
            </a:br>
            <a:r>
              <a:rPr lang="vi-VN" sz="2400" dirty="0"/>
              <a:t>Sửa đổi thuật toán một cách phù hợp.</a:t>
            </a:r>
            <a:br>
              <a:rPr lang="vi-VN" sz="2400" dirty="0"/>
            </a:br>
            <a:r>
              <a:rPr lang="vi-VN" sz="2400" dirty="0"/>
              <a:t>Sắp xếp, sau đó đảo ngược thứ tự các phần tử.</a:t>
            </a:r>
            <a:br>
              <a:rPr lang="vi-VN" sz="2400" dirty="0"/>
            </a:br>
            <a:r>
              <a:rPr lang="vi-VN" sz="2400" dirty="0"/>
              <a:t>Định nghĩa lại việc so sánh nhỏ hơn.</a:t>
            </a:r>
            <a:br>
              <a:rPr lang="vi-VN" sz="2400" dirty="0"/>
            </a:br>
            <a:endParaRPr lang="en-US" sz="2400" dirty="0"/>
          </a:p>
        </p:txBody>
      </p:sp>
    </p:spTree>
    <p:extLst>
      <p:ext uri="{BB962C8B-B14F-4D97-AF65-F5344CB8AC3E}">
        <p14:creationId xmlns:p14="http://schemas.microsoft.com/office/powerpoint/2010/main" val="157346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705394" y="1653451"/>
            <a:ext cx="10959737"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err="1" smtClean="0">
                <a:ln>
                  <a:noFill/>
                </a:ln>
                <a:solidFill>
                  <a:srgbClr val="000000"/>
                </a:solidFill>
                <a:effectLst/>
                <a:latin typeface="Helvetica" panose="020B0604020202020204" pitchFamily="34" charset="0"/>
              </a:rPr>
              <a:t>Sắp</a:t>
            </a:r>
            <a:r>
              <a:rPr kumimoji="0" lang="en-US" altLang="en-US" sz="8000" b="1" i="0" u="none" strike="noStrike" cap="none" normalizeH="0" baseline="0" dirty="0" smtClean="0">
                <a:ln>
                  <a:noFill/>
                </a:ln>
                <a:solidFill>
                  <a:srgbClr val="000000"/>
                </a:solidFill>
                <a:effectLst/>
                <a:latin typeface="Helvetica" panose="020B0604020202020204" pitchFamily="34" charset="0"/>
              </a:rPr>
              <a:t> </a:t>
            </a:r>
            <a:r>
              <a:rPr kumimoji="0" lang="en-US" altLang="en-US" sz="8000" b="1" i="0" u="none" strike="noStrike" cap="none" normalizeH="0" baseline="0" dirty="0" err="1" smtClean="0">
                <a:ln>
                  <a:noFill/>
                </a:ln>
                <a:solidFill>
                  <a:srgbClr val="000000"/>
                </a:solidFill>
                <a:effectLst/>
                <a:latin typeface="Helvetica" panose="020B0604020202020204" pitchFamily="34" charset="0"/>
              </a:rPr>
              <a:t>xếp</a:t>
            </a:r>
            <a:r>
              <a:rPr kumimoji="0" lang="en-US" altLang="en-US" sz="8000" b="1" i="0" u="none" strike="noStrike" cap="none" normalizeH="0" baseline="0" dirty="0" smtClean="0">
                <a:ln>
                  <a:noFill/>
                </a:ln>
                <a:solidFill>
                  <a:srgbClr val="000000"/>
                </a:solidFill>
                <a:effectLst/>
                <a:latin typeface="Helvetica" panose="020B0604020202020204" pitchFamily="34" charset="0"/>
              </a:rPr>
              <a:t> </a:t>
            </a:r>
            <a:r>
              <a:rPr kumimoji="0" lang="en-US" altLang="en-US" sz="8000" b="1" i="0" u="none" strike="noStrike" cap="none" normalizeH="0" baseline="0" dirty="0" err="1" smtClean="0">
                <a:ln>
                  <a:noFill/>
                </a:ln>
                <a:solidFill>
                  <a:srgbClr val="000000"/>
                </a:solidFill>
                <a:effectLst/>
                <a:latin typeface="Helvetica" panose="020B0604020202020204" pitchFamily="34" charset="0"/>
              </a:rPr>
              <a:t>nổi</a:t>
            </a:r>
            <a:r>
              <a:rPr kumimoji="0" lang="en-US" altLang="en-US" sz="8000" b="1" i="0" u="none" strike="noStrike" cap="none" normalizeH="0" baseline="0" dirty="0" smtClean="0">
                <a:ln>
                  <a:noFill/>
                </a:ln>
                <a:solidFill>
                  <a:srgbClr val="000000"/>
                </a:solidFill>
                <a:effectLst/>
                <a:latin typeface="Helvetica" panose="020B0604020202020204" pitchFamily="34" charset="0"/>
              </a:rPr>
              <a:t> </a:t>
            </a:r>
            <a:r>
              <a:rPr kumimoji="0" lang="en-US" altLang="en-US" sz="8000" b="1" i="0" u="none" strike="noStrike" cap="none" normalizeH="0" baseline="0" dirty="0" err="1" smtClean="0">
                <a:ln>
                  <a:noFill/>
                </a:ln>
                <a:solidFill>
                  <a:srgbClr val="000000"/>
                </a:solidFill>
                <a:effectLst/>
                <a:latin typeface="Helvetica" panose="020B0604020202020204" pitchFamily="34" charset="0"/>
              </a:rPr>
              <a:t>bọt</a:t>
            </a:r>
            <a:r>
              <a:rPr kumimoji="0" lang="en-US" altLang="en-US" sz="8000" b="1" i="0" u="none" strike="noStrike" cap="none" normalizeH="0" baseline="0" dirty="0" smtClean="0">
                <a:ln>
                  <a:noFill/>
                </a:ln>
                <a:solidFill>
                  <a:srgbClr val="000000"/>
                </a:solidFill>
                <a:effectLst/>
                <a:latin typeface="Helvetica" panose="020B0604020202020204" pitchFamily="34" charset="0"/>
              </a:rPr>
              <a:t> (Bubble sort)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smtClean="0">
                <a:ln>
                  <a:noFill/>
                </a:ln>
                <a:solidFill>
                  <a:srgbClr val="333333"/>
                </a:solidFill>
                <a:effectLst/>
                <a:latin typeface="Helvetica" panose="020B0604020202020204" pitchFamily="34" charset="0"/>
              </a:rPr>
              <a:t>Đây</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là</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thuật</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toán</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cơ</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bản</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nhất</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cho</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việc</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sắp</a:t>
            </a:r>
            <a:r>
              <a:rPr kumimoji="0" lang="en-US" altLang="en-US" sz="4000" b="0" i="0" u="none" strike="noStrike" cap="none" normalizeH="0" baseline="0" dirty="0" smtClean="0">
                <a:ln>
                  <a:noFill/>
                </a:ln>
                <a:solidFill>
                  <a:srgbClr val="333333"/>
                </a:solidFill>
                <a:effectLst/>
                <a:latin typeface="Helvetica" panose="020B0604020202020204" pitchFamily="34" charset="0"/>
              </a:rPr>
              <a:t> </a:t>
            </a:r>
            <a:r>
              <a:rPr kumimoji="0" lang="en-US" altLang="en-US" sz="4000" b="0" i="0" u="none" strike="noStrike" cap="none" normalizeH="0" baseline="0" dirty="0" err="1" smtClean="0">
                <a:ln>
                  <a:noFill/>
                </a:ln>
                <a:solidFill>
                  <a:srgbClr val="333333"/>
                </a:solidFill>
                <a:effectLst/>
                <a:latin typeface="Helvetica" panose="020B0604020202020204" pitchFamily="34" charset="0"/>
              </a:rPr>
              <a:t>xếp</a:t>
            </a:r>
            <a:r>
              <a:rPr kumimoji="0" lang="en-US" altLang="en-US" sz="4000" b="0" i="0" u="none" strike="noStrike" cap="none" normalizeH="0" baseline="0" dirty="0" smtClean="0">
                <a:ln>
                  <a:noFill/>
                </a:ln>
                <a:solidFill>
                  <a:srgbClr val="333333"/>
                </a:solidFill>
                <a:effectLst/>
                <a:latin typeface="Helvetica" panose="020B0604020202020204" pitchFamily="34" charset="0"/>
              </a:rPr>
              <a:t>.</a:t>
            </a:r>
            <a:endParaRPr kumimoji="0" lang="en-US" altLang="en-US" sz="4000" b="1" i="0" u="none" strike="noStrike" cap="none" normalizeH="0" baseline="0" dirty="0" smtClean="0">
              <a:ln>
                <a:noFill/>
              </a:ln>
              <a:solidFill>
                <a:srgbClr val="000000"/>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34760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65858"/>
          </a:xfrm>
        </p:spPr>
        <p:txBody>
          <a:bodyPr>
            <a:normAutofit fontScale="90000"/>
          </a:bodyPr>
          <a:lstStyle/>
          <a:p>
            <a:pPr lvl="0" eaLnBrk="0" fontAlgn="base" hangingPunct="0">
              <a:lnSpc>
                <a:spcPct val="100000"/>
              </a:lnSpc>
              <a:spcAft>
                <a:spcPct val="0"/>
              </a:spcAft>
            </a:pPr>
            <a:r>
              <a:rPr lang="en-US" altLang="en-US" b="1">
                <a:solidFill>
                  <a:srgbClr val="000000"/>
                </a:solidFill>
                <a:latin typeface="Helvetica" panose="020B0604020202020204" pitchFamily="34" charset="0"/>
              </a:rPr>
              <a:t>Ý tưởng</a:t>
            </a:r>
            <a:br>
              <a:rPr lang="en-US" altLang="en-US" b="1">
                <a:solidFill>
                  <a:srgbClr val="000000"/>
                </a:solidFill>
                <a:latin typeface="Helvetica" panose="020B0604020202020204" pitchFamily="34" charset="0"/>
              </a:rPr>
            </a:br>
            <a:r>
              <a:rPr lang="en-US" altLang="en-US">
                <a:solidFill>
                  <a:srgbClr val="333333"/>
                </a:solidFill>
                <a:latin typeface="Helvetica" panose="020B0604020202020204" pitchFamily="34" charset="0"/>
              </a:rPr>
              <a:t>Xét lần lượt các cặp 2 phần tử liên tiếp. Nếu phần tử đứng sau nhỏ hơn phần tử đứng trước, ta đổi chỗ 2 phần tử. Nói cách khác, phần tử nhỏ nhất sẽ </a:t>
            </a:r>
            <a:r>
              <a:rPr lang="en-US" altLang="en-US" b="1">
                <a:solidFill>
                  <a:srgbClr val="333333"/>
                </a:solidFill>
                <a:latin typeface="Helvetica" panose="020B0604020202020204" pitchFamily="34" charset="0"/>
              </a:rPr>
              <a:t>nổi</a:t>
            </a:r>
            <a:r>
              <a:rPr lang="en-US" altLang="en-US">
                <a:solidFill>
                  <a:srgbClr val="333333"/>
                </a:solidFill>
                <a:latin typeface="Helvetica" panose="020B0604020202020204" pitchFamily="34" charset="0"/>
              </a:rPr>
              <a:t> lên trên.</a:t>
            </a:r>
            <a:br>
              <a:rPr lang="en-US" altLang="en-US">
                <a:solidFill>
                  <a:srgbClr val="333333"/>
                </a:solidFill>
                <a:latin typeface="Helvetica" panose="020B0604020202020204" pitchFamily="34" charset="0"/>
              </a:rPr>
            </a:br>
            <a:r>
              <a:rPr lang="en-US" altLang="en-US">
                <a:solidFill>
                  <a:srgbClr val="333333"/>
                </a:solidFill>
                <a:latin typeface="Helvetica" panose="020B0604020202020204" pitchFamily="34" charset="0"/>
              </a:rPr>
              <a:t>Lặp lại đến khi không còn 2 phần tử nào thỏa mãn. Có thể chứng minh được số lần lặp không quá </a:t>
            </a:r>
            <a:r>
              <a:rPr lang="en-US" altLang="en-US">
                <a:solidFill>
                  <a:srgbClr val="333333"/>
                </a:solidFill>
                <a:latin typeface="MathJax_Math-italic"/>
              </a:rPr>
              <a:t>N</a:t>
            </a:r>
            <a:r>
              <a:rPr lang="en-US" altLang="en-US">
                <a:solidFill>
                  <a:srgbClr val="333333"/>
                </a:solidFill>
                <a:latin typeface="MathJax_Main"/>
              </a:rPr>
              <a:t>−1</a:t>
            </a:r>
            <a:r>
              <a:rPr lang="en-US" altLang="en-US">
                <a:solidFill>
                  <a:srgbClr val="333333"/>
                </a:solidFill>
                <a:latin typeface="Helvetica" panose="020B0604020202020204" pitchFamily="34" charset="0"/>
              </a:rPr>
              <a:t>N−1, do một phần tử chỉ có thể </a:t>
            </a:r>
            <a:r>
              <a:rPr lang="en-US" altLang="en-US" b="1">
                <a:solidFill>
                  <a:srgbClr val="333333"/>
                </a:solidFill>
                <a:latin typeface="Helvetica" panose="020B0604020202020204" pitchFamily="34" charset="0"/>
              </a:rPr>
              <a:t>nổi</a:t>
            </a:r>
            <a:r>
              <a:rPr lang="en-US" altLang="en-US">
                <a:solidFill>
                  <a:srgbClr val="333333"/>
                </a:solidFill>
                <a:latin typeface="Helvetica" panose="020B0604020202020204" pitchFamily="34" charset="0"/>
              </a:rPr>
              <a:t> lên trên không quá </a:t>
            </a:r>
            <a:r>
              <a:rPr lang="en-US" altLang="en-US">
                <a:solidFill>
                  <a:srgbClr val="333333"/>
                </a:solidFill>
                <a:latin typeface="MathJax_Math-italic"/>
              </a:rPr>
              <a:t>N</a:t>
            </a:r>
            <a:r>
              <a:rPr lang="en-US" altLang="en-US">
                <a:solidFill>
                  <a:srgbClr val="333333"/>
                </a:solidFill>
                <a:latin typeface="MathJax_Main"/>
              </a:rPr>
              <a:t>−1</a:t>
            </a:r>
            <a:r>
              <a:rPr lang="en-US" altLang="en-US">
                <a:solidFill>
                  <a:srgbClr val="333333"/>
                </a:solidFill>
                <a:latin typeface="Helvetica" panose="020B0604020202020204" pitchFamily="34" charset="0"/>
              </a:rPr>
              <a:t>N−1 lần.</a:t>
            </a:r>
            <a:endParaRPr lang="en-US" dirty="0"/>
          </a:p>
        </p:txBody>
      </p:sp>
    </p:spTree>
    <p:extLst>
      <p:ext uri="{BB962C8B-B14F-4D97-AF65-F5344CB8AC3E}">
        <p14:creationId xmlns:p14="http://schemas.microsoft.com/office/powerpoint/2010/main" val="6520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txBody>
          <a:bodyPr>
            <a:normAutofit/>
          </a:bodyPr>
          <a:lstStyle/>
          <a:p>
            <a:r>
              <a:rPr lang="vi-VN" sz="3600" dirty="0" smtClean="0"/>
              <a:t>PHƯƠNG PHÁP BUBBLE SORT </a:t>
            </a:r>
            <a:endParaRPr lang="en-US" sz="3600" dirty="0" smtClean="0"/>
          </a:p>
          <a:p>
            <a:r>
              <a:rPr lang="vi-VN" sz="3600" dirty="0" smtClean="0"/>
              <a:t>* Giải Thuật: (theo ngôn ngữ tự nhiên) </a:t>
            </a:r>
            <a:endParaRPr lang="en-US" sz="3600" dirty="0" smtClean="0"/>
          </a:p>
          <a:p>
            <a:r>
              <a:rPr lang="vi-VN" sz="3600" dirty="0" smtClean="0"/>
              <a:t>Đầu vào: mảng A gồm n phần tử chưa có thứ tự</a:t>
            </a:r>
            <a:endParaRPr lang="en-US" sz="3600" dirty="0" smtClean="0"/>
          </a:p>
          <a:p>
            <a:r>
              <a:rPr lang="vi-VN" sz="3600" dirty="0" smtClean="0"/>
              <a:t> Đầu ra: mảng A gồm n phần tử đã có thứ tự.</a:t>
            </a:r>
            <a:endParaRPr lang="en-US" sz="3600" dirty="0" smtClean="0"/>
          </a:p>
          <a:p>
            <a:r>
              <a:rPr lang="vi-VN" sz="3600" dirty="0" smtClean="0"/>
              <a:t> - Bước 1: i  0</a:t>
            </a:r>
            <a:endParaRPr lang="en-US" sz="3600" dirty="0" smtClean="0"/>
          </a:p>
          <a:p>
            <a:r>
              <a:rPr lang="vi-VN" sz="3600" dirty="0" smtClean="0"/>
              <a:t> - Bước 2: j  n-1 </a:t>
            </a:r>
            <a:endParaRPr lang="en-US" sz="3600" dirty="0" smtClean="0"/>
          </a:p>
          <a:p>
            <a:r>
              <a:rPr lang="vi-VN" sz="3600" dirty="0" smtClean="0"/>
              <a:t>- Bước 3: Nếu j  i thực hiện bước 5. Ngược lại, nếu A[j]&lt; n-1 qua bước 2. </a:t>
            </a:r>
            <a:endParaRPr lang="en-US" sz="3600" dirty="0" smtClean="0"/>
          </a:p>
          <a:p>
            <a:r>
              <a:rPr lang="vi-VN" sz="3600" dirty="0" smtClean="0"/>
              <a:t>- Bước 6: Kết thúc</a:t>
            </a:r>
            <a:endParaRPr lang="en-US" sz="3600" dirty="0"/>
          </a:p>
        </p:txBody>
      </p:sp>
    </p:spTree>
    <p:extLst>
      <p:ext uri="{BB962C8B-B14F-4D97-AF65-F5344CB8AC3E}">
        <p14:creationId xmlns:p14="http://schemas.microsoft.com/office/powerpoint/2010/main" val="325273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9"/>
            <a:ext cx="10515600" cy="5772014"/>
          </a:xfrm>
        </p:spPr>
        <p:txBody>
          <a:bodyPr>
            <a:normAutofit/>
          </a:bodyPr>
          <a:lstStyle/>
          <a:p>
            <a:r>
              <a:rPr lang="vi-VN" sz="3600" dirty="0" smtClean="0"/>
              <a:t>PHƯƠNG PHÁP BUBBLE SORT </a:t>
            </a:r>
            <a:endParaRPr lang="en-US" sz="3600" dirty="0" smtClean="0"/>
          </a:p>
          <a:p>
            <a:r>
              <a:rPr lang="vi-VN" sz="3600" dirty="0" smtClean="0"/>
              <a:t>* Giải Thuật: (theo mã giả) </a:t>
            </a:r>
            <a:endParaRPr lang="en-US" sz="3600" dirty="0" smtClean="0"/>
          </a:p>
          <a:p>
            <a:r>
              <a:rPr lang="vi-VN" sz="3600" dirty="0" smtClean="0"/>
              <a:t>Đầu vào: mảng A gồm n phần tử chưa có thứ tự </a:t>
            </a:r>
            <a:endParaRPr lang="en-US" sz="3600" dirty="0" smtClean="0"/>
          </a:p>
          <a:p>
            <a:r>
              <a:rPr lang="vi-VN" sz="3600" dirty="0" smtClean="0"/>
              <a:t>Đầu ra: mảng A gồm n phần tử đã có thứ tự.</a:t>
            </a:r>
            <a:endParaRPr lang="en-US" sz="3600" dirty="0" smtClean="0"/>
          </a:p>
          <a:p>
            <a:pPr marL="0" indent="0">
              <a:buNone/>
            </a:pPr>
            <a:r>
              <a:rPr lang="en-US" sz="3600" dirty="0" smtClean="0"/>
              <a:t>    </a:t>
            </a:r>
            <a:r>
              <a:rPr lang="vi-VN" sz="3600" dirty="0" smtClean="0"/>
              <a:t> for i  0 to n – 2 </a:t>
            </a:r>
            <a:endParaRPr lang="en-US" sz="3600" dirty="0" smtClean="0"/>
          </a:p>
          <a:p>
            <a:pPr marL="0" indent="0">
              <a:buNone/>
            </a:pPr>
            <a:r>
              <a:rPr lang="en-US" sz="3600" dirty="0" smtClean="0"/>
              <a:t>          </a:t>
            </a:r>
            <a:r>
              <a:rPr lang="vi-VN" sz="3600" dirty="0" smtClean="0"/>
              <a:t>for j  n - 1 down to i + 1</a:t>
            </a:r>
            <a:endParaRPr lang="en-US" sz="3600" dirty="0" smtClean="0"/>
          </a:p>
          <a:p>
            <a:pPr marL="0" indent="0">
              <a:buNone/>
            </a:pPr>
            <a:r>
              <a:rPr lang="en-US" sz="3600" dirty="0" smtClean="0"/>
              <a:t>              </a:t>
            </a:r>
            <a:r>
              <a:rPr lang="vi-VN" sz="3600" dirty="0" smtClean="0"/>
              <a:t> if A[j] &lt; A[j - 1] </a:t>
            </a:r>
            <a:r>
              <a:rPr lang="en-US" sz="3600" dirty="0" smtClean="0"/>
              <a:t>      </a:t>
            </a:r>
          </a:p>
          <a:p>
            <a:pPr marL="0" indent="0">
              <a:buNone/>
            </a:pPr>
            <a:r>
              <a:rPr lang="en-US" sz="3600" dirty="0"/>
              <a:t> </a:t>
            </a:r>
            <a:r>
              <a:rPr lang="en-US" sz="3600" dirty="0" smtClean="0"/>
              <a:t>              </a:t>
            </a:r>
            <a:r>
              <a:rPr lang="vi-VN" sz="3600" dirty="0" smtClean="0"/>
              <a:t>hoandoi(A[j], A[j - 1])</a:t>
            </a:r>
            <a:endParaRPr lang="en-US" sz="3600" dirty="0"/>
          </a:p>
        </p:txBody>
      </p:sp>
    </p:spTree>
    <p:extLst>
      <p:ext uri="{BB962C8B-B14F-4D97-AF65-F5344CB8AC3E}">
        <p14:creationId xmlns:p14="http://schemas.microsoft.com/office/powerpoint/2010/main" val="203745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normAutofit/>
          </a:bodyPr>
          <a:lstStyle/>
          <a:p>
            <a:r>
              <a:rPr lang="en-US" sz="3600" dirty="0" smtClean="0"/>
              <a:t>* </a:t>
            </a:r>
            <a:r>
              <a:rPr lang="en-US" sz="3600" dirty="0" err="1" smtClean="0"/>
              <a:t>Cài</a:t>
            </a:r>
            <a:r>
              <a:rPr lang="en-US" sz="3600" dirty="0" smtClean="0"/>
              <a:t> </a:t>
            </a:r>
            <a:r>
              <a:rPr lang="en-US" sz="3600" dirty="0" err="1" smtClean="0"/>
              <a:t>đặt</a:t>
            </a:r>
            <a:r>
              <a:rPr lang="en-US" sz="3600" dirty="0" smtClean="0"/>
              <a:t>:</a:t>
            </a:r>
          </a:p>
          <a:p>
            <a:pPr marL="0" indent="0">
              <a:buNone/>
            </a:pPr>
            <a:r>
              <a:rPr lang="en-US" sz="3600" dirty="0" smtClean="0"/>
              <a:t> void </a:t>
            </a:r>
            <a:r>
              <a:rPr lang="en-US" sz="3600" dirty="0" err="1" smtClean="0"/>
              <a:t>BubbleSort</a:t>
            </a:r>
            <a:r>
              <a:rPr lang="en-US" sz="3600" dirty="0" smtClean="0"/>
              <a:t>(</a:t>
            </a:r>
            <a:r>
              <a:rPr lang="en-US" sz="3600" dirty="0" err="1" smtClean="0"/>
              <a:t>int</a:t>
            </a:r>
            <a:r>
              <a:rPr lang="en-US" sz="3600" dirty="0" smtClean="0"/>
              <a:t> a*, </a:t>
            </a:r>
            <a:r>
              <a:rPr lang="en-US" sz="3600" dirty="0" err="1" smtClean="0"/>
              <a:t>int</a:t>
            </a:r>
            <a:r>
              <a:rPr lang="en-US" sz="3600" dirty="0" smtClean="0"/>
              <a:t> n)</a:t>
            </a:r>
          </a:p>
          <a:p>
            <a:pPr marL="0" indent="0">
              <a:buNone/>
            </a:pPr>
            <a:r>
              <a:rPr lang="en-US" sz="3600" dirty="0" smtClean="0"/>
              <a:t>   {    </a:t>
            </a:r>
            <a:r>
              <a:rPr lang="en-US" sz="3600" dirty="0" err="1" smtClean="0"/>
              <a:t>int</a:t>
            </a:r>
            <a:r>
              <a:rPr lang="en-US" sz="3600" dirty="0" smtClean="0"/>
              <a:t> </a:t>
            </a:r>
            <a:r>
              <a:rPr lang="en-US" sz="3600" dirty="0" err="1" smtClean="0"/>
              <a:t>i</a:t>
            </a:r>
            <a:r>
              <a:rPr lang="en-US" sz="3600" dirty="0" smtClean="0"/>
              <a:t>, j; </a:t>
            </a:r>
          </a:p>
          <a:p>
            <a:pPr marL="0" indent="0">
              <a:buNone/>
            </a:pPr>
            <a:r>
              <a:rPr lang="en-US" sz="3600" dirty="0" smtClean="0"/>
              <a:t>        for (</a:t>
            </a:r>
            <a:r>
              <a:rPr lang="en-US" sz="3600" dirty="0" err="1" smtClean="0"/>
              <a:t>i</a:t>
            </a:r>
            <a:r>
              <a:rPr lang="en-US" sz="3600" dirty="0" smtClean="0"/>
              <a:t> = 0; </a:t>
            </a:r>
            <a:r>
              <a:rPr lang="en-US" sz="3600" dirty="0" err="1" smtClean="0"/>
              <a:t>i</a:t>
            </a:r>
            <a:r>
              <a:rPr lang="en-US" sz="3600" dirty="0" smtClean="0"/>
              <a:t> &lt; n-1; </a:t>
            </a:r>
            <a:r>
              <a:rPr lang="en-US" sz="3600" dirty="0" err="1" smtClean="0"/>
              <a:t>i</a:t>
            </a:r>
            <a:r>
              <a:rPr lang="en-US" sz="3600" dirty="0" smtClean="0"/>
              <a:t>++) </a:t>
            </a:r>
          </a:p>
          <a:p>
            <a:pPr marL="0" indent="0">
              <a:buNone/>
            </a:pPr>
            <a:r>
              <a:rPr lang="en-US" sz="3600" dirty="0" smtClean="0"/>
              <a:t>       {     </a:t>
            </a:r>
          </a:p>
          <a:p>
            <a:pPr marL="0" indent="0">
              <a:buNone/>
            </a:pPr>
            <a:r>
              <a:rPr lang="en-US" sz="3600" dirty="0"/>
              <a:t> </a:t>
            </a:r>
            <a:r>
              <a:rPr lang="en-US" sz="3600" dirty="0" smtClean="0"/>
              <a:t>         for (j = n-1; j &gt; </a:t>
            </a:r>
            <a:r>
              <a:rPr lang="en-US" sz="3600" dirty="0" err="1" smtClean="0"/>
              <a:t>i</a:t>
            </a:r>
            <a:r>
              <a:rPr lang="en-US" sz="3600" dirty="0" smtClean="0"/>
              <a:t>; j--) </a:t>
            </a:r>
          </a:p>
          <a:p>
            <a:pPr marL="0" indent="0">
              <a:buNone/>
            </a:pPr>
            <a:r>
              <a:rPr lang="en-US" sz="3600" dirty="0" smtClean="0"/>
              <a:t>              if (a[j] &lt; a[j-1]) </a:t>
            </a:r>
          </a:p>
          <a:p>
            <a:pPr marL="0" indent="0">
              <a:buNone/>
            </a:pPr>
            <a:r>
              <a:rPr lang="en-US" sz="3600" dirty="0"/>
              <a:t> </a:t>
            </a:r>
            <a:r>
              <a:rPr lang="en-US" sz="3600" dirty="0" smtClean="0"/>
              <a:t>             </a:t>
            </a:r>
            <a:r>
              <a:rPr lang="en-US" sz="3600" dirty="0" err="1" smtClean="0"/>
              <a:t>hoandoi</a:t>
            </a:r>
            <a:r>
              <a:rPr lang="en-US" sz="3600" dirty="0" smtClean="0"/>
              <a:t>(a[j], a[j-1]); </a:t>
            </a:r>
          </a:p>
          <a:p>
            <a:pPr marL="0" indent="0">
              <a:buNone/>
            </a:pPr>
            <a:r>
              <a:rPr lang="en-US" sz="3600" dirty="0"/>
              <a:t> </a:t>
            </a:r>
            <a:r>
              <a:rPr lang="en-US" sz="3600" dirty="0" smtClean="0"/>
              <a:t>        } </a:t>
            </a:r>
            <a:endParaRPr lang="en-US" sz="3600" dirty="0"/>
          </a:p>
        </p:txBody>
      </p:sp>
    </p:spTree>
    <p:extLst>
      <p:ext uri="{BB962C8B-B14F-4D97-AF65-F5344CB8AC3E}">
        <p14:creationId xmlns:p14="http://schemas.microsoft.com/office/powerpoint/2010/main" val="2361335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456</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Helvetica</vt:lpstr>
      <vt:lpstr>MathJax_Caligraphic</vt:lpstr>
      <vt:lpstr>MathJax_Main</vt:lpstr>
      <vt:lpstr>MathJax_Math-italic</vt:lpstr>
      <vt:lpstr>Times New Roman</vt:lpstr>
      <vt:lpstr>Office Theme</vt:lpstr>
      <vt:lpstr>KHÁI NIỆM  * Sắp xếp là quá trình xử lý một danh sách sao cho các phần tử trong danh sách thỏa một quan hệ thứ tự R nào đó.  * Nghịch thế: giả sử có danh sách A chứa các phần tử a0 , a1 , .. an-1 và một quan hệ thứ tự R cần thiết lập trên A, khi đó aj R ai nếu i &lt; j là một nghịch thế. Ví dụ: Cho A = {1, 2, 9, 4, 5, 6}, quan hệ thứ tự R là , khi đó, 9 và 4 là một nghịch thế vì 4 &lt; 9 và vị trí của 4 là j = 3 và vị trí của 9 là i = 2, i &lt; j * Dãy chưa có thứ tự: là dãy chứa nghịch thế.  * Nguyên tắc sắp xếp: hoán vị các phần tử của dãy sao cho dãy không còn chứa nghịch thế.  Ví dụ: Cho A = {1, 2, 9, 6, 5, 4}, quan hệ thứ tự R là , số nghịch thế là 6.  Quá trình sắp xếp như sau:  - Đổi chổ A[2] và A[5], A = {1, 2, 4, 6, 5, 9} số nghịch thế: 1.  - Đổi chổ A[3] và A[4], A = {1, 2, 4, 5, 6, 9} số nghịch thế: 0.</vt:lpstr>
      <vt:lpstr>Giới thiệu Ứng dụng về sắp xếp có ở khắp mọi nơi: -Một danh sách lớp với các học sinh được sắp xếp theo thứ tự bảng chữ cái. -Một danh bạ điện thoại. -Danh sách các truy vấn được tìm kiếm nhiều nhất trên Google. Thuật toán sắp xếp cũng được dùng kết hợp với những thuật toán khác, như tìm kiếm nhị phân, thuật toán Kruskal để tìm cây khung nhỏ nhất của đồ thị. Vì sao chúng ta phải học nhiều thuật toán sắp xếp? Khi code, bạn chỉ cần biết cài một thuật toán sắp xếp là đủ. Hoặc nếu bạn code C++ hay Java, bạn chỉ cần biết cách gọi thư viện. Tuy nhiên, các thuật toán sắp xếp khác nhau cho ta nhiều ý tưởng hay và độc đáo - điều này vô cùng hữu ích khi các bạn học các thuật toán khác. </vt:lpstr>
      <vt:lpstr>Những điểm cần chú ý    Hãy thử tưởng tượng bạn có một bộ bài đã được xáo, và bạn muốn sắp xếp lại các lá bài theo thứ tự tăng dần. Bạn sẽ làm như nào? Có rất nhiều cách tiếp cận khác nhau:    - Chia bộ bài theo giá trị: 2, 3, 4... Rồi gộp lại.    - Trải tất cả các lá bài ra, rồi lần lượt lấy lá bài nhỏ nhất.    - Chia bộ bài ra thành nhiều nhóm nhỏ. Với mỗi nhóm, sắp xếp lại, sau đó gộp các nhóm lại với nhau theo thứ tự tăng dần. Bạn sẽ thấy những cách tiếp cận khác nhau sẽ có thời gian nhanh chậm khác nhau. Các thuật toán sắp xếp cũng vậy. Có rất nhiều cách tiếp cận, với ưu, nhược điểm khác nhau. </vt:lpstr>
      <vt:lpstr>Khi so sánh giữa các thuật toán này với nhau, có nhiều vấn đề phải quan tâm. Thời gian chạy. Đối với các dữ liệu rất lớn, các thuật toán không hiệu quả sẽ chạy rất chậm và không thể ứng dụng trong thực tế. Bộ nhớ. Các thuật toán nhanh đòi hỏi đệ quy sẽ có thể phải tạo ra các bản copy của dữ liệu đang xử lí. Với những hệ thống mà bộ nhớ có giới hạn (ví dụ embedded system), một vài thuật toán sẽ không thể chạy được. Độ ổn định (stability). Độ ổn định được định nghĩa dựa trên điều gì sẽ xảy ra với các phần tử có giá trị giống nhau. Đối với thuật toán sắp xếp ổn định, các phần tử bằng với giá trị bằng nhau sẽ giữ nguyên thứ tự trong mảng trước khi sắp xếp. Đối với thuật toán sắp xếp không ổn định, các phần tử có giá trị bằng nhau sẽ có thể có thứ tự bất kỳ. Trong bài viết này, ta giả sử cần sắp xếp tăng dần các phần tử. Để sắp xếp giảm dần, ta có nhiều cách: Sửa đổi thuật toán một cách phù hợp. Sắp xếp, sau đó đảo ngược thứ tự các phần tử. Định nghĩa lại việc so sánh nhỏ hơn. </vt:lpstr>
      <vt:lpstr>Sắp xếp nổi bọt (Bubble sort) Đây là thuật toán cơ bản nhất cho việc sắp xếp. </vt:lpstr>
      <vt:lpstr>Ý tưởng Xét lần lượt các cặp 2 phần tử liên tiếp. Nếu phần tử đứng sau nhỏ hơn phần tử đứng trước, ta đổi chỗ 2 phần tử. Nói cách khác, phần tử nhỏ nhất sẽ nổi lên trên. Lặp lại đến khi không còn 2 phần tử nào thỏa mãn. Có thể chứng minh được số lần lặp không quá N−1N−1, do một phần tử chỉ có thể nổi lên trên không quá N−1N−1 lần.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KHÁI NIỆM  * Sắp xếp là quá trình xử lý một danh sách sao cho các phần tử trong danh sách thỏa một quan hệ thứ tự R nào đó.  * Nghịch thế: giả sử có danh sách A chứa các phần tử a0 , a1 , .. an-1 và một quan hệ thứ tự R cần thiết lập trên A, khi đó aj R ai nếu i &lt; j là một nghịch thế. Ví dụ: Cho A = {1, 2, 9, 4, 5, 6}, quan hệ thứ tự R là , khi đó, 9 và 4 là một nghịch thế vì 4  9 và vị trí của 4 là j = 3 và vị trí của 9 là i = 2, i &lt; j. 4 * Dãy chưa có thứ tự: là dãy chứa nghịch thế.  * Nguyên tắc sắp xếp: hoán vị các phần tử của dãy sao cho dãy không còn chứa nghịch thế.  Ví dụ: Cho A = {1, 2, 9, 6, 5, 4}, quan hệ thứ tự R là , số nghịch thế là 6.  Quá trình sắp xếp như sau:  - Đổi chổ A[2] và A[5], A = {1, 2, 4, 6, 5, 9} số nghịch thế: 1.  - Đổi chổ A[3] và A[4], A = {1, 2, 4, 5, 6, 9} số nghịch thế: 0.</dc:title>
  <dc:creator>Administrator</dc:creator>
  <cp:lastModifiedBy>Administrator</cp:lastModifiedBy>
  <cp:revision>4</cp:revision>
  <dcterms:created xsi:type="dcterms:W3CDTF">2018-05-11T15:19:43Z</dcterms:created>
  <dcterms:modified xsi:type="dcterms:W3CDTF">2018-05-11T15:51:20Z</dcterms:modified>
</cp:coreProperties>
</file>