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509DBA-25D1-451F-BC23-B2027E48F30C}" type="datetimeFigureOut">
              <a:rPr lang="en-US" smtClean="0"/>
              <a:t>03/12/2018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403719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509DBA-25D1-451F-BC23-B2027E48F30C}" type="datetimeFigureOut">
              <a:rPr lang="en-US" smtClean="0"/>
              <a:t>03/12/2018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326332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509DBA-25D1-451F-BC23-B2027E48F30C}" type="datetimeFigureOut">
              <a:rPr lang="en-US" smtClean="0"/>
              <a:t>03/12/2018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3895423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509DBA-25D1-451F-BC23-B2027E48F30C}" type="datetimeFigureOut">
              <a:rPr lang="en-US" smtClean="0"/>
              <a:t>03/12/2018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19565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509DBA-25D1-451F-BC23-B2027E48F30C}" type="datetimeFigureOut">
              <a:rPr lang="en-US" smtClean="0"/>
              <a:t>03/12/2018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289999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509DBA-25D1-451F-BC23-B2027E48F30C}" type="datetimeFigureOut">
              <a:rPr lang="en-US" smtClean="0"/>
              <a:t>03/12/2018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373105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509DBA-25D1-451F-BC23-B2027E48F30C}" type="datetimeFigureOut">
              <a:rPr lang="en-US" smtClean="0"/>
              <a:t>03/12/2018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247064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509DBA-25D1-451F-BC23-B2027E48F30C}" type="datetimeFigureOut">
              <a:rPr lang="en-US" smtClean="0"/>
              <a:t>03/12/2018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371878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09DBA-25D1-451F-BC23-B2027E48F30C}" type="datetimeFigureOut">
              <a:rPr lang="en-US" smtClean="0"/>
              <a:t>03/12/2018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210310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09DBA-25D1-451F-BC23-B2027E48F30C}" type="datetimeFigureOut">
              <a:rPr lang="en-US" smtClean="0"/>
              <a:t>03/12/2018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373943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09DBA-25D1-451F-BC23-B2027E48F30C}" type="datetimeFigureOut">
              <a:rPr lang="en-US" smtClean="0"/>
              <a:t>03/12/2018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2284705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50000" b="-5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09DBA-25D1-451F-BC23-B2027E48F30C}" type="datetimeFigureOut">
              <a:rPr lang="en-US" smtClean="0"/>
              <a:t>03/12/2018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18ED3-828F-4A57-964F-C163D04E9593}" type="slidenum">
              <a:rPr lang="en-US" smtClean="0"/>
              <a:t>‹#›</a:t>
            </a:fld>
            <a:endParaRPr lang="en-US"/>
          </a:p>
        </p:txBody>
      </p:sp>
    </p:spTree>
    <p:extLst>
      <p:ext uri="{BB962C8B-B14F-4D97-AF65-F5344CB8AC3E}">
        <p14:creationId xmlns:p14="http://schemas.microsoft.com/office/powerpoint/2010/main" val="4254736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TextBox 3"/>
          <p:cNvSpPr txBox="1"/>
          <p:nvPr/>
        </p:nvSpPr>
        <p:spPr>
          <a:xfrm>
            <a:off x="1066800" y="1524000"/>
            <a:ext cx="7162800" cy="923330"/>
          </a:xfrm>
          <a:prstGeom prst="rect">
            <a:avLst/>
          </a:prstGeom>
          <a:noFill/>
        </p:spPr>
        <p:txBody>
          <a:bodyPr wrap="square" rtlCol="0">
            <a:spAutoFit/>
          </a:bodyPr>
          <a:lstStyle/>
          <a:p>
            <a:pPr algn="ctr"/>
            <a:r>
              <a:rPr lang="en-US" sz="5400" b="1" dirty="0" err="1" smtClean="0">
                <a:solidFill>
                  <a:srgbClr val="FF0000"/>
                </a:solidFill>
              </a:rPr>
              <a:t>Giới</a:t>
            </a:r>
            <a:r>
              <a:rPr lang="en-US" sz="5400" b="1" dirty="0" smtClean="0">
                <a:solidFill>
                  <a:srgbClr val="FF0000"/>
                </a:solidFill>
              </a:rPr>
              <a:t> </a:t>
            </a:r>
            <a:r>
              <a:rPr lang="en-US" sz="5400" b="1" dirty="0" err="1" smtClean="0">
                <a:solidFill>
                  <a:srgbClr val="FF0000"/>
                </a:solidFill>
              </a:rPr>
              <a:t>thiệu</a:t>
            </a:r>
            <a:r>
              <a:rPr lang="en-US" sz="5400" b="1" dirty="0" smtClean="0">
                <a:solidFill>
                  <a:srgbClr val="FF0000"/>
                </a:solidFill>
              </a:rPr>
              <a:t> </a:t>
            </a:r>
            <a:r>
              <a:rPr lang="en-US" sz="5400" b="1" dirty="0" err="1" smtClean="0">
                <a:solidFill>
                  <a:srgbClr val="FF0000"/>
                </a:solidFill>
              </a:rPr>
              <a:t>sơ</a:t>
            </a:r>
            <a:r>
              <a:rPr lang="en-US" sz="5400" b="1" dirty="0" smtClean="0">
                <a:solidFill>
                  <a:srgbClr val="FF0000"/>
                </a:solidFill>
              </a:rPr>
              <a:t> </a:t>
            </a:r>
            <a:r>
              <a:rPr lang="en-US" sz="5400" b="1" dirty="0" err="1" smtClean="0">
                <a:solidFill>
                  <a:srgbClr val="FF0000"/>
                </a:solidFill>
              </a:rPr>
              <a:t>bộ</a:t>
            </a:r>
            <a:endParaRPr lang="en-US" sz="5400" b="1" dirty="0">
              <a:solidFill>
                <a:srgbClr val="FF0000"/>
              </a:solidFill>
            </a:endParaRPr>
          </a:p>
        </p:txBody>
      </p:sp>
    </p:spTree>
    <p:extLst>
      <p:ext uri="{BB962C8B-B14F-4D97-AF65-F5344CB8AC3E}">
        <p14:creationId xmlns:p14="http://schemas.microsoft.com/office/powerpoint/2010/main" val="30318230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914400"/>
            <a:ext cx="6934200" cy="2862322"/>
          </a:xfrm>
          <a:prstGeom prst="rect">
            <a:avLst/>
          </a:prstGeom>
          <a:noFill/>
        </p:spPr>
        <p:txBody>
          <a:bodyPr wrap="square" rtlCol="0">
            <a:spAutoFit/>
          </a:bodyPr>
          <a:lstStyle/>
          <a:p>
            <a:r>
              <a:rPr lang="en-US" dirty="0">
                <a:solidFill>
                  <a:srgbClr val="FF0000"/>
                </a:solidFill>
              </a:rPr>
              <a:t>long </a:t>
            </a:r>
            <a:r>
              <a:rPr lang="en-US" dirty="0" err="1">
                <a:solidFill>
                  <a:srgbClr val="FF0000"/>
                </a:solidFill>
              </a:rPr>
              <a:t>long</a:t>
            </a:r>
            <a:r>
              <a:rPr lang="en-US" dirty="0">
                <a:solidFill>
                  <a:srgbClr val="FF0000"/>
                </a:solidFill>
              </a:rPr>
              <a:t> </a:t>
            </a:r>
            <a:r>
              <a:rPr lang="en-US" dirty="0"/>
              <a:t>Sum(</a:t>
            </a:r>
            <a:r>
              <a:rPr lang="en-US" dirty="0" err="1"/>
              <a:t>int</a:t>
            </a:r>
            <a:r>
              <a:rPr lang="en-US" dirty="0"/>
              <a:t> n</a:t>
            </a:r>
            <a:r>
              <a:rPr lang="en-US" dirty="0" smtClean="0"/>
              <a:t>){</a:t>
            </a:r>
          </a:p>
          <a:p>
            <a:r>
              <a:rPr lang="en-US" dirty="0"/>
              <a:t>	return </a:t>
            </a:r>
            <a:r>
              <a:rPr lang="en-US" dirty="0">
                <a:solidFill>
                  <a:srgbClr val="FF0000"/>
                </a:solidFill>
              </a:rPr>
              <a:t>1LL</a:t>
            </a:r>
            <a:r>
              <a:rPr lang="en-US" dirty="0"/>
              <a:t>*n*(n+1)/2;</a:t>
            </a:r>
          </a:p>
          <a:p>
            <a:r>
              <a:rPr lang="en-US" dirty="0"/>
              <a:t>}</a:t>
            </a:r>
          </a:p>
          <a:p>
            <a:r>
              <a:rPr lang="en-US" dirty="0" smtClean="0"/>
              <a:t/>
            </a:r>
            <a:br>
              <a:rPr lang="en-US" dirty="0" smtClean="0"/>
            </a:br>
            <a:r>
              <a:rPr lang="en-US" dirty="0" smtClean="0"/>
              <a:t>1LL </a:t>
            </a:r>
            <a:r>
              <a:rPr lang="en-US" dirty="0" err="1" smtClean="0"/>
              <a:t>là</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ép</a:t>
            </a:r>
            <a:r>
              <a:rPr lang="en-US" dirty="0" smtClean="0"/>
              <a:t> </a:t>
            </a:r>
            <a:r>
              <a:rPr lang="en-US" dirty="0" err="1" smtClean="0"/>
              <a:t>kiểu</a:t>
            </a:r>
            <a:r>
              <a:rPr lang="en-US" dirty="0" smtClean="0"/>
              <a:t> </a:t>
            </a:r>
            <a:r>
              <a:rPr lang="en-US" dirty="0" err="1" smtClean="0"/>
              <a:t>để</a:t>
            </a:r>
            <a:r>
              <a:rPr lang="en-US" dirty="0" smtClean="0"/>
              <a:t> </a:t>
            </a:r>
            <a:r>
              <a:rPr lang="en-US" dirty="0" err="1" smtClean="0"/>
              <a:t>biến</a:t>
            </a:r>
            <a:r>
              <a:rPr lang="en-US" dirty="0" smtClean="0"/>
              <a:t> </a:t>
            </a:r>
            <a:r>
              <a:rPr lang="en-US" dirty="0" err="1" smtClean="0"/>
              <a:t>tính</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dó</a:t>
            </a:r>
            <a:r>
              <a:rPr lang="en-US" dirty="0" smtClean="0"/>
              <a:t> </a:t>
            </a:r>
            <a:r>
              <a:rPr lang="en-US" dirty="0" err="1" smtClean="0"/>
              <a:t>được</a:t>
            </a:r>
            <a:r>
              <a:rPr lang="en-US" dirty="0" smtClean="0"/>
              <a:t> </a:t>
            </a:r>
            <a:r>
              <a:rPr lang="en-US" dirty="0" err="1" smtClean="0"/>
              <a:t>cấp</a:t>
            </a:r>
            <a:r>
              <a:rPr lang="en-US" dirty="0" smtClean="0"/>
              <a:t> </a:t>
            </a:r>
            <a:r>
              <a:rPr lang="en-US" dirty="0" err="1" smtClean="0"/>
              <a:t>bộ</a:t>
            </a:r>
            <a:r>
              <a:rPr lang="en-US" dirty="0" smtClean="0"/>
              <a:t> </a:t>
            </a:r>
            <a:r>
              <a:rPr lang="en-US" dirty="0" err="1" smtClean="0"/>
              <a:t>nhớ</a:t>
            </a:r>
            <a:r>
              <a:rPr lang="en-US" dirty="0" smtClean="0"/>
              <a:t> </a:t>
            </a:r>
            <a:r>
              <a:rPr lang="en-US" dirty="0" err="1" smtClean="0"/>
              <a:t>là</a:t>
            </a:r>
            <a:r>
              <a:rPr lang="en-US" dirty="0" smtClean="0"/>
              <a:t> long </a:t>
            </a:r>
            <a:r>
              <a:rPr lang="en-US" dirty="0" err="1" smtClean="0"/>
              <a:t>long</a:t>
            </a:r>
            <a:endParaRPr lang="en-US" dirty="0" smtClean="0"/>
          </a:p>
          <a:p>
            <a:endParaRPr lang="en-US" dirty="0"/>
          </a:p>
          <a:p>
            <a:r>
              <a:rPr lang="en-US" dirty="0" err="1" smtClean="0"/>
              <a:t>Vòng</a:t>
            </a:r>
            <a:r>
              <a:rPr lang="en-US" dirty="0" smtClean="0"/>
              <a:t> </a:t>
            </a:r>
            <a:r>
              <a:rPr lang="en-US" dirty="0" err="1" smtClean="0"/>
              <a:t>lặp</a:t>
            </a:r>
            <a:r>
              <a:rPr lang="en-US" dirty="0" smtClean="0"/>
              <a:t> </a:t>
            </a:r>
            <a:r>
              <a:rPr lang="en-US" dirty="0" err="1" smtClean="0"/>
              <a:t>không</a:t>
            </a:r>
            <a:r>
              <a:rPr lang="en-US" dirty="0" smtClean="0"/>
              <a:t> </a:t>
            </a:r>
            <a:r>
              <a:rPr lang="en-US" dirty="0" err="1" smtClean="0"/>
              <a:t>hề</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lần</a:t>
            </a:r>
            <a:r>
              <a:rPr lang="en-US" dirty="0" smtClean="0"/>
              <a:t> </a:t>
            </a:r>
            <a:r>
              <a:rPr lang="en-US" dirty="0" err="1" smtClean="0"/>
              <a:t>này</a:t>
            </a:r>
            <a:r>
              <a:rPr lang="en-US" dirty="0"/>
              <a:t> </a:t>
            </a:r>
            <a:r>
              <a:rPr lang="en-US" dirty="0" err="1" smtClean="0"/>
              <a:t>mà</a:t>
            </a:r>
            <a:r>
              <a:rPr lang="en-US" dirty="0" smtClean="0"/>
              <a:t> </a:t>
            </a:r>
            <a:r>
              <a:rPr lang="en-US" dirty="0" err="1" smtClean="0"/>
              <a:t>chỉ</a:t>
            </a:r>
            <a:r>
              <a:rPr lang="en-US" dirty="0" smtClean="0"/>
              <a:t> </a:t>
            </a:r>
            <a:r>
              <a:rPr lang="en-US" dirty="0" err="1" smtClean="0"/>
              <a:t>đơn</a:t>
            </a:r>
            <a:r>
              <a:rPr lang="en-US" dirty="0" smtClean="0"/>
              <a:t> </a:t>
            </a:r>
            <a:r>
              <a:rPr lang="en-US" dirty="0" err="1" smtClean="0"/>
              <a:t>thuần</a:t>
            </a:r>
            <a:r>
              <a:rPr lang="en-US" dirty="0" smtClean="0"/>
              <a:t> </a:t>
            </a:r>
            <a:r>
              <a:rPr lang="en-US" dirty="0" err="1" smtClean="0"/>
              <a:t>là</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toán</a:t>
            </a:r>
            <a:r>
              <a:rPr lang="en-US" dirty="0" smtClean="0"/>
              <a:t> </a:t>
            </a:r>
            <a:r>
              <a:rPr lang="en-US" dirty="0" err="1" smtClean="0"/>
              <a:t>học</a:t>
            </a:r>
            <a:r>
              <a:rPr lang="en-US" dirty="0" smtClean="0"/>
              <a:t> </a:t>
            </a:r>
            <a:r>
              <a:rPr lang="en-US" dirty="0" err="1" smtClean="0"/>
              <a:t>nên</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sẽ</a:t>
            </a:r>
            <a:r>
              <a:rPr lang="en-US" dirty="0" smtClean="0"/>
              <a:t> </a:t>
            </a:r>
            <a:r>
              <a:rPr lang="en-US" dirty="0" err="1" smtClean="0"/>
              <a:t>chạy</a:t>
            </a:r>
            <a:r>
              <a:rPr lang="en-US" dirty="0" smtClean="0"/>
              <a:t> </a:t>
            </a:r>
            <a:r>
              <a:rPr lang="en-US" dirty="0" err="1" smtClean="0"/>
              <a:t>rất</a:t>
            </a:r>
            <a:r>
              <a:rPr lang="en-US" dirty="0" smtClean="0"/>
              <a:t> </a:t>
            </a:r>
            <a:r>
              <a:rPr lang="en-US" dirty="0" err="1" smtClean="0"/>
              <a:t>nhanh</a:t>
            </a:r>
            <a:endParaRPr lang="en-US" dirty="0" smtClean="0"/>
          </a:p>
          <a:p>
            <a:endParaRPr lang="en-US" dirty="0"/>
          </a:p>
        </p:txBody>
      </p:sp>
    </p:spTree>
    <p:extLst>
      <p:ext uri="{BB962C8B-B14F-4D97-AF65-F5344CB8AC3E}">
        <p14:creationId xmlns:p14="http://schemas.microsoft.com/office/powerpoint/2010/main" val="48513219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1079028"/>
            <a:ext cx="7086600" cy="523220"/>
          </a:xfrm>
          <a:prstGeom prst="rect">
            <a:avLst/>
          </a:prstGeom>
          <a:noFill/>
        </p:spPr>
        <p:txBody>
          <a:bodyPr wrap="square" rtlCol="0">
            <a:spAutoFit/>
          </a:bodyPr>
          <a:lstStyle/>
          <a:p>
            <a:r>
              <a:rPr lang="en-US" sz="2800" b="1" dirty="0" smtClean="0">
                <a:solidFill>
                  <a:srgbClr val="FF0000"/>
                </a:solidFill>
              </a:rPr>
              <a:t>1. LỖI SAI ĐÁP ÁN: WRONG ANSWER</a:t>
            </a:r>
            <a:endParaRPr lang="en-US" sz="2800" b="1" dirty="0">
              <a:solidFill>
                <a:srgbClr val="FF0000"/>
              </a:solidFill>
            </a:endParaRPr>
          </a:p>
        </p:txBody>
      </p:sp>
      <p:sp>
        <p:nvSpPr>
          <p:cNvPr id="5" name="TextBox 4"/>
          <p:cNvSpPr txBox="1"/>
          <p:nvPr/>
        </p:nvSpPr>
        <p:spPr>
          <a:xfrm>
            <a:off x="990600" y="1752600"/>
            <a:ext cx="7620000" cy="4031873"/>
          </a:xfrm>
          <a:prstGeom prst="rect">
            <a:avLst/>
          </a:prstGeom>
          <a:noFill/>
        </p:spPr>
        <p:txBody>
          <a:bodyPr wrap="square" rtlCol="0">
            <a:spAutoFit/>
          </a:bodyPr>
          <a:lstStyle/>
          <a:p>
            <a:r>
              <a:rPr lang="en-US" sz="3200" dirty="0" err="1" smtClean="0"/>
              <a:t>Lỗi</a:t>
            </a:r>
            <a:r>
              <a:rPr lang="en-US" sz="3200" dirty="0" smtClean="0"/>
              <a:t> </a:t>
            </a:r>
            <a:r>
              <a:rPr lang="en-US" sz="3200" dirty="0" err="1" smtClean="0"/>
              <a:t>này</a:t>
            </a:r>
            <a:r>
              <a:rPr lang="en-US" sz="3200" dirty="0" smtClean="0"/>
              <a:t> </a:t>
            </a:r>
            <a:r>
              <a:rPr lang="en-US" sz="3200" dirty="0" err="1" smtClean="0"/>
              <a:t>xuất</a:t>
            </a:r>
            <a:r>
              <a:rPr lang="en-US" sz="3200" dirty="0" smtClean="0"/>
              <a:t> </a:t>
            </a:r>
            <a:r>
              <a:rPr lang="en-US" sz="3200" dirty="0" err="1" smtClean="0"/>
              <a:t>hiện</a:t>
            </a:r>
            <a:r>
              <a:rPr lang="en-US" sz="3200" dirty="0" smtClean="0"/>
              <a:t> </a:t>
            </a:r>
            <a:r>
              <a:rPr lang="en-US" sz="3200" dirty="0" err="1" smtClean="0"/>
              <a:t>khi</a:t>
            </a:r>
            <a:r>
              <a:rPr lang="en-US" sz="3200" dirty="0" smtClean="0"/>
              <a:t> </a:t>
            </a:r>
            <a:r>
              <a:rPr lang="en-US" sz="3200" dirty="0" err="1" smtClean="0"/>
              <a:t>chương</a:t>
            </a:r>
            <a:r>
              <a:rPr lang="en-US" sz="3200" dirty="0" smtClean="0"/>
              <a:t> </a:t>
            </a:r>
            <a:r>
              <a:rPr lang="en-US" sz="3200" dirty="0" err="1" smtClean="0"/>
              <a:t>trình</a:t>
            </a:r>
            <a:r>
              <a:rPr lang="en-US" sz="3200" dirty="0" smtClean="0"/>
              <a:t> </a:t>
            </a:r>
            <a:r>
              <a:rPr lang="en-US" sz="3200" dirty="0" err="1" smtClean="0"/>
              <a:t>cuả</a:t>
            </a:r>
            <a:r>
              <a:rPr lang="en-US" sz="3200" dirty="0" smtClean="0"/>
              <a:t> </a:t>
            </a:r>
            <a:r>
              <a:rPr lang="en-US" sz="3200" dirty="0" err="1" smtClean="0"/>
              <a:t>bạn</a:t>
            </a:r>
            <a:r>
              <a:rPr lang="en-US" sz="3200" dirty="0" smtClean="0"/>
              <a:t> </a:t>
            </a:r>
            <a:r>
              <a:rPr lang="en-US" sz="3200" dirty="0" err="1" smtClean="0"/>
              <a:t>đưa</a:t>
            </a:r>
            <a:r>
              <a:rPr lang="en-US" sz="3200" dirty="0" smtClean="0"/>
              <a:t> </a:t>
            </a:r>
            <a:r>
              <a:rPr lang="en-US" sz="3200" dirty="0" err="1" smtClean="0"/>
              <a:t>ra</a:t>
            </a:r>
            <a:r>
              <a:rPr lang="en-US" sz="3200" dirty="0" smtClean="0"/>
              <a:t> </a:t>
            </a:r>
            <a:r>
              <a:rPr lang="en-US" sz="3200" dirty="0" err="1" smtClean="0"/>
              <a:t>đáp</a:t>
            </a:r>
            <a:r>
              <a:rPr lang="en-US" sz="3200" dirty="0" smtClean="0"/>
              <a:t> </a:t>
            </a:r>
            <a:r>
              <a:rPr lang="en-US" sz="3200" dirty="0" err="1" smtClean="0"/>
              <a:t>án</a:t>
            </a:r>
            <a:r>
              <a:rPr lang="en-US" sz="3200" dirty="0" smtClean="0"/>
              <a:t> </a:t>
            </a:r>
            <a:r>
              <a:rPr lang="en-US" sz="3200" dirty="0" err="1" smtClean="0"/>
              <a:t>khác</a:t>
            </a:r>
            <a:r>
              <a:rPr lang="en-US" sz="3200" dirty="0" smtClean="0"/>
              <a:t> </a:t>
            </a:r>
            <a:r>
              <a:rPr lang="en-US" sz="3200" dirty="0" err="1" smtClean="0"/>
              <a:t>với</a:t>
            </a:r>
            <a:r>
              <a:rPr lang="en-US" sz="3200" dirty="0" smtClean="0"/>
              <a:t> </a:t>
            </a:r>
            <a:r>
              <a:rPr lang="en-US" sz="3200" dirty="0" err="1" smtClean="0"/>
              <a:t>đáp</a:t>
            </a:r>
            <a:r>
              <a:rPr lang="en-US" sz="3200" dirty="0" smtClean="0"/>
              <a:t> </a:t>
            </a:r>
            <a:r>
              <a:rPr lang="en-US" sz="3200" dirty="0" err="1" smtClean="0"/>
              <a:t>án</a:t>
            </a:r>
            <a:r>
              <a:rPr lang="en-US" sz="3200" dirty="0" smtClean="0"/>
              <a:t> </a:t>
            </a:r>
            <a:r>
              <a:rPr lang="en-US" sz="3200" dirty="0" err="1" smtClean="0"/>
              <a:t>của</a:t>
            </a:r>
            <a:r>
              <a:rPr lang="en-US" sz="3200" dirty="0" smtClean="0"/>
              <a:t> </a:t>
            </a:r>
            <a:r>
              <a:rPr lang="en-US" sz="3200" dirty="0" err="1" smtClean="0"/>
              <a:t>đề,trong</a:t>
            </a:r>
            <a:r>
              <a:rPr lang="en-US" sz="3200" dirty="0" smtClean="0"/>
              <a:t> </a:t>
            </a:r>
            <a:r>
              <a:rPr lang="en-US" sz="3200" dirty="0" err="1" smtClean="0"/>
              <a:t>đó</a:t>
            </a:r>
            <a:r>
              <a:rPr lang="en-US" sz="3200" dirty="0" smtClean="0"/>
              <a:t> </a:t>
            </a:r>
            <a:r>
              <a:rPr lang="en-US" sz="3200" dirty="0" err="1" smtClean="0"/>
              <a:t>có</a:t>
            </a:r>
            <a:r>
              <a:rPr lang="en-US" sz="3200" dirty="0" smtClean="0"/>
              <a:t> </a:t>
            </a:r>
            <a:r>
              <a:rPr lang="en-US" sz="3200" dirty="0" err="1" smtClean="0"/>
              <a:t>thể</a:t>
            </a:r>
            <a:r>
              <a:rPr lang="en-US" sz="3200" dirty="0" smtClean="0"/>
              <a:t>  </a:t>
            </a:r>
            <a:r>
              <a:rPr lang="en-US" sz="3200" dirty="0" err="1" smtClean="0"/>
              <a:t>sai</a:t>
            </a:r>
            <a:r>
              <a:rPr lang="en-US" sz="3200" dirty="0" smtClean="0"/>
              <a:t> </a:t>
            </a:r>
            <a:r>
              <a:rPr lang="en-US" sz="3200" dirty="0" err="1" smtClean="0"/>
              <a:t>cấu</a:t>
            </a:r>
            <a:r>
              <a:rPr lang="en-US" sz="3200" dirty="0" smtClean="0"/>
              <a:t> </a:t>
            </a:r>
            <a:r>
              <a:rPr lang="en-US" sz="3200" dirty="0" err="1" smtClean="0"/>
              <a:t>trúc</a:t>
            </a:r>
            <a:r>
              <a:rPr lang="en-US" sz="3200" dirty="0" smtClean="0"/>
              <a:t> </a:t>
            </a:r>
            <a:r>
              <a:rPr lang="en-US" sz="3200" dirty="0" err="1" smtClean="0"/>
              <a:t>đáp</a:t>
            </a:r>
            <a:r>
              <a:rPr lang="en-US" sz="3200" dirty="0" smtClean="0"/>
              <a:t> </a:t>
            </a:r>
            <a:r>
              <a:rPr lang="en-US" sz="3200" dirty="0" err="1" smtClean="0"/>
              <a:t>án</a:t>
            </a:r>
            <a:r>
              <a:rPr lang="en-US" sz="3200" dirty="0" smtClean="0"/>
              <a:t> </a:t>
            </a:r>
            <a:r>
              <a:rPr lang="en-US" sz="3200" dirty="0" err="1" smtClean="0"/>
              <a:t>như</a:t>
            </a:r>
            <a:r>
              <a:rPr lang="en-US" sz="3200" dirty="0" smtClean="0"/>
              <a:t>  </a:t>
            </a:r>
            <a:r>
              <a:rPr lang="en-US" sz="3200" dirty="0" err="1" smtClean="0"/>
              <a:t>lỗi</a:t>
            </a:r>
            <a:r>
              <a:rPr lang="en-US" sz="3200" dirty="0" smtClean="0"/>
              <a:t> </a:t>
            </a:r>
            <a:r>
              <a:rPr lang="en-US" sz="3200" dirty="0" err="1" smtClean="0"/>
              <a:t>viết</a:t>
            </a:r>
            <a:r>
              <a:rPr lang="en-US" sz="3200" dirty="0" smtClean="0"/>
              <a:t> </a:t>
            </a:r>
            <a:r>
              <a:rPr lang="en-US" sz="3200" dirty="0" err="1" smtClean="0"/>
              <a:t>hoa</a:t>
            </a:r>
            <a:r>
              <a:rPr lang="en-US" sz="3200" dirty="0" smtClean="0"/>
              <a:t> </a:t>
            </a:r>
            <a:r>
              <a:rPr lang="en-US" sz="3200" dirty="0" err="1" smtClean="0"/>
              <a:t>sai</a:t>
            </a:r>
            <a:r>
              <a:rPr lang="en-US" sz="3200" dirty="0" smtClean="0"/>
              <a:t> </a:t>
            </a:r>
            <a:r>
              <a:rPr lang="en-US" sz="3200" dirty="0" err="1" smtClean="0"/>
              <a:t>kí</a:t>
            </a:r>
            <a:r>
              <a:rPr lang="en-US" sz="3200" dirty="0" smtClean="0"/>
              <a:t> </a:t>
            </a:r>
            <a:r>
              <a:rPr lang="en-US" sz="3200" dirty="0" err="1" smtClean="0"/>
              <a:t>tự</a:t>
            </a:r>
            <a:r>
              <a:rPr lang="en-US" sz="3200" dirty="0" smtClean="0"/>
              <a:t>, </a:t>
            </a:r>
            <a:r>
              <a:rPr lang="en-US" sz="3200" dirty="0" err="1" smtClean="0"/>
              <a:t>dư</a:t>
            </a:r>
            <a:r>
              <a:rPr lang="en-US" sz="3200" dirty="0" smtClean="0"/>
              <a:t> </a:t>
            </a:r>
            <a:r>
              <a:rPr lang="en-US" sz="3200" dirty="0" err="1" smtClean="0"/>
              <a:t>hoặc</a:t>
            </a:r>
            <a:r>
              <a:rPr lang="en-US" sz="3200" dirty="0" smtClean="0"/>
              <a:t> </a:t>
            </a:r>
            <a:r>
              <a:rPr lang="en-US" sz="3200" dirty="0" err="1" smtClean="0"/>
              <a:t>thiếu</a:t>
            </a:r>
            <a:r>
              <a:rPr lang="en-US" sz="3200" dirty="0" smtClean="0"/>
              <a:t>  </a:t>
            </a:r>
            <a:r>
              <a:rPr lang="en-US" sz="3200" dirty="0" err="1" smtClean="0"/>
              <a:t>xuống</a:t>
            </a:r>
            <a:r>
              <a:rPr lang="en-US" sz="3200" dirty="0" smtClean="0"/>
              <a:t> </a:t>
            </a:r>
            <a:r>
              <a:rPr lang="en-US" sz="3200" dirty="0" err="1" smtClean="0"/>
              <a:t>dòng</a:t>
            </a:r>
            <a:r>
              <a:rPr lang="en-US" sz="3200" dirty="0" smtClean="0"/>
              <a:t> , </a:t>
            </a:r>
            <a:r>
              <a:rPr lang="en-US" sz="3200" dirty="0" err="1" smtClean="0"/>
              <a:t>dấu</a:t>
            </a:r>
            <a:r>
              <a:rPr lang="en-US" sz="3200" dirty="0" smtClean="0"/>
              <a:t> </a:t>
            </a:r>
            <a:r>
              <a:rPr lang="en-US" sz="3200" dirty="0" err="1" smtClean="0"/>
              <a:t>cách</a:t>
            </a:r>
            <a:r>
              <a:rPr lang="en-US" sz="3200" dirty="0" smtClean="0"/>
              <a:t>,… </a:t>
            </a:r>
          </a:p>
          <a:p>
            <a:r>
              <a:rPr lang="en-US" sz="3200" dirty="0" err="1" smtClean="0"/>
              <a:t>Lưu</a:t>
            </a:r>
            <a:r>
              <a:rPr lang="en-US" sz="3200" dirty="0" smtClean="0"/>
              <a:t> ý: </a:t>
            </a:r>
            <a:r>
              <a:rPr lang="en-US" sz="3200" dirty="0" err="1" smtClean="0"/>
              <a:t>đôi</a:t>
            </a:r>
            <a:r>
              <a:rPr lang="en-US" sz="3200" dirty="0" smtClean="0"/>
              <a:t> </a:t>
            </a:r>
            <a:r>
              <a:rPr lang="en-US" sz="3200" dirty="0" err="1" smtClean="0"/>
              <a:t>khi</a:t>
            </a:r>
            <a:r>
              <a:rPr lang="en-US" sz="3200" dirty="0" smtClean="0"/>
              <a:t> </a:t>
            </a:r>
            <a:r>
              <a:rPr lang="en-US" sz="3200" dirty="0" err="1" smtClean="0"/>
              <a:t>cũng</a:t>
            </a:r>
            <a:r>
              <a:rPr lang="en-US" sz="3200" dirty="0" smtClean="0"/>
              <a:t> </a:t>
            </a:r>
            <a:r>
              <a:rPr lang="en-US" sz="3200" dirty="0" err="1" smtClean="0"/>
              <a:t>cần</a:t>
            </a:r>
            <a:r>
              <a:rPr lang="en-US" sz="3200" dirty="0" smtClean="0"/>
              <a:t> </a:t>
            </a:r>
            <a:r>
              <a:rPr lang="en-US" sz="3200" dirty="0" err="1" smtClean="0"/>
              <a:t>phải</a:t>
            </a:r>
            <a:r>
              <a:rPr lang="en-US" sz="3200" dirty="0" smtClean="0"/>
              <a:t> </a:t>
            </a:r>
            <a:r>
              <a:rPr lang="en-US" sz="3200" dirty="0" err="1" smtClean="0"/>
              <a:t>lưu</a:t>
            </a:r>
            <a:r>
              <a:rPr lang="en-US" sz="3200" dirty="0" smtClean="0"/>
              <a:t> ý </a:t>
            </a:r>
            <a:r>
              <a:rPr lang="en-US" sz="3200" dirty="0" err="1" smtClean="0"/>
              <a:t>tới</a:t>
            </a:r>
            <a:r>
              <a:rPr lang="en-US" sz="3200" dirty="0" smtClean="0"/>
              <a:t> </a:t>
            </a:r>
            <a:r>
              <a:rPr lang="en-US" sz="3200" dirty="0" err="1" smtClean="0"/>
              <a:t>giới</a:t>
            </a:r>
            <a:r>
              <a:rPr lang="en-US" sz="3200" dirty="0" smtClean="0"/>
              <a:t> </a:t>
            </a:r>
            <a:r>
              <a:rPr lang="en-US" sz="3200" dirty="0" err="1" smtClean="0"/>
              <a:t>hạn</a:t>
            </a:r>
            <a:r>
              <a:rPr lang="en-US" sz="3200" dirty="0" smtClean="0"/>
              <a:t> </a:t>
            </a:r>
            <a:r>
              <a:rPr lang="en-US" sz="3200" dirty="0" err="1" smtClean="0"/>
              <a:t>của</a:t>
            </a:r>
            <a:r>
              <a:rPr lang="en-US" sz="3200" dirty="0" smtClean="0"/>
              <a:t> </a:t>
            </a:r>
            <a:r>
              <a:rPr lang="en-US" sz="3200" dirty="0" err="1" smtClean="0"/>
              <a:t>đề</a:t>
            </a:r>
            <a:r>
              <a:rPr lang="en-US" sz="3200" dirty="0" smtClean="0"/>
              <a:t> </a:t>
            </a:r>
            <a:r>
              <a:rPr lang="en-US" sz="3200" dirty="0" err="1" smtClean="0"/>
              <a:t>bài</a:t>
            </a:r>
            <a:r>
              <a:rPr lang="en-US" sz="3200" dirty="0" smtClean="0"/>
              <a:t> </a:t>
            </a:r>
            <a:r>
              <a:rPr lang="en-US" sz="3200" dirty="0" err="1" smtClean="0"/>
              <a:t>vì</a:t>
            </a:r>
            <a:r>
              <a:rPr lang="en-US" sz="3200" dirty="0" smtClean="0"/>
              <a:t> </a:t>
            </a:r>
            <a:r>
              <a:rPr lang="en-US" sz="3200" dirty="0" err="1" smtClean="0"/>
              <a:t>có</a:t>
            </a:r>
            <a:r>
              <a:rPr lang="en-US" sz="3200" dirty="0" smtClean="0"/>
              <a:t> </a:t>
            </a:r>
            <a:r>
              <a:rPr lang="en-US" sz="3200" dirty="0" err="1" smtClean="0"/>
              <a:t>thể</a:t>
            </a:r>
            <a:r>
              <a:rPr lang="en-US" sz="3200" dirty="0" smtClean="0"/>
              <a:t> </a:t>
            </a:r>
            <a:r>
              <a:rPr lang="en-US" sz="3200" dirty="0" err="1" smtClean="0"/>
              <a:t>tràn</a:t>
            </a:r>
            <a:r>
              <a:rPr lang="en-US" sz="3200" dirty="0" smtClean="0"/>
              <a:t> </a:t>
            </a:r>
            <a:r>
              <a:rPr lang="en-US" sz="3200" dirty="0" err="1" smtClean="0"/>
              <a:t>số</a:t>
            </a:r>
            <a:r>
              <a:rPr lang="en-US" sz="3200" dirty="0" smtClean="0"/>
              <a:t> </a:t>
            </a:r>
            <a:r>
              <a:rPr lang="en-US" sz="3200" dirty="0" err="1" smtClean="0"/>
              <a:t>dẫn</a:t>
            </a:r>
            <a:r>
              <a:rPr lang="en-US" sz="3200" dirty="0" smtClean="0"/>
              <a:t> </a:t>
            </a:r>
            <a:r>
              <a:rPr lang="en-US" sz="3200" dirty="0" err="1" smtClean="0"/>
              <a:t>đến</a:t>
            </a:r>
            <a:r>
              <a:rPr lang="en-US" sz="3200" dirty="0" smtClean="0"/>
              <a:t> </a:t>
            </a:r>
            <a:r>
              <a:rPr lang="en-US" sz="3200" dirty="0" err="1" smtClean="0"/>
              <a:t>sai</a:t>
            </a:r>
            <a:r>
              <a:rPr lang="en-US" sz="3200" dirty="0" smtClean="0"/>
              <a:t> </a:t>
            </a:r>
            <a:r>
              <a:rPr lang="en-US" sz="3200" dirty="0" err="1" smtClean="0"/>
              <a:t>đáp</a:t>
            </a:r>
            <a:r>
              <a:rPr lang="en-US" sz="3200" dirty="0" smtClean="0"/>
              <a:t> </a:t>
            </a:r>
            <a:r>
              <a:rPr lang="en-US" sz="3200" dirty="0" err="1" smtClean="0"/>
              <a:t>án</a:t>
            </a:r>
            <a:endParaRPr lang="en-US" sz="3200" dirty="0"/>
          </a:p>
        </p:txBody>
      </p:sp>
    </p:spTree>
    <p:extLst>
      <p:ext uri="{BB962C8B-B14F-4D97-AF65-F5344CB8AC3E}">
        <p14:creationId xmlns:p14="http://schemas.microsoft.com/office/powerpoint/2010/main" val="284746003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4062" y="337158"/>
            <a:ext cx="7467600" cy="584775"/>
          </a:xfrm>
          <a:prstGeom prst="rect">
            <a:avLst/>
          </a:prstGeom>
          <a:noFill/>
        </p:spPr>
        <p:txBody>
          <a:bodyPr wrap="square" rtlCol="0">
            <a:spAutoFit/>
          </a:bodyPr>
          <a:lstStyle/>
          <a:p>
            <a:r>
              <a:rPr lang="en-US" sz="3200" b="1" dirty="0" smtClean="0">
                <a:solidFill>
                  <a:srgbClr val="FF0000"/>
                </a:solidFill>
              </a:rPr>
              <a:t>2.LỖI THỰC THI</a:t>
            </a:r>
            <a:endParaRPr lang="en-US" sz="3200" b="1" dirty="0">
              <a:solidFill>
                <a:srgbClr val="FF0000"/>
              </a:solidFill>
            </a:endParaRPr>
          </a:p>
        </p:txBody>
      </p:sp>
      <p:sp>
        <p:nvSpPr>
          <p:cNvPr id="5" name="TextBox 4"/>
          <p:cNvSpPr txBox="1"/>
          <p:nvPr/>
        </p:nvSpPr>
        <p:spPr>
          <a:xfrm>
            <a:off x="845126" y="1143000"/>
            <a:ext cx="7765473" cy="2308324"/>
          </a:xfrm>
          <a:prstGeom prst="rect">
            <a:avLst/>
          </a:prstGeom>
          <a:noFill/>
        </p:spPr>
        <p:txBody>
          <a:bodyPr wrap="square" rtlCol="0">
            <a:spAutoFit/>
          </a:bodyPr>
          <a:lstStyle/>
          <a:p>
            <a:r>
              <a:rPr lang="vi-VN" sz="2400" dirty="0"/>
              <a:t>Xảy ra bất ngờ khi chương trình đang chạy.</a:t>
            </a:r>
            <a:r>
              <a:rPr lang="vi-VN" sz="2400" dirty="0" smtClean="0"/>
              <a:t/>
            </a:r>
            <a:br>
              <a:rPr lang="vi-VN" sz="2400" dirty="0" smtClean="0"/>
            </a:br>
            <a:r>
              <a:rPr lang="vi-VN" sz="2400" dirty="0"/>
              <a:t>Loại lỗi này thường xảy ra do người lập trình viết code ẩu, không lường hết các trường hợp xảy ra, khiến chương trình đang chạy thì bị lỗi (đứng yên, don't send, treo máy...)</a:t>
            </a:r>
            <a:r>
              <a:rPr lang="vi-VN" sz="2400" dirty="0" smtClean="0"/>
              <a:t/>
            </a:r>
            <a:br>
              <a:rPr lang="vi-VN" sz="2400" dirty="0" smtClean="0"/>
            </a:br>
            <a:r>
              <a:rPr lang="vi-VN" sz="2400" dirty="0"/>
              <a:t>Lỗi này có thể dễ dàng phát hiện bằng cách Debug.</a:t>
            </a:r>
            <a:endParaRPr lang="en-US" sz="2400" dirty="0"/>
          </a:p>
        </p:txBody>
      </p:sp>
      <p:sp>
        <p:nvSpPr>
          <p:cNvPr id="6" name="TextBox 5"/>
          <p:cNvSpPr txBox="1"/>
          <p:nvPr/>
        </p:nvSpPr>
        <p:spPr>
          <a:xfrm>
            <a:off x="872837" y="3581400"/>
            <a:ext cx="7446818" cy="1200329"/>
          </a:xfrm>
          <a:prstGeom prst="rect">
            <a:avLst/>
          </a:prstGeom>
          <a:noFill/>
        </p:spPr>
        <p:txBody>
          <a:bodyPr wrap="square" rtlCol="0">
            <a:spAutoFit/>
          </a:bodyPr>
          <a:lstStyle/>
          <a:p>
            <a:r>
              <a:rPr lang="en-US" sz="2400" i="1" dirty="0" err="1"/>
              <a:t>Ví</a:t>
            </a:r>
            <a:r>
              <a:rPr lang="en-US" sz="2400" i="1" dirty="0"/>
              <a:t> </a:t>
            </a:r>
            <a:r>
              <a:rPr lang="en-US" sz="2400" i="1" dirty="0" err="1"/>
              <a:t>dụ</a:t>
            </a:r>
            <a:r>
              <a:rPr lang="en-US" sz="2400" i="1" dirty="0"/>
              <a:t> 1:</a:t>
            </a:r>
            <a:r>
              <a:rPr lang="en-US" sz="2400" dirty="0" smtClean="0"/>
              <a:t/>
            </a:r>
            <a:br>
              <a:rPr lang="en-US" sz="2400" dirty="0" smtClean="0"/>
            </a:br>
            <a:r>
              <a:rPr lang="en-US" sz="2400" dirty="0" smtClean="0"/>
              <a:t>float </a:t>
            </a:r>
            <a:r>
              <a:rPr lang="en-US" sz="2400" dirty="0"/>
              <a:t>s=0;</a:t>
            </a:r>
            <a:r>
              <a:rPr lang="en-US" sz="2400" dirty="0" smtClean="0"/>
              <a:t/>
            </a:r>
            <a:br>
              <a:rPr lang="en-US" sz="2400" dirty="0" smtClean="0"/>
            </a:br>
            <a:r>
              <a:rPr lang="en-US" sz="2400" dirty="0"/>
              <a:t>for (</a:t>
            </a:r>
            <a:r>
              <a:rPr lang="en-US" sz="2400" dirty="0" err="1"/>
              <a:t>int</a:t>
            </a:r>
            <a:r>
              <a:rPr lang="en-US" sz="2400" dirty="0"/>
              <a:t> i=0; i&lt;=10; i++) s=s+1/(i-3);</a:t>
            </a:r>
          </a:p>
        </p:txBody>
      </p:sp>
      <p:sp>
        <p:nvSpPr>
          <p:cNvPr id="7" name="TextBox 6"/>
          <p:cNvSpPr txBox="1"/>
          <p:nvPr/>
        </p:nvSpPr>
        <p:spPr>
          <a:xfrm>
            <a:off x="872837" y="5061420"/>
            <a:ext cx="6913418" cy="830997"/>
          </a:xfrm>
          <a:prstGeom prst="rect">
            <a:avLst/>
          </a:prstGeom>
          <a:noFill/>
        </p:spPr>
        <p:txBody>
          <a:bodyPr wrap="square" rtlCol="0">
            <a:spAutoFit/>
          </a:bodyPr>
          <a:lstStyle/>
          <a:p>
            <a:pPr marL="285750" indent="-285750">
              <a:buFont typeface="Symbol"/>
              <a:buChar char="Þ"/>
            </a:pPr>
            <a:r>
              <a:rPr lang="en-US" sz="2400" dirty="0" err="1" smtClean="0"/>
              <a:t>lỗi</a:t>
            </a:r>
            <a:r>
              <a:rPr lang="en-US" sz="2400" dirty="0" smtClean="0"/>
              <a:t> </a:t>
            </a:r>
            <a:r>
              <a:rPr lang="en-US" sz="2400" dirty="0" err="1"/>
              <a:t>khi</a:t>
            </a:r>
            <a:r>
              <a:rPr lang="en-US" sz="2400" dirty="0"/>
              <a:t> i </a:t>
            </a:r>
            <a:r>
              <a:rPr lang="en-US" sz="2400" dirty="0" err="1"/>
              <a:t>nhận</a:t>
            </a:r>
            <a:r>
              <a:rPr lang="en-US" sz="2400" dirty="0"/>
              <a:t> </a:t>
            </a:r>
            <a:r>
              <a:rPr lang="en-US" sz="2400" dirty="0" err="1"/>
              <a:t>giá</a:t>
            </a:r>
            <a:r>
              <a:rPr lang="en-US" sz="2400" dirty="0"/>
              <a:t> </a:t>
            </a:r>
            <a:r>
              <a:rPr lang="en-US" sz="2400" dirty="0" err="1"/>
              <a:t>trị</a:t>
            </a:r>
            <a:r>
              <a:rPr lang="en-US" sz="2400" dirty="0"/>
              <a:t> = 3 </a:t>
            </a:r>
            <a:r>
              <a:rPr lang="en-US" sz="2400" dirty="0" err="1"/>
              <a:t>thì</a:t>
            </a:r>
            <a:r>
              <a:rPr lang="en-US" sz="2400" dirty="0"/>
              <a:t> 1/(i-3)=1/0: </a:t>
            </a:r>
            <a:endParaRPr lang="en-US" sz="2400" dirty="0" smtClean="0"/>
          </a:p>
          <a:p>
            <a:r>
              <a:rPr lang="en-US" sz="2400" dirty="0" err="1" smtClean="0"/>
              <a:t>lỗi</a:t>
            </a:r>
            <a:r>
              <a:rPr lang="en-US" sz="2400" dirty="0" smtClean="0"/>
              <a:t> </a:t>
            </a:r>
            <a:r>
              <a:rPr lang="en-US" sz="2400" dirty="0"/>
              <a:t>chia </a:t>
            </a:r>
            <a:r>
              <a:rPr lang="en-US" sz="2400" dirty="0" err="1"/>
              <a:t>cho</a:t>
            </a:r>
            <a:r>
              <a:rPr lang="en-US" sz="2400" dirty="0"/>
              <a:t> 0</a:t>
            </a:r>
            <a:r>
              <a:rPr lang="en-US" dirty="0"/>
              <a:t>.</a:t>
            </a:r>
          </a:p>
        </p:txBody>
      </p:sp>
    </p:spTree>
    <p:extLst>
      <p:ext uri="{BB962C8B-B14F-4D97-AF65-F5344CB8AC3E}">
        <p14:creationId xmlns:p14="http://schemas.microsoft.com/office/powerpoint/2010/main" val="23414565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702162"/>
            <a:ext cx="6553200" cy="1323439"/>
          </a:xfrm>
          <a:prstGeom prst="rect">
            <a:avLst/>
          </a:prstGeom>
          <a:noFill/>
        </p:spPr>
        <p:txBody>
          <a:bodyPr wrap="square" rtlCol="0">
            <a:spAutoFit/>
          </a:bodyPr>
          <a:lstStyle/>
          <a:p>
            <a:r>
              <a:rPr lang="en-US" sz="2000" dirty="0" smtClean="0"/>
              <a:t>VD2:</a:t>
            </a:r>
          </a:p>
          <a:p>
            <a:r>
              <a:rPr lang="fr-FR" sz="2000" dirty="0" err="1"/>
              <a:t>float</a:t>
            </a:r>
            <a:r>
              <a:rPr lang="fr-FR" sz="2000" dirty="0"/>
              <a:t> t, x; cout&lt;&lt;"x="; </a:t>
            </a:r>
            <a:r>
              <a:rPr lang="fr-FR" sz="2000" dirty="0" err="1"/>
              <a:t>cin</a:t>
            </a:r>
            <a:r>
              <a:rPr lang="fr-FR" sz="2000" dirty="0"/>
              <a:t>&gt;&gt;x;</a:t>
            </a:r>
            <a:r>
              <a:rPr lang="fr-FR" sz="2000" dirty="0" smtClean="0"/>
              <a:t/>
            </a:r>
            <a:br>
              <a:rPr lang="fr-FR" sz="2000" dirty="0" smtClean="0"/>
            </a:br>
            <a:r>
              <a:rPr lang="fr-FR" sz="2000" dirty="0"/>
              <a:t>t=</a:t>
            </a:r>
            <a:r>
              <a:rPr lang="fr-FR" sz="2000" dirty="0" err="1"/>
              <a:t>sqrt</a:t>
            </a:r>
            <a:r>
              <a:rPr lang="fr-FR" sz="2000" dirty="0"/>
              <a:t>(x);</a:t>
            </a:r>
            <a:r>
              <a:rPr lang="fr-FR" sz="2000" dirty="0" smtClean="0"/>
              <a:t/>
            </a:r>
            <a:br>
              <a:rPr lang="fr-FR" sz="2000" dirty="0" smtClean="0"/>
            </a:br>
            <a:endParaRPr lang="en-US" sz="2000" dirty="0"/>
          </a:p>
        </p:txBody>
      </p:sp>
      <p:sp>
        <p:nvSpPr>
          <p:cNvPr id="5" name="TextBox 4"/>
          <p:cNvSpPr txBox="1"/>
          <p:nvPr/>
        </p:nvSpPr>
        <p:spPr>
          <a:xfrm>
            <a:off x="997527" y="1902491"/>
            <a:ext cx="6705600" cy="707886"/>
          </a:xfrm>
          <a:prstGeom prst="rect">
            <a:avLst/>
          </a:prstGeom>
          <a:noFill/>
        </p:spPr>
        <p:txBody>
          <a:bodyPr wrap="square" rtlCol="0">
            <a:spAutoFit/>
          </a:bodyPr>
          <a:lstStyle/>
          <a:p>
            <a:r>
              <a:rPr lang="en-US" sz="2000" dirty="0" smtClean="0"/>
              <a:t>=&gt;</a:t>
            </a:r>
            <a:r>
              <a:rPr lang="vi-VN" sz="2000" dirty="0" smtClean="0"/>
              <a:t>nếu </a:t>
            </a:r>
            <a:r>
              <a:rPr lang="vi-VN" sz="2000" dirty="0"/>
              <a:t>nhập x nhỏ hơn 0 thì sqrt(x) không tính được (không có căn bậc 2 của số âm)</a:t>
            </a:r>
            <a:endParaRPr lang="en-US" sz="2000" dirty="0"/>
          </a:p>
        </p:txBody>
      </p:sp>
      <p:sp>
        <p:nvSpPr>
          <p:cNvPr id="6" name="TextBox 5"/>
          <p:cNvSpPr txBox="1"/>
          <p:nvPr/>
        </p:nvSpPr>
        <p:spPr>
          <a:xfrm>
            <a:off x="1066800" y="2743200"/>
            <a:ext cx="7010400" cy="3139321"/>
          </a:xfrm>
          <a:prstGeom prst="rect">
            <a:avLst/>
          </a:prstGeom>
          <a:noFill/>
        </p:spPr>
        <p:txBody>
          <a:bodyPr wrap="square" rtlCol="0">
            <a:spAutoFit/>
          </a:bodyPr>
          <a:lstStyle/>
          <a:p>
            <a:r>
              <a:rPr lang="en-US" i="1" dirty="0" err="1"/>
              <a:t>Ví</a:t>
            </a:r>
            <a:r>
              <a:rPr lang="en-US" i="1" dirty="0"/>
              <a:t> </a:t>
            </a:r>
            <a:r>
              <a:rPr lang="en-US" i="1" dirty="0" err="1"/>
              <a:t>dụ</a:t>
            </a:r>
            <a:r>
              <a:rPr lang="en-US" i="1" dirty="0"/>
              <a:t> </a:t>
            </a:r>
            <a:r>
              <a:rPr lang="en-US" i="1" dirty="0" smtClean="0"/>
              <a:t>3:</a:t>
            </a:r>
            <a:r>
              <a:rPr lang="en-US" dirty="0" smtClean="0"/>
              <a:t/>
            </a:r>
            <a:br>
              <a:rPr lang="en-US" dirty="0" smtClean="0"/>
            </a:br>
            <a:r>
              <a:rPr lang="en-US" dirty="0" smtClean="0"/>
              <a:t>while(true</a:t>
            </a:r>
            <a:r>
              <a:rPr lang="en-US" dirty="0"/>
              <a:t>)</a:t>
            </a:r>
            <a:r>
              <a:rPr lang="en-US" dirty="0" smtClean="0"/>
              <a:t/>
            </a:r>
            <a:br>
              <a:rPr lang="en-US" dirty="0" smtClean="0"/>
            </a:br>
            <a:r>
              <a:rPr lang="en-US" dirty="0"/>
              <a:t>{</a:t>
            </a:r>
            <a:r>
              <a:rPr lang="en-US" dirty="0" smtClean="0"/>
              <a:t/>
            </a:r>
            <a:br>
              <a:rPr lang="en-US" dirty="0" smtClean="0"/>
            </a:br>
            <a:r>
              <a:rPr lang="en-US" dirty="0"/>
              <a:t>//</a:t>
            </a:r>
            <a:r>
              <a:rPr lang="en-US" dirty="0" err="1"/>
              <a:t>vòng</a:t>
            </a:r>
            <a:r>
              <a:rPr lang="en-US" dirty="0"/>
              <a:t> </a:t>
            </a:r>
            <a:r>
              <a:rPr lang="en-US" dirty="0" err="1"/>
              <a:t>lặp</a:t>
            </a:r>
            <a:r>
              <a:rPr lang="en-US" dirty="0"/>
              <a:t> </a:t>
            </a:r>
            <a:r>
              <a:rPr lang="en-US" dirty="0" err="1"/>
              <a:t>vô</a:t>
            </a:r>
            <a:r>
              <a:rPr lang="en-US" dirty="0"/>
              <a:t> </a:t>
            </a:r>
            <a:r>
              <a:rPr lang="en-US" dirty="0" err="1"/>
              <a:t>tận</a:t>
            </a:r>
            <a:r>
              <a:rPr lang="en-US" dirty="0" smtClean="0"/>
              <a:t/>
            </a:r>
            <a:br>
              <a:rPr lang="en-US" dirty="0" smtClean="0"/>
            </a:br>
            <a:r>
              <a:rPr lang="en-US" dirty="0" smtClean="0"/>
              <a:t>}</a:t>
            </a:r>
          </a:p>
          <a:p>
            <a:r>
              <a:rPr lang="vi-VN" i="1" dirty="0"/>
              <a:t>Ví dụ </a:t>
            </a:r>
            <a:r>
              <a:rPr lang="en-US" i="1" dirty="0" smtClean="0"/>
              <a:t>4</a:t>
            </a:r>
            <a:r>
              <a:rPr lang="vi-VN" i="1" dirty="0" smtClean="0"/>
              <a:t>:</a:t>
            </a:r>
            <a:r>
              <a:rPr lang="vi-VN" i="1" dirty="0"/>
              <a:t/>
            </a:r>
            <a:br>
              <a:rPr lang="vi-VN" i="1" dirty="0"/>
            </a:br>
            <a:r>
              <a:rPr lang="vi-VN" i="1" dirty="0"/>
              <a:t/>
            </a:r>
            <a:br>
              <a:rPr lang="vi-VN" i="1" dirty="0"/>
            </a:br>
            <a:r>
              <a:rPr lang="vi-VN" dirty="0"/>
              <a:t>int[] array = new int[10];</a:t>
            </a:r>
            <a:r>
              <a:rPr lang="vi-VN" dirty="0" smtClean="0"/>
              <a:t/>
            </a:r>
            <a:br>
              <a:rPr lang="vi-VN" dirty="0" smtClean="0"/>
            </a:br>
            <a:r>
              <a:rPr lang="vi-VN" dirty="0"/>
              <a:t>array [12] = 7; //lỗi truy cập vùng nhớ chưa cấp phát</a:t>
            </a:r>
            <a:r>
              <a:rPr lang="vi-VN" dirty="0" smtClean="0"/>
              <a:t/>
            </a:r>
            <a:br>
              <a:rPr lang="vi-VN" dirty="0" smtClean="0"/>
            </a:br>
            <a:r>
              <a:rPr lang="vi-VN" i="1" dirty="0"/>
              <a:t/>
            </a:r>
            <a:br>
              <a:rPr lang="vi-VN" i="1" dirty="0"/>
            </a:br>
            <a:endParaRPr lang="en-US" dirty="0"/>
          </a:p>
        </p:txBody>
      </p:sp>
      <p:sp>
        <p:nvSpPr>
          <p:cNvPr id="7" name="TextBox 6"/>
          <p:cNvSpPr txBox="1"/>
          <p:nvPr/>
        </p:nvSpPr>
        <p:spPr>
          <a:xfrm>
            <a:off x="1011382" y="5486400"/>
            <a:ext cx="6705600" cy="1323439"/>
          </a:xfrm>
          <a:prstGeom prst="rect">
            <a:avLst/>
          </a:prstGeom>
          <a:noFill/>
        </p:spPr>
        <p:txBody>
          <a:bodyPr wrap="square" rtlCol="0">
            <a:spAutoFit/>
          </a:bodyPr>
          <a:lstStyle/>
          <a:p>
            <a:r>
              <a:rPr lang="vi-VN" sz="2000" dirty="0">
                <a:solidFill>
                  <a:srgbClr val="FF0000"/>
                </a:solidFill>
              </a:rPr>
              <a:t>Khắc phục: phải kiểm tra các điều kiện, dự đoán trước khả năng có thể gây lỗi khi thực thi, chẳng hạn kiểm tra x lớn hơn 0 trước khi tính căn bậc 2, ...</a:t>
            </a:r>
            <a:r>
              <a:rPr lang="vi-VN" sz="2000" dirty="0" smtClean="0">
                <a:solidFill>
                  <a:srgbClr val="FF0000"/>
                </a:solidFill>
              </a:rPr>
              <a:t/>
            </a:r>
            <a:br>
              <a:rPr lang="vi-VN" sz="2000" dirty="0" smtClean="0">
                <a:solidFill>
                  <a:srgbClr val="FF0000"/>
                </a:solidFill>
              </a:rPr>
            </a:br>
            <a:endParaRPr lang="en-US" sz="2000" dirty="0">
              <a:solidFill>
                <a:srgbClr val="FF0000"/>
              </a:solidFill>
            </a:endParaRPr>
          </a:p>
        </p:txBody>
      </p:sp>
    </p:spTree>
    <p:extLst>
      <p:ext uri="{BB962C8B-B14F-4D97-AF65-F5344CB8AC3E}">
        <p14:creationId xmlns:p14="http://schemas.microsoft.com/office/powerpoint/2010/main" val="2463429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32714"/>
            <a:ext cx="7848600" cy="584775"/>
          </a:xfrm>
          <a:prstGeom prst="rect">
            <a:avLst/>
          </a:prstGeom>
          <a:noFill/>
        </p:spPr>
        <p:txBody>
          <a:bodyPr wrap="square" rtlCol="0">
            <a:spAutoFit/>
          </a:bodyPr>
          <a:lstStyle/>
          <a:p>
            <a:r>
              <a:rPr lang="en-US" sz="3200" b="1" dirty="0" smtClean="0">
                <a:solidFill>
                  <a:srgbClr val="FF0000"/>
                </a:solidFill>
              </a:rPr>
              <a:t>3. LỖI QUÁ GIỚI HẠN BỘ NHỚ</a:t>
            </a:r>
            <a:endParaRPr lang="en-US" sz="3200" b="1" dirty="0">
              <a:solidFill>
                <a:srgbClr val="FF0000"/>
              </a:solidFill>
            </a:endParaRPr>
          </a:p>
        </p:txBody>
      </p:sp>
      <p:sp>
        <p:nvSpPr>
          <p:cNvPr id="5" name="TextBox 4"/>
          <p:cNvSpPr txBox="1"/>
          <p:nvPr/>
        </p:nvSpPr>
        <p:spPr>
          <a:xfrm>
            <a:off x="914400" y="1674527"/>
            <a:ext cx="7696200" cy="1815882"/>
          </a:xfrm>
          <a:prstGeom prst="rect">
            <a:avLst/>
          </a:prstGeom>
          <a:noFill/>
        </p:spPr>
        <p:txBody>
          <a:bodyPr wrap="square" rtlCol="0">
            <a:spAutoFit/>
          </a:bodyPr>
          <a:lstStyle/>
          <a:p>
            <a:r>
              <a:rPr lang="vi-VN" sz="2800" dirty="0"/>
              <a:t>MLE: Memory Limit Exceed - nghĩa là bài của bạn đã dùng nhiều hơn bộ nhớ mà bài toán cho phép.</a:t>
            </a:r>
          </a:p>
          <a:p>
            <a:endParaRPr lang="en-US" sz="2800" dirty="0"/>
          </a:p>
        </p:txBody>
      </p:sp>
      <p:sp>
        <p:nvSpPr>
          <p:cNvPr id="6" name="TextBox 5"/>
          <p:cNvSpPr txBox="1"/>
          <p:nvPr/>
        </p:nvSpPr>
        <p:spPr>
          <a:xfrm>
            <a:off x="838200" y="3505200"/>
            <a:ext cx="7543800" cy="2246769"/>
          </a:xfrm>
          <a:prstGeom prst="rect">
            <a:avLst/>
          </a:prstGeom>
          <a:noFill/>
        </p:spPr>
        <p:txBody>
          <a:bodyPr wrap="square" rtlCol="0">
            <a:spAutoFit/>
          </a:bodyPr>
          <a:lstStyle/>
          <a:p>
            <a:r>
              <a:rPr lang="en-US" sz="2800" dirty="0" err="1" smtClean="0"/>
              <a:t>Có</a:t>
            </a:r>
            <a:r>
              <a:rPr lang="en-US" sz="2800" dirty="0" smtClean="0"/>
              <a:t> </a:t>
            </a:r>
            <a:r>
              <a:rPr lang="en-US" sz="2800" dirty="0" err="1" smtClean="0"/>
              <a:t>thể</a:t>
            </a:r>
            <a:r>
              <a:rPr lang="en-US" sz="2800" dirty="0" smtClean="0"/>
              <a:t>  </a:t>
            </a:r>
            <a:r>
              <a:rPr lang="en-US" sz="2800" dirty="0" err="1" smtClean="0"/>
              <a:t>giải</a:t>
            </a:r>
            <a:r>
              <a:rPr lang="en-US" sz="2800" dirty="0" smtClean="0"/>
              <a:t> </a:t>
            </a:r>
            <a:r>
              <a:rPr lang="en-US" sz="2800" dirty="0" err="1" smtClean="0"/>
              <a:t>quyết</a:t>
            </a:r>
            <a:r>
              <a:rPr lang="en-US" sz="2800" dirty="0"/>
              <a:t> </a:t>
            </a:r>
            <a:r>
              <a:rPr lang="en-US" sz="2800" dirty="0" err="1" smtClean="0"/>
              <a:t>bằng</a:t>
            </a:r>
            <a:r>
              <a:rPr lang="en-US" sz="2800" dirty="0" smtClean="0"/>
              <a:t> </a:t>
            </a:r>
            <a:r>
              <a:rPr lang="en-US" sz="2800" dirty="0" err="1" smtClean="0"/>
              <a:t>cách</a:t>
            </a:r>
            <a:r>
              <a:rPr lang="en-US" sz="2800" dirty="0" smtClean="0"/>
              <a:t> </a:t>
            </a:r>
            <a:r>
              <a:rPr lang="en-US" sz="2800" dirty="0" err="1" smtClean="0"/>
              <a:t>lược</a:t>
            </a:r>
            <a:r>
              <a:rPr lang="en-US" sz="2800" dirty="0" smtClean="0"/>
              <a:t> </a:t>
            </a:r>
            <a:r>
              <a:rPr lang="en-US" sz="2800" dirty="0" err="1" smtClean="0"/>
              <a:t>bỏ</a:t>
            </a:r>
            <a:r>
              <a:rPr lang="en-US" sz="2800" dirty="0" smtClean="0"/>
              <a:t> </a:t>
            </a:r>
            <a:r>
              <a:rPr lang="en-US" sz="2800" dirty="0" err="1" smtClean="0"/>
              <a:t>những</a:t>
            </a:r>
            <a:r>
              <a:rPr lang="en-US" sz="2800" dirty="0" smtClean="0"/>
              <a:t> </a:t>
            </a:r>
            <a:r>
              <a:rPr lang="en-US" sz="2800" dirty="0" err="1" smtClean="0"/>
              <a:t>biến</a:t>
            </a:r>
            <a:r>
              <a:rPr lang="en-US" sz="2800" dirty="0" smtClean="0"/>
              <a:t> </a:t>
            </a:r>
            <a:r>
              <a:rPr lang="en-US" sz="2800" dirty="0" err="1" smtClean="0"/>
              <a:t>không</a:t>
            </a:r>
            <a:r>
              <a:rPr lang="en-US" sz="2800" dirty="0" smtClean="0"/>
              <a:t> </a:t>
            </a:r>
            <a:r>
              <a:rPr lang="en-US" sz="2800" dirty="0" err="1" smtClean="0"/>
              <a:t>cần</a:t>
            </a:r>
            <a:r>
              <a:rPr lang="en-US" sz="2800" dirty="0" smtClean="0"/>
              <a:t> </a:t>
            </a:r>
            <a:r>
              <a:rPr lang="en-US" sz="2800" dirty="0" err="1" smtClean="0"/>
              <a:t>thiết</a:t>
            </a:r>
            <a:r>
              <a:rPr lang="en-US" sz="2800" dirty="0" smtClean="0"/>
              <a:t> </a:t>
            </a:r>
            <a:r>
              <a:rPr lang="en-US" sz="2800" dirty="0" err="1" smtClean="0"/>
              <a:t>hoặc</a:t>
            </a:r>
            <a:r>
              <a:rPr lang="en-US" sz="2800" dirty="0" smtClean="0"/>
              <a:t> </a:t>
            </a:r>
            <a:r>
              <a:rPr lang="en-US" sz="2800" dirty="0" err="1" smtClean="0"/>
              <a:t>thay</a:t>
            </a:r>
            <a:r>
              <a:rPr lang="en-US" sz="2800" dirty="0" smtClean="0"/>
              <a:t> </a:t>
            </a:r>
            <a:r>
              <a:rPr lang="en-US" sz="2800" dirty="0" err="1" smtClean="0"/>
              <a:t>đổi</a:t>
            </a:r>
            <a:r>
              <a:rPr lang="en-US" sz="2800" dirty="0" smtClean="0"/>
              <a:t> </a:t>
            </a:r>
            <a:r>
              <a:rPr lang="en-US" sz="2800" dirty="0" err="1" smtClean="0"/>
              <a:t>cách</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được</a:t>
            </a:r>
            <a:r>
              <a:rPr lang="en-US" sz="2800" dirty="0" smtClean="0"/>
              <a:t> </a:t>
            </a:r>
            <a:r>
              <a:rPr lang="en-US" sz="2800" dirty="0" err="1" smtClean="0"/>
              <a:t>lưu</a:t>
            </a:r>
            <a:r>
              <a:rPr lang="en-US" sz="2800" dirty="0" smtClean="0"/>
              <a:t> </a:t>
            </a:r>
            <a:r>
              <a:rPr lang="en-US" sz="2800" dirty="0" err="1" smtClean="0"/>
              <a:t>trữ</a:t>
            </a:r>
            <a:r>
              <a:rPr lang="en-US" sz="2800" dirty="0" smtClean="0"/>
              <a:t> (</a:t>
            </a:r>
            <a:r>
              <a:rPr lang="en-US" sz="2800" dirty="0" err="1" smtClean="0"/>
              <a:t>cấu</a:t>
            </a:r>
            <a:r>
              <a:rPr lang="en-US" sz="2800" dirty="0" smtClean="0"/>
              <a:t> </a:t>
            </a:r>
            <a:r>
              <a:rPr lang="en-US" sz="2800" dirty="0" err="1" smtClean="0"/>
              <a:t>trúc</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thậm</a:t>
            </a:r>
            <a:r>
              <a:rPr lang="en-US" sz="2800" dirty="0" smtClean="0"/>
              <a:t> </a:t>
            </a:r>
            <a:r>
              <a:rPr lang="en-US" sz="2800" dirty="0" err="1" smtClean="0"/>
              <a:t>chí</a:t>
            </a:r>
            <a:r>
              <a:rPr lang="en-US" sz="2800" dirty="0" smtClean="0"/>
              <a:t> </a:t>
            </a:r>
            <a:r>
              <a:rPr lang="en-US" sz="2800" dirty="0" err="1" smtClean="0"/>
              <a:t>phải</a:t>
            </a:r>
            <a:r>
              <a:rPr lang="en-US" sz="2800" dirty="0" smtClean="0"/>
              <a:t> </a:t>
            </a:r>
            <a:r>
              <a:rPr lang="en-US" sz="2800" dirty="0" err="1" smtClean="0"/>
              <a:t>thay</a:t>
            </a:r>
            <a:r>
              <a:rPr lang="en-US" sz="2800" dirty="0" smtClean="0"/>
              <a:t> </a:t>
            </a:r>
            <a:r>
              <a:rPr lang="en-US" sz="2800" dirty="0" err="1" smtClean="0"/>
              <a:t>đổi</a:t>
            </a:r>
            <a:r>
              <a:rPr lang="en-US" sz="2800" dirty="0" smtClean="0"/>
              <a:t> </a:t>
            </a:r>
            <a:r>
              <a:rPr lang="en-US" sz="2800" dirty="0" err="1" smtClean="0"/>
              <a:t>thuật</a:t>
            </a:r>
            <a:r>
              <a:rPr lang="en-US" sz="2800" dirty="0" smtClean="0"/>
              <a:t> </a:t>
            </a:r>
            <a:r>
              <a:rPr lang="en-US" sz="2800" dirty="0" err="1" smtClean="0"/>
              <a:t>nếu</a:t>
            </a:r>
            <a:r>
              <a:rPr lang="en-US" sz="2800" dirty="0" smtClean="0"/>
              <a:t> </a:t>
            </a:r>
            <a:r>
              <a:rPr lang="en-US" sz="2800" dirty="0" err="1" smtClean="0"/>
              <a:t>không</a:t>
            </a:r>
            <a:r>
              <a:rPr lang="en-US" sz="2800" dirty="0" smtClean="0"/>
              <a:t> </a:t>
            </a:r>
            <a:r>
              <a:rPr lang="en-US" sz="2800" dirty="0" err="1" smtClean="0"/>
              <a:t>tìm</a:t>
            </a:r>
            <a:r>
              <a:rPr lang="en-US" sz="2800" dirty="0" smtClean="0"/>
              <a:t> </a:t>
            </a:r>
            <a:r>
              <a:rPr lang="en-US" sz="2800" dirty="0" err="1" smtClean="0"/>
              <a:t>được</a:t>
            </a:r>
            <a:r>
              <a:rPr lang="en-US" sz="2800" dirty="0" smtClean="0"/>
              <a:t> </a:t>
            </a:r>
            <a:r>
              <a:rPr lang="en-US" sz="2800" dirty="0" err="1" smtClean="0"/>
              <a:t>một</a:t>
            </a:r>
            <a:r>
              <a:rPr lang="en-US" sz="2800" dirty="0" smtClean="0"/>
              <a:t> </a:t>
            </a:r>
            <a:r>
              <a:rPr lang="en-US" sz="2800" dirty="0" err="1" smtClean="0"/>
              <a:t>cách</a:t>
            </a:r>
            <a:r>
              <a:rPr lang="en-US" sz="2800" dirty="0" smtClean="0"/>
              <a:t> </a:t>
            </a:r>
            <a:r>
              <a:rPr lang="en-US" sz="2800" dirty="0" err="1" smtClean="0"/>
              <a:t>lưu</a:t>
            </a:r>
            <a:r>
              <a:rPr lang="en-US" sz="2800" dirty="0" smtClean="0"/>
              <a:t> </a:t>
            </a:r>
            <a:r>
              <a:rPr lang="en-US" sz="2800" dirty="0" err="1" smtClean="0"/>
              <a:t>trữ</a:t>
            </a:r>
            <a:r>
              <a:rPr lang="en-US" sz="2800" dirty="0" smtClean="0"/>
              <a:t> </a:t>
            </a:r>
            <a:r>
              <a:rPr lang="en-US" sz="2800" dirty="0" err="1" smtClean="0"/>
              <a:t>thích</a:t>
            </a:r>
            <a:r>
              <a:rPr lang="en-US" sz="2800" dirty="0" smtClean="0"/>
              <a:t> </a:t>
            </a:r>
            <a:r>
              <a:rPr lang="en-US" sz="2800" dirty="0" err="1" smtClean="0"/>
              <a:t>hợp</a:t>
            </a:r>
            <a:endParaRPr lang="en-US" sz="2800" dirty="0" smtClean="0"/>
          </a:p>
        </p:txBody>
      </p:sp>
    </p:spTree>
    <p:extLst>
      <p:ext uri="{BB962C8B-B14F-4D97-AF65-F5344CB8AC3E}">
        <p14:creationId xmlns:p14="http://schemas.microsoft.com/office/powerpoint/2010/main" val="4018604577"/>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1054387"/>
            <a:ext cx="7772400" cy="584775"/>
          </a:xfrm>
          <a:prstGeom prst="rect">
            <a:avLst/>
          </a:prstGeom>
          <a:noFill/>
        </p:spPr>
        <p:txBody>
          <a:bodyPr wrap="square" rtlCol="0">
            <a:spAutoFit/>
          </a:bodyPr>
          <a:lstStyle/>
          <a:p>
            <a:r>
              <a:rPr lang="en-US" sz="3200" b="1" dirty="0" smtClean="0">
                <a:solidFill>
                  <a:srgbClr val="FF0000"/>
                </a:solidFill>
              </a:rPr>
              <a:t>4.LỖI QUÁ GIỚI HẠN THỜI GIAN</a:t>
            </a:r>
            <a:endParaRPr lang="en-US" sz="3200" b="1" dirty="0">
              <a:solidFill>
                <a:srgbClr val="FF0000"/>
              </a:solidFill>
            </a:endParaRPr>
          </a:p>
        </p:txBody>
      </p:sp>
      <p:sp>
        <p:nvSpPr>
          <p:cNvPr id="6" name="TextBox 5"/>
          <p:cNvSpPr txBox="1"/>
          <p:nvPr/>
        </p:nvSpPr>
        <p:spPr>
          <a:xfrm>
            <a:off x="838200" y="1909465"/>
            <a:ext cx="7391400" cy="1569660"/>
          </a:xfrm>
          <a:prstGeom prst="rect">
            <a:avLst/>
          </a:prstGeom>
          <a:noFill/>
        </p:spPr>
        <p:txBody>
          <a:bodyPr wrap="square" rtlCol="0">
            <a:spAutoFit/>
          </a:bodyPr>
          <a:lstStyle/>
          <a:p>
            <a:r>
              <a:rPr lang="vi-VN" sz="2400" dirty="0"/>
              <a:t>TLE: Time Limit Exceed - nghĩa là bài của bạn đã chạy vượt quá thời gian cho phép trong yêu cầu của bài toán.</a:t>
            </a:r>
          </a:p>
          <a:p>
            <a:endParaRPr lang="en-US" sz="2400" dirty="0"/>
          </a:p>
        </p:txBody>
      </p:sp>
      <p:sp>
        <p:nvSpPr>
          <p:cNvPr id="7" name="TextBox 6"/>
          <p:cNvSpPr txBox="1"/>
          <p:nvPr/>
        </p:nvSpPr>
        <p:spPr>
          <a:xfrm>
            <a:off x="876300" y="3479125"/>
            <a:ext cx="7315200" cy="1938992"/>
          </a:xfrm>
          <a:prstGeom prst="rect">
            <a:avLst/>
          </a:prstGeom>
          <a:noFill/>
        </p:spPr>
        <p:txBody>
          <a:bodyPr wrap="square" rtlCol="0">
            <a:spAutoFit/>
          </a:bodyPr>
          <a:lstStyle/>
          <a:p>
            <a:r>
              <a:rPr lang="en-US" sz="2400" dirty="0" err="1" smtClean="0"/>
              <a:t>Có</a:t>
            </a:r>
            <a:r>
              <a:rPr lang="en-US" sz="2400" dirty="0" smtClean="0"/>
              <a:t> </a:t>
            </a:r>
            <a:r>
              <a:rPr lang="en-US" sz="2400" dirty="0" err="1" smtClean="0"/>
              <a:t>thể</a:t>
            </a:r>
            <a:r>
              <a:rPr lang="en-US" sz="2400" dirty="0" smtClean="0"/>
              <a:t> </a:t>
            </a:r>
            <a:r>
              <a:rPr lang="en-US" sz="2400" dirty="0" err="1" smtClean="0"/>
              <a:t>khắc</a:t>
            </a:r>
            <a:r>
              <a:rPr lang="en-US" sz="2400" dirty="0" smtClean="0"/>
              <a:t> </a:t>
            </a:r>
            <a:r>
              <a:rPr lang="en-US" sz="2400" dirty="0" err="1" smtClean="0"/>
              <a:t>phục</a:t>
            </a:r>
            <a:r>
              <a:rPr lang="en-US" sz="2400" dirty="0" smtClean="0"/>
              <a:t> </a:t>
            </a:r>
            <a:r>
              <a:rPr lang="en-US" sz="2400" dirty="0" err="1" smtClean="0"/>
              <a:t>bằng</a:t>
            </a:r>
            <a:r>
              <a:rPr lang="en-US" sz="2400" dirty="0" smtClean="0"/>
              <a:t> </a:t>
            </a:r>
            <a:r>
              <a:rPr lang="en-US" sz="2400" dirty="0" err="1" smtClean="0"/>
              <a:t>cách</a:t>
            </a:r>
            <a:r>
              <a:rPr lang="en-US" sz="2400" dirty="0"/>
              <a:t> </a:t>
            </a:r>
            <a:r>
              <a:rPr lang="en-US" sz="2400" dirty="0" err="1" smtClean="0"/>
              <a:t>kiểm</a:t>
            </a:r>
            <a:r>
              <a:rPr lang="en-US" sz="2400" dirty="0" smtClean="0"/>
              <a:t> </a:t>
            </a:r>
            <a:r>
              <a:rPr lang="en-US" sz="2400" dirty="0" err="1" smtClean="0"/>
              <a:t>tra</a:t>
            </a:r>
            <a:r>
              <a:rPr lang="en-US" sz="2400" dirty="0" smtClean="0"/>
              <a:t> </a:t>
            </a:r>
            <a:r>
              <a:rPr lang="en-US" sz="2400" dirty="0" err="1" smtClean="0"/>
              <a:t>vòng</a:t>
            </a:r>
            <a:r>
              <a:rPr lang="en-US" sz="2400" dirty="0" smtClean="0"/>
              <a:t> </a:t>
            </a:r>
            <a:r>
              <a:rPr lang="en-US" sz="2400" dirty="0" err="1" smtClean="0"/>
              <a:t>lặp</a:t>
            </a:r>
            <a:r>
              <a:rPr lang="en-US" sz="2400" dirty="0" smtClean="0"/>
              <a:t> </a:t>
            </a:r>
            <a:r>
              <a:rPr lang="en-US" sz="2400" dirty="0" err="1" smtClean="0"/>
              <a:t>vô</a:t>
            </a:r>
            <a:r>
              <a:rPr lang="en-US" sz="2400" dirty="0" smtClean="0"/>
              <a:t> </a:t>
            </a:r>
            <a:r>
              <a:rPr lang="en-US" sz="2400" dirty="0" err="1" smtClean="0"/>
              <a:t>tận</a:t>
            </a:r>
            <a:r>
              <a:rPr lang="en-US" sz="2400" dirty="0" smtClean="0"/>
              <a:t> (</a:t>
            </a:r>
            <a:r>
              <a:rPr lang="en-US" sz="2400" dirty="0" err="1" smtClean="0"/>
              <a:t>thường</a:t>
            </a:r>
            <a:r>
              <a:rPr lang="en-US" sz="2400" dirty="0" smtClean="0"/>
              <a:t> </a:t>
            </a:r>
            <a:r>
              <a:rPr lang="en-US" sz="2400" dirty="0" err="1" smtClean="0"/>
              <a:t>liên</a:t>
            </a:r>
            <a:r>
              <a:rPr lang="en-US" sz="2400" dirty="0" smtClean="0"/>
              <a:t> </a:t>
            </a:r>
            <a:r>
              <a:rPr lang="en-US" sz="2400" dirty="0" err="1" smtClean="0"/>
              <a:t>quan</a:t>
            </a:r>
            <a:r>
              <a:rPr lang="en-US" sz="2400" dirty="0" smtClean="0"/>
              <a:t> </a:t>
            </a:r>
            <a:r>
              <a:rPr lang="en-US" sz="2400" dirty="0" err="1" smtClean="0"/>
              <a:t>đến</a:t>
            </a:r>
            <a:r>
              <a:rPr lang="en-US" sz="2400" dirty="0"/>
              <a:t> </a:t>
            </a:r>
            <a:r>
              <a:rPr lang="en-US" sz="2400" dirty="0" err="1" smtClean="0"/>
              <a:t>đệ</a:t>
            </a:r>
            <a:r>
              <a:rPr lang="en-US" sz="2400" dirty="0" smtClean="0"/>
              <a:t> qui) </a:t>
            </a:r>
            <a:r>
              <a:rPr lang="en-US" sz="2400" dirty="0" err="1" smtClean="0"/>
              <a:t>nhưng</a:t>
            </a:r>
            <a:r>
              <a:rPr lang="en-US" sz="2400" dirty="0" smtClean="0"/>
              <a:t> </a:t>
            </a:r>
            <a:r>
              <a:rPr lang="en-US" sz="2400" dirty="0" err="1" smtClean="0"/>
              <a:t>đa</a:t>
            </a:r>
            <a:r>
              <a:rPr lang="en-US" sz="2400" dirty="0" smtClean="0"/>
              <a:t> </a:t>
            </a:r>
            <a:r>
              <a:rPr lang="en-US" sz="2400" dirty="0" err="1" smtClean="0"/>
              <a:t>phần</a:t>
            </a:r>
            <a:r>
              <a:rPr lang="en-US" sz="2400" dirty="0" smtClean="0"/>
              <a:t> </a:t>
            </a:r>
            <a:r>
              <a:rPr lang="en-US" sz="2400" dirty="0" err="1" smtClean="0"/>
              <a:t>thường</a:t>
            </a:r>
            <a:r>
              <a:rPr lang="en-US" sz="2400" dirty="0" smtClean="0"/>
              <a:t> </a:t>
            </a:r>
            <a:r>
              <a:rPr lang="en-US" sz="2400" dirty="0" err="1" smtClean="0"/>
              <a:t>liên</a:t>
            </a:r>
            <a:r>
              <a:rPr lang="en-US" sz="2400" dirty="0" smtClean="0"/>
              <a:t> </a:t>
            </a:r>
            <a:r>
              <a:rPr lang="en-US" sz="2400" dirty="0" err="1" smtClean="0"/>
              <a:t>quan</a:t>
            </a:r>
            <a:r>
              <a:rPr lang="en-US" sz="2400" dirty="0" smtClean="0"/>
              <a:t> </a:t>
            </a:r>
            <a:r>
              <a:rPr lang="en-US" sz="2400" dirty="0" err="1" smtClean="0"/>
              <a:t>đến</a:t>
            </a:r>
            <a:r>
              <a:rPr lang="en-US" sz="2400" dirty="0" smtClean="0"/>
              <a:t> </a:t>
            </a:r>
            <a:r>
              <a:rPr lang="en-US" sz="2400" dirty="0" err="1" smtClean="0"/>
              <a:t>việc</a:t>
            </a:r>
            <a:r>
              <a:rPr lang="en-US" sz="2400" dirty="0"/>
              <a:t> </a:t>
            </a:r>
            <a:r>
              <a:rPr lang="en-US" sz="2400" dirty="0" err="1" smtClean="0"/>
              <a:t>giải</a:t>
            </a:r>
            <a:r>
              <a:rPr lang="en-US" sz="2400" dirty="0" smtClean="0"/>
              <a:t> </a:t>
            </a:r>
            <a:r>
              <a:rPr lang="en-US" sz="2400" dirty="0" err="1" smtClean="0"/>
              <a:t>thuật</a:t>
            </a:r>
            <a:r>
              <a:rPr lang="en-US" sz="2400" dirty="0" smtClean="0"/>
              <a:t> </a:t>
            </a:r>
            <a:r>
              <a:rPr lang="en-US" sz="2400" dirty="0" err="1" smtClean="0"/>
              <a:t>sai</a:t>
            </a:r>
            <a:r>
              <a:rPr lang="en-US" sz="2400" dirty="0" smtClean="0"/>
              <a:t> </a:t>
            </a:r>
            <a:r>
              <a:rPr lang="en-US" sz="2400" dirty="0" err="1" smtClean="0"/>
              <a:t>cần</a:t>
            </a:r>
            <a:r>
              <a:rPr lang="en-US" sz="2400" dirty="0" smtClean="0"/>
              <a:t> </a:t>
            </a:r>
            <a:r>
              <a:rPr lang="en-US" sz="2400" dirty="0" err="1" smtClean="0"/>
              <a:t>phải</a:t>
            </a:r>
            <a:r>
              <a:rPr lang="en-US" sz="2400" dirty="0" smtClean="0"/>
              <a:t> </a:t>
            </a:r>
            <a:r>
              <a:rPr lang="en-US" sz="2400" dirty="0" err="1" smtClean="0"/>
              <a:t>được</a:t>
            </a:r>
            <a:r>
              <a:rPr lang="en-US" sz="2400" dirty="0" smtClean="0"/>
              <a:t> </a:t>
            </a:r>
            <a:r>
              <a:rPr lang="en-US" sz="2400" dirty="0" err="1" smtClean="0"/>
              <a:t>viết</a:t>
            </a:r>
            <a:r>
              <a:rPr lang="en-US" sz="2400" dirty="0" smtClean="0"/>
              <a:t> </a:t>
            </a:r>
            <a:r>
              <a:rPr lang="en-US" sz="2400" dirty="0" err="1" smtClean="0"/>
              <a:t>lại</a:t>
            </a:r>
            <a:r>
              <a:rPr lang="en-US" sz="2400" dirty="0" smtClean="0"/>
              <a:t> do </a:t>
            </a:r>
            <a:r>
              <a:rPr lang="en-US" sz="2400" dirty="0" err="1" smtClean="0"/>
              <a:t>số</a:t>
            </a:r>
            <a:r>
              <a:rPr lang="en-US" sz="2400" dirty="0" smtClean="0"/>
              <a:t> </a:t>
            </a:r>
            <a:r>
              <a:rPr lang="en-US" sz="2400" dirty="0" err="1" smtClean="0"/>
              <a:t>phép</a:t>
            </a:r>
            <a:r>
              <a:rPr lang="en-US" sz="2400" dirty="0" smtClean="0"/>
              <a:t> </a:t>
            </a:r>
            <a:r>
              <a:rPr lang="en-US" sz="2400" dirty="0" err="1" smtClean="0"/>
              <a:t>tính</a:t>
            </a:r>
            <a:r>
              <a:rPr lang="en-US" sz="2400" dirty="0" smtClean="0"/>
              <a:t> </a:t>
            </a:r>
            <a:r>
              <a:rPr lang="en-US" sz="2400" dirty="0" err="1" smtClean="0"/>
              <a:t>quá</a:t>
            </a:r>
            <a:r>
              <a:rPr lang="en-US" sz="2400" dirty="0" smtClean="0"/>
              <a:t> </a:t>
            </a:r>
            <a:r>
              <a:rPr lang="en-US" sz="2400" dirty="0" err="1" smtClean="0"/>
              <a:t>nhiều</a:t>
            </a:r>
            <a:r>
              <a:rPr lang="en-US" sz="2400" dirty="0" smtClean="0"/>
              <a:t>.</a:t>
            </a:r>
          </a:p>
          <a:p>
            <a:endParaRPr lang="en-US" sz="2400" dirty="0" smtClean="0"/>
          </a:p>
        </p:txBody>
      </p:sp>
    </p:spTree>
    <p:extLst>
      <p:ext uri="{BB962C8B-B14F-4D97-AF65-F5344CB8AC3E}">
        <p14:creationId xmlns:p14="http://schemas.microsoft.com/office/powerpoint/2010/main" val="10124381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762000"/>
            <a:ext cx="6934200" cy="461665"/>
          </a:xfrm>
          <a:prstGeom prst="rect">
            <a:avLst/>
          </a:prstGeom>
          <a:noFill/>
        </p:spPr>
        <p:txBody>
          <a:bodyPr wrap="square" rtlCol="0">
            <a:spAutoFit/>
          </a:bodyPr>
          <a:lstStyle/>
          <a:p>
            <a:r>
              <a:rPr lang="en-US" sz="2400" dirty="0" smtClean="0"/>
              <a:t>VD: </a:t>
            </a:r>
            <a:r>
              <a:rPr lang="en-US" sz="2400" dirty="0" err="1" smtClean="0"/>
              <a:t>kiểm</a:t>
            </a:r>
            <a:r>
              <a:rPr lang="en-US" sz="2400" dirty="0" smtClean="0"/>
              <a:t> </a:t>
            </a:r>
            <a:r>
              <a:rPr lang="en-US" sz="2400" dirty="0" err="1" smtClean="0"/>
              <a:t>tra</a:t>
            </a:r>
            <a:r>
              <a:rPr lang="en-US" sz="2400" dirty="0" smtClean="0"/>
              <a:t> </a:t>
            </a:r>
            <a:r>
              <a:rPr lang="en-US" sz="2400" dirty="0" err="1" smtClean="0"/>
              <a:t>một</a:t>
            </a:r>
            <a:r>
              <a:rPr lang="en-US" sz="2400" dirty="0" smtClean="0"/>
              <a:t> </a:t>
            </a:r>
            <a:r>
              <a:rPr lang="en-US" sz="2400" dirty="0" err="1" smtClean="0"/>
              <a:t>số</a:t>
            </a:r>
            <a:r>
              <a:rPr lang="en-US" sz="2400" dirty="0" smtClean="0"/>
              <a:t> </a:t>
            </a:r>
            <a:r>
              <a:rPr lang="en-US" sz="2400" dirty="0" err="1" smtClean="0"/>
              <a:t>có</a:t>
            </a:r>
            <a:r>
              <a:rPr lang="en-US" sz="2400" dirty="0" smtClean="0"/>
              <a:t> </a:t>
            </a:r>
            <a:r>
              <a:rPr lang="en-US" sz="2400" dirty="0" err="1" smtClean="0"/>
              <a:t>phải</a:t>
            </a:r>
            <a:r>
              <a:rPr lang="en-US" sz="2400" dirty="0" smtClean="0"/>
              <a:t> </a:t>
            </a:r>
            <a:r>
              <a:rPr lang="en-US" sz="2400" dirty="0" err="1" smtClean="0"/>
              <a:t>là</a:t>
            </a:r>
            <a:r>
              <a:rPr lang="en-US" sz="2400" dirty="0" smtClean="0"/>
              <a:t> </a:t>
            </a:r>
            <a:r>
              <a:rPr lang="en-US" sz="2400" dirty="0" err="1" smtClean="0"/>
              <a:t>số</a:t>
            </a:r>
            <a:r>
              <a:rPr lang="en-US" sz="2400" dirty="0" smtClean="0"/>
              <a:t> </a:t>
            </a:r>
            <a:r>
              <a:rPr lang="en-US" sz="2400" dirty="0" err="1" smtClean="0"/>
              <a:t>nguyên</a:t>
            </a:r>
            <a:r>
              <a:rPr lang="en-US" sz="2400" dirty="0" smtClean="0"/>
              <a:t> </a:t>
            </a:r>
            <a:r>
              <a:rPr lang="en-US" sz="2400" dirty="0" err="1" smtClean="0"/>
              <a:t>tố</a:t>
            </a:r>
            <a:r>
              <a:rPr lang="en-US" sz="2400" dirty="0" smtClean="0"/>
              <a:t> </a:t>
            </a:r>
            <a:r>
              <a:rPr lang="en-US" sz="2400" dirty="0" err="1" smtClean="0"/>
              <a:t>không</a:t>
            </a:r>
            <a:endParaRPr lang="en-US" sz="2400" dirty="0"/>
          </a:p>
        </p:txBody>
      </p:sp>
      <p:sp>
        <p:nvSpPr>
          <p:cNvPr id="5" name="TextBox 4"/>
          <p:cNvSpPr txBox="1"/>
          <p:nvPr/>
        </p:nvSpPr>
        <p:spPr>
          <a:xfrm>
            <a:off x="1143000" y="1600200"/>
            <a:ext cx="7239000" cy="2554545"/>
          </a:xfrm>
          <a:prstGeom prst="rect">
            <a:avLst/>
          </a:prstGeom>
          <a:noFill/>
        </p:spPr>
        <p:txBody>
          <a:bodyPr wrap="square" rtlCol="0">
            <a:spAutoFit/>
          </a:bodyPr>
          <a:lstStyle/>
          <a:p>
            <a:r>
              <a:rPr lang="en-US" sz="2000" dirty="0" err="1"/>
              <a:t>b</a:t>
            </a:r>
            <a:r>
              <a:rPr lang="en-US" sz="2000" dirty="0" err="1" smtClean="0"/>
              <a:t>ool</a:t>
            </a:r>
            <a:r>
              <a:rPr lang="en-US" sz="2000" dirty="0" smtClean="0"/>
              <a:t> kt1t(</a:t>
            </a:r>
            <a:r>
              <a:rPr lang="en-US" sz="2000" dirty="0" err="1" smtClean="0"/>
              <a:t>int</a:t>
            </a:r>
            <a:r>
              <a:rPr lang="en-US" sz="2000" dirty="0" smtClean="0"/>
              <a:t> n){</a:t>
            </a:r>
          </a:p>
          <a:p>
            <a:r>
              <a:rPr lang="en-US" sz="2000" dirty="0" smtClean="0"/>
              <a:t>   if(n&lt;2)</a:t>
            </a:r>
          </a:p>
          <a:p>
            <a:r>
              <a:rPr lang="en-US" sz="2000" dirty="0" smtClean="0"/>
              <a:t>   return 0;</a:t>
            </a:r>
          </a:p>
          <a:p>
            <a:r>
              <a:rPr lang="en-US" sz="2000" dirty="0" smtClean="0"/>
              <a:t>   for(</a:t>
            </a:r>
            <a:r>
              <a:rPr lang="en-US" sz="2000" dirty="0" err="1" smtClean="0"/>
              <a:t>int</a:t>
            </a:r>
            <a:r>
              <a:rPr lang="en-US" sz="2000" dirty="0" smtClean="0"/>
              <a:t> i=2;i&lt;=</a:t>
            </a:r>
            <a:r>
              <a:rPr lang="en-US" sz="2000" dirty="0" smtClean="0">
                <a:solidFill>
                  <a:srgbClr val="FF0000"/>
                </a:solidFill>
              </a:rPr>
              <a:t>n/2</a:t>
            </a:r>
            <a:r>
              <a:rPr lang="en-US" sz="2000" dirty="0" smtClean="0"/>
              <a:t>;i++)</a:t>
            </a:r>
          </a:p>
          <a:p>
            <a:r>
              <a:rPr lang="en-US" sz="2000" dirty="0" smtClean="0"/>
              <a:t>                 if(</a:t>
            </a:r>
            <a:r>
              <a:rPr lang="en-US" sz="2000" dirty="0" err="1" smtClean="0"/>
              <a:t>n%i</a:t>
            </a:r>
            <a:r>
              <a:rPr lang="en-US" sz="2000" dirty="0" smtClean="0"/>
              <a:t>==0)</a:t>
            </a:r>
          </a:p>
          <a:p>
            <a:r>
              <a:rPr lang="en-US" sz="2000" dirty="0" smtClean="0"/>
              <a:t>                    return 0;</a:t>
            </a:r>
          </a:p>
          <a:p>
            <a:r>
              <a:rPr lang="en-US" sz="2000" dirty="0" smtClean="0"/>
              <a:t>   return 1;</a:t>
            </a:r>
          </a:p>
          <a:p>
            <a:r>
              <a:rPr lang="en-US" sz="2000" dirty="0"/>
              <a:t>}</a:t>
            </a:r>
          </a:p>
        </p:txBody>
      </p:sp>
      <p:sp>
        <p:nvSpPr>
          <p:cNvPr id="6" name="TextBox 5"/>
          <p:cNvSpPr txBox="1"/>
          <p:nvPr/>
        </p:nvSpPr>
        <p:spPr>
          <a:xfrm>
            <a:off x="914400" y="4401234"/>
            <a:ext cx="7391400" cy="707886"/>
          </a:xfrm>
          <a:prstGeom prst="rect">
            <a:avLst/>
          </a:prstGeom>
          <a:noFill/>
        </p:spPr>
        <p:txBody>
          <a:bodyPr wrap="square" rtlCol="0">
            <a:spAutoFit/>
          </a:bodyPr>
          <a:lstStyle/>
          <a:p>
            <a:r>
              <a:rPr lang="en-US" sz="2000" dirty="0" err="1" smtClean="0"/>
              <a:t>Với</a:t>
            </a:r>
            <a:r>
              <a:rPr lang="en-US" sz="2000" dirty="0" smtClean="0"/>
              <a:t> n=10000007 </a:t>
            </a:r>
            <a:r>
              <a:rPr lang="en-US" sz="2000" dirty="0" err="1" smtClean="0"/>
              <a:t>thì</a:t>
            </a:r>
            <a:r>
              <a:rPr lang="en-US" sz="2000" dirty="0" smtClean="0"/>
              <a:t> </a:t>
            </a:r>
            <a:r>
              <a:rPr lang="en-US" sz="2000" dirty="0" err="1" smtClean="0"/>
              <a:t>vòng</a:t>
            </a:r>
            <a:r>
              <a:rPr lang="en-US" sz="2000" dirty="0" smtClean="0"/>
              <a:t> for </a:t>
            </a:r>
            <a:r>
              <a:rPr lang="en-US" sz="2000" dirty="0" err="1" smtClean="0"/>
              <a:t>sẽ</a:t>
            </a:r>
            <a:r>
              <a:rPr lang="en-US" sz="2000" dirty="0" smtClean="0"/>
              <a:t> </a:t>
            </a:r>
            <a:r>
              <a:rPr lang="en-US" sz="2000" dirty="0" err="1" smtClean="0"/>
              <a:t>lặp</a:t>
            </a:r>
            <a:r>
              <a:rPr lang="en-US" sz="2000" dirty="0" smtClean="0"/>
              <a:t> </a:t>
            </a:r>
            <a:r>
              <a:rPr lang="en-US" sz="2000" dirty="0" smtClean="0">
                <a:solidFill>
                  <a:srgbClr val="FF0000"/>
                </a:solidFill>
              </a:rPr>
              <a:t>10000007/2 </a:t>
            </a:r>
            <a:r>
              <a:rPr lang="en-US" sz="2000" dirty="0" err="1" smtClean="0">
                <a:solidFill>
                  <a:srgbClr val="FF0000"/>
                </a:solidFill>
              </a:rPr>
              <a:t>lần</a:t>
            </a:r>
            <a:r>
              <a:rPr lang="en-US" sz="2000" dirty="0" smtClean="0">
                <a:solidFill>
                  <a:srgbClr val="FF0000"/>
                </a:solidFill>
              </a:rPr>
              <a:t>  </a:t>
            </a:r>
            <a:r>
              <a:rPr lang="en-US" sz="2000" dirty="0" err="1" smtClean="0"/>
              <a:t>để</a:t>
            </a:r>
            <a:r>
              <a:rPr lang="en-US" sz="2000" dirty="0" smtClean="0"/>
              <a:t> </a:t>
            </a:r>
            <a:r>
              <a:rPr lang="en-US" sz="2000" dirty="0" err="1" smtClean="0"/>
              <a:t>xác</a:t>
            </a:r>
            <a:r>
              <a:rPr lang="en-US" sz="2000" dirty="0" smtClean="0"/>
              <a:t> </a:t>
            </a:r>
            <a:r>
              <a:rPr lang="en-US" sz="2000" dirty="0" err="1" smtClean="0"/>
              <a:t>định</a:t>
            </a:r>
            <a:r>
              <a:rPr lang="en-US" sz="2000" dirty="0" smtClean="0"/>
              <a:t> </a:t>
            </a:r>
            <a:r>
              <a:rPr lang="en-US" sz="2000" dirty="0" err="1" smtClean="0"/>
              <a:t>được</a:t>
            </a:r>
            <a:r>
              <a:rPr lang="en-US" sz="2000" dirty="0" smtClean="0"/>
              <a:t> </a:t>
            </a:r>
            <a:r>
              <a:rPr lang="en-US" sz="2000" dirty="0" err="1" smtClean="0"/>
              <a:t>số</a:t>
            </a:r>
            <a:r>
              <a:rPr lang="en-US" sz="2000" dirty="0" smtClean="0"/>
              <a:t>  </a:t>
            </a:r>
            <a:r>
              <a:rPr lang="en-US" sz="2000" dirty="0" err="1" smtClean="0"/>
              <a:t>này</a:t>
            </a:r>
            <a:r>
              <a:rPr lang="en-US" sz="2000" dirty="0" smtClean="0"/>
              <a:t> </a:t>
            </a:r>
            <a:r>
              <a:rPr lang="en-US" sz="2000" dirty="0" err="1" smtClean="0"/>
              <a:t>là</a:t>
            </a:r>
            <a:r>
              <a:rPr lang="en-US" sz="2000" dirty="0" smtClean="0"/>
              <a:t> </a:t>
            </a:r>
            <a:r>
              <a:rPr lang="en-US" sz="2000" dirty="0" err="1" smtClean="0"/>
              <a:t>số</a:t>
            </a:r>
            <a:r>
              <a:rPr lang="en-US" sz="2000" dirty="0" smtClean="0"/>
              <a:t> </a:t>
            </a:r>
            <a:r>
              <a:rPr lang="en-US" sz="2000" dirty="0" err="1" smtClean="0"/>
              <a:t>nguyên</a:t>
            </a:r>
            <a:r>
              <a:rPr lang="en-US" sz="2000" dirty="0" smtClean="0"/>
              <a:t> </a:t>
            </a:r>
            <a:r>
              <a:rPr lang="en-US" sz="2000" dirty="0" err="1" smtClean="0"/>
              <a:t>tố</a:t>
            </a:r>
            <a:r>
              <a:rPr lang="en-US" sz="2000" dirty="0" smtClean="0"/>
              <a:t> </a:t>
            </a:r>
            <a:endParaRPr lang="en-US" sz="2000" dirty="0"/>
          </a:p>
        </p:txBody>
      </p:sp>
    </p:spTree>
    <p:extLst>
      <p:ext uri="{BB962C8B-B14F-4D97-AF65-F5344CB8AC3E}">
        <p14:creationId xmlns:p14="http://schemas.microsoft.com/office/powerpoint/2010/main" val="1702758434"/>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914400"/>
            <a:ext cx="6934200" cy="4524315"/>
          </a:xfrm>
          <a:prstGeom prst="rect">
            <a:avLst/>
          </a:prstGeom>
          <a:noFill/>
        </p:spPr>
        <p:txBody>
          <a:bodyPr wrap="square" rtlCol="0">
            <a:spAutoFit/>
          </a:bodyPr>
          <a:lstStyle/>
          <a:p>
            <a:r>
              <a:rPr lang="en-US" dirty="0" err="1" smtClean="0"/>
              <a:t>bool</a:t>
            </a:r>
            <a:r>
              <a:rPr lang="en-US" dirty="0" smtClean="0"/>
              <a:t> kt2(</a:t>
            </a:r>
            <a:r>
              <a:rPr lang="en-US" dirty="0" err="1" smtClean="0"/>
              <a:t>int</a:t>
            </a:r>
            <a:r>
              <a:rPr lang="en-US" dirty="0" smtClean="0"/>
              <a:t> n){</a:t>
            </a:r>
          </a:p>
          <a:p>
            <a:r>
              <a:rPr lang="en-US" dirty="0" smtClean="0"/>
              <a:t>   if(n&lt;2)</a:t>
            </a:r>
          </a:p>
          <a:p>
            <a:r>
              <a:rPr lang="en-US" dirty="0" smtClean="0"/>
              <a:t>   return 0;</a:t>
            </a:r>
          </a:p>
          <a:p>
            <a:r>
              <a:rPr lang="en-US" dirty="0" smtClean="0"/>
              <a:t>   for(</a:t>
            </a:r>
            <a:r>
              <a:rPr lang="en-US" dirty="0" err="1" smtClean="0"/>
              <a:t>int</a:t>
            </a:r>
            <a:r>
              <a:rPr lang="en-US" dirty="0" smtClean="0"/>
              <a:t> i=2;i&lt;=</a:t>
            </a:r>
            <a:r>
              <a:rPr lang="en-US" dirty="0" err="1" smtClean="0">
                <a:solidFill>
                  <a:srgbClr val="FF0000"/>
                </a:solidFill>
              </a:rPr>
              <a:t>sqrt</a:t>
            </a:r>
            <a:r>
              <a:rPr lang="en-US" dirty="0" smtClean="0">
                <a:solidFill>
                  <a:srgbClr val="FF0000"/>
                </a:solidFill>
              </a:rPr>
              <a:t>(n)</a:t>
            </a:r>
            <a:r>
              <a:rPr lang="en-US" dirty="0" smtClean="0"/>
              <a:t>;i++)</a:t>
            </a:r>
          </a:p>
          <a:p>
            <a:r>
              <a:rPr lang="en-US" dirty="0" smtClean="0"/>
              <a:t>                 if(</a:t>
            </a:r>
            <a:r>
              <a:rPr lang="en-US" dirty="0" err="1" smtClean="0"/>
              <a:t>n%i</a:t>
            </a:r>
            <a:r>
              <a:rPr lang="en-US" dirty="0" smtClean="0"/>
              <a:t>==0)</a:t>
            </a:r>
          </a:p>
          <a:p>
            <a:r>
              <a:rPr lang="en-US" dirty="0" smtClean="0"/>
              <a:t>                    return 0;</a:t>
            </a:r>
          </a:p>
          <a:p>
            <a:r>
              <a:rPr lang="en-US" dirty="0" smtClean="0"/>
              <a:t>   return 1;</a:t>
            </a:r>
          </a:p>
          <a:p>
            <a:r>
              <a:rPr lang="en-US" dirty="0" smtClean="0"/>
              <a:t>}</a:t>
            </a:r>
          </a:p>
          <a:p>
            <a:endParaRPr lang="en-US" dirty="0" smtClean="0"/>
          </a:p>
          <a:p>
            <a:r>
              <a:rPr lang="en-US" dirty="0" err="1" smtClean="0"/>
              <a:t>Trong</a:t>
            </a:r>
            <a:r>
              <a:rPr lang="en-US" dirty="0" smtClean="0"/>
              <a:t> </a:t>
            </a:r>
            <a:r>
              <a:rPr lang="en-US" dirty="0" err="1" smtClean="0"/>
              <a:t>đó</a:t>
            </a:r>
            <a:r>
              <a:rPr lang="en-US" dirty="0" smtClean="0"/>
              <a:t> </a:t>
            </a:r>
            <a:r>
              <a:rPr lang="en-US" dirty="0" err="1" smtClean="0"/>
              <a:t>sqrt</a:t>
            </a:r>
            <a:r>
              <a:rPr lang="en-US" dirty="0" smtClean="0"/>
              <a:t>(n)= </a:t>
            </a:r>
            <a:r>
              <a:rPr lang="en-US" dirty="0" err="1" smtClean="0"/>
              <a:t>căn</a:t>
            </a:r>
            <a:r>
              <a:rPr lang="en-US" dirty="0" smtClean="0"/>
              <a:t> 2 (n)</a:t>
            </a:r>
          </a:p>
          <a:p>
            <a:endParaRPr lang="en-US" dirty="0" smtClean="0"/>
          </a:p>
          <a:p>
            <a:r>
              <a:rPr lang="en-US" dirty="0" err="1" smtClean="0"/>
              <a:t>Với</a:t>
            </a:r>
            <a:r>
              <a:rPr lang="en-US" dirty="0" smtClean="0"/>
              <a:t> n=10000007 </a:t>
            </a:r>
            <a:r>
              <a:rPr lang="en-US" dirty="0" err="1" smtClean="0"/>
              <a:t>thì</a:t>
            </a:r>
            <a:r>
              <a:rPr lang="en-US" dirty="0" smtClean="0"/>
              <a:t> </a:t>
            </a:r>
            <a:r>
              <a:rPr lang="en-US" dirty="0" err="1" smtClean="0"/>
              <a:t>vòng</a:t>
            </a:r>
            <a:r>
              <a:rPr lang="en-US" dirty="0" smtClean="0"/>
              <a:t> for </a:t>
            </a:r>
            <a:r>
              <a:rPr lang="en-US" dirty="0" err="1" smtClean="0"/>
              <a:t>sẽ</a:t>
            </a:r>
            <a:r>
              <a:rPr lang="en-US" dirty="0" smtClean="0"/>
              <a:t> </a:t>
            </a:r>
            <a:r>
              <a:rPr lang="en-US" dirty="0" err="1" smtClean="0"/>
              <a:t>lặp</a:t>
            </a:r>
            <a:r>
              <a:rPr lang="en-US" dirty="0" smtClean="0"/>
              <a:t> </a:t>
            </a:r>
            <a:r>
              <a:rPr lang="en-US" dirty="0" err="1" smtClean="0">
                <a:solidFill>
                  <a:srgbClr val="FF0000"/>
                </a:solidFill>
              </a:rPr>
              <a:t>xâp</a:t>
            </a:r>
            <a:r>
              <a:rPr lang="en-US" dirty="0" smtClean="0">
                <a:solidFill>
                  <a:srgbClr val="FF0000"/>
                </a:solidFill>
              </a:rPr>
              <a:t> </a:t>
            </a:r>
            <a:r>
              <a:rPr lang="en-US" dirty="0" err="1" smtClean="0">
                <a:solidFill>
                  <a:srgbClr val="FF0000"/>
                </a:solidFill>
              </a:rPr>
              <a:t>xỉ</a:t>
            </a:r>
            <a:r>
              <a:rPr lang="en-US" dirty="0" smtClean="0">
                <a:solidFill>
                  <a:srgbClr val="FF0000"/>
                </a:solidFill>
              </a:rPr>
              <a:t> 3000  </a:t>
            </a:r>
            <a:r>
              <a:rPr lang="en-US" dirty="0" err="1" smtClean="0">
                <a:solidFill>
                  <a:srgbClr val="FF0000"/>
                </a:solidFill>
              </a:rPr>
              <a:t>lần</a:t>
            </a:r>
            <a:r>
              <a:rPr lang="en-US" dirty="0" smtClean="0">
                <a:solidFill>
                  <a:srgbClr val="FF0000"/>
                </a:solidFill>
              </a:rPr>
              <a:t>  </a:t>
            </a:r>
            <a:r>
              <a:rPr lang="en-US" dirty="0" err="1" smtClean="0"/>
              <a:t>để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được</a:t>
            </a:r>
            <a:r>
              <a:rPr lang="en-US" dirty="0" smtClean="0"/>
              <a:t> </a:t>
            </a:r>
            <a:r>
              <a:rPr lang="en-US" dirty="0" err="1" smtClean="0"/>
              <a:t>số</a:t>
            </a:r>
            <a:r>
              <a:rPr lang="en-US" dirty="0" smtClean="0"/>
              <a:t>  </a:t>
            </a:r>
            <a:r>
              <a:rPr lang="en-US" dirty="0" err="1" smtClean="0"/>
              <a:t>này</a:t>
            </a:r>
            <a:r>
              <a:rPr lang="en-US" dirty="0" smtClean="0"/>
              <a:t> </a:t>
            </a:r>
            <a:r>
              <a:rPr lang="en-US" dirty="0" err="1" smtClean="0"/>
              <a:t>là</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tố</a:t>
            </a:r>
            <a:r>
              <a:rPr lang="en-US" dirty="0" smtClean="0"/>
              <a:t> - </a:t>
            </a:r>
            <a:r>
              <a:rPr lang="en-US" dirty="0" err="1" smtClean="0"/>
              <a:t>một</a:t>
            </a:r>
            <a:r>
              <a:rPr lang="en-US" dirty="0" smtClean="0"/>
              <a:t> con </a:t>
            </a:r>
            <a:r>
              <a:rPr lang="en-US" dirty="0" err="1" smtClean="0"/>
              <a:t>số</a:t>
            </a:r>
            <a:r>
              <a:rPr lang="en-US" dirty="0" smtClean="0"/>
              <a:t> </a:t>
            </a:r>
            <a:r>
              <a:rPr lang="en-US" dirty="0" err="1" smtClean="0"/>
              <a:t>nhỏ</a:t>
            </a:r>
            <a:r>
              <a:rPr lang="en-US" dirty="0" smtClean="0"/>
              <a:t> </a:t>
            </a:r>
            <a:r>
              <a:rPr lang="en-US" dirty="0" err="1" smtClean="0"/>
              <a:t>hơn</a:t>
            </a:r>
            <a:r>
              <a:rPr lang="en-US" dirty="0" smtClean="0"/>
              <a:t> </a:t>
            </a:r>
            <a:r>
              <a:rPr lang="en-US" dirty="0" err="1" smtClean="0"/>
              <a:t>rất</a:t>
            </a:r>
            <a:r>
              <a:rPr lang="en-US" dirty="0" smtClean="0"/>
              <a:t> </a:t>
            </a:r>
            <a:r>
              <a:rPr lang="en-US" dirty="0" err="1" smtClean="0"/>
              <a:t>nhiều</a:t>
            </a:r>
            <a:r>
              <a:rPr lang="en-US" dirty="0" smtClean="0"/>
              <a:t> </a:t>
            </a:r>
          </a:p>
          <a:p>
            <a:r>
              <a:rPr lang="en-US" dirty="0" smtClean="0"/>
              <a:t>=&gt; Code kt1 </a:t>
            </a:r>
            <a:r>
              <a:rPr lang="en-US" dirty="0" err="1" smtClean="0"/>
              <a:t>sẽ</a:t>
            </a:r>
            <a:r>
              <a:rPr lang="en-US" dirty="0" smtClean="0"/>
              <a:t> </a:t>
            </a:r>
            <a:r>
              <a:rPr lang="en-US" dirty="0" err="1" smtClean="0"/>
              <a:t>bị</a:t>
            </a:r>
            <a:r>
              <a:rPr lang="en-US" dirty="0" smtClean="0"/>
              <a:t> </a:t>
            </a:r>
            <a:r>
              <a:rPr lang="en-US" dirty="0" err="1" smtClean="0"/>
              <a:t>quá</a:t>
            </a:r>
            <a:r>
              <a:rPr lang="en-US" dirty="0" smtClean="0"/>
              <a:t> </a:t>
            </a:r>
            <a:r>
              <a:rPr lang="en-US" dirty="0" err="1" smtClean="0"/>
              <a:t>giới</a:t>
            </a:r>
            <a:r>
              <a:rPr lang="en-US" dirty="0" smtClean="0"/>
              <a:t> </a:t>
            </a:r>
            <a:r>
              <a:rPr lang="en-US" dirty="0" err="1" smtClean="0"/>
              <a:t>hạn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đề</a:t>
            </a:r>
            <a:r>
              <a:rPr lang="en-US" dirty="0" smtClean="0"/>
              <a:t> </a:t>
            </a:r>
            <a:r>
              <a:rPr lang="en-US" dirty="0" err="1" smtClean="0"/>
              <a:t>bài</a:t>
            </a:r>
            <a:r>
              <a:rPr lang="en-US" dirty="0" smtClean="0"/>
              <a:t> </a:t>
            </a:r>
            <a:r>
              <a:rPr lang="en-US" dirty="0" err="1" smtClean="0"/>
              <a:t>cho</a:t>
            </a:r>
            <a:r>
              <a:rPr lang="en-US" dirty="0" smtClean="0"/>
              <a:t> </a:t>
            </a:r>
            <a:r>
              <a:rPr lang="en-US" dirty="0" err="1" smtClean="0"/>
              <a:t>phép</a:t>
            </a:r>
            <a:r>
              <a:rPr lang="en-US" dirty="0" smtClean="0"/>
              <a:t> </a:t>
            </a:r>
            <a:r>
              <a:rPr lang="en-US" dirty="0" err="1" smtClean="0"/>
              <a:t>nếu</a:t>
            </a:r>
            <a:r>
              <a:rPr lang="en-US" dirty="0" smtClean="0"/>
              <a:t> </a:t>
            </a:r>
            <a:r>
              <a:rPr lang="en-US" dirty="0" err="1" smtClean="0"/>
              <a:t>họ</a:t>
            </a:r>
            <a:r>
              <a:rPr lang="en-US" dirty="0" smtClean="0"/>
              <a:t> </a:t>
            </a:r>
            <a:r>
              <a:rPr lang="en-US" dirty="0" err="1" smtClean="0"/>
              <a:t>cho</a:t>
            </a:r>
            <a:r>
              <a:rPr lang="en-US" dirty="0" smtClean="0"/>
              <a:t> </a:t>
            </a:r>
            <a:r>
              <a:rPr lang="en-US" dirty="0" err="1" smtClean="0"/>
              <a:t>số</a:t>
            </a:r>
            <a:r>
              <a:rPr lang="en-US" dirty="0" smtClean="0"/>
              <a:t> n </a:t>
            </a:r>
            <a:r>
              <a:rPr lang="en-US" dirty="0" err="1" smtClean="0"/>
              <a:t>quá</a:t>
            </a:r>
            <a:r>
              <a:rPr lang="en-US" dirty="0" smtClean="0"/>
              <a:t> </a:t>
            </a:r>
            <a:r>
              <a:rPr lang="en-US" dirty="0" err="1" smtClean="0"/>
              <a:t>lớn</a:t>
            </a:r>
            <a:endParaRPr lang="en-US" dirty="0" smtClean="0"/>
          </a:p>
          <a:p>
            <a:endParaRPr lang="en-US" dirty="0"/>
          </a:p>
        </p:txBody>
      </p:sp>
    </p:spTree>
    <p:extLst>
      <p:ext uri="{BB962C8B-B14F-4D97-AF65-F5344CB8AC3E}">
        <p14:creationId xmlns:p14="http://schemas.microsoft.com/office/powerpoint/2010/main" val="291735079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5989" y="784458"/>
            <a:ext cx="6934200" cy="461665"/>
          </a:xfrm>
          <a:prstGeom prst="rect">
            <a:avLst/>
          </a:prstGeom>
          <a:noFill/>
        </p:spPr>
        <p:txBody>
          <a:bodyPr wrap="square" rtlCol="0">
            <a:spAutoFit/>
          </a:bodyPr>
          <a:lstStyle/>
          <a:p>
            <a:r>
              <a:rPr lang="en-US" sz="2400" dirty="0" smtClean="0"/>
              <a:t>VD: </a:t>
            </a:r>
            <a:r>
              <a:rPr lang="en-US" sz="2400" dirty="0" err="1" smtClean="0"/>
              <a:t>Tính</a:t>
            </a:r>
            <a:r>
              <a:rPr lang="en-US" sz="2400" dirty="0" smtClean="0"/>
              <a:t> </a:t>
            </a:r>
            <a:r>
              <a:rPr lang="en-US" sz="2400" dirty="0" err="1" smtClean="0"/>
              <a:t>tổng</a:t>
            </a:r>
            <a:r>
              <a:rPr lang="en-US" sz="2400" dirty="0" smtClean="0"/>
              <a:t> </a:t>
            </a:r>
            <a:r>
              <a:rPr lang="en-US" sz="2400" dirty="0" err="1" smtClean="0"/>
              <a:t>các</a:t>
            </a:r>
            <a:r>
              <a:rPr lang="en-US" sz="2400" dirty="0" smtClean="0"/>
              <a:t> </a:t>
            </a:r>
            <a:r>
              <a:rPr lang="en-US" sz="2400" dirty="0" err="1" smtClean="0"/>
              <a:t>số</a:t>
            </a:r>
            <a:r>
              <a:rPr lang="en-US" sz="2400" dirty="0" smtClean="0"/>
              <a:t> </a:t>
            </a:r>
            <a:r>
              <a:rPr lang="en-US" sz="2400" dirty="0" err="1" smtClean="0"/>
              <a:t>từ</a:t>
            </a:r>
            <a:r>
              <a:rPr lang="en-US" sz="2400" dirty="0" smtClean="0"/>
              <a:t> 1 </a:t>
            </a:r>
            <a:r>
              <a:rPr lang="en-US" sz="2400" dirty="0" err="1" smtClean="0"/>
              <a:t>tới</a:t>
            </a:r>
            <a:r>
              <a:rPr lang="en-US" sz="2400" dirty="0" smtClean="0"/>
              <a:t> n</a:t>
            </a:r>
            <a:endParaRPr lang="en-US" sz="2400" dirty="0"/>
          </a:p>
        </p:txBody>
      </p:sp>
      <p:sp>
        <p:nvSpPr>
          <p:cNvPr id="5" name="TextBox 4"/>
          <p:cNvSpPr txBox="1"/>
          <p:nvPr/>
        </p:nvSpPr>
        <p:spPr>
          <a:xfrm>
            <a:off x="1143000" y="1600200"/>
            <a:ext cx="7239000" cy="1938992"/>
          </a:xfrm>
          <a:prstGeom prst="rect">
            <a:avLst/>
          </a:prstGeom>
          <a:noFill/>
        </p:spPr>
        <p:txBody>
          <a:bodyPr wrap="square" rtlCol="0">
            <a:spAutoFit/>
          </a:bodyPr>
          <a:lstStyle/>
          <a:p>
            <a:r>
              <a:rPr lang="en-US" sz="2000" dirty="0" smtClean="0">
                <a:solidFill>
                  <a:srgbClr val="FF0000"/>
                </a:solidFill>
              </a:rPr>
              <a:t>long </a:t>
            </a:r>
            <a:r>
              <a:rPr lang="en-US" sz="2000" dirty="0" err="1" smtClean="0">
                <a:solidFill>
                  <a:srgbClr val="FF0000"/>
                </a:solidFill>
              </a:rPr>
              <a:t>long</a:t>
            </a:r>
            <a:r>
              <a:rPr lang="en-US" sz="2000" dirty="0" smtClean="0">
                <a:solidFill>
                  <a:srgbClr val="FF0000"/>
                </a:solidFill>
              </a:rPr>
              <a:t> </a:t>
            </a:r>
            <a:r>
              <a:rPr lang="en-US" sz="2000" dirty="0" smtClean="0"/>
              <a:t>Sum(</a:t>
            </a:r>
            <a:r>
              <a:rPr lang="en-US" sz="2000" dirty="0" err="1" smtClean="0"/>
              <a:t>int</a:t>
            </a:r>
            <a:r>
              <a:rPr lang="en-US" sz="2000" dirty="0" smtClean="0"/>
              <a:t> n){</a:t>
            </a:r>
          </a:p>
          <a:p>
            <a:r>
              <a:rPr lang="en-US" sz="2000" dirty="0"/>
              <a:t>	</a:t>
            </a:r>
            <a:r>
              <a:rPr lang="en-US" sz="2000" dirty="0" smtClean="0">
                <a:solidFill>
                  <a:srgbClr val="FF0000"/>
                </a:solidFill>
              </a:rPr>
              <a:t>long </a:t>
            </a:r>
            <a:r>
              <a:rPr lang="en-US" sz="2000" dirty="0" err="1" smtClean="0">
                <a:solidFill>
                  <a:srgbClr val="FF0000"/>
                </a:solidFill>
              </a:rPr>
              <a:t>long</a:t>
            </a:r>
            <a:r>
              <a:rPr lang="en-US" sz="2000" dirty="0" smtClean="0">
                <a:solidFill>
                  <a:srgbClr val="FF0000"/>
                </a:solidFill>
              </a:rPr>
              <a:t> </a:t>
            </a:r>
            <a:r>
              <a:rPr lang="en-US" sz="2000" dirty="0" smtClean="0"/>
              <a:t>res = 0;</a:t>
            </a:r>
            <a:endParaRPr lang="en-US" sz="2000" dirty="0" smtClean="0"/>
          </a:p>
          <a:p>
            <a:r>
              <a:rPr lang="en-US" sz="2000" dirty="0"/>
              <a:t>	</a:t>
            </a:r>
            <a:r>
              <a:rPr lang="en-US" sz="2000" dirty="0" smtClean="0"/>
              <a:t>for(</a:t>
            </a:r>
            <a:r>
              <a:rPr lang="en-US" sz="2000" dirty="0" err="1" smtClean="0"/>
              <a:t>int</a:t>
            </a:r>
            <a:r>
              <a:rPr lang="en-US" sz="2000" dirty="0" smtClean="0"/>
              <a:t> </a:t>
            </a:r>
            <a:r>
              <a:rPr lang="en-US" sz="2000" dirty="0" err="1" smtClean="0"/>
              <a:t>i</a:t>
            </a:r>
            <a:r>
              <a:rPr lang="en-US" sz="2000" dirty="0" smtClean="0"/>
              <a:t>=1;i</a:t>
            </a:r>
            <a:r>
              <a:rPr lang="en-US" sz="2000" dirty="0" smtClean="0"/>
              <a:t>&lt;=</a:t>
            </a:r>
            <a:r>
              <a:rPr lang="en-US" sz="2000" dirty="0" err="1" smtClean="0">
                <a:solidFill>
                  <a:srgbClr val="FF0000"/>
                </a:solidFill>
              </a:rPr>
              <a:t>n</a:t>
            </a:r>
            <a:r>
              <a:rPr lang="en-US" sz="2000" dirty="0" err="1" smtClean="0"/>
              <a:t>;i</a:t>
            </a:r>
            <a:r>
              <a:rPr lang="en-US" sz="2000" dirty="0" smtClean="0"/>
              <a:t>++)</a:t>
            </a:r>
          </a:p>
          <a:p>
            <a:r>
              <a:rPr lang="en-US" sz="2000" dirty="0" smtClean="0"/>
              <a:t>                </a:t>
            </a:r>
            <a:r>
              <a:rPr lang="en-US" sz="2000" dirty="0" smtClean="0"/>
              <a:t>	 res += </a:t>
            </a:r>
            <a:r>
              <a:rPr lang="en-US" sz="2000" dirty="0" err="1" smtClean="0"/>
              <a:t>i</a:t>
            </a:r>
            <a:r>
              <a:rPr lang="en-US" sz="2000" dirty="0" smtClean="0"/>
              <a:t>;</a:t>
            </a:r>
            <a:endParaRPr lang="en-US" sz="2000" dirty="0" smtClean="0"/>
          </a:p>
          <a:p>
            <a:r>
              <a:rPr lang="en-US" sz="2000" dirty="0" smtClean="0"/>
              <a:t>                 </a:t>
            </a:r>
            <a:r>
              <a:rPr lang="en-US" sz="2000" dirty="0" smtClean="0"/>
              <a:t>return </a:t>
            </a:r>
            <a:r>
              <a:rPr lang="en-US" sz="2000" dirty="0" smtClean="0"/>
              <a:t>res</a:t>
            </a:r>
            <a:r>
              <a:rPr lang="en-US" sz="2000" dirty="0" smtClean="0"/>
              <a:t>;</a:t>
            </a:r>
          </a:p>
          <a:p>
            <a:r>
              <a:rPr lang="en-US" sz="2000" dirty="0" smtClean="0"/>
              <a:t>}</a:t>
            </a:r>
            <a:endParaRPr lang="en-US" sz="2000" dirty="0"/>
          </a:p>
        </p:txBody>
      </p:sp>
      <p:sp>
        <p:nvSpPr>
          <p:cNvPr id="6" name="TextBox 5"/>
          <p:cNvSpPr txBox="1"/>
          <p:nvPr/>
        </p:nvSpPr>
        <p:spPr>
          <a:xfrm>
            <a:off x="914400" y="4401234"/>
            <a:ext cx="7391400" cy="1631216"/>
          </a:xfrm>
          <a:prstGeom prst="rect">
            <a:avLst/>
          </a:prstGeom>
          <a:noFill/>
        </p:spPr>
        <p:txBody>
          <a:bodyPr wrap="square" rtlCol="0">
            <a:spAutoFit/>
          </a:bodyPr>
          <a:lstStyle/>
          <a:p>
            <a:r>
              <a:rPr lang="en-US" sz="2000" dirty="0" err="1" smtClean="0"/>
              <a:t>Vòng</a:t>
            </a:r>
            <a:r>
              <a:rPr lang="en-US" sz="2000" dirty="0" smtClean="0"/>
              <a:t> </a:t>
            </a:r>
            <a:r>
              <a:rPr lang="en-US" sz="2000" dirty="0" err="1" smtClean="0"/>
              <a:t>lặp</a:t>
            </a:r>
            <a:r>
              <a:rPr lang="en-US" sz="2000" dirty="0" smtClean="0"/>
              <a:t> </a:t>
            </a:r>
            <a:r>
              <a:rPr lang="en-US" sz="2000" dirty="0" err="1" smtClean="0"/>
              <a:t>trên</a:t>
            </a:r>
            <a:r>
              <a:rPr lang="en-US" sz="2000" dirty="0" smtClean="0"/>
              <a:t> </a:t>
            </a:r>
            <a:r>
              <a:rPr lang="en-US" sz="2000" dirty="0" err="1" smtClean="0"/>
              <a:t>sẽ</a:t>
            </a:r>
            <a:r>
              <a:rPr lang="en-US" sz="2000" dirty="0" smtClean="0"/>
              <a:t> </a:t>
            </a:r>
            <a:r>
              <a:rPr lang="en-US" sz="2000" dirty="0" err="1" smtClean="0"/>
              <a:t>lặp</a:t>
            </a:r>
            <a:r>
              <a:rPr lang="en-US" sz="2000" dirty="0" smtClean="0"/>
              <a:t> n </a:t>
            </a:r>
            <a:r>
              <a:rPr lang="en-US" sz="2000" dirty="0" err="1" smtClean="0"/>
              <a:t>lần</a:t>
            </a:r>
            <a:r>
              <a:rPr lang="en-US" sz="2000" dirty="0" smtClean="0"/>
              <a:t> </a:t>
            </a:r>
            <a:r>
              <a:rPr lang="en-US" sz="2000" dirty="0" err="1" smtClean="0"/>
              <a:t>mới</a:t>
            </a:r>
            <a:r>
              <a:rPr lang="en-US" sz="2000" dirty="0" smtClean="0"/>
              <a:t> </a:t>
            </a:r>
            <a:r>
              <a:rPr lang="en-US" sz="2000" dirty="0" err="1" smtClean="0"/>
              <a:t>cho</a:t>
            </a:r>
            <a:r>
              <a:rPr lang="en-US" sz="2000" dirty="0" smtClean="0"/>
              <a:t> </a:t>
            </a:r>
            <a:r>
              <a:rPr lang="en-US" sz="2000" dirty="0" err="1" smtClean="0"/>
              <a:t>ra</a:t>
            </a:r>
            <a:r>
              <a:rPr lang="en-US" sz="2000" dirty="0" smtClean="0"/>
              <a:t> </a:t>
            </a:r>
            <a:r>
              <a:rPr lang="en-US" sz="2000" dirty="0" err="1" smtClean="0"/>
              <a:t>được</a:t>
            </a:r>
            <a:r>
              <a:rPr lang="en-US" sz="2000" dirty="0" smtClean="0"/>
              <a:t> </a:t>
            </a:r>
            <a:r>
              <a:rPr lang="en-US" sz="2000" dirty="0" err="1" smtClean="0"/>
              <a:t>kết</a:t>
            </a:r>
            <a:r>
              <a:rPr lang="en-US" sz="2000" dirty="0" smtClean="0"/>
              <a:t> </a:t>
            </a:r>
            <a:r>
              <a:rPr lang="en-US" sz="2000" dirty="0" err="1" smtClean="0"/>
              <a:t>quả</a:t>
            </a:r>
            <a:r>
              <a:rPr lang="en-US" sz="2000" dirty="0" smtClean="0"/>
              <a:t>. </a:t>
            </a:r>
            <a:br>
              <a:rPr lang="en-US" sz="2000" dirty="0" smtClean="0"/>
            </a:br>
            <a:r>
              <a:rPr lang="en-US" sz="2000" dirty="0" err="1" smtClean="0"/>
              <a:t>Tức</a:t>
            </a:r>
            <a:r>
              <a:rPr lang="en-US" sz="2000" dirty="0" smtClean="0"/>
              <a:t> </a:t>
            </a:r>
            <a:r>
              <a:rPr lang="en-US" sz="2000" dirty="0" err="1" smtClean="0"/>
              <a:t>là</a:t>
            </a:r>
            <a:r>
              <a:rPr lang="en-US" sz="2000" dirty="0" smtClean="0"/>
              <a:t> </a:t>
            </a:r>
            <a:r>
              <a:rPr lang="en-US" sz="2000" dirty="0" err="1" smtClean="0"/>
              <a:t>với</a:t>
            </a:r>
            <a:r>
              <a:rPr lang="en-US" sz="2000" dirty="0" smtClean="0"/>
              <a:t> n = 10^8 </a:t>
            </a:r>
            <a:r>
              <a:rPr lang="en-US" sz="2000" dirty="0" err="1" smtClean="0"/>
              <a:t>thì</a:t>
            </a:r>
            <a:r>
              <a:rPr lang="en-US" sz="2000" dirty="0" smtClean="0"/>
              <a:t> </a:t>
            </a:r>
            <a:r>
              <a:rPr lang="en-US" sz="2000" dirty="0" err="1" smtClean="0"/>
              <a:t>vòng</a:t>
            </a:r>
            <a:r>
              <a:rPr lang="en-US" sz="2000" dirty="0" smtClean="0"/>
              <a:t> for </a:t>
            </a:r>
            <a:r>
              <a:rPr lang="en-US" sz="2000" dirty="0" err="1" smtClean="0"/>
              <a:t>sẽ</a:t>
            </a:r>
            <a:r>
              <a:rPr lang="en-US" sz="2000" dirty="0" smtClean="0"/>
              <a:t> </a:t>
            </a:r>
            <a:r>
              <a:rPr lang="en-US" sz="2000" dirty="0" err="1" smtClean="0"/>
              <a:t>lặp</a:t>
            </a:r>
            <a:r>
              <a:rPr lang="en-US" sz="2000" dirty="0" smtClean="0"/>
              <a:t> 10^8 </a:t>
            </a:r>
            <a:r>
              <a:rPr lang="en-US" sz="2000" dirty="0" err="1" smtClean="0"/>
              <a:t>lần</a:t>
            </a:r>
            <a:endParaRPr lang="en-US" sz="2000" dirty="0" smtClean="0"/>
          </a:p>
          <a:p>
            <a:endParaRPr lang="en-US" sz="2000" dirty="0"/>
          </a:p>
          <a:p>
            <a:r>
              <a:rPr lang="en-US" sz="2000" dirty="0" err="1" smtClean="0"/>
              <a:t>Hơn</a:t>
            </a:r>
            <a:r>
              <a:rPr lang="en-US" sz="2000" dirty="0" smtClean="0"/>
              <a:t> </a:t>
            </a:r>
            <a:r>
              <a:rPr lang="en-US" sz="2000" dirty="0" err="1" smtClean="0"/>
              <a:t>thế</a:t>
            </a:r>
            <a:r>
              <a:rPr lang="en-US" sz="2000" dirty="0" smtClean="0"/>
              <a:t> </a:t>
            </a:r>
            <a:r>
              <a:rPr lang="en-US" sz="2000" dirty="0" err="1" smtClean="0"/>
              <a:t>nữa</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sẽ</a:t>
            </a:r>
            <a:r>
              <a:rPr lang="en-US" sz="2000" dirty="0" smtClean="0"/>
              <a:t> </a:t>
            </a:r>
            <a:r>
              <a:rPr lang="en-US" sz="2000" dirty="0" err="1" smtClean="0"/>
              <a:t>bị</a:t>
            </a:r>
            <a:r>
              <a:rPr lang="en-US" sz="2000" dirty="0" smtClean="0"/>
              <a:t> </a:t>
            </a:r>
            <a:r>
              <a:rPr lang="en-US" sz="2000" dirty="0" err="1" smtClean="0"/>
              <a:t>tràn</a:t>
            </a:r>
            <a:r>
              <a:rPr lang="en-US" sz="2000" dirty="0" smtClean="0"/>
              <a:t> </a:t>
            </a:r>
            <a:r>
              <a:rPr lang="en-US" sz="2000" dirty="0" err="1" smtClean="0"/>
              <a:t>nếu</a:t>
            </a:r>
            <a:r>
              <a:rPr lang="en-US" sz="2000" dirty="0" smtClean="0"/>
              <a:t> ở </a:t>
            </a:r>
            <a:r>
              <a:rPr lang="en-US" sz="2000" dirty="0" err="1" smtClean="0"/>
              <a:t>được</a:t>
            </a:r>
            <a:r>
              <a:rPr lang="en-US" sz="2000" dirty="0" smtClean="0"/>
              <a:t> </a:t>
            </a:r>
            <a:r>
              <a:rPr lang="en-US" sz="2000" dirty="0" err="1" smtClean="0"/>
              <a:t>lưu</a:t>
            </a:r>
            <a:r>
              <a:rPr lang="en-US" sz="2000" dirty="0" smtClean="0"/>
              <a:t> ở </a:t>
            </a:r>
            <a:r>
              <a:rPr lang="en-US" sz="2000" dirty="0" err="1" smtClean="0"/>
              <a:t>kiểu</a:t>
            </a:r>
            <a:r>
              <a:rPr lang="en-US" sz="2000" dirty="0" smtClean="0"/>
              <a:t> </a:t>
            </a:r>
            <a:r>
              <a:rPr lang="en-US" sz="2000" dirty="0" err="1" smtClean="0"/>
              <a:t>int</a:t>
            </a:r>
            <a:r>
              <a:rPr lang="en-US" sz="2000" dirty="0" smtClean="0"/>
              <a:t> </a:t>
            </a:r>
            <a:r>
              <a:rPr lang="en-US" sz="2000" dirty="0" err="1" smtClean="0"/>
              <a:t>nên</a:t>
            </a:r>
            <a:r>
              <a:rPr lang="en-US" sz="2000" dirty="0" smtClean="0"/>
              <a:t> ta </a:t>
            </a:r>
            <a:r>
              <a:rPr lang="en-US" sz="2000" dirty="0" err="1" smtClean="0"/>
              <a:t>sẽ</a:t>
            </a:r>
            <a:r>
              <a:rPr lang="en-US" sz="2000" dirty="0" smtClean="0"/>
              <a:t> </a:t>
            </a:r>
            <a:r>
              <a:rPr lang="en-US" sz="2000" dirty="0" err="1" smtClean="0"/>
              <a:t>phải</a:t>
            </a:r>
            <a:r>
              <a:rPr lang="en-US" sz="2000" dirty="0" smtClean="0"/>
              <a:t> </a:t>
            </a:r>
            <a:r>
              <a:rPr lang="en-US" sz="2000" dirty="0" err="1" smtClean="0"/>
              <a:t>sử</a:t>
            </a:r>
            <a:r>
              <a:rPr lang="en-US" sz="2000" dirty="0" smtClean="0"/>
              <a:t> </a:t>
            </a:r>
            <a:r>
              <a:rPr lang="en-US" sz="2000" dirty="0" err="1" smtClean="0"/>
              <a:t>dụng</a:t>
            </a:r>
            <a:r>
              <a:rPr lang="en-US" sz="2000" dirty="0" smtClean="0"/>
              <a:t> long </a:t>
            </a:r>
            <a:r>
              <a:rPr lang="en-US" sz="2000" dirty="0" err="1" smtClean="0"/>
              <a:t>long</a:t>
            </a:r>
            <a:r>
              <a:rPr lang="en-US" sz="2000" dirty="0"/>
              <a:t> </a:t>
            </a:r>
            <a:r>
              <a:rPr lang="en-US" sz="2000" dirty="0" err="1" smtClean="0"/>
              <a:t>mới</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lưu</a:t>
            </a:r>
            <a:r>
              <a:rPr lang="en-US" sz="2000" dirty="0" smtClean="0"/>
              <a:t> </a:t>
            </a:r>
            <a:r>
              <a:rPr lang="en-US" sz="2000" dirty="0" err="1" smtClean="0"/>
              <a:t>được</a:t>
            </a:r>
            <a:r>
              <a:rPr lang="en-US" sz="2000" dirty="0" smtClean="0"/>
              <a:t> </a:t>
            </a:r>
            <a:r>
              <a:rPr lang="en-US" sz="2000" dirty="0" err="1" smtClean="0"/>
              <a:t>với</a:t>
            </a:r>
            <a:r>
              <a:rPr lang="en-US" sz="2000" dirty="0" smtClean="0"/>
              <a:t> n </a:t>
            </a:r>
            <a:r>
              <a:rPr lang="en-US" sz="2000" dirty="0" err="1" smtClean="0"/>
              <a:t>lớn</a:t>
            </a:r>
            <a:endParaRPr lang="en-US" sz="2000" dirty="0"/>
          </a:p>
        </p:txBody>
      </p:sp>
    </p:spTree>
    <p:extLst>
      <p:ext uri="{BB962C8B-B14F-4D97-AF65-F5344CB8AC3E}">
        <p14:creationId xmlns:p14="http://schemas.microsoft.com/office/powerpoint/2010/main" val="132479489"/>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540</Words>
  <Application>Microsoft Office PowerPoint</Application>
  <PresentationFormat>On-screen Show (4:3)</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phuonghao</dc:creator>
  <cp:lastModifiedBy>Windows User</cp:lastModifiedBy>
  <cp:revision>24</cp:revision>
  <dcterms:created xsi:type="dcterms:W3CDTF">2018-11-26T07:59:57Z</dcterms:created>
  <dcterms:modified xsi:type="dcterms:W3CDTF">2018-12-03T14:55:13Z</dcterms:modified>
</cp:coreProperties>
</file>