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62" r:id="rId4"/>
    <p:sldId id="258" r:id="rId5"/>
    <p:sldId id="257" r:id="rId6"/>
    <p:sldId id="261" r:id="rId7"/>
    <p:sldId id="263" r:id="rId8"/>
    <p:sldId id="271" r:id="rId9"/>
    <p:sldId id="264" r:id="rId10"/>
    <p:sldId id="272" r:id="rId11"/>
    <p:sldId id="259" r:id="rId12"/>
    <p:sldId id="270" r:id="rId13"/>
    <p:sldId id="269" r:id="rId14"/>
    <p:sldId id="266" r:id="rId15"/>
    <p:sldId id="267" r:id="rId16"/>
    <p:sldId id="273"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7C8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D908C3-D7DB-43FC-8849-62C52064C35F}"/>
              </a:ext>
            </a:extLst>
          </p:cNvPr>
          <p:cNvSpPr>
            <a:spLocks noGrp="1"/>
          </p:cNvSpPr>
          <p:nvPr>
            <p:ph type="ctrTitle"/>
          </p:nvPr>
        </p:nvSpPr>
        <p:spPr>
          <a:xfrm>
            <a:off x="1524000" y="1122363"/>
            <a:ext cx="9144000" cy="2387600"/>
          </a:xfrm>
        </p:spPr>
        <p:txBody>
          <a:bodyPr anchor="b"/>
          <a:lstStyle>
            <a:lvl1pPr algn="ctr">
              <a:defRPr sz="6000">
                <a:latin typeface="Garamond" panose="02020404030301010803" pitchFamily="18" charset="0"/>
              </a:defRPr>
            </a:lvl1pPr>
          </a:lstStyle>
          <a:p>
            <a:r>
              <a:rPr lang="en-US" dirty="0"/>
              <a:t>Click to edit Master title style</a:t>
            </a:r>
          </a:p>
        </p:txBody>
      </p:sp>
      <p:sp>
        <p:nvSpPr>
          <p:cNvPr id="3" name="Subtitle 2">
            <a:extLst>
              <a:ext uri="{FF2B5EF4-FFF2-40B4-BE49-F238E27FC236}">
                <a16:creationId xmlns="" xmlns:a16="http://schemas.microsoft.com/office/drawing/2014/main" id="{48A21DEE-250E-47C1-B64C-A991248BB9E2}"/>
              </a:ext>
            </a:extLst>
          </p:cNvPr>
          <p:cNvSpPr>
            <a:spLocks noGrp="1"/>
          </p:cNvSpPr>
          <p:nvPr>
            <p:ph type="subTitle" idx="1"/>
          </p:nvPr>
        </p:nvSpPr>
        <p:spPr>
          <a:xfrm>
            <a:off x="1524000" y="3602038"/>
            <a:ext cx="9144000" cy="1655762"/>
          </a:xfrm>
        </p:spPr>
        <p:txBody>
          <a:bodyPr/>
          <a:lstStyle>
            <a:lvl1pPr marL="0" indent="0" algn="ctr">
              <a:buNone/>
              <a:defRPr sz="2400">
                <a:latin typeface="Garamond" panose="020204040303010108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 xmlns:a16="http://schemas.microsoft.com/office/drawing/2014/main" id="{9085AF5C-7BA0-4B87-B339-6886FE219422}"/>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5" name="Footer Placeholder 4">
            <a:extLst>
              <a:ext uri="{FF2B5EF4-FFF2-40B4-BE49-F238E27FC236}">
                <a16:creationId xmlns="" xmlns:a16="http://schemas.microsoft.com/office/drawing/2014/main" id="{C3AAC27B-1AC4-4BDE-BC66-9E49C8FAC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271B675-3919-4F6A-8F13-BA59B2AB15B3}"/>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 xmlns:p14="http://schemas.microsoft.com/office/powerpoint/2010/main" val="2249685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F2F610-2020-4A33-9E8E-BB6ABED94BFE}"/>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 xmlns:a16="http://schemas.microsoft.com/office/drawing/2014/main" id="{64C338F6-77AB-40F4-9EEA-39DF4E06FF36}"/>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6CCB7A84-6183-46FF-80C4-F9B39D924B91}"/>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5" name="Footer Placeholder 4">
            <a:extLst>
              <a:ext uri="{FF2B5EF4-FFF2-40B4-BE49-F238E27FC236}">
                <a16:creationId xmlns="" xmlns:a16="http://schemas.microsoft.com/office/drawing/2014/main" id="{467A282B-36B5-4E62-8E36-06A802A7B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7464870-37BF-4A51-98DA-35558E246538}"/>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 xmlns:p14="http://schemas.microsoft.com/office/powerpoint/2010/main" val="211771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EE41CE8-E0B4-4E39-9D44-C5FCFA24E863}"/>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 xmlns:a16="http://schemas.microsoft.com/office/drawing/2014/main" id="{2998E876-2C56-459C-84CA-27E5E39356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2183445-EAA4-44FD-B48D-766B3E46C06E}"/>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5" name="Footer Placeholder 4">
            <a:extLst>
              <a:ext uri="{FF2B5EF4-FFF2-40B4-BE49-F238E27FC236}">
                <a16:creationId xmlns="" xmlns:a16="http://schemas.microsoft.com/office/drawing/2014/main" id="{E60F71D0-2AE9-4260-BB7C-93D1B76920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C947AA2-07A5-4C63-A18E-A9B423994B89}"/>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 xmlns:p14="http://schemas.microsoft.com/office/powerpoint/2010/main" val="1848054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C03462-279C-4AE2-9B50-F7BF8ACA17EF}"/>
              </a:ext>
            </a:extLst>
          </p:cNvPr>
          <p:cNvSpPr>
            <a:spLocks noGrp="1"/>
          </p:cNvSpPr>
          <p:nvPr>
            <p:ph type="title"/>
          </p:nvPr>
        </p:nvSpPr>
        <p:spPr/>
        <p:txBody>
          <a:bodyPr/>
          <a:lstStyle>
            <a:lvl1pPr>
              <a:defRPr>
                <a:latin typeface="Garamond" panose="02020404030301010803" pitchFamily="18" charset="0"/>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248A652-D903-497E-A394-B29488F1E41A}"/>
              </a:ext>
            </a:extLst>
          </p:cNvPr>
          <p:cNvSpPr>
            <a:spLocks noGrp="1"/>
          </p:cNvSpPr>
          <p:nvPr>
            <p:ph idx="1"/>
          </p:nvPr>
        </p:nvSpPr>
        <p:spPr/>
        <p:txBody>
          <a:bodyPr/>
          <a:lstStyle>
            <a:lvl1pPr>
              <a:defRPr>
                <a:latin typeface="Garamond" panose="02020404030301010803" pitchFamily="18" charset="0"/>
              </a:defRPr>
            </a:lvl1pPr>
            <a:lvl2pPr>
              <a:defRPr>
                <a:latin typeface="Garamond" panose="02020404030301010803" pitchFamily="18" charset="0"/>
              </a:defRPr>
            </a:lvl2pPr>
            <a:lvl3pPr>
              <a:defRPr>
                <a:latin typeface="Garamond" panose="02020404030301010803" pitchFamily="18" charset="0"/>
              </a:defRPr>
            </a:lvl3pPr>
            <a:lvl4pPr>
              <a:defRPr>
                <a:latin typeface="Garamond" panose="02020404030301010803" pitchFamily="18" charset="0"/>
              </a:defRPr>
            </a:lvl4pPr>
            <a:lvl5pPr>
              <a:defRPr>
                <a:latin typeface="Garamond" panose="020204040303010108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05FEB3AA-C860-45FC-A22F-4305A43791E3}"/>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5" name="Footer Placeholder 4">
            <a:extLst>
              <a:ext uri="{FF2B5EF4-FFF2-40B4-BE49-F238E27FC236}">
                <a16:creationId xmlns="" xmlns:a16="http://schemas.microsoft.com/office/drawing/2014/main" id="{4FCA3A71-8D8E-4B96-886D-99A9E4B9D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1722C18-3786-4912-865A-8C60F19FC867}"/>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 xmlns:p14="http://schemas.microsoft.com/office/powerpoint/2010/main" val="1720541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1A1257-5F09-4F73-BB32-AF8E2532BA9A}"/>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 xmlns:a16="http://schemas.microsoft.com/office/drawing/2014/main" id="{86BB6D14-A5C3-4C55-91AB-8C44916EE0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 xmlns:a16="http://schemas.microsoft.com/office/drawing/2014/main" id="{92990B2C-6780-40CC-9B89-3396D1653A3C}"/>
              </a:ext>
            </a:extLst>
          </p:cNvPr>
          <p:cNvSpPr>
            <a:spLocks noGrp="1"/>
          </p:cNvSpPr>
          <p:nvPr>
            <p:ph type="dt" sz="half" idx="10"/>
          </p:nvPr>
        </p:nvSpPr>
        <p:spPr/>
        <p:txBody>
          <a:bodyPr/>
          <a:lstStyle/>
          <a:p>
            <a:fld id="{8670BAED-6BDA-41EC-A432-22AB564DA49E}" type="datetimeFigureOut">
              <a:rPr lang="en-US" smtClean="0"/>
              <a:pPr/>
              <a:t>12/8/2021</a:t>
            </a:fld>
            <a:endParaRPr lang="en-US" dirty="0"/>
          </a:p>
        </p:txBody>
      </p:sp>
      <p:sp>
        <p:nvSpPr>
          <p:cNvPr id="5" name="Footer Placeholder 4">
            <a:extLst>
              <a:ext uri="{FF2B5EF4-FFF2-40B4-BE49-F238E27FC236}">
                <a16:creationId xmlns="" xmlns:a16="http://schemas.microsoft.com/office/drawing/2014/main" id="{5EFF9BF7-57BC-4C03-B6E8-32005023E1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F91AA62-8B87-4537-9D9E-555AEFE018FE}"/>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 xmlns:p14="http://schemas.microsoft.com/office/powerpoint/2010/main" val="1468261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F93C74-3328-4C01-99C1-1CA8223DF8B2}"/>
              </a:ext>
            </a:extLst>
          </p:cNvPr>
          <p:cNvSpPr>
            <a:spLocks noGrp="1"/>
          </p:cNvSpPr>
          <p:nvPr>
            <p:ph type="title"/>
          </p:nvPr>
        </p:nvSpPr>
        <p:spPr/>
        <p:txBody>
          <a:bodyPr/>
          <a:lstStyle>
            <a:lvl1pPr>
              <a:defRPr>
                <a:latin typeface="Garamond" panose="02020404030301010803" pitchFamily="18" charset="0"/>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0E17B9E7-799D-4FE6-8053-283C0E75E763}"/>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FE163926-F190-473F-9641-C43D86F338FE}"/>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11EFDF0D-AE55-401A-9433-F3F8A8407650}"/>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6" name="Footer Placeholder 5">
            <a:extLst>
              <a:ext uri="{FF2B5EF4-FFF2-40B4-BE49-F238E27FC236}">
                <a16:creationId xmlns="" xmlns:a16="http://schemas.microsoft.com/office/drawing/2014/main" id="{4BDCD4CE-BB74-458F-BA87-8855359D25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F2EDB14-34D9-4842-AB28-B42AF55BFF15}"/>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 xmlns:p14="http://schemas.microsoft.com/office/powerpoint/2010/main" val="2983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48E41A-B445-42C5-A069-BFF70BB8B67C}"/>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 xmlns:a16="http://schemas.microsoft.com/office/drawing/2014/main" id="{9BF6A598-18E2-49EC-A192-08C630036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A9365AAB-4E11-44CA-90C6-48B71C0E1491}"/>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5A642A11-D42B-464D-94D6-476135A63D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0BE2E753-BC5A-463A-8377-DFB6FFF7F7BB}"/>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 xmlns:a16="http://schemas.microsoft.com/office/drawing/2014/main" id="{34FAAAD2-1444-4CF0-8D5E-FE28662D917B}"/>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8" name="Footer Placeholder 7">
            <a:extLst>
              <a:ext uri="{FF2B5EF4-FFF2-40B4-BE49-F238E27FC236}">
                <a16:creationId xmlns="" xmlns:a16="http://schemas.microsoft.com/office/drawing/2014/main" id="{D043AEE7-D5B2-496D-BD9A-6CE470CC46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2E275F0F-2586-4766-A4A5-247E1636B529}"/>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 xmlns:p14="http://schemas.microsoft.com/office/powerpoint/2010/main" val="379928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10B811-19F6-4EF6-9D53-54545F6BF1FB}"/>
              </a:ext>
            </a:extLst>
          </p:cNvPr>
          <p:cNvSpPr>
            <a:spLocks noGrp="1"/>
          </p:cNvSpPr>
          <p:nvPr>
            <p:ph type="title"/>
          </p:nvPr>
        </p:nvSpPr>
        <p:spPr/>
        <p:txBody>
          <a:bodyPr/>
          <a:lstStyle>
            <a:lvl1pPr>
              <a:defRPr baseline="0">
                <a:latin typeface="Garamond" panose="02020404030301010803" pitchFamily="18" charset="0"/>
              </a:defRPr>
            </a:lvl1pPr>
          </a:lstStyle>
          <a:p>
            <a:r>
              <a:rPr lang="en-US" dirty="0"/>
              <a:t>Click to edit Master title style</a:t>
            </a:r>
          </a:p>
        </p:txBody>
      </p:sp>
      <p:sp>
        <p:nvSpPr>
          <p:cNvPr id="3" name="Date Placeholder 2">
            <a:extLst>
              <a:ext uri="{FF2B5EF4-FFF2-40B4-BE49-F238E27FC236}">
                <a16:creationId xmlns="" xmlns:a16="http://schemas.microsoft.com/office/drawing/2014/main" id="{080B5272-114A-491B-9722-26D3E1D31123}"/>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4" name="Footer Placeholder 3">
            <a:extLst>
              <a:ext uri="{FF2B5EF4-FFF2-40B4-BE49-F238E27FC236}">
                <a16:creationId xmlns="" xmlns:a16="http://schemas.microsoft.com/office/drawing/2014/main" id="{0F4C42DF-9765-4483-8B22-254CDAEE4F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FAF04F1-743F-4CEA-9050-E11BE323C385}"/>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 xmlns:p14="http://schemas.microsoft.com/office/powerpoint/2010/main" val="2120106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D2C6604-BD5A-4C82-96AD-A7EA79F78567}"/>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3" name="Footer Placeholder 2">
            <a:extLst>
              <a:ext uri="{FF2B5EF4-FFF2-40B4-BE49-F238E27FC236}">
                <a16:creationId xmlns="" xmlns:a16="http://schemas.microsoft.com/office/drawing/2014/main" id="{0721F9A8-F6D7-432B-B311-A6ED9EF20E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4958745-D0DD-4B7F-9BCC-AEF31CF66BB9}"/>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 xmlns:p14="http://schemas.microsoft.com/office/powerpoint/2010/main" val="2908591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2C48EB-17B8-4C33-A7AD-5D6D231AACAD}"/>
              </a:ext>
            </a:extLst>
          </p:cNvPr>
          <p:cNvSpPr>
            <a:spLocks noGrp="1"/>
          </p:cNvSpPr>
          <p:nvPr>
            <p:ph type="title"/>
          </p:nvPr>
        </p:nvSpPr>
        <p:spPr>
          <a:xfrm>
            <a:off x="839788" y="457200"/>
            <a:ext cx="3932237" cy="1600200"/>
          </a:xfrm>
        </p:spPr>
        <p:txBody>
          <a:bodyPr anchor="b"/>
          <a:lstStyle>
            <a:lvl1pPr>
              <a:defRPr sz="3200">
                <a:latin typeface="Garamond" panose="02020404030301010803" pitchFamily="18" charset="0"/>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79C05D44-502D-4306-89F3-4B50AB9B8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 xmlns:a16="http://schemas.microsoft.com/office/drawing/2014/main" id="{D2772578-9727-4C22-A449-8C53B5CF5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0CB28B6-2A79-4131-B64F-59445D19C168}"/>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6" name="Footer Placeholder 5">
            <a:extLst>
              <a:ext uri="{FF2B5EF4-FFF2-40B4-BE49-F238E27FC236}">
                <a16:creationId xmlns="" xmlns:a16="http://schemas.microsoft.com/office/drawing/2014/main" id="{B3480613-684C-4691-BDF2-8E69246B47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3EE7945-CC5A-4569-8B33-B2B573EAD1B4}"/>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 xmlns:p14="http://schemas.microsoft.com/office/powerpoint/2010/main" val="229177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AB0816-C47D-4E23-9994-CDAAF27A9AEB}"/>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 xmlns:a16="http://schemas.microsoft.com/office/drawing/2014/main" id="{74102E08-1ED1-4B3F-8837-587C85F1FB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932230C8-06C0-4E0F-B78C-463EF1C08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 xmlns:a16="http://schemas.microsoft.com/office/drawing/2014/main" id="{747397F9-9946-4BDC-B580-0599824A5B9A}"/>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6" name="Footer Placeholder 5">
            <a:extLst>
              <a:ext uri="{FF2B5EF4-FFF2-40B4-BE49-F238E27FC236}">
                <a16:creationId xmlns="" xmlns:a16="http://schemas.microsoft.com/office/drawing/2014/main" id="{82D9A79C-BD20-4D75-9913-9B7EB62E19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7ABC154-0C69-4757-94B0-88D09DF52E15}"/>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 xmlns:p14="http://schemas.microsoft.com/office/powerpoint/2010/main" val="1983424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74D78B8-F510-4C2A-9FAB-9E96E36DA3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52750351-0F4A-4144-BA75-C55980D933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96CA8077-4C66-40E8-8109-FCD3EE04F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aramond" panose="02020404030301010803" pitchFamily="18" charset="0"/>
              </a:defRPr>
            </a:lvl1pPr>
          </a:lstStyle>
          <a:p>
            <a:fld id="{8670BAED-6BDA-41EC-A432-22AB564DA49E}" type="datetimeFigureOut">
              <a:rPr lang="en-US" smtClean="0"/>
              <a:pPr/>
              <a:t>12/8/2021</a:t>
            </a:fld>
            <a:endParaRPr lang="en-US" dirty="0"/>
          </a:p>
        </p:txBody>
      </p:sp>
      <p:sp>
        <p:nvSpPr>
          <p:cNvPr id="5" name="Footer Placeholder 4">
            <a:extLst>
              <a:ext uri="{FF2B5EF4-FFF2-40B4-BE49-F238E27FC236}">
                <a16:creationId xmlns="" xmlns:a16="http://schemas.microsoft.com/office/drawing/2014/main" id="{D8EDEF29-A2C5-4371-9C52-5BFEDE4DD8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aramond" panose="02020404030301010803" pitchFamily="18" charset="0"/>
              </a:defRPr>
            </a:lvl1pPr>
          </a:lstStyle>
          <a:p>
            <a:endParaRPr lang="en-US" dirty="0"/>
          </a:p>
        </p:txBody>
      </p:sp>
      <p:sp>
        <p:nvSpPr>
          <p:cNvPr id="6" name="Slide Number Placeholder 5">
            <a:extLst>
              <a:ext uri="{FF2B5EF4-FFF2-40B4-BE49-F238E27FC236}">
                <a16:creationId xmlns="" xmlns:a16="http://schemas.microsoft.com/office/drawing/2014/main" id="{A94DA14B-1037-46BB-BFB9-4804525948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aramond" panose="02020404030301010803" pitchFamily="18" charset="0"/>
              </a:defRPr>
            </a:lvl1pPr>
          </a:lstStyle>
          <a:p>
            <a:fld id="{967EDDB8-022D-4BEB-9DCF-63A164E8FCBE}" type="slidenum">
              <a:rPr lang="en-US" smtClean="0"/>
              <a:pPr/>
              <a:t>‹#›</a:t>
            </a:fld>
            <a:endParaRPr lang="en-US" dirty="0"/>
          </a:p>
        </p:txBody>
      </p:sp>
    </p:spTree>
    <p:extLst>
      <p:ext uri="{BB962C8B-B14F-4D97-AF65-F5344CB8AC3E}">
        <p14:creationId xmlns="" xmlns:p14="http://schemas.microsoft.com/office/powerpoint/2010/main" val="1020696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 xmlns:a16="http://schemas.microsoft.com/office/drawing/2014/main" id="{9B7AD9F6-8CE7-4299-8FC6-328F4DCD3F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47FAB65-0CDF-4E51-AD2B-5755EB65E208}"/>
              </a:ext>
            </a:extLst>
          </p:cNvPr>
          <p:cNvSpPr>
            <a:spLocks noGrp="1"/>
          </p:cNvSpPr>
          <p:nvPr>
            <p:ph type="ctrTitle"/>
          </p:nvPr>
        </p:nvSpPr>
        <p:spPr>
          <a:xfrm>
            <a:off x="4654296" y="640080"/>
            <a:ext cx="7537704" cy="3566160"/>
          </a:xfrm>
        </p:spPr>
        <p:txBody>
          <a:bodyPr anchor="b">
            <a:normAutofit/>
          </a:bodyPr>
          <a:lstStyle/>
          <a:p>
            <a:pPr algn="l"/>
            <a:r>
              <a:rPr lang="en-US" dirty="0">
                <a:ln w="0"/>
                <a:effectLst>
                  <a:outerShdw blurRad="38100" dist="19050" dir="2700000" algn="tl" rotWithShape="0">
                    <a:schemeClr val="dk1">
                      <a:alpha val="40000"/>
                    </a:schemeClr>
                  </a:outerShdw>
                </a:effectLst>
              </a:rPr>
              <a:t>Movie recommendation engine with content-based &amp; collaborative filtering</a:t>
            </a:r>
          </a:p>
        </p:txBody>
      </p:sp>
      <p:sp>
        <p:nvSpPr>
          <p:cNvPr id="3" name="Subtitle 2">
            <a:extLst>
              <a:ext uri="{FF2B5EF4-FFF2-40B4-BE49-F238E27FC236}">
                <a16:creationId xmlns="" xmlns:a16="http://schemas.microsoft.com/office/drawing/2014/main" id="{66C0A42A-13F1-414D-9F9C-55E2BBD53D5B}"/>
              </a:ext>
            </a:extLst>
          </p:cNvPr>
          <p:cNvSpPr>
            <a:spLocks noGrp="1"/>
          </p:cNvSpPr>
          <p:nvPr>
            <p:ph type="subTitle" idx="1"/>
          </p:nvPr>
        </p:nvSpPr>
        <p:spPr>
          <a:xfrm>
            <a:off x="4654296" y="4636008"/>
            <a:ext cx="6894576" cy="1572768"/>
          </a:xfrm>
        </p:spPr>
        <p:txBody>
          <a:bodyPr>
            <a:normAutofit/>
          </a:bodyPr>
          <a:lstStyle/>
          <a:p>
            <a:pPr algn="l"/>
            <a:r>
              <a:rPr lang="en-US" dirty="0"/>
              <a:t>Big Data Algorithm </a:t>
            </a:r>
          </a:p>
          <a:p>
            <a:pPr algn="l"/>
            <a:r>
              <a:rPr lang="en-US" dirty="0"/>
              <a:t>Group 4: Xuelian Jia, </a:t>
            </a:r>
            <a:r>
              <a:rPr lang="en-US" dirty="0" err="1"/>
              <a:t>Duyen</a:t>
            </a:r>
            <a:r>
              <a:rPr lang="en-US" dirty="0"/>
              <a:t> Doan, </a:t>
            </a:r>
            <a:r>
              <a:rPr lang="en-US" dirty="0" err="1"/>
              <a:t>Srivardhan</a:t>
            </a:r>
            <a:r>
              <a:rPr lang="en-US" dirty="0"/>
              <a:t> </a:t>
            </a:r>
            <a:r>
              <a:rPr lang="en-US" dirty="0" err="1"/>
              <a:t>Mhetre</a:t>
            </a:r>
            <a:endParaRPr lang="en-US" dirty="0"/>
          </a:p>
          <a:p>
            <a:pPr algn="l"/>
            <a:r>
              <a:rPr lang="en-US" dirty="0"/>
              <a:t>Dec 9, 2021 </a:t>
            </a:r>
          </a:p>
        </p:txBody>
      </p:sp>
      <p:pic>
        <p:nvPicPr>
          <p:cNvPr id="14" name="Picture 4" descr="Camera lens">
            <a:extLst>
              <a:ext uri="{FF2B5EF4-FFF2-40B4-BE49-F238E27FC236}">
                <a16:creationId xmlns="" xmlns:a16="http://schemas.microsoft.com/office/drawing/2014/main" id="{72545F27-7DC2-4DA4-BDA1-3DBC88C81BD0}"/>
              </a:ext>
            </a:extLst>
          </p:cNvPr>
          <p:cNvPicPr>
            <a:picLocks noChangeAspect="1"/>
          </p:cNvPicPr>
          <p:nvPr/>
        </p:nvPicPr>
        <p:blipFill rotWithShape="1">
          <a:blip r:embed="rId2"/>
          <a:srcRect l="17736" r="42847" b="-1"/>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5" name="sketchy line">
            <a:extLst>
              <a:ext uri="{FF2B5EF4-FFF2-40B4-BE49-F238E27FC236}">
                <a16:creationId xmlns="" xmlns:a16="http://schemas.microsoft.com/office/drawing/2014/main" id="{82580482-BA80-420A-8A05-C58E97F26B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455326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0C3C3251-A989-477B-9500-04D10998147B}"/>
              </a:ext>
            </a:extLst>
          </p:cNvPr>
          <p:cNvPicPr>
            <a:picLocks noGrp="1" noChangeAspect="1"/>
          </p:cNvPicPr>
          <p:nvPr>
            <p:ph idx="1"/>
          </p:nvPr>
        </p:nvPicPr>
        <p:blipFill>
          <a:blip r:embed="rId2"/>
          <a:stretch>
            <a:fillRect/>
          </a:stretch>
        </p:blipFill>
        <p:spPr>
          <a:xfrm>
            <a:off x="870546" y="878820"/>
            <a:ext cx="10450907" cy="5878635"/>
          </a:xfrm>
        </p:spPr>
      </p:pic>
      <p:sp>
        <p:nvSpPr>
          <p:cNvPr id="6" name="TextBox 5">
            <a:extLst>
              <a:ext uri="{FF2B5EF4-FFF2-40B4-BE49-F238E27FC236}">
                <a16:creationId xmlns="" xmlns:a16="http://schemas.microsoft.com/office/drawing/2014/main" id="{0FCEB889-F49C-4DFA-8E94-94F58B1CD4B1}"/>
              </a:ext>
            </a:extLst>
          </p:cNvPr>
          <p:cNvSpPr txBox="1"/>
          <p:nvPr/>
        </p:nvSpPr>
        <p:spPr>
          <a:xfrm>
            <a:off x="3175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3. Project Interface</a:t>
            </a:r>
          </a:p>
        </p:txBody>
      </p:sp>
    </p:spTree>
    <p:extLst>
      <p:ext uri="{BB962C8B-B14F-4D97-AF65-F5344CB8AC3E}">
        <p14:creationId xmlns="" xmlns:p14="http://schemas.microsoft.com/office/powerpoint/2010/main" val="1832365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26C01C37-F496-46CF-989A-EB270E222556}"/>
              </a:ext>
            </a:extLst>
          </p:cNvPr>
          <p:cNvPicPr>
            <a:picLocks noChangeAspect="1"/>
          </p:cNvPicPr>
          <p:nvPr/>
        </p:nvPicPr>
        <p:blipFill>
          <a:blip r:embed="rId2"/>
          <a:stretch>
            <a:fillRect/>
          </a:stretch>
        </p:blipFill>
        <p:spPr>
          <a:xfrm>
            <a:off x="6172200" y="1072937"/>
            <a:ext cx="6019800" cy="2647950"/>
          </a:xfrm>
          <a:prstGeom prst="rect">
            <a:avLst/>
          </a:prstGeom>
        </p:spPr>
      </p:pic>
      <p:pic>
        <p:nvPicPr>
          <p:cNvPr id="6" name="Picture 5">
            <a:extLst>
              <a:ext uri="{FF2B5EF4-FFF2-40B4-BE49-F238E27FC236}">
                <a16:creationId xmlns="" xmlns:a16="http://schemas.microsoft.com/office/drawing/2014/main" id="{2297B3E6-2B6C-4A8D-9D8A-5EAF3FFB8088}"/>
              </a:ext>
            </a:extLst>
          </p:cNvPr>
          <p:cNvPicPr>
            <a:picLocks noChangeAspect="1"/>
          </p:cNvPicPr>
          <p:nvPr/>
        </p:nvPicPr>
        <p:blipFill>
          <a:blip r:embed="rId3"/>
          <a:stretch>
            <a:fillRect/>
          </a:stretch>
        </p:blipFill>
        <p:spPr>
          <a:xfrm>
            <a:off x="6172200" y="3976559"/>
            <a:ext cx="5572125" cy="2638425"/>
          </a:xfrm>
          <a:prstGeom prst="rect">
            <a:avLst/>
          </a:prstGeom>
        </p:spPr>
      </p:pic>
      <p:pic>
        <p:nvPicPr>
          <p:cNvPr id="8" name="Picture 7">
            <a:extLst>
              <a:ext uri="{FF2B5EF4-FFF2-40B4-BE49-F238E27FC236}">
                <a16:creationId xmlns="" xmlns:a16="http://schemas.microsoft.com/office/drawing/2014/main" id="{68013557-55A6-43AD-8286-CDC0DF6BD556}"/>
              </a:ext>
            </a:extLst>
          </p:cNvPr>
          <p:cNvPicPr>
            <a:picLocks noChangeAspect="1"/>
          </p:cNvPicPr>
          <p:nvPr/>
        </p:nvPicPr>
        <p:blipFill>
          <a:blip r:embed="rId4"/>
          <a:stretch>
            <a:fillRect/>
          </a:stretch>
        </p:blipFill>
        <p:spPr>
          <a:xfrm>
            <a:off x="215088" y="3179640"/>
            <a:ext cx="5476875" cy="2543175"/>
          </a:xfrm>
          <a:prstGeom prst="rect">
            <a:avLst/>
          </a:prstGeom>
        </p:spPr>
      </p:pic>
      <p:sp>
        <p:nvSpPr>
          <p:cNvPr id="9" name="TextBox 8">
            <a:extLst>
              <a:ext uri="{FF2B5EF4-FFF2-40B4-BE49-F238E27FC236}">
                <a16:creationId xmlns="" xmlns:a16="http://schemas.microsoft.com/office/drawing/2014/main" id="{F6F4993C-6676-47A3-B71E-D7356890347B}"/>
              </a:ext>
            </a:extLst>
          </p:cNvPr>
          <p:cNvSpPr txBox="1"/>
          <p:nvPr/>
        </p:nvSpPr>
        <p:spPr>
          <a:xfrm>
            <a:off x="8698418" y="622095"/>
            <a:ext cx="1449421"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LSH cosine</a:t>
            </a:r>
          </a:p>
        </p:txBody>
      </p:sp>
      <p:sp>
        <p:nvSpPr>
          <p:cNvPr id="10" name="TextBox 9">
            <a:extLst>
              <a:ext uri="{FF2B5EF4-FFF2-40B4-BE49-F238E27FC236}">
                <a16:creationId xmlns="" xmlns:a16="http://schemas.microsoft.com/office/drawing/2014/main" id="{7271E471-8400-4A4D-A005-5109648C2B3B}"/>
              </a:ext>
            </a:extLst>
          </p:cNvPr>
          <p:cNvSpPr txBox="1"/>
          <p:nvPr/>
        </p:nvSpPr>
        <p:spPr>
          <a:xfrm>
            <a:off x="2108740" y="2810308"/>
            <a:ext cx="2094690"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Cosine similarity</a:t>
            </a:r>
          </a:p>
        </p:txBody>
      </p:sp>
      <p:sp>
        <p:nvSpPr>
          <p:cNvPr id="7" name="TextBox 6">
            <a:extLst>
              <a:ext uri="{FF2B5EF4-FFF2-40B4-BE49-F238E27FC236}">
                <a16:creationId xmlns="" xmlns:a16="http://schemas.microsoft.com/office/drawing/2014/main" id="{B5A461CB-05DD-4EB2-B888-306A9DF0331F}"/>
              </a:ext>
            </a:extLst>
          </p:cNvPr>
          <p:cNvSpPr txBox="1"/>
          <p:nvPr/>
        </p:nvSpPr>
        <p:spPr>
          <a:xfrm>
            <a:off x="215088" y="808958"/>
            <a:ext cx="8483600" cy="461665"/>
          </a:xfrm>
          <a:prstGeom prst="rect">
            <a:avLst/>
          </a:prstGeom>
          <a:noFill/>
        </p:spPr>
        <p:txBody>
          <a:bodyPr wrap="square" rtlCol="0">
            <a:spAutoFit/>
          </a:bodyPr>
          <a:lstStyle/>
          <a:p>
            <a:r>
              <a:rPr lang="en-US" sz="2400" b="1" dirty="0">
                <a:ln w="0"/>
                <a:effectLst>
                  <a:outerShdw blurRad="38100" dist="19050" dir="2700000" algn="tl" rotWithShape="0">
                    <a:schemeClr val="dk1">
                      <a:alpha val="40000"/>
                    </a:schemeClr>
                  </a:outerShdw>
                </a:effectLst>
                <a:latin typeface="Garamond" panose="02020404030301010803" pitchFamily="18" charset="0"/>
              </a:rPr>
              <a:t>4.1 Contend-based filtering recommendations</a:t>
            </a:r>
            <a:endParaRPr lang="en-US" sz="1600" b="1" dirty="0">
              <a:latin typeface="Garamond" panose="02020404030301010803" pitchFamily="18" charset="0"/>
            </a:endParaRPr>
          </a:p>
        </p:txBody>
      </p:sp>
      <p:sp>
        <p:nvSpPr>
          <p:cNvPr id="11" name="TextBox 10">
            <a:extLst>
              <a:ext uri="{FF2B5EF4-FFF2-40B4-BE49-F238E27FC236}">
                <a16:creationId xmlns="" xmlns:a16="http://schemas.microsoft.com/office/drawing/2014/main" id="{EF613FAE-C13D-403E-9E17-11A21E74DEA3}"/>
              </a:ext>
            </a:extLst>
          </p:cNvPr>
          <p:cNvSpPr txBox="1"/>
          <p:nvPr/>
        </p:nvSpPr>
        <p:spPr>
          <a:xfrm>
            <a:off x="2032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4. Results </a:t>
            </a:r>
          </a:p>
        </p:txBody>
      </p:sp>
      <p:sp>
        <p:nvSpPr>
          <p:cNvPr id="2" name="TextBox 1">
            <a:extLst>
              <a:ext uri="{FF2B5EF4-FFF2-40B4-BE49-F238E27FC236}">
                <a16:creationId xmlns="" xmlns:a16="http://schemas.microsoft.com/office/drawing/2014/main" id="{1E2CCCE2-2D24-4FDC-B285-157F1CFE1EAB}"/>
              </a:ext>
            </a:extLst>
          </p:cNvPr>
          <p:cNvSpPr txBox="1"/>
          <p:nvPr/>
        </p:nvSpPr>
        <p:spPr>
          <a:xfrm>
            <a:off x="1993900" y="1994299"/>
            <a:ext cx="2768600" cy="461665"/>
          </a:xfrm>
          <a:prstGeom prst="rect">
            <a:avLst/>
          </a:prstGeom>
          <a:noFill/>
        </p:spPr>
        <p:txBody>
          <a:bodyPr wrap="square" rtlCol="0">
            <a:spAutoFit/>
          </a:bodyPr>
          <a:lstStyle/>
          <a:p>
            <a:r>
              <a:rPr lang="en-US" sz="2400" dirty="0"/>
              <a:t>Using a sample</a:t>
            </a:r>
          </a:p>
        </p:txBody>
      </p:sp>
    </p:spTree>
    <p:extLst>
      <p:ext uri="{BB962C8B-B14F-4D97-AF65-F5344CB8AC3E}">
        <p14:creationId xmlns="" xmlns:p14="http://schemas.microsoft.com/office/powerpoint/2010/main" val="3665934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FB8603D-69A0-4932-8596-56FDEE5BE92D}"/>
              </a:ext>
            </a:extLst>
          </p:cNvPr>
          <p:cNvSpPr txBox="1"/>
          <p:nvPr/>
        </p:nvSpPr>
        <p:spPr>
          <a:xfrm>
            <a:off x="598960" y="655994"/>
            <a:ext cx="2768600" cy="461665"/>
          </a:xfrm>
          <a:prstGeom prst="rect">
            <a:avLst/>
          </a:prstGeom>
          <a:noFill/>
        </p:spPr>
        <p:txBody>
          <a:bodyPr wrap="square" rtlCol="0">
            <a:spAutoFit/>
          </a:bodyPr>
          <a:lstStyle/>
          <a:p>
            <a:r>
              <a:rPr lang="en-US" sz="2400" dirty="0">
                <a:ln w="0"/>
                <a:effectLst>
                  <a:outerShdw blurRad="38100" dist="19050" dir="2700000" algn="tl" rotWithShape="0">
                    <a:schemeClr val="dk1">
                      <a:alpha val="40000"/>
                    </a:schemeClr>
                  </a:outerShdw>
                </a:effectLst>
              </a:rPr>
              <a:t>Using the full dataset</a:t>
            </a:r>
          </a:p>
        </p:txBody>
      </p:sp>
      <p:pic>
        <p:nvPicPr>
          <p:cNvPr id="7" name="Picture 6" descr="A picture containing text, monitor, screenshot&#10;&#10;Description automatically generated">
            <a:extLst>
              <a:ext uri="{FF2B5EF4-FFF2-40B4-BE49-F238E27FC236}">
                <a16:creationId xmlns="" xmlns:a16="http://schemas.microsoft.com/office/drawing/2014/main" id="{2268EBCD-3A9E-4FDA-99AF-6FC99B7DDCF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1933876"/>
            <a:ext cx="12192000" cy="2990248"/>
          </a:xfrm>
          <a:prstGeom prst="rect">
            <a:avLst/>
          </a:prstGeom>
        </p:spPr>
      </p:pic>
      <p:sp>
        <p:nvSpPr>
          <p:cNvPr id="8" name="TextBox 7">
            <a:extLst>
              <a:ext uri="{FF2B5EF4-FFF2-40B4-BE49-F238E27FC236}">
                <a16:creationId xmlns="" xmlns:a16="http://schemas.microsoft.com/office/drawing/2014/main" id="{472D7403-5FC4-4102-9A0D-487752EB3468}"/>
              </a:ext>
            </a:extLst>
          </p:cNvPr>
          <p:cNvSpPr txBox="1"/>
          <p:nvPr/>
        </p:nvSpPr>
        <p:spPr>
          <a:xfrm>
            <a:off x="1120200" y="1483204"/>
            <a:ext cx="2094690"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Cosine similarity</a:t>
            </a:r>
          </a:p>
        </p:txBody>
      </p:sp>
    </p:spTree>
    <p:extLst>
      <p:ext uri="{BB962C8B-B14F-4D97-AF65-F5344CB8AC3E}">
        <p14:creationId xmlns="" xmlns:p14="http://schemas.microsoft.com/office/powerpoint/2010/main" val="2743228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 xmlns:a16="http://schemas.microsoft.com/office/drawing/2014/main" id="{C3115867-E2F4-4E19-8D69-EFBD427B8CB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01740" y="1917700"/>
            <a:ext cx="10788520" cy="2349500"/>
          </a:xfrm>
          <a:prstGeom prst="rect">
            <a:avLst/>
          </a:prstGeom>
        </p:spPr>
      </p:pic>
      <p:sp>
        <p:nvSpPr>
          <p:cNvPr id="5" name="TextBox 4">
            <a:extLst>
              <a:ext uri="{FF2B5EF4-FFF2-40B4-BE49-F238E27FC236}">
                <a16:creationId xmlns="" xmlns:a16="http://schemas.microsoft.com/office/drawing/2014/main" id="{9304A8C0-D500-43AF-9579-BF727FD07042}"/>
              </a:ext>
            </a:extLst>
          </p:cNvPr>
          <p:cNvSpPr txBox="1"/>
          <p:nvPr/>
        </p:nvSpPr>
        <p:spPr>
          <a:xfrm>
            <a:off x="215088" y="808958"/>
            <a:ext cx="8483600" cy="461665"/>
          </a:xfrm>
          <a:prstGeom prst="rect">
            <a:avLst/>
          </a:prstGeom>
          <a:noFill/>
        </p:spPr>
        <p:txBody>
          <a:bodyPr wrap="square" rtlCol="0">
            <a:spAutoFit/>
          </a:bodyPr>
          <a:lstStyle/>
          <a:p>
            <a:r>
              <a:rPr lang="en-US" sz="2400" b="1" dirty="0">
                <a:ln w="0"/>
                <a:effectLst>
                  <a:outerShdw blurRad="38100" dist="19050" dir="2700000" algn="tl" rotWithShape="0">
                    <a:schemeClr val="dk1">
                      <a:alpha val="40000"/>
                    </a:schemeClr>
                  </a:outerShdw>
                </a:effectLst>
                <a:latin typeface="Garamond" panose="02020404030301010803" pitchFamily="18" charset="0"/>
              </a:rPr>
              <a:t>Pitfalls of LSH </a:t>
            </a:r>
            <a:endParaRPr lang="en-US" sz="1600" b="1" dirty="0">
              <a:latin typeface="Garamond" panose="02020404030301010803" pitchFamily="18" charset="0"/>
            </a:endParaRPr>
          </a:p>
        </p:txBody>
      </p:sp>
      <p:sp>
        <p:nvSpPr>
          <p:cNvPr id="6" name="TextBox 5">
            <a:extLst>
              <a:ext uri="{FF2B5EF4-FFF2-40B4-BE49-F238E27FC236}">
                <a16:creationId xmlns="" xmlns:a16="http://schemas.microsoft.com/office/drawing/2014/main" id="{A8D08D02-A353-4555-B5F7-35CEB793E98A}"/>
              </a:ext>
            </a:extLst>
          </p:cNvPr>
          <p:cNvSpPr txBox="1"/>
          <p:nvPr/>
        </p:nvSpPr>
        <p:spPr>
          <a:xfrm>
            <a:off x="488950" y="5229892"/>
            <a:ext cx="11214100" cy="1015663"/>
          </a:xfrm>
          <a:prstGeom prst="rect">
            <a:avLst/>
          </a:prstGeom>
          <a:noFill/>
        </p:spPr>
        <p:txBody>
          <a:bodyPr wrap="square" rtlCol="0">
            <a:spAutoFit/>
          </a:bodyPr>
          <a:lstStyle/>
          <a:p>
            <a:r>
              <a:rPr lang="en-US" sz="2000" dirty="0"/>
              <a:t>Forming candidate pairs of movies in the same bucket are </a:t>
            </a:r>
            <a:r>
              <a:rPr lang="en-US" sz="2000" dirty="0">
                <a:highlight>
                  <a:srgbClr val="FFFF00"/>
                </a:highlight>
              </a:rPr>
              <a:t>time-consuming</a:t>
            </a:r>
            <a:r>
              <a:rPr lang="en-US" sz="2000" dirty="0"/>
              <a:t> for very large dataset.</a:t>
            </a:r>
          </a:p>
          <a:p>
            <a:r>
              <a:rPr lang="en-US" sz="2000" dirty="0"/>
              <a:t>Find the buckets a movie falls in and search candidate pairs is complex, an item can fall into many buckets (the number of bands used in LSH)</a:t>
            </a:r>
          </a:p>
        </p:txBody>
      </p:sp>
    </p:spTree>
    <p:extLst>
      <p:ext uri="{BB962C8B-B14F-4D97-AF65-F5344CB8AC3E}">
        <p14:creationId xmlns="" xmlns:p14="http://schemas.microsoft.com/office/powerpoint/2010/main" val="38423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060622CB-D5B2-4399-8AC6-C31C0607F022}"/>
              </a:ext>
            </a:extLst>
          </p:cNvPr>
          <p:cNvSpPr txBox="1"/>
          <p:nvPr/>
        </p:nvSpPr>
        <p:spPr>
          <a:xfrm>
            <a:off x="215088" y="808958"/>
            <a:ext cx="8483600" cy="707886"/>
          </a:xfrm>
          <a:prstGeom prst="rect">
            <a:avLst/>
          </a:prstGeom>
          <a:noFill/>
        </p:spPr>
        <p:txBody>
          <a:bodyPr wrap="square" rtlCol="0">
            <a:spAutoFit/>
          </a:bodyPr>
          <a:lstStyle/>
          <a:p>
            <a:r>
              <a:rPr lang="en-US" sz="2400" b="1" dirty="0">
                <a:ln w="0"/>
                <a:effectLst>
                  <a:outerShdw blurRad="38100" dist="19050" dir="2700000" algn="tl" rotWithShape="0">
                    <a:schemeClr val="dk1">
                      <a:alpha val="40000"/>
                    </a:schemeClr>
                  </a:outerShdw>
                </a:effectLst>
                <a:latin typeface="Garamond" panose="02020404030301010803" pitchFamily="18" charset="0"/>
              </a:rPr>
              <a:t>4.2 Collaborative filtering recommendations</a:t>
            </a:r>
            <a:endParaRPr lang="en-US" sz="1600" b="1" dirty="0">
              <a:latin typeface="Garamond" panose="02020404030301010803" pitchFamily="18" charset="0"/>
            </a:endParaRPr>
          </a:p>
          <a:p>
            <a:endParaRPr lang="en-US" sz="1600" b="1" dirty="0">
              <a:latin typeface="Garamond" panose="02020404030301010803" pitchFamily="18" charset="0"/>
            </a:endParaRPr>
          </a:p>
        </p:txBody>
      </p:sp>
      <p:pic>
        <p:nvPicPr>
          <p:cNvPr id="3" name="Picture 2" descr="Text&#10;&#10;Description automatically generated">
            <a:extLst>
              <a:ext uri="{FF2B5EF4-FFF2-40B4-BE49-F238E27FC236}">
                <a16:creationId xmlns="" xmlns:a16="http://schemas.microsoft.com/office/drawing/2014/main" id="{9B890316-B3F7-499A-A326-3E92CA9B278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912500" y="2329351"/>
            <a:ext cx="7572375" cy="4476750"/>
          </a:xfrm>
          <a:prstGeom prst="rect">
            <a:avLst/>
          </a:prstGeom>
        </p:spPr>
      </p:pic>
      <p:sp>
        <p:nvSpPr>
          <p:cNvPr id="4" name="TextBox 3">
            <a:extLst>
              <a:ext uri="{FF2B5EF4-FFF2-40B4-BE49-F238E27FC236}">
                <a16:creationId xmlns="" xmlns:a16="http://schemas.microsoft.com/office/drawing/2014/main" id="{DD09793D-8A19-4099-AEFF-15381BBBCA21}"/>
              </a:ext>
            </a:extLst>
          </p:cNvPr>
          <p:cNvSpPr txBox="1"/>
          <p:nvPr/>
        </p:nvSpPr>
        <p:spPr>
          <a:xfrm>
            <a:off x="7935262" y="1886176"/>
            <a:ext cx="3855751" cy="369332"/>
          </a:xfrm>
          <a:prstGeom prst="rect">
            <a:avLst/>
          </a:prstGeom>
          <a:noFill/>
        </p:spPr>
        <p:txBody>
          <a:bodyPr wrap="square" rtlCol="0">
            <a:spAutoFit/>
          </a:bodyPr>
          <a:lstStyle/>
          <a:p>
            <a:r>
              <a:rPr lang="en-US" dirty="0"/>
              <a:t>Training model for full rating dataset</a:t>
            </a:r>
          </a:p>
        </p:txBody>
      </p:sp>
      <p:pic>
        <p:nvPicPr>
          <p:cNvPr id="7" name="Picture 6">
            <a:extLst>
              <a:ext uri="{FF2B5EF4-FFF2-40B4-BE49-F238E27FC236}">
                <a16:creationId xmlns="" xmlns:a16="http://schemas.microsoft.com/office/drawing/2014/main" id="{DF32F200-2AAE-4146-989F-08DB1D684745}"/>
              </a:ext>
            </a:extLst>
          </p:cNvPr>
          <p:cNvPicPr>
            <a:picLocks noChangeAspect="1"/>
          </p:cNvPicPr>
          <p:nvPr/>
        </p:nvPicPr>
        <p:blipFill>
          <a:blip r:embed="rId3"/>
          <a:stretch>
            <a:fillRect/>
          </a:stretch>
        </p:blipFill>
        <p:spPr>
          <a:xfrm>
            <a:off x="20208" y="1886176"/>
            <a:ext cx="7534275" cy="3438525"/>
          </a:xfrm>
          <a:prstGeom prst="rect">
            <a:avLst/>
          </a:prstGeom>
        </p:spPr>
      </p:pic>
      <p:sp>
        <p:nvSpPr>
          <p:cNvPr id="8" name="TextBox 7">
            <a:extLst>
              <a:ext uri="{FF2B5EF4-FFF2-40B4-BE49-F238E27FC236}">
                <a16:creationId xmlns="" xmlns:a16="http://schemas.microsoft.com/office/drawing/2014/main" id="{BE007B39-178D-47E2-93E8-DE6D13A7D0A3}"/>
              </a:ext>
            </a:extLst>
          </p:cNvPr>
          <p:cNvSpPr txBox="1"/>
          <p:nvPr/>
        </p:nvSpPr>
        <p:spPr>
          <a:xfrm>
            <a:off x="400987" y="1533299"/>
            <a:ext cx="7246398" cy="369332"/>
          </a:xfrm>
          <a:prstGeom prst="rect">
            <a:avLst/>
          </a:prstGeom>
          <a:noFill/>
        </p:spPr>
        <p:txBody>
          <a:bodyPr wrap="square" rtlCol="0">
            <a:spAutoFit/>
          </a:bodyPr>
          <a:lstStyle/>
          <a:p>
            <a:r>
              <a:rPr lang="en-US" dirty="0"/>
              <a:t>Finding optimal parameter using </a:t>
            </a:r>
            <a:r>
              <a:rPr lang="en-US" dirty="0" err="1"/>
              <a:t>GridSearchCV</a:t>
            </a:r>
            <a:r>
              <a:rPr lang="en-US" dirty="0"/>
              <a:t> and small rating dataset</a:t>
            </a:r>
          </a:p>
        </p:txBody>
      </p:sp>
    </p:spTree>
    <p:extLst>
      <p:ext uri="{BB962C8B-B14F-4D97-AF65-F5344CB8AC3E}">
        <p14:creationId xmlns="" xmlns:p14="http://schemas.microsoft.com/office/powerpoint/2010/main" val="314069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FD799FB0-4FAA-4E92-BD9C-DC250532C1F3}"/>
              </a:ext>
            </a:extLst>
          </p:cNvPr>
          <p:cNvSpPr txBox="1"/>
          <p:nvPr/>
        </p:nvSpPr>
        <p:spPr>
          <a:xfrm>
            <a:off x="215088" y="808958"/>
            <a:ext cx="8483600" cy="707886"/>
          </a:xfrm>
          <a:prstGeom prst="rect">
            <a:avLst/>
          </a:prstGeom>
          <a:noFill/>
        </p:spPr>
        <p:txBody>
          <a:bodyPr wrap="square" rtlCol="0">
            <a:spAutoFit/>
          </a:bodyPr>
          <a:lstStyle/>
          <a:p>
            <a:r>
              <a:rPr lang="en-US" sz="2400" b="1" dirty="0">
                <a:ln w="0"/>
                <a:effectLst>
                  <a:outerShdw blurRad="38100" dist="19050" dir="2700000" algn="tl" rotWithShape="0">
                    <a:schemeClr val="dk1">
                      <a:alpha val="40000"/>
                    </a:schemeClr>
                  </a:outerShdw>
                </a:effectLst>
                <a:latin typeface="Garamond" panose="02020404030301010803" pitchFamily="18" charset="0"/>
              </a:rPr>
              <a:t>4.3 Comparison of </a:t>
            </a:r>
            <a:r>
              <a:rPr lang="en-US" sz="2400" b="1" dirty="0" smtClean="0">
                <a:ln w="0"/>
                <a:effectLst>
                  <a:outerShdw blurRad="38100" dist="19050" dir="2700000" algn="tl" rotWithShape="0">
                    <a:schemeClr val="dk1">
                      <a:alpha val="40000"/>
                    </a:schemeClr>
                  </a:outerShdw>
                </a:effectLst>
                <a:latin typeface="Garamond" panose="02020404030301010803" pitchFamily="18" charset="0"/>
              </a:rPr>
              <a:t>Content-based </a:t>
            </a:r>
            <a:r>
              <a:rPr lang="en-US" sz="2400" b="1" dirty="0">
                <a:ln w="0"/>
                <a:effectLst>
                  <a:outerShdw blurRad="38100" dist="19050" dir="2700000" algn="tl" rotWithShape="0">
                    <a:schemeClr val="dk1">
                      <a:alpha val="40000"/>
                    </a:schemeClr>
                  </a:outerShdw>
                </a:effectLst>
                <a:latin typeface="Garamond" panose="02020404030301010803" pitchFamily="18" charset="0"/>
              </a:rPr>
              <a:t>&amp; Collaborative filtering</a:t>
            </a:r>
            <a:endParaRPr lang="en-US" sz="1600" b="1" dirty="0">
              <a:latin typeface="Garamond" panose="02020404030301010803" pitchFamily="18" charset="0"/>
            </a:endParaRPr>
          </a:p>
          <a:p>
            <a:endParaRPr lang="en-US" sz="1600" b="1" dirty="0">
              <a:latin typeface="Garamond" panose="02020404030301010803" pitchFamily="18" charset="0"/>
            </a:endParaRPr>
          </a:p>
        </p:txBody>
      </p:sp>
      <p:sp>
        <p:nvSpPr>
          <p:cNvPr id="3" name="TextBox 2">
            <a:extLst>
              <a:ext uri="{FF2B5EF4-FFF2-40B4-BE49-F238E27FC236}">
                <a16:creationId xmlns="" xmlns:a16="http://schemas.microsoft.com/office/drawing/2014/main" id="{BE007B39-178D-47E2-93E8-DE6D13A7D0A3}"/>
              </a:ext>
            </a:extLst>
          </p:cNvPr>
          <p:cNvSpPr txBox="1"/>
          <p:nvPr/>
        </p:nvSpPr>
        <p:spPr>
          <a:xfrm>
            <a:off x="400987" y="1533298"/>
            <a:ext cx="7246398" cy="4524315"/>
          </a:xfrm>
          <a:prstGeom prst="rect">
            <a:avLst/>
          </a:prstGeom>
          <a:noFill/>
        </p:spPr>
        <p:txBody>
          <a:bodyPr wrap="square" rtlCol="0">
            <a:spAutoFit/>
          </a:bodyPr>
          <a:lstStyle/>
          <a:p>
            <a:r>
              <a:rPr lang="en-US" dirty="0" smtClean="0"/>
              <a:t>Our project includes both Collaborative filtering and Content-based filtering. Each of them has their own advantages in some situations. Most of the modern recommender systems combine both of these approaches to make a robust hybrid recommender.</a:t>
            </a:r>
          </a:p>
          <a:p>
            <a:endParaRPr lang="en-IN" dirty="0" smtClean="0"/>
          </a:p>
          <a:p>
            <a:r>
              <a:rPr lang="en-IN" dirty="0" smtClean="0"/>
              <a:t>The greatest advantage of Collaborative Filtering is that it does not suffer from cold start problems because the features are based on the characteristics of the data. But the model has limited ability to expand on the user’s existing interests.</a:t>
            </a:r>
          </a:p>
          <a:p>
            <a:r>
              <a:rPr lang="en-IN" dirty="0" smtClean="0"/>
              <a:t>On the other hand, Collaborative Filtering has an advantage over the quality of recommendation results because the model can help users discover new interests. However, it suffers from cold-start problem because it requires the data from the users.</a:t>
            </a:r>
          </a:p>
          <a:p>
            <a:endParaRPr lang="en-IN" dirty="0" smtClean="0"/>
          </a:p>
          <a:p>
            <a:r>
              <a:rPr lang="en-IN" dirty="0" smtClean="0"/>
              <a:t>So, the best approach is to combine both these methods. However, we have implemented it separately because of huge size of the dataset which greatly eliminates the cold-start problem in Collaborative filtering.</a:t>
            </a:r>
            <a:endParaRPr lang="en-US" dirty="0" smtClean="0"/>
          </a:p>
        </p:txBody>
      </p:sp>
    </p:spTree>
    <p:extLst>
      <p:ext uri="{BB962C8B-B14F-4D97-AF65-F5344CB8AC3E}">
        <p14:creationId xmlns="" xmlns:p14="http://schemas.microsoft.com/office/powerpoint/2010/main" val="868315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researchgate.net/profile/Lionel-Ngoupeyou-Tondji/publication/323726564/figure/fig5/AS:631605009846299@1527597777415/Content-based-filtering-vs-Collaborative-filtering-Source.png"/>
          <p:cNvPicPr>
            <a:picLocks noChangeAspect="1" noChangeArrowheads="1"/>
          </p:cNvPicPr>
          <p:nvPr/>
        </p:nvPicPr>
        <p:blipFill>
          <a:blip r:embed="rId2"/>
          <a:srcRect/>
          <a:stretch>
            <a:fillRect/>
          </a:stretch>
        </p:blipFill>
        <p:spPr bwMode="auto">
          <a:xfrm>
            <a:off x="2167255" y="238696"/>
            <a:ext cx="7666418" cy="4699064"/>
          </a:xfrm>
          <a:prstGeom prst="rect">
            <a:avLst/>
          </a:prstGeom>
          <a:noFill/>
        </p:spPr>
      </p:pic>
      <p:pic>
        <p:nvPicPr>
          <p:cNvPr id="1027" name="Picture 3"/>
          <p:cNvPicPr>
            <a:picLocks noChangeAspect="1" noChangeArrowheads="1"/>
          </p:cNvPicPr>
          <p:nvPr/>
        </p:nvPicPr>
        <p:blipFill>
          <a:blip r:embed="rId3"/>
          <a:srcRect/>
          <a:stretch>
            <a:fillRect/>
          </a:stretch>
        </p:blipFill>
        <p:spPr bwMode="auto">
          <a:xfrm>
            <a:off x="1811337" y="5440680"/>
            <a:ext cx="7870485" cy="11104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 xmlns:a16="http://schemas.microsoft.com/office/drawing/2014/main" id="{943CAA20-3569-4189-9E48-239A229A86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 xmlns:a16="http://schemas.microsoft.com/office/drawing/2014/main" id="{C7CA7AA7-45CC-45E5-9423-A93FEE4DA5A9}"/>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kern="1200" dirty="0">
                <a:ln w="0"/>
                <a:effectLst>
                  <a:outerShdw blurRad="38100" dist="19050" dir="2700000" algn="tl" rotWithShape="0">
                    <a:schemeClr val="dk1">
                      <a:alpha val="40000"/>
                    </a:schemeClr>
                  </a:outerShdw>
                </a:effectLst>
                <a:latin typeface="+mj-lt"/>
                <a:ea typeface="+mj-ea"/>
                <a:cs typeface="+mj-cs"/>
              </a:rPr>
              <a:t>Thank you</a:t>
            </a:r>
          </a:p>
        </p:txBody>
      </p:sp>
      <p:sp>
        <p:nvSpPr>
          <p:cNvPr id="72" name="sketch line">
            <a:extLst>
              <a:ext uri="{FF2B5EF4-FFF2-40B4-BE49-F238E27FC236}">
                <a16:creationId xmlns="" xmlns:a16="http://schemas.microsoft.com/office/drawing/2014/main" id="{DA542B6D-E775-4832-91DC-2D20F85781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 xmlns:a16="http://schemas.microsoft.com/office/drawing/2014/main" id="{B3FCAE5C-0288-40E2-A656-B5E0FFDE0E38}"/>
              </a:ext>
            </a:extLst>
          </p:cNvPr>
          <p:cNvSpPr txBox="1"/>
          <p:nvPr/>
        </p:nvSpPr>
        <p:spPr>
          <a:xfrm>
            <a:off x="2057400" y="6295936"/>
            <a:ext cx="6096000" cy="369332"/>
          </a:xfrm>
          <a:prstGeom prst="rect">
            <a:avLst/>
          </a:prstGeom>
          <a:noFill/>
        </p:spPr>
        <p:txBody>
          <a:bodyPr wrap="square">
            <a:spAutoFit/>
          </a:bodyPr>
          <a:lstStyle/>
          <a:p>
            <a:r>
              <a:rPr lang="en-US" dirty="0"/>
              <a:t>https://github.com/duyendoan/BigDataAlgGroup4</a:t>
            </a:r>
          </a:p>
        </p:txBody>
      </p:sp>
      <p:pic>
        <p:nvPicPr>
          <p:cNvPr id="38" name="Picture 37" descr="Film reel and slate">
            <a:extLst>
              <a:ext uri="{FF2B5EF4-FFF2-40B4-BE49-F238E27FC236}">
                <a16:creationId xmlns="" xmlns:a16="http://schemas.microsoft.com/office/drawing/2014/main" id="{E8E6BAD7-7C35-45DB-BCD6-05E74E44B790}"/>
              </a:ext>
            </a:extLst>
          </p:cNvPr>
          <p:cNvPicPr>
            <a:picLocks noChangeAspect="1"/>
          </p:cNvPicPr>
          <p:nvPr/>
        </p:nvPicPr>
        <p:blipFill rotWithShape="1">
          <a:blip r:embed="rId2">
            <a:alphaModFix amt="76000"/>
          </a:blip>
          <a:srcRect l="11154" r="30808" b="-1"/>
          <a:stretch/>
        </p:blipFill>
        <p:spPr>
          <a:xfrm>
            <a:off x="6793781" y="451381"/>
            <a:ext cx="4849790" cy="5577840"/>
          </a:xfrm>
          <a:prstGeom prst="rect">
            <a:avLst/>
          </a:prstGeom>
          <a:effectLst>
            <a:softEdge rad="76200"/>
          </a:effectLst>
        </p:spPr>
      </p:pic>
    </p:spTree>
    <p:extLst>
      <p:ext uri="{BB962C8B-B14F-4D97-AF65-F5344CB8AC3E}">
        <p14:creationId xmlns="" xmlns:p14="http://schemas.microsoft.com/office/powerpoint/2010/main" val="4009504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allout: Down Arrow 26">
            <a:extLst>
              <a:ext uri="{FF2B5EF4-FFF2-40B4-BE49-F238E27FC236}">
                <a16:creationId xmlns="" xmlns:a16="http://schemas.microsoft.com/office/drawing/2014/main" id="{D5C71218-8A05-40D1-80FE-33EA89158257}"/>
              </a:ext>
            </a:extLst>
          </p:cNvPr>
          <p:cNvSpPr/>
          <p:nvPr/>
        </p:nvSpPr>
        <p:spPr>
          <a:xfrm>
            <a:off x="914400" y="1409700"/>
            <a:ext cx="6553200" cy="3838634"/>
          </a:xfrm>
          <a:prstGeom prst="downArrowCallout">
            <a:avLst>
              <a:gd name="adj1" fmla="val 8620"/>
              <a:gd name="adj2" fmla="val 11455"/>
              <a:gd name="adj3" fmla="val 14413"/>
              <a:gd name="adj4" fmla="val 73910"/>
            </a:avLst>
          </a:prstGeom>
          <a:solidFill>
            <a:schemeClr val="bg1">
              <a:lumMod val="95000"/>
            </a:schemeClr>
          </a:solidFill>
          <a:ln>
            <a:noFill/>
          </a:ln>
          <a:effectLst>
            <a:softEdge rad="5080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Garamond" panose="02020404030301010803" pitchFamily="18" charset="0"/>
            </a:endParaRPr>
          </a:p>
        </p:txBody>
      </p:sp>
      <p:sp>
        <p:nvSpPr>
          <p:cNvPr id="23" name="Rectangle: Rounded Corners 22">
            <a:extLst>
              <a:ext uri="{FF2B5EF4-FFF2-40B4-BE49-F238E27FC236}">
                <a16:creationId xmlns="" xmlns:a16="http://schemas.microsoft.com/office/drawing/2014/main" id="{1D67D741-F09A-4D26-AA48-C583E6B392BE}"/>
              </a:ext>
            </a:extLst>
          </p:cNvPr>
          <p:cNvSpPr/>
          <p:nvPr/>
        </p:nvSpPr>
        <p:spPr>
          <a:xfrm>
            <a:off x="5449887" y="2021109"/>
            <a:ext cx="1511300" cy="5534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latin typeface="Garamond" panose="02020404030301010803" pitchFamily="18" charset="0"/>
              </a:rPr>
              <a:t>Cast</a:t>
            </a:r>
          </a:p>
          <a:p>
            <a:r>
              <a:rPr lang="en-US" sz="1800" dirty="0">
                <a:solidFill>
                  <a:schemeClr val="tx1"/>
                </a:solidFill>
                <a:latin typeface="Garamond" panose="02020404030301010803" pitchFamily="18" charset="0"/>
              </a:rPr>
              <a:t>Crew</a:t>
            </a:r>
          </a:p>
        </p:txBody>
      </p:sp>
      <p:sp>
        <p:nvSpPr>
          <p:cNvPr id="22" name="Rectangle: Rounded Corners 21">
            <a:extLst>
              <a:ext uri="{FF2B5EF4-FFF2-40B4-BE49-F238E27FC236}">
                <a16:creationId xmlns="" xmlns:a16="http://schemas.microsoft.com/office/drawing/2014/main" id="{376AED84-3F37-49F2-819C-98D6576A9C4D}"/>
              </a:ext>
            </a:extLst>
          </p:cNvPr>
          <p:cNvSpPr/>
          <p:nvPr/>
        </p:nvSpPr>
        <p:spPr>
          <a:xfrm>
            <a:off x="2425700" y="3503287"/>
            <a:ext cx="1511300" cy="3600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latin typeface="Garamond" panose="02020404030301010803" pitchFamily="18" charset="0"/>
              </a:rPr>
              <a:t>Genres</a:t>
            </a:r>
            <a:endParaRPr lang="en-US" dirty="0">
              <a:solidFill>
                <a:schemeClr val="tx1"/>
              </a:solidFill>
              <a:latin typeface="Garamond" panose="02020404030301010803" pitchFamily="18" charset="0"/>
            </a:endParaRPr>
          </a:p>
        </p:txBody>
      </p:sp>
      <p:sp>
        <p:nvSpPr>
          <p:cNvPr id="21" name="Rectangle: Rounded Corners 20">
            <a:extLst>
              <a:ext uri="{FF2B5EF4-FFF2-40B4-BE49-F238E27FC236}">
                <a16:creationId xmlns="" xmlns:a16="http://schemas.microsoft.com/office/drawing/2014/main" id="{7A9B31A5-A93D-40A1-BBC6-8E1462D40D64}"/>
              </a:ext>
            </a:extLst>
          </p:cNvPr>
          <p:cNvSpPr/>
          <p:nvPr/>
        </p:nvSpPr>
        <p:spPr>
          <a:xfrm>
            <a:off x="2425700" y="2299862"/>
            <a:ext cx="1828800" cy="112913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latin typeface="Garamond" panose="02020404030301010803" pitchFamily="18" charset="0"/>
              </a:rPr>
              <a:t>Adult </a:t>
            </a:r>
          </a:p>
          <a:p>
            <a:r>
              <a:rPr lang="en-US" sz="1800" dirty="0">
                <a:solidFill>
                  <a:schemeClr val="tx1"/>
                </a:solidFill>
                <a:latin typeface="Garamond" panose="02020404030301010803" pitchFamily="18" charset="0"/>
              </a:rPr>
              <a:t>Popularity</a:t>
            </a:r>
          </a:p>
          <a:p>
            <a:r>
              <a:rPr lang="en-US" sz="1800" dirty="0" err="1">
                <a:solidFill>
                  <a:schemeClr val="tx1"/>
                </a:solidFill>
                <a:latin typeface="Garamond" panose="02020404030301010803" pitchFamily="18" charset="0"/>
              </a:rPr>
              <a:t>vote_average</a:t>
            </a:r>
            <a:endParaRPr lang="en-US" sz="1800" dirty="0">
              <a:solidFill>
                <a:schemeClr val="tx1"/>
              </a:solidFill>
              <a:latin typeface="Garamond" panose="02020404030301010803" pitchFamily="18" charset="0"/>
            </a:endParaRPr>
          </a:p>
          <a:p>
            <a:r>
              <a:rPr lang="en-US" sz="1800" dirty="0" err="1">
                <a:solidFill>
                  <a:schemeClr val="tx1"/>
                </a:solidFill>
                <a:latin typeface="Garamond" panose="02020404030301010803" pitchFamily="18" charset="0"/>
              </a:rPr>
              <a:t>vote_count</a:t>
            </a:r>
            <a:r>
              <a:rPr lang="en-US" sz="1800" dirty="0">
                <a:solidFill>
                  <a:schemeClr val="tx1"/>
                </a:solidFill>
                <a:latin typeface="Garamond" panose="02020404030301010803" pitchFamily="18" charset="0"/>
              </a:rPr>
              <a:t> </a:t>
            </a:r>
          </a:p>
        </p:txBody>
      </p:sp>
      <p:sp>
        <p:nvSpPr>
          <p:cNvPr id="19" name="Rectangle: Rounded Corners 18">
            <a:extLst>
              <a:ext uri="{FF2B5EF4-FFF2-40B4-BE49-F238E27FC236}">
                <a16:creationId xmlns="" xmlns:a16="http://schemas.microsoft.com/office/drawing/2014/main" id="{88C9F5D5-21B6-4355-820B-B5771DBDE3D6}"/>
              </a:ext>
            </a:extLst>
          </p:cNvPr>
          <p:cNvSpPr/>
          <p:nvPr/>
        </p:nvSpPr>
        <p:spPr>
          <a:xfrm>
            <a:off x="5435600" y="1609666"/>
            <a:ext cx="1511300" cy="3600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err="1">
                <a:solidFill>
                  <a:schemeClr val="tx1"/>
                </a:solidFill>
                <a:latin typeface="Garamond" panose="02020404030301010803" pitchFamily="18" charset="0"/>
              </a:rPr>
              <a:t>MovieID</a:t>
            </a:r>
            <a:endParaRPr lang="en-US" sz="1800" dirty="0">
              <a:solidFill>
                <a:schemeClr val="tx1"/>
              </a:solidFill>
              <a:latin typeface="Garamond" panose="02020404030301010803" pitchFamily="18" charset="0"/>
            </a:endParaRPr>
          </a:p>
        </p:txBody>
      </p:sp>
      <p:sp>
        <p:nvSpPr>
          <p:cNvPr id="18" name="Rectangle: Rounded Corners 17">
            <a:extLst>
              <a:ext uri="{FF2B5EF4-FFF2-40B4-BE49-F238E27FC236}">
                <a16:creationId xmlns="" xmlns:a16="http://schemas.microsoft.com/office/drawing/2014/main" id="{A6C4357C-3FCC-4A68-8FB7-E289824AF713}"/>
              </a:ext>
            </a:extLst>
          </p:cNvPr>
          <p:cNvSpPr/>
          <p:nvPr/>
        </p:nvSpPr>
        <p:spPr>
          <a:xfrm>
            <a:off x="2425700" y="1609666"/>
            <a:ext cx="1511300" cy="65093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err="1">
                <a:solidFill>
                  <a:schemeClr val="tx1"/>
                </a:solidFill>
                <a:latin typeface="Garamond" panose="02020404030301010803" pitchFamily="18" charset="0"/>
              </a:rPr>
              <a:t>MovieID</a:t>
            </a:r>
            <a:endParaRPr lang="en-US" sz="1800" dirty="0">
              <a:solidFill>
                <a:schemeClr val="tx1"/>
              </a:solidFill>
              <a:latin typeface="Garamond" panose="02020404030301010803" pitchFamily="18" charset="0"/>
            </a:endParaRPr>
          </a:p>
          <a:p>
            <a:r>
              <a:rPr lang="en-US" sz="1800" dirty="0">
                <a:solidFill>
                  <a:schemeClr val="tx1"/>
                </a:solidFill>
                <a:latin typeface="Garamond" panose="02020404030301010803" pitchFamily="18" charset="0"/>
              </a:rPr>
              <a:t>Title </a:t>
            </a:r>
          </a:p>
        </p:txBody>
      </p:sp>
      <p:sp>
        <p:nvSpPr>
          <p:cNvPr id="15" name="Callout: Down Arrow 14">
            <a:extLst>
              <a:ext uri="{FF2B5EF4-FFF2-40B4-BE49-F238E27FC236}">
                <a16:creationId xmlns="" xmlns:a16="http://schemas.microsoft.com/office/drawing/2014/main" id="{8F86166F-E444-4E42-961E-3978BA2848B9}"/>
              </a:ext>
            </a:extLst>
          </p:cNvPr>
          <p:cNvSpPr/>
          <p:nvPr/>
        </p:nvSpPr>
        <p:spPr>
          <a:xfrm>
            <a:off x="8102600" y="1409699"/>
            <a:ext cx="1733550" cy="3733801"/>
          </a:xfrm>
          <a:prstGeom prst="downArrowCallout">
            <a:avLst>
              <a:gd name="adj1" fmla="val 25000"/>
              <a:gd name="adj2" fmla="val 25000"/>
              <a:gd name="adj3" fmla="val 25000"/>
              <a:gd name="adj4" fmla="val 74428"/>
            </a:avLst>
          </a:prstGeom>
          <a:solidFill>
            <a:schemeClr val="accent1">
              <a:lumMod val="20000"/>
              <a:lumOff val="80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4" name="TextBox 3">
            <a:extLst>
              <a:ext uri="{FF2B5EF4-FFF2-40B4-BE49-F238E27FC236}">
                <a16:creationId xmlns="" xmlns:a16="http://schemas.microsoft.com/office/drawing/2014/main" id="{10FFF791-7AF6-4FC4-97B3-3B41A0097A04}"/>
              </a:ext>
            </a:extLst>
          </p:cNvPr>
          <p:cNvSpPr txBox="1"/>
          <p:nvPr/>
        </p:nvSpPr>
        <p:spPr>
          <a:xfrm>
            <a:off x="317500" y="355600"/>
            <a:ext cx="36068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1. Overview </a:t>
            </a:r>
            <a:r>
              <a:rPr lang="en-US" b="1" dirty="0">
                <a:latin typeface="Garamond" panose="02020404030301010803" pitchFamily="18" charset="0"/>
              </a:rPr>
              <a:t> </a:t>
            </a:r>
          </a:p>
        </p:txBody>
      </p:sp>
      <p:sp>
        <p:nvSpPr>
          <p:cNvPr id="9" name="TextBox 8">
            <a:extLst>
              <a:ext uri="{FF2B5EF4-FFF2-40B4-BE49-F238E27FC236}">
                <a16:creationId xmlns="" xmlns:a16="http://schemas.microsoft.com/office/drawing/2014/main" id="{A8B23481-BA53-4C5D-88E7-AADCF9913920}"/>
              </a:ext>
            </a:extLst>
          </p:cNvPr>
          <p:cNvSpPr txBox="1"/>
          <p:nvPr/>
        </p:nvSpPr>
        <p:spPr>
          <a:xfrm>
            <a:off x="1828800" y="1045757"/>
            <a:ext cx="10426700" cy="461665"/>
          </a:xfrm>
          <a:prstGeom prst="rect">
            <a:avLst/>
          </a:prstGeom>
          <a:noFill/>
        </p:spPr>
        <p:txBody>
          <a:bodyPr wrap="square">
            <a:spAutoFit/>
          </a:bodyPr>
          <a:lstStyle/>
          <a:p>
            <a:r>
              <a:rPr lang="en-US" sz="2400" dirty="0">
                <a:ln w="0"/>
                <a:solidFill>
                  <a:schemeClr val="accent1"/>
                </a:solidFill>
                <a:effectLst>
                  <a:outerShdw blurRad="38100" dist="25400" dir="5400000" algn="ctr" rotWithShape="0">
                    <a:srgbClr val="6E747A">
                      <a:alpha val="43000"/>
                    </a:srgbClr>
                  </a:outerShdw>
                </a:effectLst>
                <a:latin typeface="Garamond" panose="02020404030301010803" pitchFamily="18" charset="0"/>
              </a:rPr>
              <a:t>movies_metadata.csv</a:t>
            </a:r>
            <a:r>
              <a:rPr lang="en-US" sz="2400" dirty="0">
                <a:latin typeface="Garamond" panose="02020404030301010803" pitchFamily="18" charset="0"/>
              </a:rPr>
              <a:t>		</a:t>
            </a:r>
            <a:r>
              <a:rPr lang="en-US" sz="2400" dirty="0">
                <a:ln w="0"/>
                <a:solidFill>
                  <a:schemeClr val="accent1"/>
                </a:solidFill>
                <a:effectLst>
                  <a:outerShdw blurRad="38100" dist="25400" dir="5400000" algn="ctr" rotWithShape="0">
                    <a:srgbClr val="6E747A">
                      <a:alpha val="43000"/>
                    </a:srgbClr>
                  </a:outerShdw>
                </a:effectLst>
                <a:latin typeface="Garamond" panose="02020404030301010803" pitchFamily="18" charset="0"/>
              </a:rPr>
              <a:t>credits.csv</a:t>
            </a:r>
            <a:r>
              <a:rPr lang="en-US" sz="2400" dirty="0">
                <a:latin typeface="Garamond" panose="02020404030301010803" pitchFamily="18" charset="0"/>
              </a:rPr>
              <a:t>		</a:t>
            </a:r>
            <a:r>
              <a:rPr lang="en-US" sz="2400" dirty="0">
                <a:ln w="0"/>
                <a:solidFill>
                  <a:schemeClr val="accent1"/>
                </a:solidFill>
                <a:effectLst>
                  <a:outerShdw blurRad="38100" dist="25400" dir="5400000" algn="ctr" rotWithShape="0">
                    <a:srgbClr val="6E747A">
                      <a:alpha val="43000"/>
                    </a:srgbClr>
                  </a:outerShdw>
                </a:effectLst>
                <a:latin typeface="Garamond" panose="02020404030301010803" pitchFamily="18" charset="0"/>
              </a:rPr>
              <a:t>ratings.csv</a:t>
            </a:r>
            <a:endParaRPr lang="en-US" sz="2400" dirty="0">
              <a:latin typeface="Garamond" panose="02020404030301010803" pitchFamily="18" charset="0"/>
            </a:endParaRPr>
          </a:p>
        </p:txBody>
      </p:sp>
      <p:sp>
        <p:nvSpPr>
          <p:cNvPr id="14" name="TextBox 13">
            <a:extLst>
              <a:ext uri="{FF2B5EF4-FFF2-40B4-BE49-F238E27FC236}">
                <a16:creationId xmlns="" xmlns:a16="http://schemas.microsoft.com/office/drawing/2014/main" id="{85711029-893C-4DA6-965A-692A38BEBA7F}"/>
              </a:ext>
            </a:extLst>
          </p:cNvPr>
          <p:cNvSpPr txBox="1"/>
          <p:nvPr/>
        </p:nvSpPr>
        <p:spPr>
          <a:xfrm>
            <a:off x="8442325" y="1609666"/>
            <a:ext cx="1260475" cy="1015663"/>
          </a:xfrm>
          <a:prstGeom prst="rect">
            <a:avLst/>
          </a:prstGeom>
          <a:noFill/>
        </p:spPr>
        <p:txBody>
          <a:bodyPr wrap="square">
            <a:spAutoFit/>
          </a:bodyPr>
          <a:lstStyle/>
          <a:p>
            <a:r>
              <a:rPr lang="en-US" sz="2000" dirty="0" err="1">
                <a:latin typeface="Garamond" panose="02020404030301010803" pitchFamily="18" charset="0"/>
              </a:rPr>
              <a:t>MovieID</a:t>
            </a:r>
            <a:endParaRPr lang="en-US" sz="2000" dirty="0">
              <a:latin typeface="Garamond" panose="02020404030301010803" pitchFamily="18" charset="0"/>
            </a:endParaRPr>
          </a:p>
          <a:p>
            <a:r>
              <a:rPr lang="en-US" sz="2000" dirty="0" err="1">
                <a:latin typeface="Garamond" panose="02020404030301010803" pitchFamily="18" charset="0"/>
              </a:rPr>
              <a:t>UserID</a:t>
            </a:r>
            <a:r>
              <a:rPr lang="en-US" sz="2000" dirty="0">
                <a:latin typeface="Garamond" panose="02020404030301010803" pitchFamily="18" charset="0"/>
              </a:rPr>
              <a:t> </a:t>
            </a:r>
          </a:p>
          <a:p>
            <a:r>
              <a:rPr lang="en-US" sz="2000" dirty="0">
                <a:latin typeface="Garamond" panose="02020404030301010803" pitchFamily="18" charset="0"/>
              </a:rPr>
              <a:t>Rating </a:t>
            </a:r>
          </a:p>
        </p:txBody>
      </p:sp>
      <p:sp>
        <p:nvSpPr>
          <p:cNvPr id="16" name="TextBox 15">
            <a:extLst>
              <a:ext uri="{FF2B5EF4-FFF2-40B4-BE49-F238E27FC236}">
                <a16:creationId xmlns="" xmlns:a16="http://schemas.microsoft.com/office/drawing/2014/main" id="{20016882-C93B-4A88-B01B-04004E1AE1EC}"/>
              </a:ext>
            </a:extLst>
          </p:cNvPr>
          <p:cNvSpPr txBox="1"/>
          <p:nvPr/>
        </p:nvSpPr>
        <p:spPr>
          <a:xfrm>
            <a:off x="7851774" y="5340221"/>
            <a:ext cx="2441575" cy="707886"/>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US" sz="2000" b="1" dirty="0">
                <a:ln/>
                <a:solidFill>
                  <a:schemeClr val="accent2">
                    <a:lumMod val="75000"/>
                  </a:schemeClr>
                </a:solidFill>
                <a:latin typeface="Garamond" panose="02020404030301010803" pitchFamily="18" charset="0"/>
              </a:rPr>
              <a:t>Collaborative filtering </a:t>
            </a:r>
          </a:p>
        </p:txBody>
      </p:sp>
      <p:sp>
        <p:nvSpPr>
          <p:cNvPr id="20" name="TextBox 19">
            <a:extLst>
              <a:ext uri="{FF2B5EF4-FFF2-40B4-BE49-F238E27FC236}">
                <a16:creationId xmlns="" xmlns:a16="http://schemas.microsoft.com/office/drawing/2014/main" id="{57408D30-1B21-4DBC-8499-D43DCBD7D4BC}"/>
              </a:ext>
            </a:extLst>
          </p:cNvPr>
          <p:cNvSpPr txBox="1"/>
          <p:nvPr/>
        </p:nvSpPr>
        <p:spPr>
          <a:xfrm>
            <a:off x="2882900" y="5340221"/>
            <a:ext cx="2441575" cy="1015663"/>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US" sz="2000" b="1" dirty="0">
                <a:ln w="0"/>
                <a:solidFill>
                  <a:schemeClr val="accent1"/>
                </a:solidFill>
                <a:effectLst>
                  <a:outerShdw blurRad="38100" dist="25400" dir="5400000" algn="ctr" rotWithShape="0">
                    <a:srgbClr val="6E747A">
                      <a:alpha val="43000"/>
                    </a:srgbClr>
                  </a:outerShdw>
                </a:effectLst>
                <a:latin typeface="Garamond" panose="02020404030301010803" pitchFamily="18" charset="0"/>
              </a:rPr>
              <a:t>Movie profile</a:t>
            </a:r>
          </a:p>
          <a:p>
            <a:pPr algn="ctr"/>
            <a:r>
              <a:rPr lang="en-US" sz="2000" b="1" dirty="0">
                <a:ln w="0"/>
                <a:solidFill>
                  <a:schemeClr val="accent1"/>
                </a:solidFill>
                <a:effectLst>
                  <a:outerShdw blurRad="38100" dist="25400" dir="5400000" algn="ctr" rotWithShape="0">
                    <a:srgbClr val="6E747A">
                      <a:alpha val="43000"/>
                    </a:srgbClr>
                  </a:outerShdw>
                </a:effectLst>
                <a:latin typeface="Garamond" panose="02020404030301010803" pitchFamily="18" charset="0"/>
              </a:rPr>
              <a:t>Content-based filtering </a:t>
            </a:r>
          </a:p>
        </p:txBody>
      </p:sp>
      <p:sp>
        <p:nvSpPr>
          <p:cNvPr id="24" name="TextBox 23">
            <a:extLst>
              <a:ext uri="{FF2B5EF4-FFF2-40B4-BE49-F238E27FC236}">
                <a16:creationId xmlns="" xmlns:a16="http://schemas.microsoft.com/office/drawing/2014/main" id="{FDA999FE-944F-42F3-BA3B-941C86D43E40}"/>
              </a:ext>
            </a:extLst>
          </p:cNvPr>
          <p:cNvSpPr txBox="1"/>
          <p:nvPr/>
        </p:nvSpPr>
        <p:spPr>
          <a:xfrm>
            <a:off x="4714875" y="1611810"/>
            <a:ext cx="565150" cy="369332"/>
          </a:xfrm>
          <a:prstGeom prst="rect">
            <a:avLst/>
          </a:prstGeom>
          <a:noFill/>
        </p:spPr>
        <p:txBody>
          <a:bodyPr wrap="square" rtlCol="0">
            <a:spAutoFit/>
          </a:bodyPr>
          <a:lstStyle/>
          <a:p>
            <a:r>
              <a:rPr lang="en-US" dirty="0">
                <a:latin typeface="Garamond" panose="02020404030301010803" pitchFamily="18" charset="0"/>
              </a:rPr>
              <a:t>ID</a:t>
            </a:r>
          </a:p>
        </p:txBody>
      </p:sp>
      <p:sp>
        <p:nvSpPr>
          <p:cNvPr id="25" name="TextBox 24">
            <a:extLst>
              <a:ext uri="{FF2B5EF4-FFF2-40B4-BE49-F238E27FC236}">
                <a16:creationId xmlns="" xmlns:a16="http://schemas.microsoft.com/office/drawing/2014/main" id="{5DBAC82F-10D3-401A-AE74-BA93F7BA27D3}"/>
              </a:ext>
            </a:extLst>
          </p:cNvPr>
          <p:cNvSpPr txBox="1"/>
          <p:nvPr/>
        </p:nvSpPr>
        <p:spPr>
          <a:xfrm>
            <a:off x="1333500" y="2687628"/>
            <a:ext cx="1152000" cy="369332"/>
          </a:xfrm>
          <a:prstGeom prst="rect">
            <a:avLst/>
          </a:prstGeom>
          <a:noFill/>
        </p:spPr>
        <p:txBody>
          <a:bodyPr wrap="square" rtlCol="0">
            <a:spAutoFit/>
          </a:bodyPr>
          <a:lstStyle/>
          <a:p>
            <a:r>
              <a:rPr lang="en-US" dirty="0">
                <a:latin typeface="Garamond" panose="02020404030301010803" pitchFamily="18" charset="0"/>
              </a:rPr>
              <a:t>Numerical </a:t>
            </a:r>
          </a:p>
        </p:txBody>
      </p:sp>
      <p:sp>
        <p:nvSpPr>
          <p:cNvPr id="26" name="TextBox 25">
            <a:extLst>
              <a:ext uri="{FF2B5EF4-FFF2-40B4-BE49-F238E27FC236}">
                <a16:creationId xmlns="" xmlns:a16="http://schemas.microsoft.com/office/drawing/2014/main" id="{1D94735C-BD62-45AA-B67C-23DEF87883F6}"/>
              </a:ext>
            </a:extLst>
          </p:cNvPr>
          <p:cNvSpPr txBox="1"/>
          <p:nvPr/>
        </p:nvSpPr>
        <p:spPr>
          <a:xfrm>
            <a:off x="1654175" y="3508873"/>
            <a:ext cx="987425" cy="369332"/>
          </a:xfrm>
          <a:prstGeom prst="rect">
            <a:avLst/>
          </a:prstGeom>
          <a:noFill/>
        </p:spPr>
        <p:txBody>
          <a:bodyPr wrap="square" rtlCol="0">
            <a:spAutoFit/>
          </a:bodyPr>
          <a:lstStyle/>
          <a:p>
            <a:r>
              <a:rPr lang="en-US" dirty="0">
                <a:latin typeface="Garamond" panose="02020404030301010803" pitchFamily="18" charset="0"/>
              </a:rPr>
              <a:t>Words </a:t>
            </a:r>
          </a:p>
        </p:txBody>
      </p:sp>
      <p:sp>
        <p:nvSpPr>
          <p:cNvPr id="3" name="TextBox 2">
            <a:extLst>
              <a:ext uri="{FF2B5EF4-FFF2-40B4-BE49-F238E27FC236}">
                <a16:creationId xmlns="" xmlns:a16="http://schemas.microsoft.com/office/drawing/2014/main" id="{7A7BC9DF-BAA3-426A-83EB-386EDA9EF169}"/>
              </a:ext>
            </a:extLst>
          </p:cNvPr>
          <p:cNvSpPr txBox="1"/>
          <p:nvPr/>
        </p:nvSpPr>
        <p:spPr>
          <a:xfrm>
            <a:off x="3825174" y="3804077"/>
            <a:ext cx="2281053" cy="369332"/>
          </a:xfrm>
          <a:prstGeom prst="rect">
            <a:avLst/>
          </a:prstGeom>
          <a:noFill/>
        </p:spPr>
        <p:txBody>
          <a:bodyPr wrap="square" rtlCol="0">
            <a:spAutoFit/>
          </a:bodyPr>
          <a:lstStyle/>
          <a:p>
            <a:r>
              <a:rPr lang="en-US" dirty="0">
                <a:latin typeface="Garamond" panose="02020404030301010803" pitchFamily="18" charset="0"/>
              </a:rPr>
              <a:t>≈45,000 movies</a:t>
            </a:r>
          </a:p>
        </p:txBody>
      </p:sp>
      <p:sp>
        <p:nvSpPr>
          <p:cNvPr id="28" name="TextBox 27">
            <a:extLst>
              <a:ext uri="{FF2B5EF4-FFF2-40B4-BE49-F238E27FC236}">
                <a16:creationId xmlns="" xmlns:a16="http://schemas.microsoft.com/office/drawing/2014/main" id="{63B06C05-6A14-46A7-AE63-F32F080BF54E}"/>
              </a:ext>
            </a:extLst>
          </p:cNvPr>
          <p:cNvSpPr txBox="1"/>
          <p:nvPr/>
        </p:nvSpPr>
        <p:spPr>
          <a:xfrm>
            <a:off x="8259897" y="3100656"/>
            <a:ext cx="1438005" cy="923330"/>
          </a:xfrm>
          <a:prstGeom prst="rect">
            <a:avLst/>
          </a:prstGeom>
          <a:noFill/>
        </p:spPr>
        <p:txBody>
          <a:bodyPr wrap="square">
            <a:spAutoFit/>
          </a:bodyPr>
          <a:lstStyle/>
          <a:p>
            <a:r>
              <a:rPr lang="en-US" dirty="0">
                <a:latin typeface="Garamond" panose="02020404030301010803" pitchFamily="18" charset="0"/>
              </a:rPr>
              <a:t>Small:</a:t>
            </a:r>
          </a:p>
          <a:p>
            <a:r>
              <a:rPr lang="en-US" dirty="0">
                <a:latin typeface="Garamond" panose="02020404030301010803" pitchFamily="18" charset="0"/>
              </a:rPr>
              <a:t>700 users on</a:t>
            </a:r>
          </a:p>
          <a:p>
            <a:r>
              <a:rPr lang="en-US" dirty="0">
                <a:latin typeface="Garamond" panose="02020404030301010803" pitchFamily="18" charset="0"/>
              </a:rPr>
              <a:t>9,000 movies</a:t>
            </a:r>
          </a:p>
        </p:txBody>
      </p:sp>
      <p:sp>
        <p:nvSpPr>
          <p:cNvPr id="29" name="TextBox 28">
            <a:extLst>
              <a:ext uri="{FF2B5EF4-FFF2-40B4-BE49-F238E27FC236}">
                <a16:creationId xmlns="" xmlns:a16="http://schemas.microsoft.com/office/drawing/2014/main" id="{E5D39854-FC29-4C01-A368-9AD846F31F40}"/>
              </a:ext>
            </a:extLst>
          </p:cNvPr>
          <p:cNvSpPr txBox="1"/>
          <p:nvPr/>
        </p:nvSpPr>
        <p:spPr>
          <a:xfrm>
            <a:off x="4638674" y="2141125"/>
            <a:ext cx="987425" cy="369332"/>
          </a:xfrm>
          <a:prstGeom prst="rect">
            <a:avLst/>
          </a:prstGeom>
          <a:noFill/>
        </p:spPr>
        <p:txBody>
          <a:bodyPr wrap="square" rtlCol="0">
            <a:spAutoFit/>
          </a:bodyPr>
          <a:lstStyle/>
          <a:p>
            <a:r>
              <a:rPr lang="en-US" dirty="0">
                <a:latin typeface="Garamond" panose="02020404030301010803" pitchFamily="18" charset="0"/>
              </a:rPr>
              <a:t>Words </a:t>
            </a:r>
          </a:p>
        </p:txBody>
      </p:sp>
      <p:sp>
        <p:nvSpPr>
          <p:cNvPr id="30" name="TextBox 29">
            <a:extLst>
              <a:ext uri="{FF2B5EF4-FFF2-40B4-BE49-F238E27FC236}">
                <a16:creationId xmlns="" xmlns:a16="http://schemas.microsoft.com/office/drawing/2014/main" id="{364448A4-FEC6-4D04-9F92-A4D003B4B554}"/>
              </a:ext>
            </a:extLst>
          </p:cNvPr>
          <p:cNvSpPr txBox="1"/>
          <p:nvPr/>
        </p:nvSpPr>
        <p:spPr>
          <a:xfrm>
            <a:off x="1879600" y="1611810"/>
            <a:ext cx="565150" cy="369332"/>
          </a:xfrm>
          <a:prstGeom prst="rect">
            <a:avLst/>
          </a:prstGeom>
          <a:noFill/>
        </p:spPr>
        <p:txBody>
          <a:bodyPr wrap="square" rtlCol="0">
            <a:spAutoFit/>
          </a:bodyPr>
          <a:lstStyle/>
          <a:p>
            <a:r>
              <a:rPr lang="en-US" dirty="0">
                <a:latin typeface="Garamond" panose="02020404030301010803" pitchFamily="18" charset="0"/>
              </a:rPr>
              <a:t>ID</a:t>
            </a:r>
          </a:p>
        </p:txBody>
      </p:sp>
      <p:sp>
        <p:nvSpPr>
          <p:cNvPr id="2" name="TextBox 1">
            <a:extLst>
              <a:ext uri="{FF2B5EF4-FFF2-40B4-BE49-F238E27FC236}">
                <a16:creationId xmlns="" xmlns:a16="http://schemas.microsoft.com/office/drawing/2014/main" id="{F78B204D-0420-4E5C-BCF1-1073E952DDBE}"/>
              </a:ext>
            </a:extLst>
          </p:cNvPr>
          <p:cNvSpPr txBox="1"/>
          <p:nvPr/>
        </p:nvSpPr>
        <p:spPr>
          <a:xfrm>
            <a:off x="4276539" y="4247853"/>
            <a:ext cx="4964114" cy="1015663"/>
          </a:xfrm>
          <a:prstGeom prst="rect">
            <a:avLst/>
          </a:prstGeom>
          <a:solidFill>
            <a:srgbClr val="FF7C80">
              <a:alpha val="96000"/>
            </a:srgbClr>
          </a:solidFill>
          <a:effectLst>
            <a:softEdge rad="50800"/>
          </a:effectLst>
        </p:spPr>
        <p:txBody>
          <a:bodyPr wrap="square" rtlCol="0">
            <a:spAutoFit/>
          </a:bodyPr>
          <a:lstStyle/>
          <a:p>
            <a:r>
              <a:rPr lang="en-US" sz="2000" dirty="0">
                <a:ln w="0"/>
                <a:effectLst>
                  <a:outerShdw blurRad="38100" dist="19050" dir="2700000" algn="tl" rotWithShape="0">
                    <a:schemeClr val="dk1">
                      <a:alpha val="40000"/>
                    </a:schemeClr>
                  </a:outerShdw>
                </a:effectLst>
              </a:rPr>
              <a:t>Goal: Recommend movies based on:</a:t>
            </a:r>
          </a:p>
          <a:p>
            <a:pPr marL="457200" indent="-457200">
              <a:buAutoNum type="arabicParenR"/>
            </a:pPr>
            <a:r>
              <a:rPr lang="en-US" sz="2000" dirty="0">
                <a:ln w="0"/>
                <a:effectLst>
                  <a:outerShdw blurRad="38100" dist="19050" dir="2700000" algn="tl" rotWithShape="0">
                    <a:schemeClr val="dk1">
                      <a:alpha val="40000"/>
                    </a:schemeClr>
                  </a:outerShdw>
                </a:effectLst>
              </a:rPr>
              <a:t>the movie a user watched </a:t>
            </a:r>
          </a:p>
          <a:p>
            <a:pPr marL="457200" indent="-457200">
              <a:buAutoNum type="arabicParenR"/>
            </a:pPr>
            <a:r>
              <a:rPr lang="en-US" sz="2000" dirty="0">
                <a:ln w="0"/>
                <a:effectLst>
                  <a:outerShdw blurRad="38100" dist="19050" dir="2700000" algn="tl" rotWithShape="0">
                    <a:schemeClr val="dk1">
                      <a:alpha val="40000"/>
                    </a:schemeClr>
                  </a:outerShdw>
                </a:effectLst>
              </a:rPr>
              <a:t>the ratings of many users for many movies</a:t>
            </a:r>
          </a:p>
        </p:txBody>
      </p:sp>
    </p:spTree>
    <p:extLst>
      <p:ext uri="{BB962C8B-B14F-4D97-AF65-F5344CB8AC3E}">
        <p14:creationId xmlns="" xmlns:p14="http://schemas.microsoft.com/office/powerpoint/2010/main" val="182559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 xmlns:a16="http://schemas.microsoft.com/office/drawing/2014/main" id="{51CD8511-7CE4-4742-84DD-7C606BAE2994}"/>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96000" y="2426140"/>
            <a:ext cx="5464175" cy="3717893"/>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a:extLst>
              <a:ext uri="{FF2B5EF4-FFF2-40B4-BE49-F238E27FC236}">
                <a16:creationId xmlns="" xmlns:a16="http://schemas.microsoft.com/office/drawing/2014/main" id="{212C831C-914E-4DB0-A054-86FB05A99677}"/>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 y="2598663"/>
            <a:ext cx="6096000" cy="3367587"/>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8E1FCA91-A28C-42E0-98A2-DB98EAC31E75}"/>
              </a:ext>
            </a:extLst>
          </p:cNvPr>
          <p:cNvSpPr txBox="1"/>
          <p:nvPr/>
        </p:nvSpPr>
        <p:spPr>
          <a:xfrm>
            <a:off x="1130301" y="2143070"/>
            <a:ext cx="3835400" cy="369332"/>
          </a:xfrm>
          <a:prstGeom prst="rect">
            <a:avLst/>
          </a:prstGeom>
          <a:noFill/>
        </p:spPr>
        <p:txBody>
          <a:bodyPr wrap="square" rtlCol="0">
            <a:spAutoFit/>
          </a:bodyPr>
          <a:lstStyle/>
          <a:p>
            <a:r>
              <a:rPr lang="en-US" dirty="0">
                <a:latin typeface="Garamond" panose="02020404030301010803" pitchFamily="18" charset="0"/>
              </a:rPr>
              <a:t>Plot of missing data in each column</a:t>
            </a:r>
          </a:p>
        </p:txBody>
      </p:sp>
      <p:sp>
        <p:nvSpPr>
          <p:cNvPr id="7" name="TextBox 6">
            <a:extLst>
              <a:ext uri="{FF2B5EF4-FFF2-40B4-BE49-F238E27FC236}">
                <a16:creationId xmlns="" xmlns:a16="http://schemas.microsoft.com/office/drawing/2014/main" id="{E1ED0EA7-AE0D-4E33-A6BE-222BD0EA0B5C}"/>
              </a:ext>
            </a:extLst>
          </p:cNvPr>
          <p:cNvSpPr txBox="1"/>
          <p:nvPr/>
        </p:nvSpPr>
        <p:spPr>
          <a:xfrm>
            <a:off x="317500" y="355600"/>
            <a:ext cx="3606800" cy="461665"/>
          </a:xfrm>
          <a:prstGeom prst="rect">
            <a:avLst/>
          </a:prstGeom>
          <a:noFill/>
        </p:spPr>
        <p:txBody>
          <a:bodyPr wrap="square" rtlCol="0">
            <a:spAutoFit/>
          </a:bodyPr>
          <a:lstStyle/>
          <a:p>
            <a:r>
              <a:rPr lang="en-US" sz="2400" b="1" dirty="0">
                <a:ln w="0"/>
                <a:effectLst>
                  <a:outerShdw blurRad="38100" dist="19050" dir="2700000" algn="tl" rotWithShape="0">
                    <a:schemeClr val="dk1">
                      <a:alpha val="40000"/>
                    </a:schemeClr>
                  </a:outerShdw>
                </a:effectLst>
                <a:latin typeface="Garamond" panose="02020404030301010803" pitchFamily="18" charset="0"/>
              </a:rPr>
              <a:t>Basic analysis</a:t>
            </a:r>
            <a:endParaRPr lang="en-US" sz="1600" b="1" dirty="0">
              <a:latin typeface="Garamond" panose="02020404030301010803" pitchFamily="18" charset="0"/>
            </a:endParaRPr>
          </a:p>
        </p:txBody>
      </p:sp>
    </p:spTree>
    <p:extLst>
      <p:ext uri="{BB962C8B-B14F-4D97-AF65-F5344CB8AC3E}">
        <p14:creationId xmlns="" xmlns:p14="http://schemas.microsoft.com/office/powerpoint/2010/main" val="2989610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A3E54D5-CA04-4014-9CE7-0B5B376E52E0}"/>
              </a:ext>
            </a:extLst>
          </p:cNvPr>
          <p:cNvSpPr txBox="1"/>
          <p:nvPr/>
        </p:nvSpPr>
        <p:spPr>
          <a:xfrm>
            <a:off x="3175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2.1 Content-based Filtering - Movie Profile </a:t>
            </a:r>
          </a:p>
        </p:txBody>
      </p:sp>
      <p:sp>
        <p:nvSpPr>
          <p:cNvPr id="5" name="TextBox 4">
            <a:extLst>
              <a:ext uri="{FF2B5EF4-FFF2-40B4-BE49-F238E27FC236}">
                <a16:creationId xmlns="" xmlns:a16="http://schemas.microsoft.com/office/drawing/2014/main" id="{15880329-2CC0-4F6F-B101-1E806488FFD3}"/>
              </a:ext>
            </a:extLst>
          </p:cNvPr>
          <p:cNvSpPr txBox="1"/>
          <p:nvPr/>
        </p:nvSpPr>
        <p:spPr>
          <a:xfrm>
            <a:off x="514926" y="1092880"/>
            <a:ext cx="1529774" cy="923330"/>
          </a:xfrm>
          <a:prstGeom prst="rect">
            <a:avLst/>
          </a:prstGeom>
          <a:solidFill>
            <a:schemeClr val="accent4">
              <a:lumMod val="20000"/>
              <a:lumOff val="80000"/>
            </a:schemeClr>
          </a:solidFill>
          <a:effectLst>
            <a:softEdge rad="50800"/>
          </a:effectLst>
        </p:spPr>
        <p:txBody>
          <a:bodyPr wrap="square" rtlCol="0">
            <a:spAutoFit/>
          </a:bodyPr>
          <a:lstStyle/>
          <a:p>
            <a:r>
              <a:rPr lang="en-US" dirty="0">
                <a:latin typeface="Garamond" panose="02020404030301010803" pitchFamily="18" charset="0"/>
              </a:rPr>
              <a:t>Genres + </a:t>
            </a:r>
          </a:p>
          <a:p>
            <a:r>
              <a:rPr lang="en-US" dirty="0">
                <a:latin typeface="Garamond" panose="02020404030301010803" pitchFamily="18" charset="0"/>
              </a:rPr>
              <a:t>cast (first 3) + </a:t>
            </a:r>
          </a:p>
          <a:p>
            <a:r>
              <a:rPr lang="en-US" dirty="0">
                <a:latin typeface="Garamond" panose="02020404030301010803" pitchFamily="18" charset="0"/>
              </a:rPr>
              <a:t>crew (director)</a:t>
            </a:r>
          </a:p>
        </p:txBody>
      </p:sp>
      <p:sp>
        <p:nvSpPr>
          <p:cNvPr id="6" name="Arrow: Right 5">
            <a:extLst>
              <a:ext uri="{FF2B5EF4-FFF2-40B4-BE49-F238E27FC236}">
                <a16:creationId xmlns="" xmlns:a16="http://schemas.microsoft.com/office/drawing/2014/main" id="{BB3E44F4-1519-4AFC-84AB-95C308383951}"/>
              </a:ext>
            </a:extLst>
          </p:cNvPr>
          <p:cNvSpPr/>
          <p:nvPr/>
        </p:nvSpPr>
        <p:spPr>
          <a:xfrm>
            <a:off x="1720843" y="2726124"/>
            <a:ext cx="1152000" cy="234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9" name="TextBox 8">
            <a:extLst>
              <a:ext uri="{FF2B5EF4-FFF2-40B4-BE49-F238E27FC236}">
                <a16:creationId xmlns="" xmlns:a16="http://schemas.microsoft.com/office/drawing/2014/main" id="{6D8284E4-3921-4454-A7B5-11AAF5CF93B8}"/>
              </a:ext>
            </a:extLst>
          </p:cNvPr>
          <p:cNvSpPr txBox="1"/>
          <p:nvPr/>
        </p:nvSpPr>
        <p:spPr>
          <a:xfrm>
            <a:off x="1526547" y="2316634"/>
            <a:ext cx="1838227" cy="369332"/>
          </a:xfrm>
          <a:prstGeom prst="rect">
            <a:avLst/>
          </a:prstGeom>
          <a:noFill/>
        </p:spPr>
        <p:txBody>
          <a:bodyPr wrap="square" rtlCol="0">
            <a:spAutoFit/>
          </a:bodyPr>
          <a:lstStyle/>
          <a:p>
            <a:r>
              <a:rPr lang="en-US" dirty="0" err="1">
                <a:latin typeface="Garamond" panose="02020404030301010803" pitchFamily="18" charset="0"/>
              </a:rPr>
              <a:t>CountVectorizer</a:t>
            </a:r>
            <a:endParaRPr lang="en-US" dirty="0">
              <a:latin typeface="Garamond" panose="02020404030301010803" pitchFamily="18" charset="0"/>
            </a:endParaRPr>
          </a:p>
        </p:txBody>
      </p:sp>
      <p:sp>
        <p:nvSpPr>
          <p:cNvPr id="11" name="TextBox 10">
            <a:extLst>
              <a:ext uri="{FF2B5EF4-FFF2-40B4-BE49-F238E27FC236}">
                <a16:creationId xmlns="" xmlns:a16="http://schemas.microsoft.com/office/drawing/2014/main" id="{53A64A9F-4ED9-4A9F-8725-09C6210A3E13}"/>
              </a:ext>
            </a:extLst>
          </p:cNvPr>
          <p:cNvSpPr txBox="1"/>
          <p:nvPr/>
        </p:nvSpPr>
        <p:spPr>
          <a:xfrm>
            <a:off x="6152158" y="3813059"/>
            <a:ext cx="2282635" cy="646331"/>
          </a:xfrm>
          <a:prstGeom prst="rect">
            <a:avLst/>
          </a:prstGeom>
          <a:noFill/>
        </p:spPr>
        <p:txBody>
          <a:bodyPr wrap="square" rtlCol="0">
            <a:spAutoFit/>
          </a:bodyPr>
          <a:lstStyle/>
          <a:p>
            <a:r>
              <a:rPr lang="en-US" dirty="0">
                <a:latin typeface="Garamond" panose="02020404030301010803" pitchFamily="18" charset="0"/>
              </a:rPr>
              <a:t>Normalized matrix movie profile </a:t>
            </a:r>
          </a:p>
        </p:txBody>
      </p:sp>
      <p:sp>
        <p:nvSpPr>
          <p:cNvPr id="12" name="Arrow: Right 11">
            <a:extLst>
              <a:ext uri="{FF2B5EF4-FFF2-40B4-BE49-F238E27FC236}">
                <a16:creationId xmlns="" xmlns:a16="http://schemas.microsoft.com/office/drawing/2014/main" id="{075FDCAE-8189-4C84-A910-65821448BF35}"/>
              </a:ext>
            </a:extLst>
          </p:cNvPr>
          <p:cNvSpPr/>
          <p:nvPr/>
        </p:nvSpPr>
        <p:spPr>
          <a:xfrm>
            <a:off x="5213704" y="3935628"/>
            <a:ext cx="923827" cy="256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16" name="Arrow: Right 15">
            <a:extLst>
              <a:ext uri="{FF2B5EF4-FFF2-40B4-BE49-F238E27FC236}">
                <a16:creationId xmlns="" xmlns:a16="http://schemas.microsoft.com/office/drawing/2014/main" id="{D1A2C9AB-D412-4F66-A78B-8C51E1554431}"/>
              </a:ext>
            </a:extLst>
          </p:cNvPr>
          <p:cNvSpPr/>
          <p:nvPr/>
        </p:nvSpPr>
        <p:spPr>
          <a:xfrm rot="5400000">
            <a:off x="800554" y="2190634"/>
            <a:ext cx="432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17" name="TextBox 16">
            <a:extLst>
              <a:ext uri="{FF2B5EF4-FFF2-40B4-BE49-F238E27FC236}">
                <a16:creationId xmlns="" xmlns:a16="http://schemas.microsoft.com/office/drawing/2014/main" id="{B83E9A2C-B5E1-46FD-BA27-2CD3CD82E2A2}"/>
              </a:ext>
            </a:extLst>
          </p:cNvPr>
          <p:cNvSpPr txBox="1"/>
          <p:nvPr/>
        </p:nvSpPr>
        <p:spPr>
          <a:xfrm>
            <a:off x="205203" y="2679167"/>
            <a:ext cx="1999472" cy="369332"/>
          </a:xfrm>
          <a:prstGeom prst="rect">
            <a:avLst/>
          </a:prstGeom>
          <a:noFill/>
        </p:spPr>
        <p:txBody>
          <a:bodyPr wrap="square" rtlCol="0">
            <a:spAutoFit/>
          </a:bodyPr>
          <a:lstStyle/>
          <a:p>
            <a:r>
              <a:rPr lang="en-US" dirty="0">
                <a:latin typeface="Garamond" panose="02020404030301010803" pitchFamily="18" charset="0"/>
              </a:rPr>
              <a:t>Combined info </a:t>
            </a:r>
          </a:p>
        </p:txBody>
      </p:sp>
      <p:sp>
        <p:nvSpPr>
          <p:cNvPr id="24" name="TextBox 23">
            <a:extLst>
              <a:ext uri="{FF2B5EF4-FFF2-40B4-BE49-F238E27FC236}">
                <a16:creationId xmlns="" xmlns:a16="http://schemas.microsoft.com/office/drawing/2014/main" id="{B4C05C73-58B1-45B5-89F1-368725A042F6}"/>
              </a:ext>
            </a:extLst>
          </p:cNvPr>
          <p:cNvSpPr txBox="1"/>
          <p:nvPr/>
        </p:nvSpPr>
        <p:spPr>
          <a:xfrm>
            <a:off x="5161313" y="3443727"/>
            <a:ext cx="2282636" cy="369332"/>
          </a:xfrm>
          <a:prstGeom prst="rect">
            <a:avLst/>
          </a:prstGeom>
          <a:noFill/>
        </p:spPr>
        <p:txBody>
          <a:bodyPr wrap="square" rtlCol="0">
            <a:spAutoFit/>
          </a:bodyPr>
          <a:lstStyle/>
          <a:p>
            <a:r>
              <a:rPr lang="en-US" dirty="0" err="1">
                <a:latin typeface="Garamond" panose="02020404030301010803" pitchFamily="18" charset="0"/>
              </a:rPr>
              <a:t>MinMaxScaler</a:t>
            </a:r>
            <a:endParaRPr lang="en-US" dirty="0">
              <a:latin typeface="Garamond" panose="02020404030301010803" pitchFamily="18" charset="0"/>
            </a:endParaRPr>
          </a:p>
        </p:txBody>
      </p:sp>
      <p:sp>
        <p:nvSpPr>
          <p:cNvPr id="30" name="TextBox 29">
            <a:extLst>
              <a:ext uri="{FF2B5EF4-FFF2-40B4-BE49-F238E27FC236}">
                <a16:creationId xmlns="" xmlns:a16="http://schemas.microsoft.com/office/drawing/2014/main" id="{9E98E16A-5996-4879-A00D-60D594BED2AC}"/>
              </a:ext>
            </a:extLst>
          </p:cNvPr>
          <p:cNvSpPr txBox="1"/>
          <p:nvPr/>
        </p:nvSpPr>
        <p:spPr>
          <a:xfrm>
            <a:off x="3005623" y="4687866"/>
            <a:ext cx="1471427" cy="1200329"/>
          </a:xfrm>
          <a:prstGeom prst="rect">
            <a:avLst/>
          </a:prstGeom>
          <a:solidFill>
            <a:schemeClr val="accent2">
              <a:lumMod val="20000"/>
              <a:lumOff val="80000"/>
            </a:schemeClr>
          </a:solidFill>
          <a:effectLst>
            <a:softEdge rad="50800"/>
          </a:effectLst>
        </p:spPr>
        <p:txBody>
          <a:bodyPr wrap="square" rtlCol="0">
            <a:spAutoFit/>
          </a:bodyPr>
          <a:lstStyle/>
          <a:p>
            <a:r>
              <a:rPr lang="en-US" sz="1800" dirty="0">
                <a:solidFill>
                  <a:schemeClr val="tx1"/>
                </a:solidFill>
                <a:latin typeface="Garamond" panose="02020404030301010803" pitchFamily="18" charset="0"/>
              </a:rPr>
              <a:t>Adult </a:t>
            </a:r>
          </a:p>
          <a:p>
            <a:r>
              <a:rPr lang="en-US" sz="1800" dirty="0">
                <a:solidFill>
                  <a:schemeClr val="tx1"/>
                </a:solidFill>
                <a:latin typeface="Garamond" panose="02020404030301010803" pitchFamily="18" charset="0"/>
              </a:rPr>
              <a:t>Popularity</a:t>
            </a:r>
          </a:p>
          <a:p>
            <a:r>
              <a:rPr lang="en-US" sz="1800" dirty="0" err="1">
                <a:solidFill>
                  <a:schemeClr val="tx1"/>
                </a:solidFill>
                <a:latin typeface="Garamond" panose="02020404030301010803" pitchFamily="18" charset="0"/>
              </a:rPr>
              <a:t>vote_average</a:t>
            </a:r>
            <a:endParaRPr lang="en-US" sz="1800" dirty="0">
              <a:solidFill>
                <a:schemeClr val="tx1"/>
              </a:solidFill>
              <a:latin typeface="Garamond" panose="02020404030301010803" pitchFamily="18" charset="0"/>
            </a:endParaRPr>
          </a:p>
          <a:p>
            <a:r>
              <a:rPr lang="en-US" sz="1800" dirty="0" err="1">
                <a:solidFill>
                  <a:schemeClr val="tx1"/>
                </a:solidFill>
                <a:latin typeface="Garamond" panose="02020404030301010803" pitchFamily="18" charset="0"/>
              </a:rPr>
              <a:t>vote_count</a:t>
            </a:r>
            <a:r>
              <a:rPr lang="en-US" sz="1800" dirty="0">
                <a:solidFill>
                  <a:schemeClr val="tx1"/>
                </a:solidFill>
                <a:latin typeface="Garamond" panose="02020404030301010803" pitchFamily="18" charset="0"/>
              </a:rPr>
              <a:t> </a:t>
            </a:r>
          </a:p>
        </p:txBody>
      </p:sp>
      <p:sp>
        <p:nvSpPr>
          <p:cNvPr id="31" name="TextBox 30">
            <a:extLst>
              <a:ext uri="{FF2B5EF4-FFF2-40B4-BE49-F238E27FC236}">
                <a16:creationId xmlns="" xmlns:a16="http://schemas.microsoft.com/office/drawing/2014/main" id="{26FFEDFF-0967-4F8C-9FCC-47002E3B877D}"/>
              </a:ext>
            </a:extLst>
          </p:cNvPr>
          <p:cNvSpPr txBox="1"/>
          <p:nvPr/>
        </p:nvSpPr>
        <p:spPr>
          <a:xfrm>
            <a:off x="3028549" y="2573729"/>
            <a:ext cx="1471428" cy="646331"/>
          </a:xfrm>
          <a:prstGeom prst="rect">
            <a:avLst/>
          </a:prstGeom>
          <a:noFill/>
        </p:spPr>
        <p:txBody>
          <a:bodyPr wrap="square" rtlCol="0">
            <a:spAutoFit/>
          </a:bodyPr>
          <a:lstStyle/>
          <a:p>
            <a:r>
              <a:rPr lang="en-US" dirty="0">
                <a:latin typeface="Garamond" panose="02020404030301010803" pitchFamily="18" charset="0"/>
              </a:rPr>
              <a:t>Movie-word binary matrix</a:t>
            </a:r>
          </a:p>
        </p:txBody>
      </p:sp>
      <p:sp>
        <p:nvSpPr>
          <p:cNvPr id="32" name="Right Brace 31">
            <a:extLst>
              <a:ext uri="{FF2B5EF4-FFF2-40B4-BE49-F238E27FC236}">
                <a16:creationId xmlns="" xmlns:a16="http://schemas.microsoft.com/office/drawing/2014/main" id="{63CEA1AF-07BE-4248-B8E4-17451E307320}"/>
              </a:ext>
            </a:extLst>
          </p:cNvPr>
          <p:cNvSpPr/>
          <p:nvPr/>
        </p:nvSpPr>
        <p:spPr>
          <a:xfrm>
            <a:off x="4449177" y="2882367"/>
            <a:ext cx="728831" cy="236273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Arrow: Right 32">
            <a:extLst>
              <a:ext uri="{FF2B5EF4-FFF2-40B4-BE49-F238E27FC236}">
                <a16:creationId xmlns="" xmlns:a16="http://schemas.microsoft.com/office/drawing/2014/main" id="{476053F9-9A07-4D50-8BCE-46FA20198602}"/>
              </a:ext>
            </a:extLst>
          </p:cNvPr>
          <p:cNvSpPr/>
          <p:nvPr/>
        </p:nvSpPr>
        <p:spPr>
          <a:xfrm>
            <a:off x="8530341" y="2881395"/>
            <a:ext cx="923827" cy="256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34" name="TextBox 33">
            <a:extLst>
              <a:ext uri="{FF2B5EF4-FFF2-40B4-BE49-F238E27FC236}">
                <a16:creationId xmlns="" xmlns:a16="http://schemas.microsoft.com/office/drawing/2014/main" id="{55775B10-27B3-4D73-A4DD-8AE5F61DDBE7}"/>
              </a:ext>
            </a:extLst>
          </p:cNvPr>
          <p:cNvSpPr txBox="1"/>
          <p:nvPr/>
        </p:nvSpPr>
        <p:spPr>
          <a:xfrm>
            <a:off x="8428524" y="2619465"/>
            <a:ext cx="2282636" cy="369332"/>
          </a:xfrm>
          <a:prstGeom prst="rect">
            <a:avLst/>
          </a:prstGeom>
          <a:noFill/>
        </p:spPr>
        <p:txBody>
          <a:bodyPr wrap="square" rtlCol="0">
            <a:spAutoFit/>
          </a:bodyPr>
          <a:lstStyle/>
          <a:p>
            <a:r>
              <a:rPr lang="en-US" dirty="0">
                <a:latin typeface="Garamond" panose="02020404030301010803" pitchFamily="18" charset="0"/>
              </a:rPr>
              <a:t>LSH cosine</a:t>
            </a:r>
          </a:p>
        </p:txBody>
      </p:sp>
      <p:sp>
        <p:nvSpPr>
          <p:cNvPr id="35" name="Right Brace 34">
            <a:extLst>
              <a:ext uri="{FF2B5EF4-FFF2-40B4-BE49-F238E27FC236}">
                <a16:creationId xmlns="" xmlns:a16="http://schemas.microsoft.com/office/drawing/2014/main" id="{6339AFDA-F704-407B-A4BA-0282264695AF}"/>
              </a:ext>
            </a:extLst>
          </p:cNvPr>
          <p:cNvSpPr/>
          <p:nvPr/>
        </p:nvSpPr>
        <p:spPr>
          <a:xfrm flipH="1">
            <a:off x="7986643" y="2950697"/>
            <a:ext cx="482255" cy="2362733"/>
          </a:xfrm>
          <a:prstGeom prst="rightBrace">
            <a:avLst>
              <a:gd name="adj1" fmla="val 8333"/>
              <a:gd name="adj2" fmla="val 4838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Arrow: Right 35">
            <a:extLst>
              <a:ext uri="{FF2B5EF4-FFF2-40B4-BE49-F238E27FC236}">
                <a16:creationId xmlns="" xmlns:a16="http://schemas.microsoft.com/office/drawing/2014/main" id="{136C506F-E29C-40B6-81DC-B3A768BC46AE}"/>
              </a:ext>
            </a:extLst>
          </p:cNvPr>
          <p:cNvSpPr/>
          <p:nvPr/>
        </p:nvSpPr>
        <p:spPr>
          <a:xfrm>
            <a:off x="8498081" y="5146179"/>
            <a:ext cx="923827" cy="256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38" name="TextBox 37">
            <a:extLst>
              <a:ext uri="{FF2B5EF4-FFF2-40B4-BE49-F238E27FC236}">
                <a16:creationId xmlns="" xmlns:a16="http://schemas.microsoft.com/office/drawing/2014/main" id="{DA0C52F9-5D2A-438D-8269-2E0D7370D8C1}"/>
              </a:ext>
            </a:extLst>
          </p:cNvPr>
          <p:cNvSpPr txBox="1"/>
          <p:nvPr/>
        </p:nvSpPr>
        <p:spPr>
          <a:xfrm>
            <a:off x="8438399" y="4796280"/>
            <a:ext cx="1471426" cy="369332"/>
          </a:xfrm>
          <a:prstGeom prst="rect">
            <a:avLst/>
          </a:prstGeom>
          <a:noFill/>
        </p:spPr>
        <p:txBody>
          <a:bodyPr wrap="square">
            <a:spAutoFit/>
          </a:bodyPr>
          <a:lstStyle/>
          <a:p>
            <a:r>
              <a:rPr lang="en-US" dirty="0">
                <a:latin typeface="Garamond" panose="02020404030301010803" pitchFamily="18" charset="0"/>
              </a:rPr>
              <a:t>Cosine</a:t>
            </a:r>
          </a:p>
        </p:txBody>
      </p:sp>
      <p:sp>
        <p:nvSpPr>
          <p:cNvPr id="19" name="Right Brace 18">
            <a:extLst>
              <a:ext uri="{FF2B5EF4-FFF2-40B4-BE49-F238E27FC236}">
                <a16:creationId xmlns="" xmlns:a16="http://schemas.microsoft.com/office/drawing/2014/main" id="{3E956E72-7118-4F83-A741-68CD88CA5964}"/>
              </a:ext>
            </a:extLst>
          </p:cNvPr>
          <p:cNvSpPr/>
          <p:nvPr/>
        </p:nvSpPr>
        <p:spPr>
          <a:xfrm flipH="1">
            <a:off x="9676307" y="1779683"/>
            <a:ext cx="468000" cy="1800000"/>
          </a:xfrm>
          <a:prstGeom prst="rightBrace">
            <a:avLst>
              <a:gd name="adj1" fmla="val 8333"/>
              <a:gd name="adj2" fmla="val 5803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 xmlns:a16="http://schemas.microsoft.com/office/drawing/2014/main" id="{0EF03988-2B1A-483D-B646-613B951D9047}"/>
              </a:ext>
            </a:extLst>
          </p:cNvPr>
          <p:cNvSpPr txBox="1"/>
          <p:nvPr/>
        </p:nvSpPr>
        <p:spPr>
          <a:xfrm>
            <a:off x="10158562" y="1556924"/>
            <a:ext cx="2895957" cy="923330"/>
          </a:xfrm>
          <a:prstGeom prst="rect">
            <a:avLst/>
          </a:prstGeom>
          <a:noFill/>
        </p:spPr>
        <p:txBody>
          <a:bodyPr wrap="square" rtlCol="0">
            <a:spAutoFit/>
          </a:bodyPr>
          <a:lstStyle/>
          <a:p>
            <a:r>
              <a:rPr lang="en-US" dirty="0">
                <a:latin typeface="Garamond" panose="02020404030301010803" pitchFamily="18" charset="0"/>
              </a:rPr>
              <a:t>Bucket 1: 	movie 1, </a:t>
            </a:r>
          </a:p>
          <a:p>
            <a:r>
              <a:rPr lang="en-US" dirty="0">
                <a:latin typeface="Garamond" panose="02020404030301010803" pitchFamily="18" charset="0"/>
              </a:rPr>
              <a:t>	movie 2</a:t>
            </a:r>
          </a:p>
          <a:p>
            <a:r>
              <a:rPr lang="en-US" dirty="0">
                <a:latin typeface="Garamond" panose="02020404030301010803" pitchFamily="18" charset="0"/>
              </a:rPr>
              <a:t>	… </a:t>
            </a:r>
          </a:p>
        </p:txBody>
      </p:sp>
      <p:sp>
        <p:nvSpPr>
          <p:cNvPr id="21" name="TextBox 20">
            <a:extLst>
              <a:ext uri="{FF2B5EF4-FFF2-40B4-BE49-F238E27FC236}">
                <a16:creationId xmlns="" xmlns:a16="http://schemas.microsoft.com/office/drawing/2014/main" id="{CE443BE0-E313-47D8-849F-A32C4E617E7C}"/>
              </a:ext>
            </a:extLst>
          </p:cNvPr>
          <p:cNvSpPr txBox="1"/>
          <p:nvPr/>
        </p:nvSpPr>
        <p:spPr>
          <a:xfrm>
            <a:off x="10158562" y="2376594"/>
            <a:ext cx="1471428" cy="369332"/>
          </a:xfrm>
          <a:prstGeom prst="rect">
            <a:avLst/>
          </a:prstGeom>
          <a:noFill/>
        </p:spPr>
        <p:txBody>
          <a:bodyPr wrap="square" rtlCol="0">
            <a:spAutoFit/>
          </a:bodyPr>
          <a:lstStyle/>
          <a:p>
            <a:r>
              <a:rPr lang="en-US" dirty="0">
                <a:latin typeface="Garamond" panose="02020404030301010803" pitchFamily="18" charset="0"/>
              </a:rPr>
              <a:t>Bucket 2</a:t>
            </a:r>
          </a:p>
        </p:txBody>
      </p:sp>
      <p:sp>
        <p:nvSpPr>
          <p:cNvPr id="22" name="TextBox 21">
            <a:extLst>
              <a:ext uri="{FF2B5EF4-FFF2-40B4-BE49-F238E27FC236}">
                <a16:creationId xmlns="" xmlns:a16="http://schemas.microsoft.com/office/drawing/2014/main" id="{425B0EBB-CCEA-4046-A31A-D766F67E1CBF}"/>
              </a:ext>
            </a:extLst>
          </p:cNvPr>
          <p:cNvSpPr txBox="1"/>
          <p:nvPr/>
        </p:nvSpPr>
        <p:spPr>
          <a:xfrm>
            <a:off x="10158562" y="3040792"/>
            <a:ext cx="1471428" cy="369332"/>
          </a:xfrm>
          <a:prstGeom prst="rect">
            <a:avLst/>
          </a:prstGeom>
          <a:noFill/>
        </p:spPr>
        <p:txBody>
          <a:bodyPr wrap="square" rtlCol="0">
            <a:spAutoFit/>
          </a:bodyPr>
          <a:lstStyle/>
          <a:p>
            <a:r>
              <a:rPr lang="en-US" dirty="0">
                <a:latin typeface="Garamond" panose="02020404030301010803" pitchFamily="18" charset="0"/>
              </a:rPr>
              <a:t>Bucket 3</a:t>
            </a:r>
          </a:p>
        </p:txBody>
      </p:sp>
      <p:sp>
        <p:nvSpPr>
          <p:cNvPr id="23" name="TextBox 22">
            <a:extLst>
              <a:ext uri="{FF2B5EF4-FFF2-40B4-BE49-F238E27FC236}">
                <a16:creationId xmlns="" xmlns:a16="http://schemas.microsoft.com/office/drawing/2014/main" id="{ABA12256-6FA2-47E2-8478-D1DDB1387155}"/>
              </a:ext>
            </a:extLst>
          </p:cNvPr>
          <p:cNvSpPr txBox="1"/>
          <p:nvPr/>
        </p:nvSpPr>
        <p:spPr>
          <a:xfrm>
            <a:off x="10187746" y="3299469"/>
            <a:ext cx="1471428" cy="369332"/>
          </a:xfrm>
          <a:prstGeom prst="rect">
            <a:avLst/>
          </a:prstGeom>
          <a:noFill/>
        </p:spPr>
        <p:txBody>
          <a:bodyPr wrap="square" rtlCol="0">
            <a:spAutoFit/>
          </a:bodyPr>
          <a:lstStyle/>
          <a:p>
            <a:r>
              <a:rPr lang="en-US" dirty="0">
                <a:latin typeface="Garamond" panose="02020404030301010803" pitchFamily="18" charset="0"/>
              </a:rPr>
              <a:t>….</a:t>
            </a:r>
          </a:p>
        </p:txBody>
      </p:sp>
      <p:sp>
        <p:nvSpPr>
          <p:cNvPr id="26" name="TextBox 25">
            <a:extLst>
              <a:ext uri="{FF2B5EF4-FFF2-40B4-BE49-F238E27FC236}">
                <a16:creationId xmlns="" xmlns:a16="http://schemas.microsoft.com/office/drawing/2014/main" id="{6B549B0E-048E-430B-B609-853A40CBD8A8}"/>
              </a:ext>
            </a:extLst>
          </p:cNvPr>
          <p:cNvSpPr txBox="1"/>
          <p:nvPr/>
        </p:nvSpPr>
        <p:spPr>
          <a:xfrm>
            <a:off x="9567475" y="4122655"/>
            <a:ext cx="2282636" cy="369332"/>
          </a:xfrm>
          <a:prstGeom prst="rect">
            <a:avLst/>
          </a:prstGeom>
          <a:noFill/>
        </p:spPr>
        <p:txBody>
          <a:bodyPr wrap="square" rtlCol="0">
            <a:spAutoFit/>
          </a:bodyPr>
          <a:lstStyle/>
          <a:p>
            <a:r>
              <a:rPr lang="en-US" dirty="0">
                <a:latin typeface="Garamond" panose="02020404030301010803" pitchFamily="18" charset="0"/>
              </a:rPr>
              <a:t>Movie similarity matrix </a:t>
            </a:r>
          </a:p>
        </p:txBody>
      </p:sp>
      <p:sp>
        <p:nvSpPr>
          <p:cNvPr id="27" name="Arrow: Right 26">
            <a:extLst>
              <a:ext uri="{FF2B5EF4-FFF2-40B4-BE49-F238E27FC236}">
                <a16:creationId xmlns="" xmlns:a16="http://schemas.microsoft.com/office/drawing/2014/main" id="{473D22E2-03AB-47CC-B6D3-91F8E360CEC4}"/>
              </a:ext>
            </a:extLst>
          </p:cNvPr>
          <p:cNvSpPr/>
          <p:nvPr/>
        </p:nvSpPr>
        <p:spPr>
          <a:xfrm rot="16200000" flipV="1">
            <a:off x="10793258" y="1103133"/>
            <a:ext cx="432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28" name="TextBox 27">
            <a:extLst>
              <a:ext uri="{FF2B5EF4-FFF2-40B4-BE49-F238E27FC236}">
                <a16:creationId xmlns="" xmlns:a16="http://schemas.microsoft.com/office/drawing/2014/main" id="{D20BBEF8-A8CB-42A9-A4CE-4BA205B19724}"/>
              </a:ext>
            </a:extLst>
          </p:cNvPr>
          <p:cNvSpPr txBox="1"/>
          <p:nvPr/>
        </p:nvSpPr>
        <p:spPr>
          <a:xfrm>
            <a:off x="10144307" y="152263"/>
            <a:ext cx="2282635" cy="923330"/>
          </a:xfrm>
          <a:prstGeom prst="rect">
            <a:avLst/>
          </a:prstGeom>
          <a:noFill/>
        </p:spPr>
        <p:txBody>
          <a:bodyPr wrap="square" rtlCol="0">
            <a:spAutoFit/>
          </a:bodyPr>
          <a:lstStyle/>
          <a:p>
            <a:r>
              <a:rPr lang="en-US" dirty="0">
                <a:latin typeface="Garamond" panose="02020404030301010803" pitchFamily="18" charset="0"/>
              </a:rPr>
              <a:t>Top 10</a:t>
            </a:r>
          </a:p>
          <a:p>
            <a:r>
              <a:rPr lang="en-US" dirty="0">
                <a:latin typeface="Garamond" panose="02020404030301010803" pitchFamily="18" charset="0"/>
              </a:rPr>
              <a:t>Rank by popularity </a:t>
            </a:r>
          </a:p>
          <a:p>
            <a:r>
              <a:rPr lang="en-US" dirty="0">
                <a:latin typeface="Garamond" panose="02020404030301010803" pitchFamily="18" charset="0"/>
              </a:rPr>
              <a:t>Rank by similarity </a:t>
            </a:r>
          </a:p>
        </p:txBody>
      </p:sp>
      <p:graphicFrame>
        <p:nvGraphicFramePr>
          <p:cNvPr id="2" name="Table 2">
            <a:extLst>
              <a:ext uri="{FF2B5EF4-FFF2-40B4-BE49-F238E27FC236}">
                <a16:creationId xmlns="" xmlns:a16="http://schemas.microsoft.com/office/drawing/2014/main" id="{CCECAF7F-DCE7-4C36-8054-196DF472D99B}"/>
              </a:ext>
            </a:extLst>
          </p:cNvPr>
          <p:cNvGraphicFramePr>
            <a:graphicFrameLocks noGrp="1"/>
          </p:cNvGraphicFramePr>
          <p:nvPr>
            <p:extLst>
              <p:ext uri="{D42A27DB-BD31-4B8C-83A1-F6EECF244321}">
                <p14:modId xmlns="" xmlns:p14="http://schemas.microsoft.com/office/powerpoint/2010/main" val="4020151421"/>
              </p:ext>
            </p:extLst>
          </p:nvPr>
        </p:nvGraphicFramePr>
        <p:xfrm>
          <a:off x="9721160" y="4589511"/>
          <a:ext cx="1980000" cy="1440000"/>
        </p:xfrm>
        <a:graphic>
          <a:graphicData uri="http://schemas.openxmlformats.org/drawingml/2006/table">
            <a:tbl>
              <a:tblPr firstRow="1" bandRow="1">
                <a:tableStyleId>{5940675A-B579-460E-94D1-54222C63F5DA}</a:tableStyleId>
              </a:tblPr>
              <a:tblGrid>
                <a:gridCol w="396000">
                  <a:extLst>
                    <a:ext uri="{9D8B030D-6E8A-4147-A177-3AD203B41FA5}">
                      <a16:colId xmlns="" xmlns:a16="http://schemas.microsoft.com/office/drawing/2014/main" val="1483375552"/>
                    </a:ext>
                  </a:extLst>
                </a:gridCol>
                <a:gridCol w="396000">
                  <a:extLst>
                    <a:ext uri="{9D8B030D-6E8A-4147-A177-3AD203B41FA5}">
                      <a16:colId xmlns="" xmlns:a16="http://schemas.microsoft.com/office/drawing/2014/main" val="2588609069"/>
                    </a:ext>
                  </a:extLst>
                </a:gridCol>
                <a:gridCol w="396000">
                  <a:extLst>
                    <a:ext uri="{9D8B030D-6E8A-4147-A177-3AD203B41FA5}">
                      <a16:colId xmlns="" xmlns:a16="http://schemas.microsoft.com/office/drawing/2014/main" val="2897522933"/>
                    </a:ext>
                  </a:extLst>
                </a:gridCol>
                <a:gridCol w="396000">
                  <a:extLst>
                    <a:ext uri="{9D8B030D-6E8A-4147-A177-3AD203B41FA5}">
                      <a16:colId xmlns="" xmlns:a16="http://schemas.microsoft.com/office/drawing/2014/main" val="1295347171"/>
                    </a:ext>
                  </a:extLst>
                </a:gridCol>
                <a:gridCol w="396000">
                  <a:extLst>
                    <a:ext uri="{9D8B030D-6E8A-4147-A177-3AD203B41FA5}">
                      <a16:colId xmlns="" xmlns:a16="http://schemas.microsoft.com/office/drawing/2014/main" val="1506461859"/>
                    </a:ext>
                  </a:extLst>
                </a:gridCol>
              </a:tblGrid>
              <a:tr h="288000">
                <a:tc>
                  <a:txBody>
                    <a:bodyPr/>
                    <a:lstStyle/>
                    <a:p>
                      <a:endParaRPr lang="en-US" sz="1100" dirty="0"/>
                    </a:p>
                  </a:txBody>
                  <a:tcPr/>
                </a:tc>
                <a:tc>
                  <a:txBody>
                    <a:bodyPr/>
                    <a:lstStyle/>
                    <a:p>
                      <a:r>
                        <a:rPr lang="en-US" sz="1100" dirty="0"/>
                        <a:t>M1</a:t>
                      </a:r>
                    </a:p>
                  </a:txBody>
                  <a:tcPr/>
                </a:tc>
                <a:tc>
                  <a:txBody>
                    <a:bodyPr/>
                    <a:lstStyle/>
                    <a:p>
                      <a:r>
                        <a:rPr lang="en-US" sz="1100" dirty="0"/>
                        <a:t>M2</a:t>
                      </a:r>
                    </a:p>
                  </a:txBody>
                  <a:tcPr/>
                </a:tc>
                <a:tc>
                  <a:txBody>
                    <a:bodyPr/>
                    <a:lstStyle/>
                    <a:p>
                      <a:r>
                        <a:rPr lang="en-US" sz="1100" dirty="0"/>
                        <a:t>M3</a:t>
                      </a:r>
                    </a:p>
                  </a:txBody>
                  <a:tcPr/>
                </a:tc>
                <a:tc>
                  <a:txBody>
                    <a:bodyPr/>
                    <a:lstStyle/>
                    <a:p>
                      <a:r>
                        <a:rPr lang="en-US" sz="1100" dirty="0"/>
                        <a:t>…</a:t>
                      </a:r>
                    </a:p>
                  </a:txBody>
                  <a:tcPr/>
                </a:tc>
                <a:extLst>
                  <a:ext uri="{0D108BD9-81ED-4DB2-BD59-A6C34878D82A}">
                    <a16:rowId xmlns="" xmlns:a16="http://schemas.microsoft.com/office/drawing/2014/main" val="656395080"/>
                  </a:ext>
                </a:extLst>
              </a:tr>
              <a:tr h="288000">
                <a:tc>
                  <a:txBody>
                    <a:bodyPr/>
                    <a:lstStyle/>
                    <a:p>
                      <a:r>
                        <a:rPr lang="en-US" sz="1100" dirty="0"/>
                        <a:t>M1</a:t>
                      </a:r>
                    </a:p>
                  </a:txBody>
                  <a:tcPr/>
                </a:tc>
                <a:tc>
                  <a:txBody>
                    <a:bodyPr/>
                    <a:lstStyle/>
                    <a:p>
                      <a:r>
                        <a:rPr lang="en-US" sz="1100" dirty="0"/>
                        <a:t>1</a:t>
                      </a:r>
                    </a:p>
                  </a:txBody>
                  <a:tcPr/>
                </a:tc>
                <a:tc>
                  <a:txBody>
                    <a:bodyPr/>
                    <a:lstStyle/>
                    <a:p>
                      <a:r>
                        <a:rPr lang="en-US" sz="1100" dirty="0"/>
                        <a:t>.4</a:t>
                      </a:r>
                    </a:p>
                  </a:txBody>
                  <a:tcPr/>
                </a:tc>
                <a:tc>
                  <a:txBody>
                    <a:bodyPr/>
                    <a:lstStyle/>
                    <a:p>
                      <a:r>
                        <a:rPr lang="en-US" sz="1100" dirty="0"/>
                        <a:t>.01</a:t>
                      </a:r>
                    </a:p>
                  </a:txBody>
                  <a:tcPr/>
                </a:tc>
                <a:tc>
                  <a:txBody>
                    <a:bodyPr/>
                    <a:lstStyle/>
                    <a:p>
                      <a:r>
                        <a:rPr lang="en-US" sz="1100" dirty="0"/>
                        <a:t>…</a:t>
                      </a:r>
                    </a:p>
                  </a:txBody>
                  <a:tcPr/>
                </a:tc>
                <a:extLst>
                  <a:ext uri="{0D108BD9-81ED-4DB2-BD59-A6C34878D82A}">
                    <a16:rowId xmlns="" xmlns:a16="http://schemas.microsoft.com/office/drawing/2014/main" val="2353442680"/>
                  </a:ext>
                </a:extLst>
              </a:tr>
              <a:tr h="288000">
                <a:tc>
                  <a:txBody>
                    <a:bodyPr/>
                    <a:lstStyle/>
                    <a:p>
                      <a:r>
                        <a:rPr lang="en-US" sz="1100" dirty="0"/>
                        <a:t>M2</a:t>
                      </a:r>
                    </a:p>
                  </a:txBody>
                  <a:tcPr/>
                </a:tc>
                <a:tc>
                  <a:txBody>
                    <a:bodyPr/>
                    <a:lstStyle/>
                    <a:p>
                      <a:r>
                        <a:rPr lang="en-US" sz="1100" dirty="0"/>
                        <a:t>.4</a:t>
                      </a:r>
                    </a:p>
                  </a:txBody>
                  <a:tcPr/>
                </a:tc>
                <a:tc>
                  <a:txBody>
                    <a:bodyPr/>
                    <a:lstStyle/>
                    <a:p>
                      <a:r>
                        <a:rPr lang="en-US" sz="1100" dirty="0"/>
                        <a:t>1</a:t>
                      </a:r>
                    </a:p>
                  </a:txBody>
                  <a:tcPr/>
                </a:tc>
                <a:tc>
                  <a:txBody>
                    <a:bodyPr/>
                    <a:lstStyle/>
                    <a:p>
                      <a:r>
                        <a:rPr lang="en-US" sz="1100" dirty="0"/>
                        <a:t>.2</a:t>
                      </a:r>
                    </a:p>
                  </a:txBody>
                  <a:tcPr/>
                </a:tc>
                <a:tc>
                  <a:txBody>
                    <a:bodyPr/>
                    <a:lstStyle/>
                    <a:p>
                      <a:r>
                        <a:rPr lang="en-US" sz="1100" dirty="0"/>
                        <a:t>…</a:t>
                      </a:r>
                    </a:p>
                  </a:txBody>
                  <a:tcPr/>
                </a:tc>
                <a:extLst>
                  <a:ext uri="{0D108BD9-81ED-4DB2-BD59-A6C34878D82A}">
                    <a16:rowId xmlns="" xmlns:a16="http://schemas.microsoft.com/office/drawing/2014/main" val="2287134454"/>
                  </a:ext>
                </a:extLst>
              </a:tr>
              <a:tr h="288000">
                <a:tc>
                  <a:txBody>
                    <a:bodyPr/>
                    <a:lstStyle/>
                    <a:p>
                      <a:r>
                        <a:rPr lang="en-US" sz="1100" dirty="0"/>
                        <a:t>M3</a:t>
                      </a:r>
                    </a:p>
                  </a:txBody>
                  <a:tcPr/>
                </a:tc>
                <a:tc>
                  <a:txBody>
                    <a:bodyPr/>
                    <a:lstStyle/>
                    <a:p>
                      <a:r>
                        <a:rPr lang="en-US" sz="1100" dirty="0"/>
                        <a:t>.01</a:t>
                      </a:r>
                    </a:p>
                  </a:txBody>
                  <a:tcPr/>
                </a:tc>
                <a:tc>
                  <a:txBody>
                    <a:bodyPr/>
                    <a:lstStyle/>
                    <a:p>
                      <a:r>
                        <a:rPr lang="en-US" sz="1100" dirty="0"/>
                        <a:t>.2</a:t>
                      </a:r>
                    </a:p>
                  </a:txBody>
                  <a:tcPr/>
                </a:tc>
                <a:tc>
                  <a:txBody>
                    <a:bodyPr/>
                    <a:lstStyle/>
                    <a:p>
                      <a:r>
                        <a:rPr lang="en-US" sz="1100" dirty="0"/>
                        <a:t>1</a:t>
                      </a:r>
                    </a:p>
                  </a:txBody>
                  <a:tcPr/>
                </a:tc>
                <a:tc>
                  <a:txBody>
                    <a:bodyPr/>
                    <a:lstStyle/>
                    <a:p>
                      <a:r>
                        <a:rPr lang="en-US" sz="1100" dirty="0"/>
                        <a:t>…</a:t>
                      </a:r>
                    </a:p>
                  </a:txBody>
                  <a:tcPr/>
                </a:tc>
                <a:extLst>
                  <a:ext uri="{0D108BD9-81ED-4DB2-BD59-A6C34878D82A}">
                    <a16:rowId xmlns="" xmlns:a16="http://schemas.microsoft.com/office/drawing/2014/main" val="814856558"/>
                  </a:ext>
                </a:extLst>
              </a:tr>
              <a:tr h="288000">
                <a:tc>
                  <a:txBody>
                    <a:bodyPr/>
                    <a:lstStyle/>
                    <a:p>
                      <a:r>
                        <a:rPr lang="en-US" sz="1100" dirty="0"/>
                        <a:t>…</a:t>
                      </a:r>
                    </a:p>
                  </a:txBody>
                  <a:tcPr/>
                </a:tc>
                <a:tc>
                  <a:txBody>
                    <a:bodyPr/>
                    <a:lstStyle/>
                    <a:p>
                      <a:r>
                        <a:rPr lang="en-US" sz="1100" dirty="0"/>
                        <a:t>…</a:t>
                      </a:r>
                    </a:p>
                  </a:txBody>
                  <a:tcPr/>
                </a:tc>
                <a:tc>
                  <a:txBody>
                    <a:bodyPr/>
                    <a:lstStyle/>
                    <a:p>
                      <a:r>
                        <a:rPr lang="en-US" sz="1100" dirty="0"/>
                        <a:t>…</a:t>
                      </a:r>
                    </a:p>
                  </a:txBody>
                  <a:tcPr/>
                </a:tc>
                <a:tc>
                  <a:txBody>
                    <a:bodyPr/>
                    <a:lstStyle/>
                    <a:p>
                      <a:r>
                        <a:rPr lang="en-US" sz="1100" dirty="0"/>
                        <a:t>…</a:t>
                      </a:r>
                    </a:p>
                  </a:txBody>
                  <a:tcPr/>
                </a:tc>
                <a:tc>
                  <a:txBody>
                    <a:bodyPr/>
                    <a:lstStyle/>
                    <a:p>
                      <a:endParaRPr lang="en-US" sz="1100" dirty="0"/>
                    </a:p>
                  </a:txBody>
                  <a:tcPr/>
                </a:tc>
                <a:extLst>
                  <a:ext uri="{0D108BD9-81ED-4DB2-BD59-A6C34878D82A}">
                    <a16:rowId xmlns="" xmlns:a16="http://schemas.microsoft.com/office/drawing/2014/main" val="1011702779"/>
                  </a:ext>
                </a:extLst>
              </a:tr>
            </a:tbl>
          </a:graphicData>
        </a:graphic>
      </p:graphicFrame>
      <p:sp>
        <p:nvSpPr>
          <p:cNvPr id="37" name="TextBox 36">
            <a:extLst>
              <a:ext uri="{FF2B5EF4-FFF2-40B4-BE49-F238E27FC236}">
                <a16:creationId xmlns="" xmlns:a16="http://schemas.microsoft.com/office/drawing/2014/main" id="{CDC94525-A579-448B-A2AC-8F08D0FC9CA1}"/>
              </a:ext>
            </a:extLst>
          </p:cNvPr>
          <p:cNvSpPr txBox="1"/>
          <p:nvPr/>
        </p:nvSpPr>
        <p:spPr>
          <a:xfrm>
            <a:off x="3382567" y="869916"/>
            <a:ext cx="6527258" cy="400110"/>
          </a:xfrm>
          <a:prstGeom prst="rect">
            <a:avLst/>
          </a:prstGeom>
          <a:noFill/>
        </p:spPr>
        <p:txBody>
          <a:bodyPr wrap="square">
            <a:spAutoFit/>
          </a:bodyPr>
          <a:lstStyle/>
          <a:p>
            <a:r>
              <a:rPr lang="en-US" sz="2000" dirty="0">
                <a:latin typeface="Garamond" panose="02020404030301010803" pitchFamily="18" charset="0"/>
              </a:rPr>
              <a:t>Given a movie, recommend movies based on similarity</a:t>
            </a:r>
          </a:p>
        </p:txBody>
      </p:sp>
      <p:sp>
        <p:nvSpPr>
          <p:cNvPr id="39" name="TextBox 38">
            <a:extLst>
              <a:ext uri="{FF2B5EF4-FFF2-40B4-BE49-F238E27FC236}">
                <a16:creationId xmlns="" xmlns:a16="http://schemas.microsoft.com/office/drawing/2014/main" id="{14B950B6-380A-441E-ABEB-151FCB6D4EA9}"/>
              </a:ext>
            </a:extLst>
          </p:cNvPr>
          <p:cNvSpPr txBox="1"/>
          <p:nvPr/>
        </p:nvSpPr>
        <p:spPr>
          <a:xfrm>
            <a:off x="9662494" y="6486089"/>
            <a:ext cx="3137026" cy="369332"/>
          </a:xfrm>
          <a:prstGeom prst="rect">
            <a:avLst/>
          </a:prstGeom>
          <a:noFill/>
        </p:spPr>
        <p:txBody>
          <a:bodyPr wrap="square" rtlCol="0">
            <a:spAutoFit/>
          </a:bodyPr>
          <a:lstStyle/>
          <a:p>
            <a:r>
              <a:rPr lang="en-US" dirty="0">
                <a:latin typeface="Garamond" panose="02020404030301010803" pitchFamily="18" charset="0"/>
              </a:rPr>
              <a:t>Top 10 Rank by similarity </a:t>
            </a:r>
          </a:p>
        </p:txBody>
      </p:sp>
      <p:sp>
        <p:nvSpPr>
          <p:cNvPr id="40" name="Arrow: Right 39">
            <a:extLst>
              <a:ext uri="{FF2B5EF4-FFF2-40B4-BE49-F238E27FC236}">
                <a16:creationId xmlns="" xmlns:a16="http://schemas.microsoft.com/office/drawing/2014/main" id="{77238533-E623-4C8C-9811-1FB7C052A082}"/>
              </a:ext>
            </a:extLst>
          </p:cNvPr>
          <p:cNvSpPr/>
          <p:nvPr/>
        </p:nvSpPr>
        <p:spPr>
          <a:xfrm rot="5400000">
            <a:off x="10511314" y="6158122"/>
            <a:ext cx="432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Tree>
    <p:extLst>
      <p:ext uri="{BB962C8B-B14F-4D97-AF65-F5344CB8AC3E}">
        <p14:creationId xmlns="" xmlns:p14="http://schemas.microsoft.com/office/powerpoint/2010/main" val="807682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A764792-2F84-47D5-8644-1C29005A9A45}"/>
              </a:ext>
            </a:extLst>
          </p:cNvPr>
          <p:cNvSpPr>
            <a:spLocks noGrp="1"/>
          </p:cNvSpPr>
          <p:nvPr>
            <p:ph idx="1"/>
          </p:nvPr>
        </p:nvSpPr>
        <p:spPr>
          <a:xfrm>
            <a:off x="838200" y="1553250"/>
            <a:ext cx="10515600" cy="4351338"/>
          </a:xfrm>
        </p:spPr>
        <p:txBody>
          <a:bodyPr/>
          <a:lstStyle/>
          <a:p>
            <a:pPr marL="0" indent="0">
              <a:buNone/>
            </a:pPr>
            <a:r>
              <a:rPr lang="en-US" sz="2400" dirty="0"/>
              <a:t>When dealing with the cast and crew columns:</a:t>
            </a:r>
          </a:p>
          <a:p>
            <a:r>
              <a:rPr lang="en-US" sz="2400" dirty="0"/>
              <a:t>Remove the space between first and last name, so that two person with same first name and different last name won’t be treated as same person. </a:t>
            </a:r>
          </a:p>
          <a:p>
            <a:r>
              <a:rPr lang="en-US" sz="2400" dirty="0"/>
              <a:t>Only include the first three actors, the full list will dramatically increase vector dimensions and less meaningful data</a:t>
            </a:r>
          </a:p>
          <a:p>
            <a:endParaRPr lang="en-US" dirty="0"/>
          </a:p>
        </p:txBody>
      </p:sp>
      <p:sp>
        <p:nvSpPr>
          <p:cNvPr id="4" name="TextBox 3">
            <a:extLst>
              <a:ext uri="{FF2B5EF4-FFF2-40B4-BE49-F238E27FC236}">
                <a16:creationId xmlns="" xmlns:a16="http://schemas.microsoft.com/office/drawing/2014/main" id="{339CEDC6-2FB7-49C4-A03F-274AA3321781}"/>
              </a:ext>
            </a:extLst>
          </p:cNvPr>
          <p:cNvSpPr txBox="1"/>
          <p:nvPr/>
        </p:nvSpPr>
        <p:spPr>
          <a:xfrm>
            <a:off x="317500" y="355600"/>
            <a:ext cx="3606800" cy="523220"/>
          </a:xfrm>
          <a:prstGeom prst="rect">
            <a:avLst/>
          </a:prstGeom>
          <a:noFill/>
        </p:spPr>
        <p:txBody>
          <a:bodyPr wrap="square" rtlCol="0">
            <a:spAutoFit/>
          </a:bodyPr>
          <a:lstStyle/>
          <a:p>
            <a:r>
              <a:rPr lang="en-US" sz="2800" dirty="0">
                <a:ln w="0"/>
                <a:effectLst>
                  <a:outerShdw blurRad="38100" dist="19050" dir="2700000" algn="tl" rotWithShape="0">
                    <a:schemeClr val="dk1">
                      <a:alpha val="40000"/>
                    </a:schemeClr>
                  </a:outerShdw>
                </a:effectLst>
                <a:latin typeface="Garamond" panose="02020404030301010803" pitchFamily="18" charset="0"/>
              </a:rPr>
              <a:t>Tips  </a:t>
            </a:r>
            <a:r>
              <a:rPr lang="en-US" dirty="0">
                <a:latin typeface="Garamond" panose="02020404030301010803" pitchFamily="18" charset="0"/>
              </a:rPr>
              <a:t> </a:t>
            </a:r>
          </a:p>
        </p:txBody>
      </p:sp>
    </p:spTree>
    <p:extLst>
      <p:ext uri="{BB962C8B-B14F-4D97-AF65-F5344CB8AC3E}">
        <p14:creationId xmlns="" xmlns:p14="http://schemas.microsoft.com/office/powerpoint/2010/main" val="3851801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 xmlns:a16="http://schemas.microsoft.com/office/drawing/2014/main" id="{6C57EF77-6935-440B-86FF-AE61154E82E2}"/>
              </a:ext>
            </a:extLst>
          </p:cNvPr>
          <p:cNvPicPr>
            <a:picLocks noChangeAspect="1"/>
          </p:cNvPicPr>
          <p:nvPr/>
        </p:nvPicPr>
        <p:blipFill>
          <a:blip r:embed="rId2"/>
          <a:stretch>
            <a:fillRect/>
          </a:stretch>
        </p:blipFill>
        <p:spPr>
          <a:xfrm>
            <a:off x="648540" y="1754326"/>
            <a:ext cx="9067800" cy="2997285"/>
          </a:xfrm>
          <a:prstGeom prst="rect">
            <a:avLst/>
          </a:prstGeom>
        </p:spPr>
      </p:pic>
      <p:sp>
        <p:nvSpPr>
          <p:cNvPr id="4" name="TextBox 3">
            <a:extLst>
              <a:ext uri="{FF2B5EF4-FFF2-40B4-BE49-F238E27FC236}">
                <a16:creationId xmlns="" xmlns:a16="http://schemas.microsoft.com/office/drawing/2014/main" id="{8489990F-D7D6-453E-8253-325677772510}"/>
              </a:ext>
            </a:extLst>
          </p:cNvPr>
          <p:cNvSpPr txBox="1"/>
          <p:nvPr/>
        </p:nvSpPr>
        <p:spPr>
          <a:xfrm>
            <a:off x="3175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2.2. Collaborative Filtering – Rating Matrix</a:t>
            </a:r>
          </a:p>
        </p:txBody>
      </p:sp>
      <p:sp>
        <p:nvSpPr>
          <p:cNvPr id="6" name="TextBox 5">
            <a:extLst>
              <a:ext uri="{FF2B5EF4-FFF2-40B4-BE49-F238E27FC236}">
                <a16:creationId xmlns="" xmlns:a16="http://schemas.microsoft.com/office/drawing/2014/main" id="{68F4C81C-2596-4CD8-962E-7CABD5EA5DC3}"/>
              </a:ext>
            </a:extLst>
          </p:cNvPr>
          <p:cNvSpPr txBox="1"/>
          <p:nvPr/>
        </p:nvSpPr>
        <p:spPr>
          <a:xfrm>
            <a:off x="596900" y="1136134"/>
            <a:ext cx="6096000" cy="400110"/>
          </a:xfrm>
          <a:prstGeom prst="rect">
            <a:avLst/>
          </a:prstGeom>
          <a:noFill/>
        </p:spPr>
        <p:txBody>
          <a:bodyPr wrap="square">
            <a:spAutoFit/>
          </a:bodyPr>
          <a:lstStyle/>
          <a:p>
            <a:r>
              <a:rPr lang="en-US" sz="2000" dirty="0">
                <a:ln w="0"/>
                <a:effectLst>
                  <a:outerShdw blurRad="38100" dist="19050" dir="2700000" algn="tl" rotWithShape="0">
                    <a:schemeClr val="dk1">
                      <a:alpha val="40000"/>
                    </a:schemeClr>
                  </a:outerShdw>
                </a:effectLst>
                <a:latin typeface="Garamond" panose="02020404030301010803" pitchFamily="18" charset="0"/>
              </a:rPr>
              <a:t>- Using the SVD matrix factorization algorithm  </a:t>
            </a:r>
          </a:p>
        </p:txBody>
      </p:sp>
      <p:sp>
        <p:nvSpPr>
          <p:cNvPr id="8" name="TextBox 7">
            <a:extLst>
              <a:ext uri="{FF2B5EF4-FFF2-40B4-BE49-F238E27FC236}">
                <a16:creationId xmlns="" xmlns:a16="http://schemas.microsoft.com/office/drawing/2014/main" id="{5F3F3DD9-A2FB-4E20-8DE0-5A0808518E5B}"/>
              </a:ext>
            </a:extLst>
          </p:cNvPr>
          <p:cNvSpPr txBox="1"/>
          <p:nvPr/>
        </p:nvSpPr>
        <p:spPr>
          <a:xfrm>
            <a:off x="3455126" y="4316395"/>
            <a:ext cx="1151467" cy="369332"/>
          </a:xfrm>
          <a:prstGeom prst="rect">
            <a:avLst/>
          </a:prstGeom>
          <a:noFill/>
        </p:spPr>
        <p:txBody>
          <a:bodyPr wrap="square" rtlCol="0">
            <a:spAutoFit/>
          </a:bodyPr>
          <a:lstStyle/>
          <a:p>
            <a:r>
              <a:rPr lang="en-US" dirty="0"/>
              <a:t>m x n</a:t>
            </a:r>
          </a:p>
        </p:txBody>
      </p:sp>
      <p:sp>
        <p:nvSpPr>
          <p:cNvPr id="14" name="TextBox 13">
            <a:extLst>
              <a:ext uri="{FF2B5EF4-FFF2-40B4-BE49-F238E27FC236}">
                <a16:creationId xmlns="" xmlns:a16="http://schemas.microsoft.com/office/drawing/2014/main" id="{E64B1691-A137-4AB9-A7EF-4F737E532567}"/>
              </a:ext>
            </a:extLst>
          </p:cNvPr>
          <p:cNvSpPr txBox="1"/>
          <p:nvPr/>
        </p:nvSpPr>
        <p:spPr>
          <a:xfrm>
            <a:off x="3358293" y="1802942"/>
            <a:ext cx="440267" cy="369332"/>
          </a:xfrm>
          <a:prstGeom prst="rect">
            <a:avLst/>
          </a:prstGeom>
          <a:noFill/>
        </p:spPr>
        <p:txBody>
          <a:bodyPr wrap="square" rtlCol="0">
            <a:spAutoFit/>
          </a:bodyPr>
          <a:lstStyle/>
          <a:p>
            <a:r>
              <a:rPr lang="en-US" dirty="0"/>
              <a:t>M</a:t>
            </a:r>
          </a:p>
        </p:txBody>
      </p:sp>
      <p:sp>
        <p:nvSpPr>
          <p:cNvPr id="15" name="TextBox 14">
            <a:extLst>
              <a:ext uri="{FF2B5EF4-FFF2-40B4-BE49-F238E27FC236}">
                <a16:creationId xmlns="" xmlns:a16="http://schemas.microsoft.com/office/drawing/2014/main" id="{BFEEB89F-00F2-40F8-AD6A-73A8A6B6E592}"/>
              </a:ext>
            </a:extLst>
          </p:cNvPr>
          <p:cNvSpPr txBox="1"/>
          <p:nvPr/>
        </p:nvSpPr>
        <p:spPr>
          <a:xfrm>
            <a:off x="4999164" y="1824997"/>
            <a:ext cx="440267" cy="369332"/>
          </a:xfrm>
          <a:prstGeom prst="rect">
            <a:avLst/>
          </a:prstGeom>
          <a:noFill/>
        </p:spPr>
        <p:txBody>
          <a:bodyPr wrap="square" rtlCol="0">
            <a:spAutoFit/>
          </a:bodyPr>
          <a:lstStyle/>
          <a:p>
            <a:r>
              <a:rPr lang="en-US" dirty="0"/>
              <a:t>U</a:t>
            </a:r>
          </a:p>
        </p:txBody>
      </p:sp>
      <p:sp>
        <p:nvSpPr>
          <p:cNvPr id="16" name="TextBox 15">
            <a:extLst>
              <a:ext uri="{FF2B5EF4-FFF2-40B4-BE49-F238E27FC236}">
                <a16:creationId xmlns="" xmlns:a16="http://schemas.microsoft.com/office/drawing/2014/main" id="{7D090209-F818-462C-A914-BB5D270DD2E9}"/>
              </a:ext>
            </a:extLst>
          </p:cNvPr>
          <p:cNvSpPr txBox="1"/>
          <p:nvPr/>
        </p:nvSpPr>
        <p:spPr>
          <a:xfrm>
            <a:off x="8193093" y="1824997"/>
            <a:ext cx="440267" cy="369332"/>
          </a:xfrm>
          <a:prstGeom prst="rect">
            <a:avLst/>
          </a:prstGeom>
          <a:noFill/>
        </p:spPr>
        <p:txBody>
          <a:bodyPr wrap="square" rtlCol="0">
            <a:spAutoFit/>
          </a:bodyPr>
          <a:lstStyle/>
          <a:p>
            <a:r>
              <a:rPr lang="en-US" dirty="0"/>
              <a:t>I</a:t>
            </a:r>
          </a:p>
        </p:txBody>
      </p:sp>
      <p:sp>
        <p:nvSpPr>
          <p:cNvPr id="17" name="TextBox 16">
            <a:extLst>
              <a:ext uri="{FF2B5EF4-FFF2-40B4-BE49-F238E27FC236}">
                <a16:creationId xmlns="" xmlns:a16="http://schemas.microsoft.com/office/drawing/2014/main" id="{E37DF3B2-70C1-4893-8B2D-78BBF6EA29B1}"/>
              </a:ext>
            </a:extLst>
          </p:cNvPr>
          <p:cNvSpPr txBox="1"/>
          <p:nvPr/>
        </p:nvSpPr>
        <p:spPr>
          <a:xfrm>
            <a:off x="9067276" y="3487375"/>
            <a:ext cx="1151467" cy="369332"/>
          </a:xfrm>
          <a:prstGeom prst="rect">
            <a:avLst/>
          </a:prstGeom>
          <a:noFill/>
        </p:spPr>
        <p:txBody>
          <a:bodyPr wrap="square" rtlCol="0">
            <a:spAutoFit/>
          </a:bodyPr>
          <a:lstStyle/>
          <a:p>
            <a:r>
              <a:rPr lang="en-US" dirty="0"/>
              <a:t>k x n</a:t>
            </a:r>
          </a:p>
        </p:txBody>
      </p:sp>
      <p:sp>
        <p:nvSpPr>
          <p:cNvPr id="19" name="TextBox 18">
            <a:extLst>
              <a:ext uri="{FF2B5EF4-FFF2-40B4-BE49-F238E27FC236}">
                <a16:creationId xmlns="" xmlns:a16="http://schemas.microsoft.com/office/drawing/2014/main" id="{5E13A170-B282-42D8-A121-E8E51847E1DB}"/>
              </a:ext>
            </a:extLst>
          </p:cNvPr>
          <p:cNvSpPr txBox="1"/>
          <p:nvPr/>
        </p:nvSpPr>
        <p:spPr>
          <a:xfrm>
            <a:off x="5393002" y="4531487"/>
            <a:ext cx="1151467" cy="369332"/>
          </a:xfrm>
          <a:prstGeom prst="rect">
            <a:avLst/>
          </a:prstGeom>
          <a:noFill/>
        </p:spPr>
        <p:txBody>
          <a:bodyPr wrap="square" rtlCol="0">
            <a:spAutoFit/>
          </a:bodyPr>
          <a:lstStyle/>
          <a:p>
            <a:r>
              <a:rPr lang="en-US" dirty="0"/>
              <a:t>m x k</a:t>
            </a:r>
          </a:p>
        </p:txBody>
      </p:sp>
      <p:sp>
        <p:nvSpPr>
          <p:cNvPr id="24" name="Arrow: Right 23">
            <a:extLst>
              <a:ext uri="{FF2B5EF4-FFF2-40B4-BE49-F238E27FC236}">
                <a16:creationId xmlns="" xmlns:a16="http://schemas.microsoft.com/office/drawing/2014/main" id="{285C9FD1-6939-4041-A864-79DF8600A458}"/>
              </a:ext>
            </a:extLst>
          </p:cNvPr>
          <p:cNvSpPr/>
          <p:nvPr/>
        </p:nvSpPr>
        <p:spPr>
          <a:xfrm>
            <a:off x="4157133" y="2434305"/>
            <a:ext cx="491067" cy="68106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tx1"/>
              </a:solidFill>
            </a:endParaRPr>
          </a:p>
        </p:txBody>
      </p:sp>
      <p:sp>
        <p:nvSpPr>
          <p:cNvPr id="25" name="TextBox 24">
            <a:extLst>
              <a:ext uri="{FF2B5EF4-FFF2-40B4-BE49-F238E27FC236}">
                <a16:creationId xmlns="" xmlns:a16="http://schemas.microsoft.com/office/drawing/2014/main" id="{ACD7333C-B594-483D-99DE-FB87D971284A}"/>
              </a:ext>
            </a:extLst>
          </p:cNvPr>
          <p:cNvSpPr txBox="1"/>
          <p:nvPr/>
        </p:nvSpPr>
        <p:spPr>
          <a:xfrm>
            <a:off x="4067831" y="2589438"/>
            <a:ext cx="805174" cy="369332"/>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b="1" dirty="0">
                <a:ln/>
                <a:solidFill>
                  <a:schemeClr val="accent4"/>
                </a:solidFill>
              </a:rPr>
              <a:t>SVD</a:t>
            </a:r>
          </a:p>
        </p:txBody>
      </p:sp>
      <p:sp>
        <p:nvSpPr>
          <p:cNvPr id="26" name="TextBox 25">
            <a:extLst>
              <a:ext uri="{FF2B5EF4-FFF2-40B4-BE49-F238E27FC236}">
                <a16:creationId xmlns="" xmlns:a16="http://schemas.microsoft.com/office/drawing/2014/main" id="{07F84717-8044-4AC6-B304-12DFE81C8EC1}"/>
              </a:ext>
            </a:extLst>
          </p:cNvPr>
          <p:cNvSpPr txBox="1"/>
          <p:nvPr/>
        </p:nvSpPr>
        <p:spPr>
          <a:xfrm>
            <a:off x="9805240" y="3893182"/>
            <a:ext cx="2019300" cy="707886"/>
          </a:xfrm>
          <a:prstGeom prst="rect">
            <a:avLst/>
          </a:prstGeom>
          <a:solidFill>
            <a:schemeClr val="bg1"/>
          </a:solidFill>
          <a:effectLst>
            <a:softEdge rad="50800"/>
          </a:effectLst>
        </p:spPr>
        <p:txBody>
          <a:bodyPr wrap="square" rtlCol="0">
            <a:spAutoFit/>
          </a:bodyPr>
          <a:lstStyle/>
          <a:p>
            <a:pPr algn="ctr"/>
            <a:r>
              <a:rPr lang="en-US" sz="2000" dirty="0">
                <a:ln w="0"/>
                <a:effectLst>
                  <a:outerShdw blurRad="38100" dist="19050" dir="2700000" algn="tl" rotWithShape="0">
                    <a:schemeClr val="dk1">
                      <a:alpha val="40000"/>
                    </a:schemeClr>
                  </a:outerShdw>
                </a:effectLst>
                <a:latin typeface="Garamond" panose="02020404030301010803" pitchFamily="18" charset="0"/>
              </a:rPr>
              <a:t>Scikit-surprise package </a:t>
            </a:r>
          </a:p>
        </p:txBody>
      </p:sp>
      <p:sp>
        <p:nvSpPr>
          <p:cNvPr id="27" name="TextBox 26">
            <a:extLst>
              <a:ext uri="{FF2B5EF4-FFF2-40B4-BE49-F238E27FC236}">
                <a16:creationId xmlns="" xmlns:a16="http://schemas.microsoft.com/office/drawing/2014/main" id="{90A28C1C-89C6-4499-8A66-DF22465D59D1}"/>
              </a:ext>
            </a:extLst>
          </p:cNvPr>
          <p:cNvSpPr txBox="1"/>
          <p:nvPr/>
        </p:nvSpPr>
        <p:spPr>
          <a:xfrm>
            <a:off x="752274" y="5327180"/>
            <a:ext cx="1322059" cy="646331"/>
          </a:xfrm>
          <a:prstGeom prst="rect">
            <a:avLst/>
          </a:prstGeom>
          <a:solidFill>
            <a:schemeClr val="accent6">
              <a:lumMod val="20000"/>
              <a:lumOff val="80000"/>
            </a:schemeClr>
          </a:solidFill>
          <a:effectLst>
            <a:softEdge rad="50800"/>
          </a:effectLst>
        </p:spPr>
        <p:txBody>
          <a:bodyPr wrap="square" rtlCol="0">
            <a:spAutoFit/>
          </a:bodyPr>
          <a:lstStyle/>
          <a:p>
            <a:pPr algn="ctr"/>
            <a:r>
              <a:rPr lang="en-US" dirty="0"/>
              <a:t>Small</a:t>
            </a:r>
          </a:p>
          <a:p>
            <a:pPr algn="ctr"/>
            <a:r>
              <a:rPr lang="en-US" dirty="0"/>
              <a:t>Rating </a:t>
            </a:r>
          </a:p>
        </p:txBody>
      </p:sp>
      <p:sp>
        <p:nvSpPr>
          <p:cNvPr id="28" name="Arrow: Right 27">
            <a:extLst>
              <a:ext uri="{FF2B5EF4-FFF2-40B4-BE49-F238E27FC236}">
                <a16:creationId xmlns="" xmlns:a16="http://schemas.microsoft.com/office/drawing/2014/main" id="{EDF8B2F1-34C4-40E1-B8AB-AD7E2ABF33CD}"/>
              </a:ext>
            </a:extLst>
          </p:cNvPr>
          <p:cNvSpPr/>
          <p:nvPr/>
        </p:nvSpPr>
        <p:spPr>
          <a:xfrm>
            <a:off x="2206293" y="5509981"/>
            <a:ext cx="1044000" cy="234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29" name="TextBox 28">
            <a:extLst>
              <a:ext uri="{FF2B5EF4-FFF2-40B4-BE49-F238E27FC236}">
                <a16:creationId xmlns="" xmlns:a16="http://schemas.microsoft.com/office/drawing/2014/main" id="{43E113C5-2899-48AC-8334-393768B41BDB}"/>
              </a:ext>
            </a:extLst>
          </p:cNvPr>
          <p:cNvSpPr txBox="1"/>
          <p:nvPr/>
        </p:nvSpPr>
        <p:spPr>
          <a:xfrm>
            <a:off x="1736643" y="5026161"/>
            <a:ext cx="2019300" cy="369332"/>
          </a:xfrm>
          <a:prstGeom prst="rect">
            <a:avLst/>
          </a:prstGeom>
          <a:noFill/>
          <a:effectLst>
            <a:softEdge rad="50800"/>
          </a:effectLst>
        </p:spPr>
        <p:txBody>
          <a:bodyPr wrap="square" rtlCol="0">
            <a:spAutoFit/>
          </a:bodyPr>
          <a:lstStyle/>
          <a:p>
            <a:pPr algn="ctr"/>
            <a:r>
              <a:rPr lang="en-US" dirty="0" err="1"/>
              <a:t>GridSearchCV</a:t>
            </a:r>
            <a:endParaRPr lang="en-US" dirty="0"/>
          </a:p>
        </p:txBody>
      </p:sp>
      <p:sp>
        <p:nvSpPr>
          <p:cNvPr id="32" name="TextBox 31">
            <a:extLst>
              <a:ext uri="{FF2B5EF4-FFF2-40B4-BE49-F238E27FC236}">
                <a16:creationId xmlns="" xmlns:a16="http://schemas.microsoft.com/office/drawing/2014/main" id="{3E88B216-5A5C-49FF-AEFA-FFEE19B47081}"/>
              </a:ext>
            </a:extLst>
          </p:cNvPr>
          <p:cNvSpPr txBox="1"/>
          <p:nvPr/>
        </p:nvSpPr>
        <p:spPr>
          <a:xfrm>
            <a:off x="3294793" y="5442450"/>
            <a:ext cx="3054874" cy="369332"/>
          </a:xfrm>
          <a:prstGeom prst="rect">
            <a:avLst/>
          </a:prstGeom>
          <a:noFill/>
          <a:ln w="28575">
            <a:solidFill>
              <a:schemeClr val="accent1"/>
            </a:solidFill>
            <a:prstDash val="sysDash"/>
          </a:ln>
        </p:spPr>
        <p:txBody>
          <a:bodyPr wrap="square">
            <a:spAutoFit/>
          </a:bodyPr>
          <a:lstStyle/>
          <a:p>
            <a:r>
              <a:rPr lang="en-US" dirty="0"/>
              <a:t>Optimal algorithm parameters</a:t>
            </a:r>
          </a:p>
        </p:txBody>
      </p:sp>
      <p:sp>
        <p:nvSpPr>
          <p:cNvPr id="34" name="TextBox 33">
            <a:extLst>
              <a:ext uri="{FF2B5EF4-FFF2-40B4-BE49-F238E27FC236}">
                <a16:creationId xmlns="" xmlns:a16="http://schemas.microsoft.com/office/drawing/2014/main" id="{62C9DF41-5CEC-47BB-896A-F3165052F0F5}"/>
              </a:ext>
            </a:extLst>
          </p:cNvPr>
          <p:cNvSpPr txBox="1"/>
          <p:nvPr/>
        </p:nvSpPr>
        <p:spPr>
          <a:xfrm>
            <a:off x="4195233" y="3148821"/>
            <a:ext cx="491067" cy="523220"/>
          </a:xfrm>
          <a:prstGeom prst="rect">
            <a:avLst/>
          </a:prstGeom>
          <a:noFill/>
        </p:spPr>
        <p:txBody>
          <a:bodyPr wrap="square">
            <a:spAutoFit/>
          </a:bodyPr>
          <a:lstStyle/>
          <a:p>
            <a:r>
              <a:rPr lang="en-US" sz="2800" dirty="0">
                <a:ln w="0"/>
                <a:effectLst>
                  <a:outerShdw blurRad="38100" dist="19050" dir="2700000" algn="tl" rotWithShape="0">
                    <a:schemeClr val="dk1">
                      <a:alpha val="40000"/>
                    </a:schemeClr>
                  </a:outerShdw>
                </a:effectLst>
              </a:rPr>
              <a:t>≈</a:t>
            </a:r>
          </a:p>
        </p:txBody>
      </p:sp>
      <p:sp>
        <p:nvSpPr>
          <p:cNvPr id="35" name="Arrow: Right 34">
            <a:extLst>
              <a:ext uri="{FF2B5EF4-FFF2-40B4-BE49-F238E27FC236}">
                <a16:creationId xmlns="" xmlns:a16="http://schemas.microsoft.com/office/drawing/2014/main" id="{90C56647-3D37-4AAF-B569-9188DF314CF6}"/>
              </a:ext>
            </a:extLst>
          </p:cNvPr>
          <p:cNvSpPr/>
          <p:nvPr/>
        </p:nvSpPr>
        <p:spPr>
          <a:xfrm>
            <a:off x="6392472" y="5533209"/>
            <a:ext cx="540000" cy="234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36" name="TextBox 35">
            <a:extLst>
              <a:ext uri="{FF2B5EF4-FFF2-40B4-BE49-F238E27FC236}">
                <a16:creationId xmlns="" xmlns:a16="http://schemas.microsoft.com/office/drawing/2014/main" id="{25994A08-413B-49D9-8FA1-5A7A8C361CFF}"/>
              </a:ext>
            </a:extLst>
          </p:cNvPr>
          <p:cNvSpPr txBox="1"/>
          <p:nvPr/>
        </p:nvSpPr>
        <p:spPr>
          <a:xfrm>
            <a:off x="6989850" y="5246361"/>
            <a:ext cx="864000" cy="646331"/>
          </a:xfrm>
          <a:prstGeom prst="rect">
            <a:avLst/>
          </a:prstGeom>
          <a:solidFill>
            <a:schemeClr val="accent1">
              <a:lumMod val="40000"/>
              <a:lumOff val="60000"/>
            </a:schemeClr>
          </a:solidFill>
          <a:effectLst>
            <a:softEdge rad="38100"/>
          </a:effectLst>
        </p:spPr>
        <p:txBody>
          <a:bodyPr wrap="square">
            <a:spAutoFit/>
          </a:bodyPr>
          <a:lstStyle/>
          <a:p>
            <a:pPr algn="ctr"/>
            <a:r>
              <a:rPr lang="en-US" dirty="0"/>
              <a:t>SVD</a:t>
            </a:r>
          </a:p>
          <a:p>
            <a:pPr algn="ctr"/>
            <a:r>
              <a:rPr lang="en-US" dirty="0"/>
              <a:t>Model </a:t>
            </a:r>
          </a:p>
        </p:txBody>
      </p:sp>
      <p:sp>
        <p:nvSpPr>
          <p:cNvPr id="37" name="TextBox 36">
            <a:extLst>
              <a:ext uri="{FF2B5EF4-FFF2-40B4-BE49-F238E27FC236}">
                <a16:creationId xmlns="" xmlns:a16="http://schemas.microsoft.com/office/drawing/2014/main" id="{8A6DB032-3CEC-4267-AB95-FE3AE5268411}"/>
              </a:ext>
            </a:extLst>
          </p:cNvPr>
          <p:cNvSpPr txBox="1"/>
          <p:nvPr/>
        </p:nvSpPr>
        <p:spPr>
          <a:xfrm>
            <a:off x="6570272" y="6179234"/>
            <a:ext cx="1714308" cy="646331"/>
          </a:xfrm>
          <a:prstGeom prst="rect">
            <a:avLst/>
          </a:prstGeom>
          <a:solidFill>
            <a:schemeClr val="accent2">
              <a:lumMod val="20000"/>
              <a:lumOff val="80000"/>
            </a:schemeClr>
          </a:solidFill>
          <a:effectLst>
            <a:softEdge rad="50800"/>
          </a:effectLst>
        </p:spPr>
        <p:txBody>
          <a:bodyPr wrap="square" rtlCol="0">
            <a:spAutoFit/>
          </a:bodyPr>
          <a:lstStyle/>
          <a:p>
            <a:pPr algn="ctr"/>
            <a:r>
              <a:rPr lang="en-US" dirty="0"/>
              <a:t>Query</a:t>
            </a:r>
          </a:p>
          <a:p>
            <a:pPr algn="ctr"/>
            <a:r>
              <a:rPr lang="en-US" dirty="0"/>
              <a:t>e.g., a User ID </a:t>
            </a:r>
          </a:p>
        </p:txBody>
      </p:sp>
      <p:sp>
        <p:nvSpPr>
          <p:cNvPr id="38" name="Arrow: Right 37">
            <a:extLst>
              <a:ext uri="{FF2B5EF4-FFF2-40B4-BE49-F238E27FC236}">
                <a16:creationId xmlns="" xmlns:a16="http://schemas.microsoft.com/office/drawing/2014/main" id="{E4FF421A-A7DF-461F-9F5B-F8BC648B69AC}"/>
              </a:ext>
            </a:extLst>
          </p:cNvPr>
          <p:cNvSpPr/>
          <p:nvPr/>
        </p:nvSpPr>
        <p:spPr>
          <a:xfrm rot="16200000">
            <a:off x="7239822" y="5885774"/>
            <a:ext cx="324000" cy="234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39" name="Arrow: Right 38">
            <a:extLst>
              <a:ext uri="{FF2B5EF4-FFF2-40B4-BE49-F238E27FC236}">
                <a16:creationId xmlns="" xmlns:a16="http://schemas.microsoft.com/office/drawing/2014/main" id="{1D6D8238-7344-4E54-93CF-754A8357E933}"/>
              </a:ext>
            </a:extLst>
          </p:cNvPr>
          <p:cNvSpPr/>
          <p:nvPr/>
        </p:nvSpPr>
        <p:spPr>
          <a:xfrm>
            <a:off x="7883400" y="5533209"/>
            <a:ext cx="540000" cy="234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40" name="TextBox 39">
            <a:extLst>
              <a:ext uri="{FF2B5EF4-FFF2-40B4-BE49-F238E27FC236}">
                <a16:creationId xmlns="" xmlns:a16="http://schemas.microsoft.com/office/drawing/2014/main" id="{75C0A177-42EE-45B1-ABCA-DA1A2487E62D}"/>
              </a:ext>
            </a:extLst>
          </p:cNvPr>
          <p:cNvSpPr txBox="1"/>
          <p:nvPr/>
        </p:nvSpPr>
        <p:spPr>
          <a:xfrm>
            <a:off x="8633360" y="5327180"/>
            <a:ext cx="2019300" cy="646331"/>
          </a:xfrm>
          <a:prstGeom prst="rect">
            <a:avLst/>
          </a:prstGeom>
          <a:solidFill>
            <a:schemeClr val="accent4">
              <a:lumMod val="20000"/>
              <a:lumOff val="80000"/>
            </a:schemeClr>
          </a:solidFill>
          <a:effectLst>
            <a:softEdge rad="50800"/>
          </a:effectLst>
        </p:spPr>
        <p:txBody>
          <a:bodyPr wrap="square" rtlCol="0">
            <a:spAutoFit/>
          </a:bodyPr>
          <a:lstStyle/>
          <a:p>
            <a:pPr algn="ctr"/>
            <a:r>
              <a:rPr lang="en-US" dirty="0"/>
              <a:t>Predictions &amp;</a:t>
            </a:r>
          </a:p>
          <a:p>
            <a:pPr algn="ctr"/>
            <a:r>
              <a:rPr lang="en-US" dirty="0"/>
              <a:t>Recommendations</a:t>
            </a:r>
          </a:p>
        </p:txBody>
      </p:sp>
      <p:sp>
        <p:nvSpPr>
          <p:cNvPr id="30" name="TextBox 29">
            <a:extLst>
              <a:ext uri="{FF2B5EF4-FFF2-40B4-BE49-F238E27FC236}">
                <a16:creationId xmlns="" xmlns:a16="http://schemas.microsoft.com/office/drawing/2014/main" id="{B385ADAA-15EA-4FA5-91C1-830C6E0BD4B8}"/>
              </a:ext>
            </a:extLst>
          </p:cNvPr>
          <p:cNvSpPr txBox="1"/>
          <p:nvPr/>
        </p:nvSpPr>
        <p:spPr>
          <a:xfrm>
            <a:off x="4030760" y="6165446"/>
            <a:ext cx="1322059" cy="646331"/>
          </a:xfrm>
          <a:prstGeom prst="rect">
            <a:avLst/>
          </a:prstGeom>
          <a:solidFill>
            <a:schemeClr val="accent6">
              <a:lumMod val="60000"/>
              <a:lumOff val="40000"/>
            </a:schemeClr>
          </a:solidFill>
          <a:effectLst>
            <a:softEdge rad="50800"/>
          </a:effectLst>
        </p:spPr>
        <p:txBody>
          <a:bodyPr wrap="square" rtlCol="0">
            <a:spAutoFit/>
          </a:bodyPr>
          <a:lstStyle/>
          <a:p>
            <a:pPr algn="ctr"/>
            <a:r>
              <a:rPr lang="en-US" dirty="0"/>
              <a:t>Full </a:t>
            </a:r>
          </a:p>
          <a:p>
            <a:pPr algn="ctr"/>
            <a:r>
              <a:rPr lang="en-US" dirty="0"/>
              <a:t>Rating </a:t>
            </a:r>
          </a:p>
        </p:txBody>
      </p:sp>
      <p:sp>
        <p:nvSpPr>
          <p:cNvPr id="31" name="Arrow: Right 30">
            <a:extLst>
              <a:ext uri="{FF2B5EF4-FFF2-40B4-BE49-F238E27FC236}">
                <a16:creationId xmlns="" xmlns:a16="http://schemas.microsoft.com/office/drawing/2014/main" id="{238DF1BF-32DC-4993-8B41-223A60A33DEC}"/>
              </a:ext>
            </a:extLst>
          </p:cNvPr>
          <p:cNvSpPr/>
          <p:nvPr/>
        </p:nvSpPr>
        <p:spPr>
          <a:xfrm rot="16200000">
            <a:off x="4517510" y="5866532"/>
            <a:ext cx="324000" cy="234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Tree>
    <p:extLst>
      <p:ext uri="{BB962C8B-B14F-4D97-AF65-F5344CB8AC3E}">
        <p14:creationId xmlns="" xmlns:p14="http://schemas.microsoft.com/office/powerpoint/2010/main" val="1722132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EDCFF8F-98C4-4317-AA70-EA529A9DA108}"/>
              </a:ext>
            </a:extLst>
          </p:cNvPr>
          <p:cNvSpPr txBox="1"/>
          <p:nvPr/>
        </p:nvSpPr>
        <p:spPr>
          <a:xfrm>
            <a:off x="3175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2.3. GCP resources</a:t>
            </a:r>
          </a:p>
        </p:txBody>
      </p:sp>
      <p:sp>
        <p:nvSpPr>
          <p:cNvPr id="5" name="TextBox 4">
            <a:extLst>
              <a:ext uri="{FF2B5EF4-FFF2-40B4-BE49-F238E27FC236}">
                <a16:creationId xmlns="" xmlns:a16="http://schemas.microsoft.com/office/drawing/2014/main" id="{2889871E-D07F-4873-8CA1-A8847E441216}"/>
              </a:ext>
            </a:extLst>
          </p:cNvPr>
          <p:cNvSpPr txBox="1"/>
          <p:nvPr/>
        </p:nvSpPr>
        <p:spPr>
          <a:xfrm>
            <a:off x="709415" y="1713213"/>
            <a:ext cx="1322059" cy="646331"/>
          </a:xfrm>
          <a:prstGeom prst="rect">
            <a:avLst/>
          </a:prstGeom>
          <a:solidFill>
            <a:schemeClr val="accent6">
              <a:lumMod val="20000"/>
              <a:lumOff val="80000"/>
            </a:schemeClr>
          </a:solidFill>
          <a:effectLst>
            <a:softEdge rad="50800"/>
          </a:effectLst>
        </p:spPr>
        <p:txBody>
          <a:bodyPr wrap="square" rtlCol="0">
            <a:spAutoFit/>
          </a:bodyPr>
          <a:lstStyle/>
          <a:p>
            <a:pPr algn="ctr"/>
            <a:r>
              <a:rPr lang="en-US" dirty="0"/>
              <a:t>Storage </a:t>
            </a:r>
          </a:p>
          <a:p>
            <a:pPr algn="ctr"/>
            <a:r>
              <a:rPr lang="en-US" dirty="0"/>
              <a:t>bucket</a:t>
            </a:r>
          </a:p>
        </p:txBody>
      </p:sp>
      <p:sp>
        <p:nvSpPr>
          <p:cNvPr id="6" name="TextBox 5">
            <a:extLst>
              <a:ext uri="{FF2B5EF4-FFF2-40B4-BE49-F238E27FC236}">
                <a16:creationId xmlns="" xmlns:a16="http://schemas.microsoft.com/office/drawing/2014/main" id="{788D5F78-6842-4402-ADAD-A025773CC478}"/>
              </a:ext>
            </a:extLst>
          </p:cNvPr>
          <p:cNvSpPr txBox="1"/>
          <p:nvPr/>
        </p:nvSpPr>
        <p:spPr>
          <a:xfrm>
            <a:off x="3574419" y="1713213"/>
            <a:ext cx="1322059" cy="646331"/>
          </a:xfrm>
          <a:prstGeom prst="rect">
            <a:avLst/>
          </a:prstGeom>
          <a:solidFill>
            <a:schemeClr val="accent6">
              <a:lumMod val="20000"/>
              <a:lumOff val="80000"/>
            </a:schemeClr>
          </a:solidFill>
          <a:effectLst>
            <a:softEdge rad="50800"/>
          </a:effectLst>
        </p:spPr>
        <p:txBody>
          <a:bodyPr wrap="square" rtlCol="0">
            <a:spAutoFit/>
          </a:bodyPr>
          <a:lstStyle/>
          <a:p>
            <a:pPr algn="ctr"/>
            <a:r>
              <a:rPr lang="en-US" dirty="0"/>
              <a:t>Virtual machine </a:t>
            </a:r>
          </a:p>
        </p:txBody>
      </p:sp>
      <p:pic>
        <p:nvPicPr>
          <p:cNvPr id="3" name="Picture 2" descr="Icon&#10;&#10;Description automatically generated">
            <a:extLst>
              <a:ext uri="{FF2B5EF4-FFF2-40B4-BE49-F238E27FC236}">
                <a16:creationId xmlns="" xmlns:a16="http://schemas.microsoft.com/office/drawing/2014/main" id="{05031288-8425-49D4-A48A-9331DCAC615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89161" y="2359544"/>
            <a:ext cx="1492577" cy="1492577"/>
          </a:xfrm>
          <a:prstGeom prst="rect">
            <a:avLst/>
          </a:prstGeom>
        </p:spPr>
      </p:pic>
      <p:pic>
        <p:nvPicPr>
          <p:cNvPr id="8" name="Picture 7" descr="Icon&#10;&#10;Description automatically generated">
            <a:extLst>
              <a:ext uri="{FF2B5EF4-FFF2-40B4-BE49-F238E27FC236}">
                <a16:creationId xmlns="" xmlns:a16="http://schemas.microsoft.com/office/drawing/2014/main" id="{DE01A9CA-1613-4005-AF05-345A4BA58ECA}"/>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24157" y="2359545"/>
            <a:ext cx="1492577" cy="1492577"/>
          </a:xfrm>
          <a:prstGeom prst="rect">
            <a:avLst/>
          </a:prstGeom>
        </p:spPr>
      </p:pic>
      <p:cxnSp>
        <p:nvCxnSpPr>
          <p:cNvPr id="14" name="Straight Arrow Connector 13">
            <a:extLst>
              <a:ext uri="{FF2B5EF4-FFF2-40B4-BE49-F238E27FC236}">
                <a16:creationId xmlns="" xmlns:a16="http://schemas.microsoft.com/office/drawing/2014/main" id="{28F44433-A48A-4A68-BAC0-339C2611944B}"/>
              </a:ext>
            </a:extLst>
          </p:cNvPr>
          <p:cNvCxnSpPr/>
          <p:nvPr/>
        </p:nvCxnSpPr>
        <p:spPr>
          <a:xfrm flipH="1">
            <a:off x="2187019" y="2865748"/>
            <a:ext cx="130214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5" name="Straight Arrow Connector 14">
            <a:extLst>
              <a:ext uri="{FF2B5EF4-FFF2-40B4-BE49-F238E27FC236}">
                <a16:creationId xmlns="" xmlns:a16="http://schemas.microsoft.com/office/drawing/2014/main" id="{0BD9FFE3-B0CD-446D-B1CB-205FE80A69A0}"/>
              </a:ext>
            </a:extLst>
          </p:cNvPr>
          <p:cNvCxnSpPr>
            <a:cxnSpLocks/>
          </p:cNvCxnSpPr>
          <p:nvPr/>
        </p:nvCxnSpPr>
        <p:spPr>
          <a:xfrm>
            <a:off x="2187019" y="3206684"/>
            <a:ext cx="130214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TextBox 15">
            <a:extLst>
              <a:ext uri="{FF2B5EF4-FFF2-40B4-BE49-F238E27FC236}">
                <a16:creationId xmlns="" xmlns:a16="http://schemas.microsoft.com/office/drawing/2014/main" id="{04E20BC5-EE7F-4A6F-9986-89A8AB86E16D}"/>
              </a:ext>
            </a:extLst>
          </p:cNvPr>
          <p:cNvSpPr txBox="1"/>
          <p:nvPr/>
        </p:nvSpPr>
        <p:spPr>
          <a:xfrm>
            <a:off x="2187019" y="2482219"/>
            <a:ext cx="1325043" cy="369332"/>
          </a:xfrm>
          <a:prstGeom prst="rect">
            <a:avLst/>
          </a:prstGeom>
          <a:noFill/>
        </p:spPr>
        <p:txBody>
          <a:bodyPr wrap="none" rtlCol="0">
            <a:spAutoFit/>
          </a:bodyPr>
          <a:lstStyle/>
          <a:p>
            <a:r>
              <a:rPr lang="en-US" dirty="0"/>
              <a:t>Request data</a:t>
            </a:r>
          </a:p>
        </p:txBody>
      </p:sp>
      <p:sp>
        <p:nvSpPr>
          <p:cNvPr id="17" name="TextBox 16">
            <a:extLst>
              <a:ext uri="{FF2B5EF4-FFF2-40B4-BE49-F238E27FC236}">
                <a16:creationId xmlns="" xmlns:a16="http://schemas.microsoft.com/office/drawing/2014/main" id="{0C460722-483A-4B0A-B3F3-7CA2E1768916}"/>
              </a:ext>
            </a:extLst>
          </p:cNvPr>
          <p:cNvSpPr txBox="1"/>
          <p:nvPr/>
        </p:nvSpPr>
        <p:spPr>
          <a:xfrm>
            <a:off x="2223755" y="3206684"/>
            <a:ext cx="1228670" cy="369332"/>
          </a:xfrm>
          <a:prstGeom prst="rect">
            <a:avLst/>
          </a:prstGeom>
          <a:noFill/>
        </p:spPr>
        <p:txBody>
          <a:bodyPr wrap="none" rtlCol="0">
            <a:spAutoFit/>
          </a:bodyPr>
          <a:lstStyle/>
          <a:p>
            <a:r>
              <a:rPr lang="en-US" dirty="0"/>
              <a:t>Return data</a:t>
            </a:r>
          </a:p>
        </p:txBody>
      </p:sp>
      <p:sp>
        <p:nvSpPr>
          <p:cNvPr id="18" name="Speech Bubble: Rectangle 17">
            <a:extLst>
              <a:ext uri="{FF2B5EF4-FFF2-40B4-BE49-F238E27FC236}">
                <a16:creationId xmlns="" xmlns:a16="http://schemas.microsoft.com/office/drawing/2014/main" id="{B48D7158-0902-48A6-9652-C257C34BEE42}"/>
              </a:ext>
            </a:extLst>
          </p:cNvPr>
          <p:cNvSpPr/>
          <p:nvPr/>
        </p:nvSpPr>
        <p:spPr>
          <a:xfrm>
            <a:off x="2550193" y="4709232"/>
            <a:ext cx="3370509" cy="1492576"/>
          </a:xfrm>
          <a:prstGeom prst="wedgeRectCallout">
            <a:avLst>
              <a:gd name="adj1" fmla="val 165"/>
              <a:gd name="adj2" fmla="val -115700"/>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285750" indent="-285750">
              <a:buFontTx/>
              <a:buChar char="-"/>
            </a:pPr>
            <a:r>
              <a:rPr lang="en-US" dirty="0">
                <a:solidFill>
                  <a:schemeClr val="tx1"/>
                </a:solidFill>
              </a:rPr>
              <a:t>8vCPU, 64 GB, Windows Server</a:t>
            </a:r>
          </a:p>
          <a:p>
            <a:pPr marL="285750" indent="-285750">
              <a:buFontTx/>
              <a:buChar char="-"/>
            </a:pPr>
            <a:r>
              <a:rPr lang="en-US" dirty="0">
                <a:solidFill>
                  <a:schemeClr val="tx1"/>
                </a:solidFill>
              </a:rPr>
              <a:t>Deployed Python code</a:t>
            </a:r>
          </a:p>
          <a:p>
            <a:pPr marL="285750" indent="-285750">
              <a:buFontTx/>
              <a:buChar char="-"/>
            </a:pPr>
            <a:r>
              <a:rPr lang="en-US" dirty="0">
                <a:solidFill>
                  <a:schemeClr val="tx1"/>
                </a:solidFill>
              </a:rPr>
              <a:t>Auto-scaling, security</a:t>
            </a:r>
          </a:p>
          <a:p>
            <a:pPr marL="285750" indent="-285750">
              <a:buFontTx/>
              <a:buChar char="-"/>
            </a:pPr>
            <a:r>
              <a:rPr lang="en-US" dirty="0">
                <a:solidFill>
                  <a:schemeClr val="tx1"/>
                </a:solidFill>
              </a:rPr>
              <a:t>99.9% uptime</a:t>
            </a:r>
          </a:p>
        </p:txBody>
      </p:sp>
      <p:cxnSp>
        <p:nvCxnSpPr>
          <p:cNvPr id="29" name="Connector: Elbow 28">
            <a:extLst>
              <a:ext uri="{FF2B5EF4-FFF2-40B4-BE49-F238E27FC236}">
                <a16:creationId xmlns="" xmlns:a16="http://schemas.microsoft.com/office/drawing/2014/main" id="{F0FC9267-F703-4EE9-A038-2CC54E6D3C46}"/>
              </a:ext>
            </a:extLst>
          </p:cNvPr>
          <p:cNvCxnSpPr>
            <a:cxnSpLocks/>
            <a:stCxn id="3" idx="3"/>
            <a:endCxn id="33" idx="1"/>
          </p:cNvCxnSpPr>
          <p:nvPr/>
        </p:nvCxnSpPr>
        <p:spPr>
          <a:xfrm flipV="1">
            <a:off x="4981738" y="1616717"/>
            <a:ext cx="2663400" cy="1489116"/>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1" name="Connector: Elbow 30">
            <a:extLst>
              <a:ext uri="{FF2B5EF4-FFF2-40B4-BE49-F238E27FC236}">
                <a16:creationId xmlns="" xmlns:a16="http://schemas.microsoft.com/office/drawing/2014/main" id="{27907F4A-0E78-46F6-BB39-A985387CD009}"/>
              </a:ext>
            </a:extLst>
          </p:cNvPr>
          <p:cNvCxnSpPr>
            <a:cxnSpLocks/>
            <a:stCxn id="3" idx="3"/>
          </p:cNvCxnSpPr>
          <p:nvPr/>
        </p:nvCxnSpPr>
        <p:spPr>
          <a:xfrm flipV="1">
            <a:off x="4981738" y="3105832"/>
            <a:ext cx="2663400" cy="1"/>
          </a:xfrm>
          <a:prstGeom prst="bentConnector3">
            <a:avLst>
              <a:gd name="adj1" fmla="val 49646"/>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Rectangle 32">
            <a:extLst>
              <a:ext uri="{FF2B5EF4-FFF2-40B4-BE49-F238E27FC236}">
                <a16:creationId xmlns="" xmlns:a16="http://schemas.microsoft.com/office/drawing/2014/main" id="{59F9BE29-E3C1-41AE-AFB4-DF655EAE5B1C}"/>
              </a:ext>
            </a:extLst>
          </p:cNvPr>
          <p:cNvSpPr/>
          <p:nvPr/>
        </p:nvSpPr>
        <p:spPr>
          <a:xfrm>
            <a:off x="7645138" y="1197224"/>
            <a:ext cx="2771480" cy="838986"/>
          </a:xfrm>
          <a:prstGeom prst="rect">
            <a:avLst/>
          </a:prstGeom>
          <a:solidFill>
            <a:schemeClr val="accent6">
              <a:lumMod val="20000"/>
              <a:lumOff val="80000"/>
            </a:schemeClr>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 model</a:t>
            </a:r>
          </a:p>
        </p:txBody>
      </p:sp>
      <p:sp>
        <p:nvSpPr>
          <p:cNvPr id="34" name="Rectangle 33">
            <a:extLst>
              <a:ext uri="{FF2B5EF4-FFF2-40B4-BE49-F238E27FC236}">
                <a16:creationId xmlns="" xmlns:a16="http://schemas.microsoft.com/office/drawing/2014/main" id="{6DEA08D2-01EE-4E8F-AF71-C2F24A503806}"/>
              </a:ext>
            </a:extLst>
          </p:cNvPr>
          <p:cNvSpPr/>
          <p:nvPr/>
        </p:nvSpPr>
        <p:spPr>
          <a:xfrm>
            <a:off x="7645138" y="2668090"/>
            <a:ext cx="2771480" cy="780311"/>
          </a:xfrm>
          <a:prstGeom prst="rect">
            <a:avLst/>
          </a:prstGeom>
          <a:solidFill>
            <a:schemeClr val="accent6">
              <a:lumMod val="20000"/>
              <a:lumOff val="80000"/>
            </a:schemeClr>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Run python scripts to get recommended movies</a:t>
            </a:r>
          </a:p>
        </p:txBody>
      </p:sp>
      <p:sp>
        <p:nvSpPr>
          <p:cNvPr id="37" name="Rectangle 36">
            <a:extLst>
              <a:ext uri="{FF2B5EF4-FFF2-40B4-BE49-F238E27FC236}">
                <a16:creationId xmlns="" xmlns:a16="http://schemas.microsoft.com/office/drawing/2014/main" id="{308ED48F-390D-4BF1-B141-09184E11F042}"/>
              </a:ext>
            </a:extLst>
          </p:cNvPr>
          <p:cNvSpPr/>
          <p:nvPr/>
        </p:nvSpPr>
        <p:spPr>
          <a:xfrm>
            <a:off x="7645138" y="4194689"/>
            <a:ext cx="2771480" cy="7803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Potential Application: API</a:t>
            </a:r>
          </a:p>
        </p:txBody>
      </p:sp>
      <p:cxnSp>
        <p:nvCxnSpPr>
          <p:cNvPr id="41" name="Connector: Elbow 40">
            <a:extLst>
              <a:ext uri="{FF2B5EF4-FFF2-40B4-BE49-F238E27FC236}">
                <a16:creationId xmlns="" xmlns:a16="http://schemas.microsoft.com/office/drawing/2014/main" id="{867B2405-0046-45D7-9177-DD34F821A55C}"/>
              </a:ext>
            </a:extLst>
          </p:cNvPr>
          <p:cNvCxnSpPr>
            <a:stCxn id="3" idx="3"/>
            <a:endCxn id="37" idx="1"/>
          </p:cNvCxnSpPr>
          <p:nvPr/>
        </p:nvCxnSpPr>
        <p:spPr>
          <a:xfrm>
            <a:off x="4981738" y="3105833"/>
            <a:ext cx="2663400" cy="1479012"/>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 xmlns:p14="http://schemas.microsoft.com/office/powerpoint/2010/main" val="3740157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E52DBA4-670B-4F4E-A45A-1C268A0F2740}"/>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BB73B533-2394-4F28-9868-DC592F884E9E}"/>
              </a:ext>
            </a:extLst>
          </p:cNvPr>
          <p:cNvPicPr>
            <a:picLocks noChangeAspect="1"/>
          </p:cNvPicPr>
          <p:nvPr/>
        </p:nvPicPr>
        <p:blipFill>
          <a:blip r:embed="rId2"/>
          <a:stretch>
            <a:fillRect/>
          </a:stretch>
        </p:blipFill>
        <p:spPr>
          <a:xfrm>
            <a:off x="0" y="1044575"/>
            <a:ext cx="12192000" cy="4768850"/>
          </a:xfrm>
          <a:prstGeom prst="rect">
            <a:avLst/>
          </a:prstGeom>
        </p:spPr>
      </p:pic>
      <p:sp>
        <p:nvSpPr>
          <p:cNvPr id="6" name="TextBox 5">
            <a:extLst>
              <a:ext uri="{FF2B5EF4-FFF2-40B4-BE49-F238E27FC236}">
                <a16:creationId xmlns="" xmlns:a16="http://schemas.microsoft.com/office/drawing/2014/main" id="{7F92651F-7BBF-442A-85A7-C56E2D3212AB}"/>
              </a:ext>
            </a:extLst>
          </p:cNvPr>
          <p:cNvSpPr txBox="1"/>
          <p:nvPr/>
        </p:nvSpPr>
        <p:spPr>
          <a:xfrm>
            <a:off x="3175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3. Project Interface</a:t>
            </a:r>
          </a:p>
        </p:txBody>
      </p:sp>
      <p:sp>
        <p:nvSpPr>
          <p:cNvPr id="7" name="Rectangle 6">
            <a:extLst>
              <a:ext uri="{FF2B5EF4-FFF2-40B4-BE49-F238E27FC236}">
                <a16:creationId xmlns="" xmlns:a16="http://schemas.microsoft.com/office/drawing/2014/main" id="{02D18407-36A4-44CB-9E4D-B47C0592E841}"/>
              </a:ext>
            </a:extLst>
          </p:cNvPr>
          <p:cNvSpPr/>
          <p:nvPr/>
        </p:nvSpPr>
        <p:spPr>
          <a:xfrm>
            <a:off x="9078012" y="4157221"/>
            <a:ext cx="754145" cy="1753385"/>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 xmlns:p14="http://schemas.microsoft.com/office/powerpoint/2010/main" val="3763478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D8F5CBA-C405-4FAD-8173-E2A3E6423540}"/>
              </a:ext>
            </a:extLst>
          </p:cNvPr>
          <p:cNvSpPr txBox="1"/>
          <p:nvPr/>
        </p:nvSpPr>
        <p:spPr>
          <a:xfrm>
            <a:off x="3175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3. Project Interface</a:t>
            </a:r>
          </a:p>
        </p:txBody>
      </p:sp>
      <p:pic>
        <p:nvPicPr>
          <p:cNvPr id="3" name="Picture 2">
            <a:extLst>
              <a:ext uri="{FF2B5EF4-FFF2-40B4-BE49-F238E27FC236}">
                <a16:creationId xmlns="" xmlns:a16="http://schemas.microsoft.com/office/drawing/2014/main" id="{10EDF6DB-1578-4BD2-B1D6-DAFFCB8D224C}"/>
              </a:ext>
            </a:extLst>
          </p:cNvPr>
          <p:cNvPicPr>
            <a:picLocks noChangeAspect="1"/>
          </p:cNvPicPr>
          <p:nvPr/>
        </p:nvPicPr>
        <p:blipFill>
          <a:blip r:embed="rId2"/>
          <a:stretch>
            <a:fillRect/>
          </a:stretch>
        </p:blipFill>
        <p:spPr>
          <a:xfrm>
            <a:off x="0" y="1014096"/>
            <a:ext cx="12192000" cy="4829807"/>
          </a:xfrm>
          <a:prstGeom prst="rect">
            <a:avLst/>
          </a:prstGeom>
        </p:spPr>
      </p:pic>
      <p:sp>
        <p:nvSpPr>
          <p:cNvPr id="5" name="Rectangle 4">
            <a:extLst>
              <a:ext uri="{FF2B5EF4-FFF2-40B4-BE49-F238E27FC236}">
                <a16:creationId xmlns="" xmlns:a16="http://schemas.microsoft.com/office/drawing/2014/main" id="{3FBBE930-EB93-4601-8ABA-9CC77C36D053}"/>
              </a:ext>
            </a:extLst>
          </p:cNvPr>
          <p:cNvSpPr/>
          <p:nvPr/>
        </p:nvSpPr>
        <p:spPr>
          <a:xfrm>
            <a:off x="4374037" y="3704734"/>
            <a:ext cx="2253006" cy="1480008"/>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 xmlns:p14="http://schemas.microsoft.com/office/powerpoint/2010/main" val="1511150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686</TotalTime>
  <Words>609</Words>
  <Application>Microsoft Office PowerPoint</Application>
  <PresentationFormat>Custom</PresentationFormat>
  <Paragraphs>151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Movie recommendation engine with content-based &amp; collaborative filtering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Shirley Jia</dc:creator>
  <cp:lastModifiedBy>Windows User</cp:lastModifiedBy>
  <cp:revision>63</cp:revision>
  <dcterms:created xsi:type="dcterms:W3CDTF">2021-11-23T15:35:44Z</dcterms:created>
  <dcterms:modified xsi:type="dcterms:W3CDTF">2021-12-08T06:34:17Z</dcterms:modified>
</cp:coreProperties>
</file>