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2" r:id="rId4"/>
    <p:sldId id="258" r:id="rId5"/>
    <p:sldId id="257" r:id="rId6"/>
    <p:sldId id="261" r:id="rId7"/>
    <p:sldId id="263" r:id="rId8"/>
    <p:sldId id="271" r:id="rId9"/>
    <p:sldId id="264" r:id="rId10"/>
    <p:sldId id="272" r:id="rId11"/>
    <p:sldId id="259" r:id="rId12"/>
    <p:sldId id="270" r:id="rId13"/>
    <p:sldId id="269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08C3-D7DB-43FC-8849-62C52064C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21DEE-250E-47C1-B64C-A991248B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AF5C-7BA0-4B87-B339-6886FE21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AC27B-1AC4-4BDE-BC66-9E49C8FA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B675-3919-4F6A-8F13-BA59B2AB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8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F610-2020-4A33-9E8E-BB6ABED9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338F6-77AB-40F4-9EEA-39DF4E06F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B7A84-6183-46FF-80C4-F9B39D92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282B-36B5-4E62-8E36-06A802A7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64870-37BF-4A51-98DA-35558E24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41CE8-E0B4-4E39-9D44-C5FCFA24E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8E876-2C56-459C-84CA-27E5E3935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3445-EAA4-44FD-B48D-766B3E46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F71D0-2AE9-4260-BB7C-93D1B769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7AA2-07A5-4C63-A18E-A9B42399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3462-279C-4AE2-9B50-F7BF8ACA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A652-D903-497E-A394-B29488F1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EB3AA-C860-45FC-A22F-4305A437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3A71-8D8E-4B96-886D-99A9E4B9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2C18-3786-4912-865A-8C60F19F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1257-5F09-4F73-BB32-AF8E2532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B6D14-A5C3-4C55-91AB-8C44916E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0B2C-6780-40CC-9B89-3396D165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9BF7-57BC-4C03-B6E8-32005023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1AA62-8B87-4537-9D9E-555AEFE0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6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3C74-3328-4C01-99C1-1CA8223D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B9E7-799D-4FE6-8053-283C0E75E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63926-F190-473F-9641-C43D86F3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FDF0D-AE55-401A-9433-F3F8A840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CD4CE-BB74-458F-BA87-8855359D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EDB14-34D9-4842-AB28-B42AF55B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41A-B445-42C5-A069-BFF70BB8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A598-18E2-49EC-A192-08C63003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65AAB-4E11-44CA-90C6-48B71C0E1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42A11-D42B-464D-94D6-476135A63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2E753-BC5A-463A-8377-DFB6FFF7F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AAAD2-1444-4CF0-8D5E-FE28662D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3AEE7-D5B2-496D-BD9A-6CE470CC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75F0F-2586-4766-A4A5-247E1636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B811-19F6-4EF6-9D53-54545F6B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B5272-114A-491B-9722-26D3E1D3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C42DF-9765-4483-8B22-254CDAEE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04F1-743F-4CEA-9050-E11BE323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C6604-BD5A-4C82-96AD-A7EA79F7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1F9A8-F6D7-432B-B311-A6ED9EF2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58745-D0DD-4B7F-9BCC-AEF31CF6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48EB-17B8-4C33-A7AD-5D6D231A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5D44-502D-4306-89F3-4B50AB9B8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72578-9727-4C22-A449-8C53B5CF5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B28B6-2A79-4131-B64F-59445D19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0613-684C-4691-BDF2-8E69246B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E7945-CC5A-4569-8B33-B2B573EA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0816-C47D-4E23-9994-CDAAF27A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02E08-1ED1-4B3F-8837-587C85F1F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230C8-06C0-4E0F-B78C-463EF1C08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397F9-9946-4BDC-B580-0599824A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AED-6BDA-41EC-A432-22AB564DA49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A79C-BD20-4D75-9913-9B7EB62E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BC154-0C69-4757-94B0-88D09DF5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DDB8-022D-4BEB-9DCF-63A164E8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2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D78B8-F510-4C2A-9FAB-9E96E36D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50351-0F4A-4144-BA75-C55980D93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8077-4C66-40E8-8109-FCD3EE04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8670BAED-6BDA-41EC-A432-22AB564DA49E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DEF29-A2C5-4371-9C52-5BFEDE4DD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DA14B-1037-46BB-BFB9-480452594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967EDDB8-022D-4BEB-9DCF-63A164E8FC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9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FAB65-0CDF-4E51-AD2B-5755EB65E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753770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recommendation engine with content-based &amp; collaborative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0A42A-13F1-414D-9F9C-55E2BBD53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Big Data Algorithm </a:t>
            </a:r>
          </a:p>
          <a:p>
            <a:pPr algn="l"/>
            <a:r>
              <a:rPr lang="en-US" dirty="0"/>
              <a:t>Group 4: Xuelian Jia, </a:t>
            </a:r>
            <a:r>
              <a:rPr lang="en-US" dirty="0" err="1"/>
              <a:t>Duyen</a:t>
            </a:r>
            <a:r>
              <a:rPr lang="en-US" dirty="0"/>
              <a:t> Doan, </a:t>
            </a:r>
            <a:r>
              <a:rPr lang="en-US" dirty="0" err="1"/>
              <a:t>Srivardhan</a:t>
            </a:r>
            <a:r>
              <a:rPr lang="en-US" dirty="0"/>
              <a:t> </a:t>
            </a:r>
            <a:r>
              <a:rPr lang="en-US" dirty="0" err="1"/>
              <a:t>Mhetre</a:t>
            </a:r>
            <a:endParaRPr lang="en-US" dirty="0"/>
          </a:p>
          <a:p>
            <a:pPr algn="l"/>
            <a:r>
              <a:rPr lang="en-US" dirty="0"/>
              <a:t>Dec 9, 2021 </a:t>
            </a:r>
          </a:p>
        </p:txBody>
      </p:sp>
      <p:pic>
        <p:nvPicPr>
          <p:cNvPr id="14" name="Picture 4" descr="Camera lens">
            <a:extLst>
              <a:ext uri="{FF2B5EF4-FFF2-40B4-BE49-F238E27FC236}">
                <a16:creationId xmlns:a16="http://schemas.microsoft.com/office/drawing/2014/main" id="{72545F27-7DC2-4DA4-BDA1-3DBC88C81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6" r="42847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2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C3251-A989-477B-9500-04D109981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546" y="878820"/>
            <a:ext cx="10450907" cy="58786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EB889-F49C-4DFA-8E94-94F58B1CD4B1}"/>
              </a:ext>
            </a:extLst>
          </p:cNvPr>
          <p:cNvSpPr txBox="1"/>
          <p:nvPr/>
        </p:nvSpPr>
        <p:spPr>
          <a:xfrm>
            <a:off x="317500" y="355600"/>
            <a:ext cx="78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3. Project Interface</a:t>
            </a:r>
          </a:p>
        </p:txBody>
      </p:sp>
    </p:spTree>
    <p:extLst>
      <p:ext uri="{BB962C8B-B14F-4D97-AF65-F5344CB8AC3E}">
        <p14:creationId xmlns:p14="http://schemas.microsoft.com/office/powerpoint/2010/main" val="183236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01C37-F496-46CF-989A-EB270E22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072937"/>
            <a:ext cx="6019800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7B3E6-2B6C-4A8D-9D8A-5EAF3FFB8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976559"/>
            <a:ext cx="5572125" cy="263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13557-55A6-43AD-8286-CDC0DF6BD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88" y="3179640"/>
            <a:ext cx="5476875" cy="2543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F4993C-6676-47A3-B71E-D7356890347B}"/>
              </a:ext>
            </a:extLst>
          </p:cNvPr>
          <p:cNvSpPr txBox="1"/>
          <p:nvPr/>
        </p:nvSpPr>
        <p:spPr>
          <a:xfrm>
            <a:off x="8698418" y="622095"/>
            <a:ext cx="144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LSH cosine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1E471-8400-4A4D-A005-5109648C2B3B}"/>
              </a:ext>
            </a:extLst>
          </p:cNvPr>
          <p:cNvSpPr txBox="1"/>
          <p:nvPr/>
        </p:nvSpPr>
        <p:spPr>
          <a:xfrm>
            <a:off x="2108740" y="2810308"/>
            <a:ext cx="20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Cosine similarity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461CB-05DD-4EB2-B888-306A9DF0331F}"/>
              </a:ext>
            </a:extLst>
          </p:cNvPr>
          <p:cNvSpPr txBox="1"/>
          <p:nvPr/>
        </p:nvSpPr>
        <p:spPr>
          <a:xfrm>
            <a:off x="215088" y="808958"/>
            <a:ext cx="848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4.1 Contend-based filtering recommendations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13FAE-C13D-403E-9E17-11A21E74DEA3}"/>
              </a:ext>
            </a:extLst>
          </p:cNvPr>
          <p:cNvSpPr txBox="1"/>
          <p:nvPr/>
        </p:nvSpPr>
        <p:spPr>
          <a:xfrm>
            <a:off x="203200" y="355600"/>
            <a:ext cx="78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4.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CCCE2-2D24-4FDC-B285-157F1CFE1EAB}"/>
              </a:ext>
            </a:extLst>
          </p:cNvPr>
          <p:cNvSpPr txBox="1"/>
          <p:nvPr/>
        </p:nvSpPr>
        <p:spPr>
          <a:xfrm>
            <a:off x="1993900" y="1994299"/>
            <a:ext cx="276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a sample</a:t>
            </a:r>
          </a:p>
        </p:txBody>
      </p:sp>
    </p:spTree>
    <p:extLst>
      <p:ext uri="{BB962C8B-B14F-4D97-AF65-F5344CB8AC3E}">
        <p14:creationId xmlns:p14="http://schemas.microsoft.com/office/powerpoint/2010/main" val="366593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B8603D-69A0-4932-8596-56FDEE5BE92D}"/>
              </a:ext>
            </a:extLst>
          </p:cNvPr>
          <p:cNvSpPr txBox="1"/>
          <p:nvPr/>
        </p:nvSpPr>
        <p:spPr>
          <a:xfrm>
            <a:off x="598960" y="655994"/>
            <a:ext cx="276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the full dataset</a:t>
            </a:r>
          </a:p>
        </p:txBody>
      </p:sp>
      <p:pic>
        <p:nvPicPr>
          <p:cNvPr id="7" name="Picture 6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2268EBCD-3A9E-4FDA-99AF-6FC99B7DD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3876"/>
            <a:ext cx="12192000" cy="2990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D7403-5FC4-4102-9A0D-487752EB3468}"/>
              </a:ext>
            </a:extLst>
          </p:cNvPr>
          <p:cNvSpPr txBox="1"/>
          <p:nvPr/>
        </p:nvSpPr>
        <p:spPr>
          <a:xfrm>
            <a:off x="1120200" y="1483204"/>
            <a:ext cx="20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274322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3115867-E2F4-4E19-8D69-EFBD427B8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0" y="1917700"/>
            <a:ext cx="10788520" cy="234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04A8C0-D500-43AF-9579-BF727FD07042}"/>
              </a:ext>
            </a:extLst>
          </p:cNvPr>
          <p:cNvSpPr txBox="1"/>
          <p:nvPr/>
        </p:nvSpPr>
        <p:spPr>
          <a:xfrm>
            <a:off x="215088" y="808958"/>
            <a:ext cx="848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Pitfalls of LSH 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08D02-A353-4555-B5F7-35CEB793E98A}"/>
              </a:ext>
            </a:extLst>
          </p:cNvPr>
          <p:cNvSpPr txBox="1"/>
          <p:nvPr/>
        </p:nvSpPr>
        <p:spPr>
          <a:xfrm>
            <a:off x="488950" y="5229892"/>
            <a:ext cx="1121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Forming candidate pairs of movies in the same bucket are </a:t>
            </a:r>
            <a:r>
              <a:rPr lang="en-US" sz="2000" dirty="0">
                <a:highlight>
                  <a:srgbClr val="FFFF00"/>
                </a:highlight>
              </a:rPr>
              <a:t>time-consuming</a:t>
            </a:r>
            <a:r>
              <a:rPr lang="en-US" sz="2000" dirty="0"/>
              <a:t> for very large dataset.</a:t>
            </a:r>
          </a:p>
          <a:p>
            <a:r>
              <a:rPr lang="en-US" sz="2000" dirty="0"/>
              <a:t>Find the buckets a movie falls in and search candidate pairs is complex, an item can fall into many buckets (the number of bands used in LSH)</a:t>
            </a:r>
          </a:p>
        </p:txBody>
      </p:sp>
    </p:spTree>
    <p:extLst>
      <p:ext uri="{BB962C8B-B14F-4D97-AF65-F5344CB8AC3E}">
        <p14:creationId xmlns:p14="http://schemas.microsoft.com/office/powerpoint/2010/main" val="3842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622CB-D5B2-4399-8AC6-C31C0607F022}"/>
              </a:ext>
            </a:extLst>
          </p:cNvPr>
          <p:cNvSpPr txBox="1"/>
          <p:nvPr/>
        </p:nvSpPr>
        <p:spPr>
          <a:xfrm>
            <a:off x="215088" y="808958"/>
            <a:ext cx="8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4.2 Collaborative filtering recommendations</a:t>
            </a:r>
            <a:endParaRPr lang="en-US" sz="1600" b="1" dirty="0">
              <a:latin typeface="Garamond" panose="02020404030301010803" pitchFamily="18" charset="0"/>
            </a:endParaRPr>
          </a:p>
          <a:p>
            <a:endParaRPr lang="en-US" sz="16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B890316-B3F7-499A-A326-3E92CA9B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00" y="2329351"/>
            <a:ext cx="7572375" cy="4476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09793D-8A19-4099-AEFF-15381BBBCA21}"/>
              </a:ext>
            </a:extLst>
          </p:cNvPr>
          <p:cNvSpPr txBox="1"/>
          <p:nvPr/>
        </p:nvSpPr>
        <p:spPr>
          <a:xfrm>
            <a:off x="7935262" y="1886176"/>
            <a:ext cx="385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model for full rating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2F200-2AAE-4146-989F-08DB1D68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" y="1886176"/>
            <a:ext cx="7534275" cy="3438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007B39-178D-47E2-93E8-DE6D13A7D0A3}"/>
              </a:ext>
            </a:extLst>
          </p:cNvPr>
          <p:cNvSpPr txBox="1"/>
          <p:nvPr/>
        </p:nvSpPr>
        <p:spPr>
          <a:xfrm>
            <a:off x="400987" y="1533299"/>
            <a:ext cx="724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optimal parameter using </a:t>
            </a:r>
            <a:r>
              <a:rPr lang="en-US" dirty="0" err="1"/>
              <a:t>GridSearchCV</a:t>
            </a:r>
            <a:r>
              <a:rPr lang="en-US" dirty="0"/>
              <a:t> and small rating dataset</a:t>
            </a:r>
          </a:p>
        </p:txBody>
      </p:sp>
    </p:spTree>
    <p:extLst>
      <p:ext uri="{BB962C8B-B14F-4D97-AF65-F5344CB8AC3E}">
        <p14:creationId xmlns:p14="http://schemas.microsoft.com/office/powerpoint/2010/main" val="31406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99FB0-4FAA-4E92-BD9C-DC250532C1F3}"/>
              </a:ext>
            </a:extLst>
          </p:cNvPr>
          <p:cNvSpPr txBox="1"/>
          <p:nvPr/>
        </p:nvSpPr>
        <p:spPr>
          <a:xfrm>
            <a:off x="215088" y="808958"/>
            <a:ext cx="8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4.3 Comparison of Contend-based &amp; Collaborative filtering</a:t>
            </a:r>
            <a:endParaRPr lang="en-US" sz="1600" b="1" dirty="0">
              <a:latin typeface="Garamond" panose="02020404030301010803" pitchFamily="18" charset="0"/>
            </a:endParaRPr>
          </a:p>
          <a:p>
            <a:endParaRPr lang="en-US" sz="16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15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A7AA7-45CC-45E5-9423-A93FEE4DA5A9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FCAE5C-0288-40E2-A656-B5E0FFDE0E38}"/>
              </a:ext>
            </a:extLst>
          </p:cNvPr>
          <p:cNvSpPr txBox="1"/>
          <p:nvPr/>
        </p:nvSpPr>
        <p:spPr>
          <a:xfrm>
            <a:off x="2057400" y="62959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https://github.com/duyendoan/BigDataAlgGroup4</a:t>
            </a:r>
          </a:p>
        </p:txBody>
      </p:sp>
      <p:pic>
        <p:nvPicPr>
          <p:cNvPr id="38" name="Picture 37" descr="Film reel and slate">
            <a:extLst>
              <a:ext uri="{FF2B5EF4-FFF2-40B4-BE49-F238E27FC236}">
                <a16:creationId xmlns:a16="http://schemas.microsoft.com/office/drawing/2014/main" id="{E8E6BAD7-7C35-45DB-BCD6-05E74E44B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6000"/>
          </a:blip>
          <a:srcRect l="11154" r="30808" b="-1"/>
          <a:stretch/>
        </p:blipFill>
        <p:spPr>
          <a:xfrm>
            <a:off x="6793781" y="451381"/>
            <a:ext cx="4849790" cy="557784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400950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llout: Down Arrow 26">
            <a:extLst>
              <a:ext uri="{FF2B5EF4-FFF2-40B4-BE49-F238E27FC236}">
                <a16:creationId xmlns:a16="http://schemas.microsoft.com/office/drawing/2014/main" id="{D5C71218-8A05-40D1-80FE-33EA89158257}"/>
              </a:ext>
            </a:extLst>
          </p:cNvPr>
          <p:cNvSpPr/>
          <p:nvPr/>
        </p:nvSpPr>
        <p:spPr>
          <a:xfrm>
            <a:off x="914400" y="1409700"/>
            <a:ext cx="6553200" cy="3838634"/>
          </a:xfrm>
          <a:prstGeom prst="downArrowCallout">
            <a:avLst>
              <a:gd name="adj1" fmla="val 8620"/>
              <a:gd name="adj2" fmla="val 11455"/>
              <a:gd name="adj3" fmla="val 14413"/>
              <a:gd name="adj4" fmla="val 7391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67D741-F09A-4D26-AA48-C583E6B392BE}"/>
              </a:ext>
            </a:extLst>
          </p:cNvPr>
          <p:cNvSpPr/>
          <p:nvPr/>
        </p:nvSpPr>
        <p:spPr>
          <a:xfrm>
            <a:off x="5449887" y="2021109"/>
            <a:ext cx="1511300" cy="5534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Cast</a:t>
            </a:r>
          </a:p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Crew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76AED84-3F37-49F2-819C-98D6576A9C4D}"/>
              </a:ext>
            </a:extLst>
          </p:cNvPr>
          <p:cNvSpPr/>
          <p:nvPr/>
        </p:nvSpPr>
        <p:spPr>
          <a:xfrm>
            <a:off x="2425700" y="3503287"/>
            <a:ext cx="15113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Genres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9B31A5-A93D-40A1-BBC6-8E1462D40D64}"/>
              </a:ext>
            </a:extLst>
          </p:cNvPr>
          <p:cNvSpPr/>
          <p:nvPr/>
        </p:nvSpPr>
        <p:spPr>
          <a:xfrm>
            <a:off x="2425700" y="2299862"/>
            <a:ext cx="1828800" cy="11291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Adult </a:t>
            </a:r>
          </a:p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Popularity</a:t>
            </a:r>
          </a:p>
          <a:p>
            <a:r>
              <a:rPr lang="en-US" sz="1800" dirty="0" err="1">
                <a:solidFill>
                  <a:schemeClr val="tx1"/>
                </a:solidFill>
                <a:latin typeface="Garamond" panose="02020404030301010803" pitchFamily="18" charset="0"/>
              </a:rPr>
              <a:t>vote_average</a:t>
            </a:r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Garamond" panose="02020404030301010803" pitchFamily="18" charset="0"/>
              </a:rPr>
              <a:t>vote_count</a:t>
            </a: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C9F5D5-21B6-4355-820B-B5771DBDE3D6}"/>
              </a:ext>
            </a:extLst>
          </p:cNvPr>
          <p:cNvSpPr/>
          <p:nvPr/>
        </p:nvSpPr>
        <p:spPr>
          <a:xfrm>
            <a:off x="5435600" y="1609666"/>
            <a:ext cx="15113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Garamond" panose="02020404030301010803" pitchFamily="18" charset="0"/>
              </a:rPr>
              <a:t>MovieID</a:t>
            </a:r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C4357C-3FCC-4A68-8FB7-E289824AF713}"/>
              </a:ext>
            </a:extLst>
          </p:cNvPr>
          <p:cNvSpPr/>
          <p:nvPr/>
        </p:nvSpPr>
        <p:spPr>
          <a:xfrm>
            <a:off x="2425700" y="1609666"/>
            <a:ext cx="1511300" cy="6509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Garamond" panose="02020404030301010803" pitchFamily="18" charset="0"/>
              </a:rPr>
              <a:t>MovieID</a:t>
            </a:r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Title 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8F86166F-E444-4E42-961E-3978BA2848B9}"/>
              </a:ext>
            </a:extLst>
          </p:cNvPr>
          <p:cNvSpPr/>
          <p:nvPr/>
        </p:nvSpPr>
        <p:spPr>
          <a:xfrm>
            <a:off x="8102600" y="1409699"/>
            <a:ext cx="1733550" cy="3733801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7442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FF791-7AF6-4FC4-97B3-3B41A0097A04}"/>
              </a:ext>
            </a:extLst>
          </p:cNvPr>
          <p:cNvSpPr txBox="1"/>
          <p:nvPr/>
        </p:nvSpPr>
        <p:spPr>
          <a:xfrm>
            <a:off x="317500" y="355600"/>
            <a:ext cx="360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1. Overview 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23481-BA53-4C5D-88E7-AADCF9913920}"/>
              </a:ext>
            </a:extLst>
          </p:cNvPr>
          <p:cNvSpPr txBox="1"/>
          <p:nvPr/>
        </p:nvSpPr>
        <p:spPr>
          <a:xfrm>
            <a:off x="1828800" y="1045757"/>
            <a:ext cx="1042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movies_metadata.csv</a:t>
            </a:r>
            <a:r>
              <a:rPr lang="en-US" sz="2400" dirty="0">
                <a:latin typeface="Garamond" panose="02020404030301010803" pitchFamily="18" charset="0"/>
              </a:rPr>
              <a:t>		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credits.csv</a:t>
            </a:r>
            <a:r>
              <a:rPr lang="en-US" sz="2400" dirty="0">
                <a:latin typeface="Garamond" panose="02020404030301010803" pitchFamily="18" charset="0"/>
              </a:rPr>
              <a:t>		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ratings.csv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11029-893C-4DA6-965A-692A38BEBA7F}"/>
              </a:ext>
            </a:extLst>
          </p:cNvPr>
          <p:cNvSpPr txBox="1"/>
          <p:nvPr/>
        </p:nvSpPr>
        <p:spPr>
          <a:xfrm>
            <a:off x="8442325" y="1609666"/>
            <a:ext cx="12604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Garamond" panose="02020404030301010803" pitchFamily="18" charset="0"/>
              </a:rPr>
              <a:t>MovieID</a:t>
            </a:r>
            <a:endParaRPr lang="en-US" sz="2000" dirty="0">
              <a:latin typeface="Garamond" panose="02020404030301010803" pitchFamily="18" charset="0"/>
            </a:endParaRPr>
          </a:p>
          <a:p>
            <a:r>
              <a:rPr lang="en-US" sz="2000" dirty="0" err="1">
                <a:latin typeface="Garamond" panose="02020404030301010803" pitchFamily="18" charset="0"/>
              </a:rPr>
              <a:t>UserID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Rating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016882-C93B-4A88-B01B-04004E1AE1EC}"/>
              </a:ext>
            </a:extLst>
          </p:cNvPr>
          <p:cNvSpPr txBox="1"/>
          <p:nvPr/>
        </p:nvSpPr>
        <p:spPr>
          <a:xfrm>
            <a:off x="7851774" y="5340221"/>
            <a:ext cx="244157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Collaborative filtering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408D30-1B21-4DBC-8499-D43DCBD7D4BC}"/>
              </a:ext>
            </a:extLst>
          </p:cNvPr>
          <p:cNvSpPr txBox="1"/>
          <p:nvPr/>
        </p:nvSpPr>
        <p:spPr>
          <a:xfrm>
            <a:off x="2882900" y="5340221"/>
            <a:ext cx="244157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Movie profile</a:t>
            </a:r>
          </a:p>
          <a:p>
            <a:pPr algn="ctr"/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Content-based filtering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A999FE-944F-42F3-BA3B-941C86D43E40}"/>
              </a:ext>
            </a:extLst>
          </p:cNvPr>
          <p:cNvSpPr txBox="1"/>
          <p:nvPr/>
        </p:nvSpPr>
        <p:spPr>
          <a:xfrm>
            <a:off x="4714875" y="1611810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BAC82F-10D3-401A-AE74-BA93F7BA27D3}"/>
              </a:ext>
            </a:extLst>
          </p:cNvPr>
          <p:cNvSpPr txBox="1"/>
          <p:nvPr/>
        </p:nvSpPr>
        <p:spPr>
          <a:xfrm>
            <a:off x="1333500" y="2687628"/>
            <a:ext cx="11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Numerical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4735C-BD62-45AA-B67C-23DEF87883F6}"/>
              </a:ext>
            </a:extLst>
          </p:cNvPr>
          <p:cNvSpPr txBox="1"/>
          <p:nvPr/>
        </p:nvSpPr>
        <p:spPr>
          <a:xfrm>
            <a:off x="1654175" y="3508873"/>
            <a:ext cx="98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Words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BC9DF-BAA3-426A-83EB-386EDA9EF169}"/>
              </a:ext>
            </a:extLst>
          </p:cNvPr>
          <p:cNvSpPr txBox="1"/>
          <p:nvPr/>
        </p:nvSpPr>
        <p:spPr>
          <a:xfrm>
            <a:off x="3825174" y="3804077"/>
            <a:ext cx="228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≈45,000 movies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B06C05-6A14-46A7-AE63-F32F080BF54E}"/>
              </a:ext>
            </a:extLst>
          </p:cNvPr>
          <p:cNvSpPr txBox="1"/>
          <p:nvPr/>
        </p:nvSpPr>
        <p:spPr>
          <a:xfrm>
            <a:off x="8259897" y="3100656"/>
            <a:ext cx="14380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Small:</a:t>
            </a:r>
          </a:p>
          <a:p>
            <a:r>
              <a:rPr lang="en-US" dirty="0">
                <a:latin typeface="Garamond" panose="02020404030301010803" pitchFamily="18" charset="0"/>
              </a:rPr>
              <a:t>700 users on</a:t>
            </a:r>
          </a:p>
          <a:p>
            <a:r>
              <a:rPr lang="en-US" dirty="0">
                <a:latin typeface="Garamond" panose="02020404030301010803" pitchFamily="18" charset="0"/>
              </a:rPr>
              <a:t>9,000 movies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39854-FC29-4C01-A368-9AD846F31F40}"/>
              </a:ext>
            </a:extLst>
          </p:cNvPr>
          <p:cNvSpPr txBox="1"/>
          <p:nvPr/>
        </p:nvSpPr>
        <p:spPr>
          <a:xfrm>
            <a:off x="4638674" y="2141125"/>
            <a:ext cx="98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Words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4448A4-FEC6-4D04-9F92-A4D003B4B554}"/>
              </a:ext>
            </a:extLst>
          </p:cNvPr>
          <p:cNvSpPr txBox="1"/>
          <p:nvPr/>
        </p:nvSpPr>
        <p:spPr>
          <a:xfrm>
            <a:off x="1879600" y="1611810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B204D-0420-4E5C-BCF1-1073E952DDBE}"/>
              </a:ext>
            </a:extLst>
          </p:cNvPr>
          <p:cNvSpPr txBox="1"/>
          <p:nvPr/>
        </p:nvSpPr>
        <p:spPr>
          <a:xfrm>
            <a:off x="4276539" y="4247853"/>
            <a:ext cx="4964114" cy="1015663"/>
          </a:xfrm>
          <a:prstGeom prst="rect">
            <a:avLst/>
          </a:prstGeom>
          <a:solidFill>
            <a:srgbClr val="FF7C80">
              <a:alpha val="96000"/>
            </a:srgb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Recommend movies based on:</a:t>
            </a:r>
          </a:p>
          <a:p>
            <a:pPr marL="457200" indent="-457200">
              <a:buAutoNum type="arabicParenR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movie a user watched </a:t>
            </a:r>
          </a:p>
          <a:p>
            <a:pPr marL="457200" indent="-457200">
              <a:buAutoNum type="arabicParenR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ratings of many users for many movies</a:t>
            </a:r>
          </a:p>
        </p:txBody>
      </p:sp>
    </p:spTree>
    <p:extLst>
      <p:ext uri="{BB962C8B-B14F-4D97-AF65-F5344CB8AC3E}">
        <p14:creationId xmlns:p14="http://schemas.microsoft.com/office/powerpoint/2010/main" val="182559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CD8511-7CE4-4742-84DD-7C606BAE2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6140"/>
            <a:ext cx="5464175" cy="371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2C831C-914E-4DB0-A054-86FB05A9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98663"/>
            <a:ext cx="6096000" cy="336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FCA91-A28C-42E0-98A2-DB98EAC31E75}"/>
              </a:ext>
            </a:extLst>
          </p:cNvPr>
          <p:cNvSpPr txBox="1"/>
          <p:nvPr/>
        </p:nvSpPr>
        <p:spPr>
          <a:xfrm>
            <a:off x="1130301" y="2143070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Plot of missing data in each 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D0EA7-AE0D-4E33-A6BE-222BD0EA0B5C}"/>
              </a:ext>
            </a:extLst>
          </p:cNvPr>
          <p:cNvSpPr txBox="1"/>
          <p:nvPr/>
        </p:nvSpPr>
        <p:spPr>
          <a:xfrm>
            <a:off x="317500" y="355600"/>
            <a:ext cx="360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Basic analysis</a:t>
            </a:r>
            <a:endParaRPr lang="en-US" sz="16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1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E54D5-CA04-4014-9CE7-0B5B376E52E0}"/>
              </a:ext>
            </a:extLst>
          </p:cNvPr>
          <p:cNvSpPr txBox="1"/>
          <p:nvPr/>
        </p:nvSpPr>
        <p:spPr>
          <a:xfrm>
            <a:off x="317500" y="355600"/>
            <a:ext cx="78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2.1 Content-based Filtering - Movie Profile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80329-2CC0-4F6F-B101-1E806488FFD3}"/>
              </a:ext>
            </a:extLst>
          </p:cNvPr>
          <p:cNvSpPr txBox="1"/>
          <p:nvPr/>
        </p:nvSpPr>
        <p:spPr>
          <a:xfrm>
            <a:off x="514926" y="1092880"/>
            <a:ext cx="152977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Genres + </a:t>
            </a:r>
          </a:p>
          <a:p>
            <a:r>
              <a:rPr lang="en-US" dirty="0">
                <a:latin typeface="Garamond" panose="02020404030301010803" pitchFamily="18" charset="0"/>
              </a:rPr>
              <a:t>cast (first 3) + </a:t>
            </a:r>
          </a:p>
          <a:p>
            <a:r>
              <a:rPr lang="en-US" dirty="0">
                <a:latin typeface="Garamond" panose="02020404030301010803" pitchFamily="18" charset="0"/>
              </a:rPr>
              <a:t>crew (director)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3E44F4-1519-4AFC-84AB-95C308383951}"/>
              </a:ext>
            </a:extLst>
          </p:cNvPr>
          <p:cNvSpPr/>
          <p:nvPr/>
        </p:nvSpPr>
        <p:spPr>
          <a:xfrm>
            <a:off x="1720843" y="2726124"/>
            <a:ext cx="1152000" cy="234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284E4-3921-4454-A7B5-11AAF5CF93B8}"/>
              </a:ext>
            </a:extLst>
          </p:cNvPr>
          <p:cNvSpPr txBox="1"/>
          <p:nvPr/>
        </p:nvSpPr>
        <p:spPr>
          <a:xfrm>
            <a:off x="1526547" y="2316634"/>
            <a:ext cx="183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CountVectorizer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64A9F-4ED9-4A9F-8725-09C6210A3E13}"/>
              </a:ext>
            </a:extLst>
          </p:cNvPr>
          <p:cNvSpPr txBox="1"/>
          <p:nvPr/>
        </p:nvSpPr>
        <p:spPr>
          <a:xfrm>
            <a:off x="6152158" y="3813059"/>
            <a:ext cx="228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Normalized matrix movie profile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75FDCAE-8189-4C84-A910-65821448BF35}"/>
              </a:ext>
            </a:extLst>
          </p:cNvPr>
          <p:cNvSpPr/>
          <p:nvPr/>
        </p:nvSpPr>
        <p:spPr>
          <a:xfrm>
            <a:off x="5213704" y="3935628"/>
            <a:ext cx="923827" cy="256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1A2C9AB-D412-4F66-A78B-8C51E1554431}"/>
              </a:ext>
            </a:extLst>
          </p:cNvPr>
          <p:cNvSpPr/>
          <p:nvPr/>
        </p:nvSpPr>
        <p:spPr>
          <a:xfrm rot="5400000">
            <a:off x="800554" y="2190634"/>
            <a:ext cx="432000" cy="25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3E9A2C-B5E1-46FD-BA27-2CD3CD82E2A2}"/>
              </a:ext>
            </a:extLst>
          </p:cNvPr>
          <p:cNvSpPr txBox="1"/>
          <p:nvPr/>
        </p:nvSpPr>
        <p:spPr>
          <a:xfrm>
            <a:off x="205203" y="2679167"/>
            <a:ext cx="199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Combined info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C05C73-58B1-45B5-89F1-368725A042F6}"/>
              </a:ext>
            </a:extLst>
          </p:cNvPr>
          <p:cNvSpPr txBox="1"/>
          <p:nvPr/>
        </p:nvSpPr>
        <p:spPr>
          <a:xfrm>
            <a:off x="5161313" y="3443727"/>
            <a:ext cx="22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MinMaxScaler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8E16A-5996-4879-A00D-60D594BED2AC}"/>
              </a:ext>
            </a:extLst>
          </p:cNvPr>
          <p:cNvSpPr txBox="1"/>
          <p:nvPr/>
        </p:nvSpPr>
        <p:spPr>
          <a:xfrm>
            <a:off x="3005623" y="4687866"/>
            <a:ext cx="147142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Adult </a:t>
            </a:r>
          </a:p>
          <a:p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Popularity</a:t>
            </a:r>
          </a:p>
          <a:p>
            <a:r>
              <a:rPr lang="en-US" sz="1800" dirty="0" err="1">
                <a:solidFill>
                  <a:schemeClr val="tx1"/>
                </a:solidFill>
                <a:latin typeface="Garamond" panose="02020404030301010803" pitchFamily="18" charset="0"/>
              </a:rPr>
              <a:t>vote_average</a:t>
            </a:r>
            <a:endParaRPr lang="en-US" sz="18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Garamond" panose="02020404030301010803" pitchFamily="18" charset="0"/>
              </a:rPr>
              <a:t>vote_count</a:t>
            </a:r>
            <a:r>
              <a:rPr 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FFEDFF-0967-4F8C-9FCC-47002E3B877D}"/>
              </a:ext>
            </a:extLst>
          </p:cNvPr>
          <p:cNvSpPr txBox="1"/>
          <p:nvPr/>
        </p:nvSpPr>
        <p:spPr>
          <a:xfrm>
            <a:off x="3028549" y="2573729"/>
            <a:ext cx="147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Movie-word binary matrix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63CEA1AF-07BE-4248-B8E4-17451E307320}"/>
              </a:ext>
            </a:extLst>
          </p:cNvPr>
          <p:cNvSpPr/>
          <p:nvPr/>
        </p:nvSpPr>
        <p:spPr>
          <a:xfrm>
            <a:off x="4449177" y="2882367"/>
            <a:ext cx="728831" cy="236273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76053F9-9A07-4D50-8BCE-46FA20198602}"/>
              </a:ext>
            </a:extLst>
          </p:cNvPr>
          <p:cNvSpPr/>
          <p:nvPr/>
        </p:nvSpPr>
        <p:spPr>
          <a:xfrm>
            <a:off x="8530341" y="2881395"/>
            <a:ext cx="923827" cy="256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775B10-27B3-4D73-A4DD-8AE5F61DDBE7}"/>
              </a:ext>
            </a:extLst>
          </p:cNvPr>
          <p:cNvSpPr txBox="1"/>
          <p:nvPr/>
        </p:nvSpPr>
        <p:spPr>
          <a:xfrm>
            <a:off x="8428524" y="2619465"/>
            <a:ext cx="22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LSH cosine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6339AFDA-F704-407B-A4BA-0282264695AF}"/>
              </a:ext>
            </a:extLst>
          </p:cNvPr>
          <p:cNvSpPr/>
          <p:nvPr/>
        </p:nvSpPr>
        <p:spPr>
          <a:xfrm flipH="1">
            <a:off x="7986643" y="2950697"/>
            <a:ext cx="482255" cy="2362733"/>
          </a:xfrm>
          <a:prstGeom prst="rightBrace">
            <a:avLst>
              <a:gd name="adj1" fmla="val 8333"/>
              <a:gd name="adj2" fmla="val 483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36C506F-E29C-40B6-81DC-B3A768BC46AE}"/>
              </a:ext>
            </a:extLst>
          </p:cNvPr>
          <p:cNvSpPr/>
          <p:nvPr/>
        </p:nvSpPr>
        <p:spPr>
          <a:xfrm>
            <a:off x="8498081" y="5146179"/>
            <a:ext cx="923827" cy="256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0C52F9-5D2A-438D-8269-2E0D7370D8C1}"/>
              </a:ext>
            </a:extLst>
          </p:cNvPr>
          <p:cNvSpPr txBox="1"/>
          <p:nvPr/>
        </p:nvSpPr>
        <p:spPr>
          <a:xfrm>
            <a:off x="8438399" y="4796280"/>
            <a:ext cx="147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Cosine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E956E72-7118-4F83-A741-68CD88CA5964}"/>
              </a:ext>
            </a:extLst>
          </p:cNvPr>
          <p:cNvSpPr/>
          <p:nvPr/>
        </p:nvSpPr>
        <p:spPr>
          <a:xfrm flipH="1">
            <a:off x="9676307" y="1779683"/>
            <a:ext cx="468000" cy="1800000"/>
          </a:xfrm>
          <a:prstGeom prst="rightBrace">
            <a:avLst>
              <a:gd name="adj1" fmla="val 8333"/>
              <a:gd name="adj2" fmla="val 5803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03988-2B1A-483D-B646-613B951D9047}"/>
              </a:ext>
            </a:extLst>
          </p:cNvPr>
          <p:cNvSpPr txBox="1"/>
          <p:nvPr/>
        </p:nvSpPr>
        <p:spPr>
          <a:xfrm>
            <a:off x="10158562" y="1556924"/>
            <a:ext cx="2895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Bucket 1: 	movie 1, </a:t>
            </a:r>
          </a:p>
          <a:p>
            <a:r>
              <a:rPr lang="en-US" dirty="0">
                <a:latin typeface="Garamond" panose="02020404030301010803" pitchFamily="18" charset="0"/>
              </a:rPr>
              <a:t>	movie 2</a:t>
            </a:r>
          </a:p>
          <a:p>
            <a:r>
              <a:rPr lang="en-US" dirty="0">
                <a:latin typeface="Garamond" panose="02020404030301010803" pitchFamily="18" charset="0"/>
              </a:rPr>
              <a:t>	…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43BE0-E313-47D8-849F-A32C4E617E7C}"/>
              </a:ext>
            </a:extLst>
          </p:cNvPr>
          <p:cNvSpPr txBox="1"/>
          <p:nvPr/>
        </p:nvSpPr>
        <p:spPr>
          <a:xfrm>
            <a:off x="10158562" y="2376594"/>
            <a:ext cx="14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Bucket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5B0EBB-CCEA-4046-A31A-D766F67E1CBF}"/>
              </a:ext>
            </a:extLst>
          </p:cNvPr>
          <p:cNvSpPr txBox="1"/>
          <p:nvPr/>
        </p:nvSpPr>
        <p:spPr>
          <a:xfrm>
            <a:off x="10158562" y="3040792"/>
            <a:ext cx="14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Bucket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A12256-6FA2-47E2-8478-D1DDB1387155}"/>
              </a:ext>
            </a:extLst>
          </p:cNvPr>
          <p:cNvSpPr txBox="1"/>
          <p:nvPr/>
        </p:nvSpPr>
        <p:spPr>
          <a:xfrm>
            <a:off x="10187746" y="3299469"/>
            <a:ext cx="14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….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549B0E-048E-430B-B609-853A40CBD8A8}"/>
              </a:ext>
            </a:extLst>
          </p:cNvPr>
          <p:cNvSpPr txBox="1"/>
          <p:nvPr/>
        </p:nvSpPr>
        <p:spPr>
          <a:xfrm>
            <a:off x="9567475" y="4122655"/>
            <a:ext cx="22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Movie similarity matrix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73D22E2-03AB-47CC-B6D3-91F8E360CEC4}"/>
              </a:ext>
            </a:extLst>
          </p:cNvPr>
          <p:cNvSpPr/>
          <p:nvPr/>
        </p:nvSpPr>
        <p:spPr>
          <a:xfrm rot="16200000" flipV="1">
            <a:off x="10793258" y="1103133"/>
            <a:ext cx="432000" cy="25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0BBEF8-A8CB-42A9-A4CE-4BA205B19724}"/>
              </a:ext>
            </a:extLst>
          </p:cNvPr>
          <p:cNvSpPr txBox="1"/>
          <p:nvPr/>
        </p:nvSpPr>
        <p:spPr>
          <a:xfrm>
            <a:off x="10144307" y="152263"/>
            <a:ext cx="228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Top 10</a:t>
            </a:r>
          </a:p>
          <a:p>
            <a:r>
              <a:rPr lang="en-US" dirty="0">
                <a:latin typeface="Garamond" panose="02020404030301010803" pitchFamily="18" charset="0"/>
              </a:rPr>
              <a:t>Rank by popularity </a:t>
            </a:r>
          </a:p>
          <a:p>
            <a:r>
              <a:rPr lang="en-US" dirty="0">
                <a:latin typeface="Garamond" panose="02020404030301010803" pitchFamily="18" charset="0"/>
              </a:rPr>
              <a:t>Rank by similarity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CECAF7F-DCE7-4C36-8054-196DF472D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51421"/>
              </p:ext>
            </p:extLst>
          </p:nvPr>
        </p:nvGraphicFramePr>
        <p:xfrm>
          <a:off x="9721160" y="4589511"/>
          <a:ext cx="198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4833755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8860906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975229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953471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06461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95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1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426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1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344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1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565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02779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DC94525-A579-448B-A2AC-8F08D0FC9CA1}"/>
              </a:ext>
            </a:extLst>
          </p:cNvPr>
          <p:cNvSpPr txBox="1"/>
          <p:nvPr/>
        </p:nvSpPr>
        <p:spPr>
          <a:xfrm>
            <a:off x="3382567" y="869916"/>
            <a:ext cx="6527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Given a movie, recommend movies based on similarity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B950B6-380A-441E-ABEB-151FCB6D4EA9}"/>
              </a:ext>
            </a:extLst>
          </p:cNvPr>
          <p:cNvSpPr txBox="1"/>
          <p:nvPr/>
        </p:nvSpPr>
        <p:spPr>
          <a:xfrm>
            <a:off x="9662494" y="6486089"/>
            <a:ext cx="313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Top 10 Rank by similarity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7238533-E623-4C8C-9811-1FB7C052A082}"/>
              </a:ext>
            </a:extLst>
          </p:cNvPr>
          <p:cNvSpPr/>
          <p:nvPr/>
        </p:nvSpPr>
        <p:spPr>
          <a:xfrm rot="5400000">
            <a:off x="10511314" y="6158122"/>
            <a:ext cx="432000" cy="25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8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4792-2F84-47D5-8644-1C29005A9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When dealing with the cast and crew columns:</a:t>
            </a:r>
          </a:p>
          <a:p>
            <a:r>
              <a:rPr lang="en-US" sz="2400" dirty="0"/>
              <a:t>Remove the space between first and last name, so that two person with same first name and different last name won’t be treated as same person. </a:t>
            </a:r>
          </a:p>
          <a:p>
            <a:r>
              <a:rPr lang="en-US" sz="2400" dirty="0"/>
              <a:t>Only include the first three actors, the full list will dramatically increase vector dimensions and less meaningful data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CEDC6-2FB7-49C4-A03F-274AA3321781}"/>
              </a:ext>
            </a:extLst>
          </p:cNvPr>
          <p:cNvSpPr txBox="1"/>
          <p:nvPr/>
        </p:nvSpPr>
        <p:spPr>
          <a:xfrm>
            <a:off x="317500" y="355600"/>
            <a:ext cx="360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Tips  </a:t>
            </a:r>
            <a:r>
              <a:rPr lang="en-US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80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C57EF77-6935-440B-86FF-AE61154E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40" y="1754326"/>
            <a:ext cx="9067800" cy="2997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89990F-D7D6-453E-8253-325677772510}"/>
              </a:ext>
            </a:extLst>
          </p:cNvPr>
          <p:cNvSpPr txBox="1"/>
          <p:nvPr/>
        </p:nvSpPr>
        <p:spPr>
          <a:xfrm>
            <a:off x="317500" y="355600"/>
            <a:ext cx="78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2.2. Collaborative Filtering – Rating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4C81C-2596-4CD8-962E-7CABD5EA5DC3}"/>
              </a:ext>
            </a:extLst>
          </p:cNvPr>
          <p:cNvSpPr txBox="1"/>
          <p:nvPr/>
        </p:nvSpPr>
        <p:spPr>
          <a:xfrm>
            <a:off x="596900" y="11361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- Using the SVD matrix factorization algorithm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F3DD9-A2FB-4E20-8DE0-5A0808518E5B}"/>
              </a:ext>
            </a:extLst>
          </p:cNvPr>
          <p:cNvSpPr txBox="1"/>
          <p:nvPr/>
        </p:nvSpPr>
        <p:spPr>
          <a:xfrm>
            <a:off x="3455126" y="4316395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x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4B1691-A137-4AB9-A7EF-4F737E532567}"/>
              </a:ext>
            </a:extLst>
          </p:cNvPr>
          <p:cNvSpPr txBox="1"/>
          <p:nvPr/>
        </p:nvSpPr>
        <p:spPr>
          <a:xfrm>
            <a:off x="3358293" y="1802942"/>
            <a:ext cx="44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EB89F-00F2-40F8-AD6A-73A8A6B6E592}"/>
              </a:ext>
            </a:extLst>
          </p:cNvPr>
          <p:cNvSpPr txBox="1"/>
          <p:nvPr/>
        </p:nvSpPr>
        <p:spPr>
          <a:xfrm>
            <a:off x="4999164" y="1824997"/>
            <a:ext cx="44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090209-F818-462C-A914-BB5D270DD2E9}"/>
              </a:ext>
            </a:extLst>
          </p:cNvPr>
          <p:cNvSpPr txBox="1"/>
          <p:nvPr/>
        </p:nvSpPr>
        <p:spPr>
          <a:xfrm>
            <a:off x="8193093" y="1824997"/>
            <a:ext cx="44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7DF3B2-70C1-4893-8B2D-78BBF6EA29B1}"/>
              </a:ext>
            </a:extLst>
          </p:cNvPr>
          <p:cNvSpPr txBox="1"/>
          <p:nvPr/>
        </p:nvSpPr>
        <p:spPr>
          <a:xfrm>
            <a:off x="9067276" y="3487375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x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13A170-B282-42D8-A121-E8E51847E1DB}"/>
              </a:ext>
            </a:extLst>
          </p:cNvPr>
          <p:cNvSpPr txBox="1"/>
          <p:nvPr/>
        </p:nvSpPr>
        <p:spPr>
          <a:xfrm>
            <a:off x="5393002" y="4531487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x k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85C9FD1-6939-4041-A864-79DF8600A458}"/>
              </a:ext>
            </a:extLst>
          </p:cNvPr>
          <p:cNvSpPr/>
          <p:nvPr/>
        </p:nvSpPr>
        <p:spPr>
          <a:xfrm>
            <a:off x="4157133" y="2434305"/>
            <a:ext cx="491067" cy="68106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D7333C-B594-483D-99DE-FB87D971284A}"/>
              </a:ext>
            </a:extLst>
          </p:cNvPr>
          <p:cNvSpPr txBox="1"/>
          <p:nvPr/>
        </p:nvSpPr>
        <p:spPr>
          <a:xfrm>
            <a:off x="4067831" y="2589438"/>
            <a:ext cx="805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SVD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84717-8044-4AC6-B304-12DFE81C8EC1}"/>
              </a:ext>
            </a:extLst>
          </p:cNvPr>
          <p:cNvSpPr txBox="1"/>
          <p:nvPr/>
        </p:nvSpPr>
        <p:spPr>
          <a:xfrm>
            <a:off x="9805240" y="3893182"/>
            <a:ext cx="2019300" cy="707886"/>
          </a:xfrm>
          <a:prstGeom prst="rect">
            <a:avLst/>
          </a:prstGeom>
          <a:solidFill>
            <a:schemeClr val="bg1"/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Scikit-surprise package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A28C1C-89C6-4499-8A66-DF22465D59D1}"/>
              </a:ext>
            </a:extLst>
          </p:cNvPr>
          <p:cNvSpPr txBox="1"/>
          <p:nvPr/>
        </p:nvSpPr>
        <p:spPr>
          <a:xfrm>
            <a:off x="752274" y="5327180"/>
            <a:ext cx="132205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</a:t>
            </a:r>
          </a:p>
          <a:p>
            <a:pPr algn="ctr"/>
            <a:r>
              <a:rPr lang="en-US" dirty="0"/>
              <a:t>Rating 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DF8B2F1-34C4-40E1-B8AB-AD7E2ABF33CD}"/>
              </a:ext>
            </a:extLst>
          </p:cNvPr>
          <p:cNvSpPr/>
          <p:nvPr/>
        </p:nvSpPr>
        <p:spPr>
          <a:xfrm>
            <a:off x="2206293" y="5509981"/>
            <a:ext cx="1044000" cy="234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E113C5-2899-48AC-8334-393768B41BDB}"/>
              </a:ext>
            </a:extLst>
          </p:cNvPr>
          <p:cNvSpPr txBox="1"/>
          <p:nvPr/>
        </p:nvSpPr>
        <p:spPr>
          <a:xfrm>
            <a:off x="1736643" y="5026161"/>
            <a:ext cx="2019300" cy="369332"/>
          </a:xfrm>
          <a:prstGeom prst="rect">
            <a:avLst/>
          </a:prstGeom>
          <a:noFill/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GridSearchCV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88B216-5A5C-49FF-AEFA-FFEE19B47081}"/>
              </a:ext>
            </a:extLst>
          </p:cNvPr>
          <p:cNvSpPr txBox="1"/>
          <p:nvPr/>
        </p:nvSpPr>
        <p:spPr>
          <a:xfrm>
            <a:off x="3294793" y="5442450"/>
            <a:ext cx="3054874" cy="36933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/>
              <a:t>Optimal algorithm 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C9DF41-5CEC-47BB-896A-F3165052F0F5}"/>
              </a:ext>
            </a:extLst>
          </p:cNvPr>
          <p:cNvSpPr txBox="1"/>
          <p:nvPr/>
        </p:nvSpPr>
        <p:spPr>
          <a:xfrm>
            <a:off x="4195233" y="3148821"/>
            <a:ext cx="491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≈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0C56647-3D37-4AAF-B569-9188DF314CF6}"/>
              </a:ext>
            </a:extLst>
          </p:cNvPr>
          <p:cNvSpPr/>
          <p:nvPr/>
        </p:nvSpPr>
        <p:spPr>
          <a:xfrm>
            <a:off x="6392472" y="5533209"/>
            <a:ext cx="540000" cy="234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994A08-413B-49D9-8FA1-5A7A8C361CFF}"/>
              </a:ext>
            </a:extLst>
          </p:cNvPr>
          <p:cNvSpPr txBox="1"/>
          <p:nvPr/>
        </p:nvSpPr>
        <p:spPr>
          <a:xfrm>
            <a:off x="6989850" y="5246361"/>
            <a:ext cx="86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SVD</a:t>
            </a:r>
          </a:p>
          <a:p>
            <a:pPr algn="ctr"/>
            <a:r>
              <a:rPr lang="en-US" dirty="0"/>
              <a:t>Model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6DB032-3CEC-4267-AB95-FE3AE5268411}"/>
              </a:ext>
            </a:extLst>
          </p:cNvPr>
          <p:cNvSpPr txBox="1"/>
          <p:nvPr/>
        </p:nvSpPr>
        <p:spPr>
          <a:xfrm>
            <a:off x="6570272" y="6179234"/>
            <a:ext cx="171430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</a:t>
            </a:r>
          </a:p>
          <a:p>
            <a:pPr algn="ctr"/>
            <a:r>
              <a:rPr lang="en-US" dirty="0"/>
              <a:t>e.g., a User ID 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4FF421A-A7DF-461F-9F5B-F8BC648B69AC}"/>
              </a:ext>
            </a:extLst>
          </p:cNvPr>
          <p:cNvSpPr/>
          <p:nvPr/>
        </p:nvSpPr>
        <p:spPr>
          <a:xfrm rot="16200000">
            <a:off x="7239822" y="5885774"/>
            <a:ext cx="324000" cy="234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1D6D8238-7344-4E54-93CF-754A8357E933}"/>
              </a:ext>
            </a:extLst>
          </p:cNvPr>
          <p:cNvSpPr/>
          <p:nvPr/>
        </p:nvSpPr>
        <p:spPr>
          <a:xfrm>
            <a:off x="7883400" y="5533209"/>
            <a:ext cx="540000" cy="234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C0A177-42EE-45B1-ABCA-DA1A2487E62D}"/>
              </a:ext>
            </a:extLst>
          </p:cNvPr>
          <p:cNvSpPr txBox="1"/>
          <p:nvPr/>
        </p:nvSpPr>
        <p:spPr>
          <a:xfrm>
            <a:off x="8633360" y="5327180"/>
            <a:ext cx="20193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Predictions &amp;</a:t>
            </a:r>
          </a:p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5ADAA-15EA-4FA5-91C1-830C6E0BD4B8}"/>
              </a:ext>
            </a:extLst>
          </p:cNvPr>
          <p:cNvSpPr txBox="1"/>
          <p:nvPr/>
        </p:nvSpPr>
        <p:spPr>
          <a:xfrm>
            <a:off x="4030760" y="6165446"/>
            <a:ext cx="132205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</a:t>
            </a:r>
          </a:p>
          <a:p>
            <a:pPr algn="ctr"/>
            <a:r>
              <a:rPr lang="en-US" dirty="0"/>
              <a:t>Rating 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38DF1BF-32DC-4993-8B41-223A60A33DEC}"/>
              </a:ext>
            </a:extLst>
          </p:cNvPr>
          <p:cNvSpPr/>
          <p:nvPr/>
        </p:nvSpPr>
        <p:spPr>
          <a:xfrm rot="16200000">
            <a:off x="4517510" y="5866532"/>
            <a:ext cx="324000" cy="234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3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DCFF8F-98C4-4317-AA70-EA529A9DA108}"/>
              </a:ext>
            </a:extLst>
          </p:cNvPr>
          <p:cNvSpPr txBox="1"/>
          <p:nvPr/>
        </p:nvSpPr>
        <p:spPr>
          <a:xfrm>
            <a:off x="317500" y="355600"/>
            <a:ext cx="78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2.3. GCP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9871E-D07F-4873-8CA1-A8847E441216}"/>
              </a:ext>
            </a:extLst>
          </p:cNvPr>
          <p:cNvSpPr txBox="1"/>
          <p:nvPr/>
        </p:nvSpPr>
        <p:spPr>
          <a:xfrm>
            <a:off x="709415" y="1713213"/>
            <a:ext cx="132205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 </a:t>
            </a:r>
          </a:p>
          <a:p>
            <a:pPr algn="ctr"/>
            <a:r>
              <a:rPr lang="en-US" dirty="0"/>
              <a:t>bucket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D5F78-6842-4402-ADAD-A025773CC478}"/>
              </a:ext>
            </a:extLst>
          </p:cNvPr>
          <p:cNvSpPr txBox="1"/>
          <p:nvPr/>
        </p:nvSpPr>
        <p:spPr>
          <a:xfrm>
            <a:off x="3574419" y="1713213"/>
            <a:ext cx="132205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5031288-8425-49D4-A48A-9331DCAC6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61" y="2359544"/>
            <a:ext cx="1492577" cy="1492577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E01A9CA-1613-4005-AF05-345A4BA58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7" y="2359545"/>
            <a:ext cx="1492577" cy="149257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F44433-A48A-4A68-BAC0-339C2611944B}"/>
              </a:ext>
            </a:extLst>
          </p:cNvPr>
          <p:cNvCxnSpPr/>
          <p:nvPr/>
        </p:nvCxnSpPr>
        <p:spPr>
          <a:xfrm flipH="1">
            <a:off x="2187019" y="2865748"/>
            <a:ext cx="1302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D9FFE3-B0CD-446D-B1CB-205FE80A69A0}"/>
              </a:ext>
            </a:extLst>
          </p:cNvPr>
          <p:cNvCxnSpPr>
            <a:cxnSpLocks/>
          </p:cNvCxnSpPr>
          <p:nvPr/>
        </p:nvCxnSpPr>
        <p:spPr>
          <a:xfrm>
            <a:off x="2187019" y="3206684"/>
            <a:ext cx="1302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E20BC5-EE7F-4A6F-9986-89A8AB86E16D}"/>
              </a:ext>
            </a:extLst>
          </p:cNvPr>
          <p:cNvSpPr txBox="1"/>
          <p:nvPr/>
        </p:nvSpPr>
        <p:spPr>
          <a:xfrm>
            <a:off x="2187019" y="2482219"/>
            <a:ext cx="13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460722-483A-4B0A-B3F3-7CA2E1768916}"/>
              </a:ext>
            </a:extLst>
          </p:cNvPr>
          <p:cNvSpPr txBox="1"/>
          <p:nvPr/>
        </p:nvSpPr>
        <p:spPr>
          <a:xfrm>
            <a:off x="2223755" y="3206684"/>
            <a:ext cx="122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data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B48D7158-0902-48A6-9652-C257C34BEE42}"/>
              </a:ext>
            </a:extLst>
          </p:cNvPr>
          <p:cNvSpPr/>
          <p:nvPr/>
        </p:nvSpPr>
        <p:spPr>
          <a:xfrm>
            <a:off x="2550193" y="4709232"/>
            <a:ext cx="3370509" cy="1492576"/>
          </a:xfrm>
          <a:prstGeom prst="wedgeRectCallout">
            <a:avLst>
              <a:gd name="adj1" fmla="val 165"/>
              <a:gd name="adj2" fmla="val -1157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8vCPU, 64 GB, Windows Server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Deployed Python code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Auto-scaling, security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99.9% uptime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0FC9267-F703-4EE9-A038-2CC54E6D3C46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 flipV="1">
            <a:off x="4981738" y="1616717"/>
            <a:ext cx="2663400" cy="14891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7907F4A-0E78-46F6-BB39-A985387CD00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981738" y="3105832"/>
            <a:ext cx="2663400" cy="1"/>
          </a:xfrm>
          <a:prstGeom prst="bentConnector3">
            <a:avLst>
              <a:gd name="adj1" fmla="val 4964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9F9BE29-E3C1-41AE-AFB4-DF655EAE5B1C}"/>
              </a:ext>
            </a:extLst>
          </p:cNvPr>
          <p:cNvSpPr/>
          <p:nvPr/>
        </p:nvSpPr>
        <p:spPr>
          <a:xfrm>
            <a:off x="7645138" y="1197224"/>
            <a:ext cx="2771480" cy="83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model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EA08D2-01EE-4E8F-AF71-C2F24A503806}"/>
              </a:ext>
            </a:extLst>
          </p:cNvPr>
          <p:cNvSpPr/>
          <p:nvPr/>
        </p:nvSpPr>
        <p:spPr>
          <a:xfrm>
            <a:off x="7645138" y="2668090"/>
            <a:ext cx="2771480" cy="780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python scripts to get recommended movies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8ED48F-390D-4BF1-B141-09184E11F042}"/>
              </a:ext>
            </a:extLst>
          </p:cNvPr>
          <p:cNvSpPr/>
          <p:nvPr/>
        </p:nvSpPr>
        <p:spPr>
          <a:xfrm>
            <a:off x="7645138" y="4194689"/>
            <a:ext cx="2771480" cy="780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Potential Application: API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67B2405-0046-45D7-9177-DD34F821A55C}"/>
              </a:ext>
            </a:extLst>
          </p:cNvPr>
          <p:cNvCxnSpPr>
            <a:stCxn id="3" idx="3"/>
            <a:endCxn id="37" idx="1"/>
          </p:cNvCxnSpPr>
          <p:nvPr/>
        </p:nvCxnSpPr>
        <p:spPr>
          <a:xfrm>
            <a:off x="4981738" y="3105833"/>
            <a:ext cx="2663400" cy="1479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15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DBA4-670B-4F4E-A45A-1C268A0F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3B533-2394-4F28-9868-DC592F88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2651F-7BBF-442A-85A7-C56E2D3212AB}"/>
              </a:ext>
            </a:extLst>
          </p:cNvPr>
          <p:cNvSpPr txBox="1"/>
          <p:nvPr/>
        </p:nvSpPr>
        <p:spPr>
          <a:xfrm>
            <a:off x="317500" y="355600"/>
            <a:ext cx="78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3. Project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18407-36A4-44CB-9E4D-B47C0592E841}"/>
              </a:ext>
            </a:extLst>
          </p:cNvPr>
          <p:cNvSpPr/>
          <p:nvPr/>
        </p:nvSpPr>
        <p:spPr>
          <a:xfrm>
            <a:off x="9078012" y="4157221"/>
            <a:ext cx="754145" cy="1753385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8F5CBA-C405-4FAD-8173-E2A3E6423540}"/>
              </a:ext>
            </a:extLst>
          </p:cNvPr>
          <p:cNvSpPr txBox="1"/>
          <p:nvPr/>
        </p:nvSpPr>
        <p:spPr>
          <a:xfrm>
            <a:off x="317500" y="355600"/>
            <a:ext cx="78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3. Project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DF6DB-1578-4BD2-B1D6-DAFFCB8D2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096"/>
            <a:ext cx="12192000" cy="48298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BBE930-EB93-4601-8ABA-9CC77C36D053}"/>
              </a:ext>
            </a:extLst>
          </p:cNvPr>
          <p:cNvSpPr/>
          <p:nvPr/>
        </p:nvSpPr>
        <p:spPr>
          <a:xfrm>
            <a:off x="4374037" y="3704734"/>
            <a:ext cx="2253006" cy="148000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489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Office Theme</vt:lpstr>
      <vt:lpstr>Movie recommendation engine with content-based &amp; 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Shirley Jia</dc:creator>
  <cp:lastModifiedBy>Duyen Doan</cp:lastModifiedBy>
  <cp:revision>58</cp:revision>
  <dcterms:created xsi:type="dcterms:W3CDTF">2021-11-23T15:35:44Z</dcterms:created>
  <dcterms:modified xsi:type="dcterms:W3CDTF">2021-12-08T01:01:59Z</dcterms:modified>
</cp:coreProperties>
</file>