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5" r:id="rId9"/>
    <p:sldId id="261" r:id="rId10"/>
    <p:sldId id="263" r:id="rId11"/>
    <p:sldId id="264" r:id="rId12"/>
    <p:sldId id="306" r:id="rId13"/>
    <p:sldId id="268" r:id="rId14"/>
    <p:sldId id="269" r:id="rId15"/>
    <p:sldId id="270" r:id="rId16"/>
    <p:sldId id="272" r:id="rId17"/>
    <p:sldId id="274" r:id="rId18"/>
    <p:sldId id="276" r:id="rId19"/>
    <p:sldId id="283" r:id="rId20"/>
    <p:sldId id="284" r:id="rId21"/>
    <p:sldId id="287" r:id="rId22"/>
    <p:sldId id="295" r:id="rId23"/>
    <p:sldId id="296" r:id="rId24"/>
    <p:sldId id="298" r:id="rId25"/>
    <p:sldId id="300" r:id="rId26"/>
    <p:sldId id="307" r:id="rId27"/>
    <p:sldId id="303" r:id="rId28"/>
    <p:sldId id="302" r:id="rId29"/>
    <p:sldId id="301" r:id="rId30"/>
    <p:sldId id="30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A37"/>
    <a:srgbClr val="CC3300"/>
    <a:srgbClr val="29627B"/>
    <a:srgbClr val="FF00FF"/>
    <a:srgbClr val="FF3399"/>
    <a:srgbClr val="511181"/>
    <a:srgbClr val="7B6F17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84159" autoAdjust="0"/>
  </p:normalViewPr>
  <p:slideViewPr>
    <p:cSldViewPr showGuides="1">
      <p:cViewPr varScale="1">
        <p:scale>
          <a:sx n="96" d="100"/>
          <a:sy n="96" d="100"/>
        </p:scale>
        <p:origin x="22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3324D-5117-4C0D-BD9C-36340EFA6A9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/>
              <a:t> </a:t>
            </a:r>
            <a:r>
              <a:rPr lang="en-US" sz="1200" dirty="0" err="1"/>
              <a:t>Vài</a:t>
            </a:r>
            <a:r>
              <a:rPr lang="en-US" sz="1200" dirty="0"/>
              <a:t> </a:t>
            </a:r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r>
              <a:rPr lang="en-US" sz="1200" dirty="0"/>
              <a:t>, Internet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nơi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hiểu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thuật</a:t>
            </a:r>
            <a:r>
              <a:rPr lang="en-US" sz="1200" dirty="0"/>
              <a:t> hay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sym typeface="Wingdings" panose="05000000000000000000"/>
              </a:rPr>
              <a:t>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ý</a:t>
            </a:r>
            <a:r>
              <a:rPr lang="en-US" sz="1200" dirty="0"/>
              <a:t> </a:t>
            </a:r>
            <a:r>
              <a:rPr lang="en-US" sz="1200" dirty="0" err="1"/>
              <a:t>nghĩa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thương</a:t>
            </a:r>
            <a:r>
              <a:rPr lang="en-US" sz="1200" dirty="0"/>
              <a:t> </a:t>
            </a:r>
            <a:r>
              <a:rPr lang="en-US" sz="1200" dirty="0" err="1"/>
              <a:t>mại</a:t>
            </a:r>
            <a:r>
              <a:rPr lang="en-US" sz="1200" dirty="0"/>
              <a:t> </a:t>
            </a:r>
            <a:r>
              <a:rPr lang="en-US" sz="1200" dirty="0" err="1"/>
              <a:t>điện</a:t>
            </a:r>
            <a:r>
              <a:rPr lang="en-US" sz="1200" dirty="0"/>
              <a:t> </a:t>
            </a:r>
            <a:r>
              <a:rPr lang="en-US" sz="1200" dirty="0" err="1"/>
              <a:t>tử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quảng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b="1" dirty="0"/>
              <a:t> </a:t>
            </a:r>
            <a:r>
              <a:rPr lang="en-US" sz="1200" dirty="0" err="1"/>
              <a:t>Tuy</a:t>
            </a:r>
            <a:r>
              <a:rPr lang="en-US" sz="1200" dirty="0"/>
              <a:t> </a:t>
            </a:r>
            <a:r>
              <a:rPr lang="en-US" sz="1200" dirty="0" err="1"/>
              <a:t>nhiên</a:t>
            </a:r>
            <a:r>
              <a:rPr lang="en-US" sz="1200" dirty="0"/>
              <a:t>, </a:t>
            </a:r>
            <a:r>
              <a:rPr lang="en-US" sz="1200" dirty="0" err="1"/>
              <a:t>tỉ</a:t>
            </a:r>
            <a:r>
              <a:rPr lang="en-US" sz="1200" dirty="0"/>
              <a:t> </a:t>
            </a:r>
            <a:r>
              <a:rPr lang="en-US" sz="1200" dirty="0" err="1"/>
              <a:t>trọng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lao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Việt</a:t>
            </a:r>
            <a:r>
              <a:rPr lang="en-US" sz="1200" dirty="0"/>
              <a:t> Nam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lĩnh</a:t>
            </a:r>
            <a:r>
              <a:rPr lang="en-US" sz="1200" dirty="0"/>
              <a:t> </a:t>
            </a:r>
            <a:r>
              <a:rPr lang="en-US" sz="1200" dirty="0" err="1"/>
              <a:t>vực</a:t>
            </a:r>
            <a:r>
              <a:rPr lang="en-US" sz="1200" dirty="0"/>
              <a:t> </a:t>
            </a:r>
            <a:r>
              <a:rPr lang="en-US" sz="1200" dirty="0" err="1"/>
              <a:t>ngành</a:t>
            </a:r>
            <a:r>
              <a:rPr lang="en-US" sz="1200" dirty="0"/>
              <a:t> </a:t>
            </a:r>
            <a:r>
              <a:rPr lang="en-US" sz="1200" dirty="0" err="1"/>
              <a:t>nghề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cao</a:t>
            </a:r>
            <a:r>
              <a:rPr lang="en-US" sz="1200" dirty="0"/>
              <a:t>, </a:t>
            </a:r>
            <a:r>
              <a:rPr lang="en-US" sz="1200" dirty="0" err="1"/>
              <a:t>đến</a:t>
            </a:r>
            <a:r>
              <a:rPr lang="en-US" sz="1200" dirty="0"/>
              <a:t> 48,7%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lao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Việt</a:t>
            </a:r>
            <a:r>
              <a:rPr lang="en-US" sz="1200" dirty="0"/>
              <a:t> Nam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lĩnh</a:t>
            </a:r>
            <a:r>
              <a:rPr lang="en-US" sz="1200" dirty="0"/>
              <a:t> </a:t>
            </a:r>
            <a:r>
              <a:rPr lang="en-US" sz="1200" dirty="0" err="1"/>
              <a:t>vực</a:t>
            </a:r>
            <a:r>
              <a:rPr lang="en-US" sz="1200" dirty="0"/>
              <a:t> </a:t>
            </a:r>
            <a:r>
              <a:rPr lang="en-US" sz="1200" dirty="0" err="1"/>
              <a:t>Nông</a:t>
            </a:r>
            <a:r>
              <a:rPr lang="en-US" sz="1200" dirty="0"/>
              <a:t> </a:t>
            </a:r>
            <a:r>
              <a:rPr lang="en-US" sz="1200" dirty="0" err="1"/>
              <a:t>nghiệp</a:t>
            </a:r>
            <a:r>
              <a:rPr lang="en-US" sz="1200" dirty="0"/>
              <a:t>, </a:t>
            </a:r>
            <a:r>
              <a:rPr lang="en-US" sz="1200" dirty="0" err="1"/>
              <a:t>lâm</a:t>
            </a:r>
            <a:r>
              <a:rPr lang="en-US" sz="1200" dirty="0"/>
              <a:t> </a:t>
            </a:r>
            <a:r>
              <a:rPr lang="en-US" sz="1200" dirty="0" err="1"/>
              <a:t>nghiệp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thủy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. </a:t>
            </a:r>
            <a:endParaRPr lang="en-US" sz="1200" dirty="0"/>
          </a:p>
          <a:p>
            <a:pPr algn="just"/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thị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dựa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tế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vi-VN" sz="1200" dirty="0"/>
              <a:t>phân đoạn nghề nghiệp trực tuyến </a:t>
            </a:r>
            <a:r>
              <a:rPr lang="en-US" sz="1200" dirty="0" err="1"/>
              <a:t>đúng</a:t>
            </a:r>
            <a:r>
              <a:rPr lang="en-US" sz="1200" dirty="0"/>
              <a:t> </a:t>
            </a:r>
            <a:r>
              <a:rPr lang="en-US" sz="1200" dirty="0" err="1"/>
              <a:t>đắn</a:t>
            </a:r>
            <a:r>
              <a:rPr lang="en-US" sz="1200" dirty="0"/>
              <a:t>, </a:t>
            </a:r>
            <a:r>
              <a:rPr lang="en-US" sz="1200" dirty="0" err="1"/>
              <a:t>hỗ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tốt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chiến</a:t>
            </a:r>
            <a:r>
              <a:rPr lang="en-US" sz="1200" dirty="0"/>
              <a:t> </a:t>
            </a:r>
            <a:r>
              <a:rPr lang="en-US" sz="1200" dirty="0" err="1"/>
              <a:t>lược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thị</a:t>
            </a:r>
            <a:r>
              <a:rPr lang="en-US" sz="1200" dirty="0"/>
              <a:t> </a:t>
            </a:r>
            <a:r>
              <a:rPr lang="en-US" sz="1200" dirty="0" err="1"/>
              <a:t>điện</a:t>
            </a:r>
            <a:r>
              <a:rPr lang="en-US" sz="1200" dirty="0"/>
              <a:t> </a:t>
            </a:r>
            <a:r>
              <a:rPr lang="en-US" sz="1200" dirty="0" err="1"/>
              <a:t>tử</a:t>
            </a:r>
            <a:r>
              <a:rPr lang="en-US" sz="1200" dirty="0"/>
              <a:t>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xem</a:t>
            </a:r>
            <a:r>
              <a:rPr lang="en-US" sz="1200" dirty="0"/>
              <a:t> </a:t>
            </a:r>
            <a:r>
              <a:rPr lang="en-US" sz="1200" dirty="0" err="1"/>
              <a:t>xét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khúc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dirty="0"/>
              <a:t>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khúc</a:t>
            </a:r>
            <a:r>
              <a:rPr lang="en-US" sz="1200" dirty="0"/>
              <a:t> </a:t>
            </a:r>
            <a:r>
              <a:rPr lang="en-US" sz="1200" dirty="0" err="1"/>
              <a:t>đầy</a:t>
            </a:r>
            <a:r>
              <a:rPr lang="en-US" sz="1200" dirty="0"/>
              <a:t> </a:t>
            </a:r>
            <a:r>
              <a:rPr lang="en-US" sz="1200" dirty="0" err="1"/>
              <a:t>tiềm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700" b="1" dirty="0" err="1"/>
              <a:t>Thái</a:t>
            </a:r>
            <a:r>
              <a:rPr lang="en-US" sz="2700" b="1" dirty="0"/>
              <a:t> </a:t>
            </a:r>
            <a:r>
              <a:rPr lang="en-US" sz="2700" b="1" dirty="0" err="1"/>
              <a:t>độ</a:t>
            </a:r>
            <a:r>
              <a:rPr lang="en-US" sz="2700" b="1" dirty="0"/>
              <a:t> </a:t>
            </a:r>
            <a:r>
              <a:rPr lang="en-US" sz="2700" b="1" dirty="0" err="1"/>
              <a:t>và</a:t>
            </a:r>
            <a:r>
              <a:rPr lang="en-US" sz="2700" b="1" dirty="0"/>
              <a:t> </a:t>
            </a:r>
            <a:r>
              <a:rPr lang="en-US" sz="2700" b="1" dirty="0" err="1"/>
              <a:t>hành</a:t>
            </a:r>
            <a:r>
              <a:rPr lang="en-US" sz="2700" b="1" dirty="0"/>
              <a:t> vi:</a:t>
            </a:r>
            <a:endParaRPr lang="en-US" sz="27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Đánh giá nội bộ về con người, sản phẩm, và các đối tượng khác</a:t>
            </a:r>
            <a:r>
              <a:rPr lang="en-US" sz="2800" dirty="0"/>
              <a:t>.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Tích cực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vi-VN" sz="2800" dirty="0"/>
              <a:t>tiêu cực</a:t>
            </a:r>
            <a:r>
              <a:rPr lang="en-US" sz="2800" dirty="0"/>
              <a:t>.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Quá trình đánh giá xảy ra trong đầu </a:t>
            </a:r>
            <a:r>
              <a:rPr lang="en-US" sz="2800" dirty="0" err="1"/>
              <a:t>mỗi</a:t>
            </a:r>
            <a:r>
              <a:rPr lang="vi-VN" sz="2800" dirty="0"/>
              <a:t> người</a:t>
            </a:r>
            <a:r>
              <a:rPr lang="vi-VN" sz="3200" dirty="0"/>
              <a:t>.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sz="2800" dirty="0"/>
              <a:t>Hành vi: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Đề cập đến những gì một người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vi-VN" sz="2800" dirty="0"/>
              <a:t>về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vi-VN" sz="2800" dirty="0"/>
              <a:t>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G</a:t>
            </a:r>
            <a:r>
              <a:rPr lang="vi-VN" sz="2800" dirty="0"/>
              <a:t>ọi một số </a:t>
            </a:r>
            <a:r>
              <a:rPr lang="en-US" sz="2800" dirty="0"/>
              <a:t>1900</a:t>
            </a:r>
            <a:r>
              <a:rPr lang="vi-VN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vi-VN" sz="2800" dirty="0"/>
              <a:t>để đặt hàng, mua sắm, hoặc mua một sản phẩm)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?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Tâm lý học: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/>
              <a:t>Tổng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cách mà người tiêu dùng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/>
              <a:t>Trợ giúp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vi-VN" dirty="0"/>
              <a:t>xác định và mô tả các phân khúc thị trường để họ có thể đáp ứng tốt hơn nhu cầu của người tiêu dùng,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/>
              <a:t>Quan trọng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vi-VN" dirty="0"/>
              <a:t>thiết kế trang Web.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1200" b="1" dirty="0" err="1"/>
              <a:t>Thái</a:t>
            </a:r>
            <a:r>
              <a:rPr lang="en-US" sz="1200" b="1" dirty="0"/>
              <a:t> </a:t>
            </a:r>
            <a:r>
              <a:rPr lang="en-US" sz="1200" b="1" dirty="0" err="1"/>
              <a:t>độ</a:t>
            </a:r>
            <a:r>
              <a:rPr lang="en-US" sz="1200" b="1" dirty="0"/>
              <a:t> </a:t>
            </a:r>
            <a:r>
              <a:rPr lang="en-US" sz="1200" b="1" dirty="0" err="1"/>
              <a:t>với</a:t>
            </a:r>
            <a:r>
              <a:rPr lang="en-US" sz="1200" b="1" dirty="0"/>
              <a:t> </a:t>
            </a:r>
            <a:r>
              <a:rPr lang="en-US" sz="1200" b="1" dirty="0" err="1"/>
              <a:t>công</a:t>
            </a:r>
            <a:r>
              <a:rPr lang="en-US" sz="1200" b="1" dirty="0"/>
              <a:t> </a:t>
            </a:r>
            <a:r>
              <a:rPr lang="en-US" sz="1200" b="1" dirty="0" err="1"/>
              <a:t>nghệ</a:t>
            </a:r>
            <a:r>
              <a:rPr lang="en-US" sz="1200" b="1" dirty="0"/>
              <a:t>:</a:t>
            </a:r>
            <a:endParaRPr lang="en-US" sz="12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vi-VN" sz="1200" dirty="0"/>
              <a:t> Nhân khẩu học không </a:t>
            </a:r>
            <a:r>
              <a:rPr lang="en-US" sz="1200" dirty="0" err="1"/>
              <a:t>giúp</a:t>
            </a:r>
            <a:r>
              <a:rPr lang="en-US" sz="1200" dirty="0"/>
              <a:t> </a:t>
            </a:r>
            <a:r>
              <a:rPr lang="en-US" sz="1200" dirty="0" err="1"/>
              <a:t>ích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vi-VN" sz="1200" dirty="0"/>
              <a:t> việc dự đoán ai sẽ mua hàng trực tuyến.</a:t>
            </a:r>
            <a:endParaRPr lang="en-US" sz="1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vi-VN" sz="1200" dirty="0">
                <a:solidFill>
                  <a:srgbClr val="FF0000"/>
                </a:solidFill>
              </a:rPr>
              <a:t>NHƯNG</a:t>
            </a:r>
            <a:r>
              <a:rPr lang="vi-VN" sz="1200" dirty="0"/>
              <a:t> điều quan trọng là phải biết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khúc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  <a:r>
              <a:rPr lang="en-US" sz="1200" dirty="0" err="1"/>
              <a:t>tiêu</a:t>
            </a:r>
            <a:r>
              <a:rPr lang="en-US" sz="1200" dirty="0"/>
              <a:t> </a:t>
            </a:r>
            <a:r>
              <a:rPr lang="en-US" sz="1200" dirty="0" err="1"/>
              <a:t>nào</a:t>
            </a:r>
            <a:r>
              <a:rPr lang="en-US" sz="1200" dirty="0"/>
              <a:t> </a:t>
            </a:r>
            <a:r>
              <a:rPr lang="vi-VN" sz="1200" dirty="0"/>
              <a:t>là trực tuyến.</a:t>
            </a:r>
            <a:endParaRPr lang="en-US" sz="12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ym typeface="Wingdings" panose="0500000000000000000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sym typeface="Wingdings" panose="05000000000000000000"/>
              </a:rPr>
              <a:t></a:t>
            </a:r>
            <a:r>
              <a:rPr lang="en-US" sz="1200" dirty="0"/>
              <a:t> </a:t>
            </a:r>
            <a:r>
              <a:rPr lang="vi-VN" sz="1200" dirty="0"/>
              <a:t>Thái độ với công nghệ của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vi-VN" sz="1200" dirty="0"/>
              <a:t>phân khúc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khúc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mua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hay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lướt</a:t>
            </a:r>
            <a:r>
              <a:rPr lang="en-US" sz="1200" dirty="0"/>
              <a:t> Web </a:t>
            </a:r>
            <a:r>
              <a:rPr lang="en-US" sz="1200" dirty="0" err="1"/>
              <a:t>thôi</a:t>
            </a:r>
            <a:r>
              <a:rPr lang="en-US" sz="1200" dirty="0"/>
              <a:t>.</a:t>
            </a:r>
            <a:endParaRPr lang="en-US" sz="12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nhà</a:t>
            </a:r>
            <a:r>
              <a:rPr lang="en-US" sz="1200" dirty="0"/>
              <a:t> t</a:t>
            </a:r>
            <a:r>
              <a:rPr lang="vi-VN" sz="1200" dirty="0"/>
              <a:t>iếp thị tin rằng nhân khẩu học không </a:t>
            </a:r>
            <a:r>
              <a:rPr lang="en-US" sz="1200" dirty="0" err="1"/>
              <a:t>giúp</a:t>
            </a:r>
            <a:r>
              <a:rPr lang="en-US" sz="1200" dirty="0"/>
              <a:t> </a:t>
            </a:r>
            <a:r>
              <a:rPr lang="en-US" sz="1200" dirty="0" err="1"/>
              <a:t>ích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vi-VN" sz="1200" dirty="0"/>
              <a:t> việc dự đoán ai sẽ mua hàng trực tuyến.</a:t>
            </a:r>
            <a:endParaRPr lang="en-US" dirty="0"/>
          </a:p>
          <a:p>
            <a:pPr algn="just"/>
            <a:r>
              <a:rPr lang="en-US" dirty="0"/>
              <a:t>Forrester Research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vi-VN" dirty="0"/>
              <a:t>giảm theo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vi-VN" dirty="0"/>
              <a:t>:</a:t>
            </a:r>
            <a:r>
              <a:rPr lang="en-US" dirty="0"/>
              <a:t> 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vi-VN" dirty="0"/>
              <a:t>Người dùng lớn tuổi có xu hướng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thái độ tiêu cực đối với công nghệ</a:t>
            </a:r>
            <a:r>
              <a:rPr lang="en-US" dirty="0"/>
              <a:t>. 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vi-VN" dirty="0"/>
              <a:t>Thái độ của họ có thể ít tiêu cực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vi-VN" dirty="0"/>
              <a:t>nếu họ sử dụng máy tính tại nơi làm việc hoặc </a:t>
            </a:r>
            <a:r>
              <a:rPr lang="en-US" dirty="0" err="1"/>
              <a:t>được</a:t>
            </a:r>
            <a:r>
              <a:rPr lang="en-US" dirty="0"/>
              <a:t>  </a:t>
            </a:r>
            <a:r>
              <a:rPr lang="vi-VN" dirty="0"/>
              <a:t>sống ở một trong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r>
              <a:rPr lang="vi-VN" sz="2800" dirty="0"/>
              <a:t>Đàn ông có xu hướng lạc quan hơn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vi-VN" sz="2800" dirty="0"/>
              <a:t>có thể làm tăng sự lạc quan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vi-VN" sz="2800" dirty="0"/>
              <a:t> trong tất cả các nhóm nhân khẩu học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vi-VN" sz="2800" dirty="0"/>
              <a:t>Thu nhập: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40% công dân có thu nhập cao lạc quan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. 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Một số nhóm có thu nhập thấp như sinh viên đại học và các </a:t>
            </a:r>
            <a:r>
              <a:rPr lang="en-US" sz="2800" dirty="0"/>
              <a:t> </a:t>
            </a:r>
            <a:r>
              <a:rPr lang="vi-VN" sz="2800" dirty="0"/>
              <a:t>gia đình trẻ cũng rất lạc quan về công nghệ.</a:t>
            </a:r>
            <a:endParaRPr lang="en-US" sz="2800" dirty="0"/>
          </a:p>
          <a:p>
            <a:endParaRPr lang="en-US" dirty="0"/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sz="1200" i="1" dirty="0"/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sz="1200" i="1" dirty="0"/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sz="1200" i="1" dirty="0" err="1"/>
              <a:t>Làm</a:t>
            </a:r>
            <a:r>
              <a:rPr lang="en-US" sz="1200" i="1" dirty="0"/>
              <a:t> </a:t>
            </a:r>
            <a:r>
              <a:rPr lang="en-US" sz="1200" i="1" dirty="0" err="1"/>
              <a:t>thế</a:t>
            </a:r>
            <a:r>
              <a:rPr lang="en-US" sz="1200" i="1" dirty="0"/>
              <a:t> </a:t>
            </a:r>
            <a:r>
              <a:rPr lang="en-US" sz="1200" i="1" dirty="0" err="1"/>
              <a:t>nào</a:t>
            </a:r>
            <a:r>
              <a:rPr lang="en-US" sz="1200" i="1" dirty="0"/>
              <a:t> </a:t>
            </a:r>
            <a:r>
              <a:rPr lang="en-US" sz="1200" i="1" dirty="0" err="1"/>
              <a:t>để</a:t>
            </a:r>
            <a:r>
              <a:rPr lang="en-US" sz="1200" i="1" dirty="0"/>
              <a:t> </a:t>
            </a:r>
            <a:r>
              <a:rPr lang="en-US" sz="1200" i="1" dirty="0" err="1"/>
              <a:t>ứng</a:t>
            </a:r>
            <a:r>
              <a:rPr lang="en-US" sz="1200" i="1" dirty="0"/>
              <a:t> </a:t>
            </a:r>
            <a:r>
              <a:rPr lang="en-US" sz="1200" i="1" dirty="0" err="1"/>
              <a:t>dụng</a:t>
            </a:r>
            <a:r>
              <a:rPr lang="en-US" sz="1200" i="1" dirty="0"/>
              <a:t> </a:t>
            </a:r>
            <a:r>
              <a:rPr lang="en-US" sz="1200" i="1" dirty="0" err="1"/>
              <a:t>những</a:t>
            </a:r>
            <a:r>
              <a:rPr lang="en-US" sz="1200" i="1" dirty="0"/>
              <a:t> </a:t>
            </a:r>
            <a:r>
              <a:rPr lang="en-US" sz="1200" i="1" dirty="0" err="1"/>
              <a:t>khám</a:t>
            </a:r>
            <a:r>
              <a:rPr lang="en-US" sz="1200" i="1" dirty="0"/>
              <a:t> </a:t>
            </a:r>
            <a:r>
              <a:rPr lang="en-US" sz="1200" i="1" dirty="0" err="1"/>
              <a:t>phá</a:t>
            </a:r>
            <a:r>
              <a:rPr lang="en-US" sz="1200" i="1" dirty="0"/>
              <a:t> </a:t>
            </a:r>
            <a:r>
              <a:rPr lang="en-US" sz="1200" i="1" dirty="0" err="1"/>
              <a:t>này</a:t>
            </a:r>
            <a:r>
              <a:rPr lang="en-US" sz="1200" i="1" dirty="0"/>
              <a:t> </a:t>
            </a:r>
            <a:r>
              <a:rPr lang="en-US" sz="1200" i="1" dirty="0" err="1"/>
              <a:t>trong</a:t>
            </a:r>
            <a:r>
              <a:rPr lang="en-US" sz="1200" i="1" dirty="0"/>
              <a:t> </a:t>
            </a:r>
            <a:r>
              <a:rPr lang="en-US" sz="1200" i="1" dirty="0" err="1"/>
              <a:t>môi</a:t>
            </a:r>
            <a:r>
              <a:rPr lang="en-US" sz="1200" i="1" dirty="0"/>
              <a:t> </a:t>
            </a:r>
            <a:r>
              <a:rPr lang="en-US" sz="1200" i="1" dirty="0" err="1"/>
              <a:t>trường</a:t>
            </a:r>
            <a:r>
              <a:rPr lang="en-US" sz="1200" i="1" dirty="0"/>
              <a:t> </a:t>
            </a:r>
            <a:r>
              <a:rPr lang="en-US" sz="1200" i="1" dirty="0" err="1"/>
              <a:t>trực</a:t>
            </a:r>
            <a:r>
              <a:rPr lang="en-US" sz="1200" i="1" dirty="0"/>
              <a:t> </a:t>
            </a:r>
            <a:r>
              <a:rPr lang="en-US" sz="1200" i="1" dirty="0" err="1"/>
              <a:t>tuyến</a:t>
            </a:r>
            <a:r>
              <a:rPr lang="en-US" sz="1200" i="1" dirty="0"/>
              <a:t>?</a:t>
            </a:r>
            <a:endParaRPr lang="en-US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s</a:t>
            </a:r>
            <a:r>
              <a:rPr lang="vi-VN" dirty="0"/>
              <a:t>ớm chấp nhận</a:t>
            </a:r>
            <a:r>
              <a:rPr lang="en-US" dirty="0"/>
              <a:t> =</a:t>
            </a:r>
            <a:r>
              <a:rPr lang="vi-VN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vi-VN" dirty="0"/>
              <a:t>lạc quan công nghệ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thu nhập cao = người tiêu dùng đầu tiên mua sắm trực tuyến.</a:t>
            </a:r>
            <a:endParaRPr lang="en-US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đ</a:t>
            </a:r>
            <a:r>
              <a:rPr lang="vi-VN" dirty="0"/>
              <a:t>ứng cuối = người bi quan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thu nhập thấp</a:t>
            </a:r>
            <a:r>
              <a:rPr lang="en-US" dirty="0"/>
              <a:t> =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/>
              <a:t> </a:t>
            </a:r>
            <a:r>
              <a:rPr lang="vi-VN" sz="1200" dirty="0">
                <a:solidFill>
                  <a:srgbClr val="FFFF00"/>
                </a:solidFill>
              </a:rPr>
              <a:t>Hình thành các phân đoạn dựa trên </a:t>
            </a:r>
            <a:r>
              <a:rPr lang="en-US" sz="1200" dirty="0" err="1">
                <a:solidFill>
                  <a:srgbClr val="FFFF00"/>
                </a:solidFill>
              </a:rPr>
              <a:t>những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vi-VN" sz="1200" dirty="0">
                <a:solidFill>
                  <a:srgbClr val="FFFF00"/>
                </a:solidFill>
              </a:rPr>
              <a:t>lợi ích người dùng </a:t>
            </a:r>
            <a:r>
              <a:rPr lang="en-US" sz="1200" dirty="0" err="1">
                <a:solidFill>
                  <a:srgbClr val="FFFF00"/>
                </a:solidFill>
              </a:rPr>
              <a:t>tìm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kiếm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vi-VN" sz="1200" dirty="0">
                <a:solidFill>
                  <a:srgbClr val="FFFF00"/>
                </a:solidFill>
              </a:rPr>
              <a:t>để thiết kế sản phẩm đáp ứng nhu cầu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của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họ</a:t>
            </a:r>
            <a:r>
              <a:rPr lang="vi-VN" sz="1200" dirty="0"/>
              <a:t>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err="1">
                <a:solidFill>
                  <a:schemeClr val="tx1"/>
                </a:solidFill>
              </a:rPr>
              <a:t>Quen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thuoc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vi-VN" sz="1200" dirty="0">
                <a:solidFill>
                  <a:schemeClr val="tx1"/>
                </a:solidFill>
              </a:rPr>
              <a:t>được định nghĩa </a:t>
            </a:r>
            <a:r>
              <a:rPr lang="en-US" sz="1200" dirty="0" err="1">
                <a:solidFill>
                  <a:schemeClr val="tx1"/>
                </a:solidFill>
              </a:rPr>
              <a:t>cho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vi-VN" sz="1200" dirty="0">
                <a:solidFill>
                  <a:schemeClr val="tx1"/>
                </a:solidFill>
              </a:rPr>
              <a:t>những người đã truy cập trước đó </a:t>
            </a:r>
            <a:r>
              <a:rPr lang="en-US" sz="1200" dirty="0" err="1">
                <a:solidFill>
                  <a:schemeClr val="tx1"/>
                </a:solidFill>
              </a:rPr>
              <a:t>một</a:t>
            </a:r>
            <a:r>
              <a:rPr lang="vi-VN" sz="1200" dirty="0">
                <a:solidFill>
                  <a:schemeClr val="tx1"/>
                </a:solidFill>
              </a:rPr>
              <a:t> hoặc nhiều lần.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vi-VN" sz="1200" b="1" dirty="0"/>
              <a:t>Khi </a:t>
            </a:r>
            <a:r>
              <a:rPr lang="en-US" sz="1200" b="1" dirty="0" err="1"/>
              <a:t>một</a:t>
            </a:r>
            <a:r>
              <a:rPr lang="en-US" sz="1200" b="1" dirty="0"/>
              <a:t> </a:t>
            </a:r>
            <a:r>
              <a:rPr lang="vi-VN" sz="1200" b="1" dirty="0"/>
              <a:t>phiên </a:t>
            </a:r>
            <a:r>
              <a:rPr lang="en-US" sz="1200" b="1" dirty="0" err="1"/>
              <a:t>kéo</a:t>
            </a:r>
            <a:r>
              <a:rPr lang="en-US" sz="1200" b="1" dirty="0"/>
              <a:t> </a:t>
            </a:r>
            <a:r>
              <a:rPr lang="vi-VN" sz="1200" b="1" dirty="0"/>
              <a:t>dài:</a:t>
            </a:r>
            <a:endParaRPr lang="en-US" sz="1200" b="1" dirty="0"/>
          </a:p>
          <a:p>
            <a:pPr algn="just"/>
            <a:r>
              <a:rPr lang="en-US" sz="1200" dirty="0">
                <a:solidFill>
                  <a:srgbClr val="0A9A37"/>
                </a:solidFill>
                <a:sym typeface="Wingdings" panose="05000000000000000000"/>
              </a:rPr>
              <a:t>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Các nhà tiếp thị muốn </a:t>
            </a:r>
            <a:r>
              <a:rPr lang="en-US" sz="1200" dirty="0">
                <a:solidFill>
                  <a:srgbClr val="0A9A37"/>
                </a:solidFill>
              </a:rPr>
              <a:t>post </a:t>
            </a:r>
            <a:r>
              <a:rPr lang="en-US" sz="1200" dirty="0" err="1">
                <a:solidFill>
                  <a:srgbClr val="0A9A37"/>
                </a:solidFill>
              </a:rPr>
              <a:t>các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thông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điệp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để </a:t>
            </a:r>
            <a:r>
              <a:rPr lang="en-US" sz="1200" dirty="0" err="1">
                <a:solidFill>
                  <a:srgbClr val="0A9A37"/>
                </a:solidFill>
              </a:rPr>
              <a:t>có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được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những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cú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nhấp chuột đ</a:t>
            </a:r>
            <a:r>
              <a:rPr lang="en-US" sz="1200" dirty="0" err="1">
                <a:solidFill>
                  <a:srgbClr val="0A9A37"/>
                </a:solidFill>
              </a:rPr>
              <a:t>ến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các trang Web riêng của họ như là một cách để xây dựng nhận thức về thương hiệu.</a:t>
            </a:r>
            <a:endParaRPr lang="en-US" sz="1200" dirty="0">
              <a:solidFill>
                <a:srgbClr val="0A9A37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vi-VN" sz="1200" b="1" dirty="0"/>
              <a:t>Trong những </a:t>
            </a:r>
            <a:r>
              <a:rPr lang="en-US" sz="1200" b="1" dirty="0" err="1"/>
              <a:t>phiên</a:t>
            </a:r>
            <a:r>
              <a:rPr lang="en-US" sz="1200" b="1" dirty="0"/>
              <a:t> l</a:t>
            </a:r>
            <a:r>
              <a:rPr lang="vi-VN" sz="1200" b="1" dirty="0"/>
              <a:t>ướt sóng</a:t>
            </a:r>
            <a:r>
              <a:rPr lang="vi-VN" sz="1200" dirty="0"/>
              <a:t>, hành vi người dùng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vi-VN" sz="1200" dirty="0"/>
              <a:t>thiếu kiên nhẫn, </a:t>
            </a:r>
            <a:r>
              <a:rPr lang="en-US" sz="1200" dirty="0" err="1"/>
              <a:t>nhấp</a:t>
            </a:r>
            <a:r>
              <a:rPr lang="en-US" sz="1200" dirty="0"/>
              <a:t> </a:t>
            </a:r>
            <a:r>
              <a:rPr lang="en-US" sz="1200" dirty="0" err="1"/>
              <a:t>chuột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bốc</a:t>
            </a:r>
            <a:r>
              <a:rPr lang="en-US" sz="1200" dirty="0"/>
              <a:t> </a:t>
            </a:r>
            <a:r>
              <a:rPr lang="en-US" sz="1200" dirty="0" err="1"/>
              <a:t>đồng</a:t>
            </a:r>
            <a:r>
              <a:rPr lang="en-US" sz="1200" dirty="0"/>
              <a:t>.</a:t>
            </a:r>
            <a:endParaRPr lang="en-US" sz="1200" dirty="0"/>
          </a:p>
          <a:p>
            <a:pPr algn="just">
              <a:buFont typeface="Wingdings" panose="05000000000000000000" pitchFamily="2" charset="2"/>
              <a:buChar char="à"/>
            </a:pPr>
            <a:r>
              <a:rPr lang="vi-VN" sz="1200" dirty="0">
                <a:solidFill>
                  <a:srgbClr val="0A9A37"/>
                </a:solidFill>
              </a:rPr>
              <a:t>Trang web </a:t>
            </a:r>
            <a:r>
              <a:rPr lang="en-US" sz="1200" dirty="0">
                <a:solidFill>
                  <a:srgbClr val="0A9A37"/>
                </a:solidFill>
              </a:rPr>
              <a:t>hay </a:t>
            </a:r>
            <a:r>
              <a:rPr lang="en-US" sz="1200" dirty="0" err="1">
                <a:solidFill>
                  <a:srgbClr val="0A9A37"/>
                </a:solidFill>
              </a:rPr>
              <a:t>thông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điệp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cần </a:t>
            </a:r>
            <a:r>
              <a:rPr lang="en-US" sz="1200" dirty="0" err="1">
                <a:solidFill>
                  <a:srgbClr val="0A9A37"/>
                </a:solidFill>
              </a:rPr>
              <a:t>phải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thú vị để thu hút người </a:t>
            </a:r>
            <a:r>
              <a:rPr lang="en-US" sz="1200" dirty="0" err="1">
                <a:solidFill>
                  <a:srgbClr val="0A9A37"/>
                </a:solidFill>
              </a:rPr>
              <a:t>dùng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bốc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đồng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đến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với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en-US" sz="1200" dirty="0" err="1">
                <a:solidFill>
                  <a:srgbClr val="0A9A37"/>
                </a:solidFill>
              </a:rPr>
              <a:t>sự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mới lạ.</a:t>
            </a:r>
            <a:endParaRPr lang="en-US" sz="1200" dirty="0">
              <a:solidFill>
                <a:srgbClr val="0A9A37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vi-VN" sz="1200" b="1" dirty="0"/>
              <a:t>Khi phiên ngắn</a:t>
            </a:r>
            <a:r>
              <a:rPr lang="vi-VN" sz="1200" dirty="0"/>
              <a:t>: Người dùng ít có khuynh hướng mua</a:t>
            </a:r>
            <a:r>
              <a:rPr lang="en-US" sz="1200" dirty="0"/>
              <a:t>.</a:t>
            </a:r>
            <a:endParaRPr lang="en-US" sz="1200" dirty="0"/>
          </a:p>
          <a:p>
            <a:pPr algn="just"/>
            <a:r>
              <a:rPr lang="en-US" sz="1200" dirty="0">
                <a:solidFill>
                  <a:srgbClr val="0A9A37"/>
                </a:solidFill>
                <a:sym typeface="Wingdings" panose="05000000000000000000"/>
              </a:rPr>
              <a:t></a:t>
            </a:r>
            <a:r>
              <a:rPr lang="en-US" sz="1200" dirty="0">
                <a:solidFill>
                  <a:srgbClr val="0A9A37"/>
                </a:solidFill>
              </a:rPr>
              <a:t> </a:t>
            </a:r>
            <a:r>
              <a:rPr lang="vi-VN" sz="1200" dirty="0">
                <a:solidFill>
                  <a:srgbClr val="0A9A37"/>
                </a:solidFill>
              </a:rPr>
              <a:t>Click-throughs nên là mục tiêu duy nhất trong </a:t>
            </a:r>
            <a:r>
              <a:rPr lang="en-US" sz="1200" dirty="0" err="1">
                <a:solidFill>
                  <a:srgbClr val="0A9A37"/>
                </a:solidFill>
              </a:rPr>
              <a:t>những</a:t>
            </a:r>
            <a:r>
              <a:rPr lang="vi-VN" sz="1200" dirty="0">
                <a:solidFill>
                  <a:srgbClr val="0A9A37"/>
                </a:solidFill>
              </a:rPr>
              <a:t> tình huống rất cụ thể.</a:t>
            </a:r>
            <a:endParaRPr lang="en-US" sz="1200" i="1" dirty="0">
              <a:solidFill>
                <a:srgbClr val="0A9A3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BCG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Tung: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endParaRPr lang="en-US" dirty="0"/>
          </a:p>
          <a:p>
            <a:r>
              <a:rPr lang="en-US" dirty="0" err="1"/>
              <a:t>Hoành</a:t>
            </a:r>
            <a:r>
              <a:rPr lang="en-US" dirty="0"/>
              <a:t>: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sym typeface="Wingdings" panose="05000000000000000000"/>
              </a:rPr>
              <a:t>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c</a:t>
            </a:r>
            <a:r>
              <a:rPr lang="vi-VN" sz="1200" dirty="0"/>
              <a:t>ông ty cần xây dựng và duy trì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nơi</a:t>
            </a:r>
            <a:r>
              <a:rPr lang="en-US" sz="1200" dirty="0"/>
              <a:t> </a:t>
            </a:r>
            <a:r>
              <a:rPr lang="en-US" sz="1200" dirty="0" err="1"/>
              <a:t>chuyên</a:t>
            </a:r>
            <a:r>
              <a:rPr lang="en-US" sz="1200" dirty="0"/>
              <a:t> </a:t>
            </a:r>
            <a:r>
              <a:rPr lang="vi-VN" sz="1200" dirty="0"/>
              <a:t>trình bày sản phẩm và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điệp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mối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tâm</a:t>
            </a:r>
            <a:r>
              <a:rPr lang="en-US" sz="1200" dirty="0"/>
              <a:t> </a:t>
            </a:r>
            <a:r>
              <a:rPr lang="en-US" sz="1200" dirty="0" err="1"/>
              <a:t>chung</a:t>
            </a:r>
            <a:r>
              <a:rPr lang="en-US" sz="1200" dirty="0"/>
              <a:t> </a:t>
            </a:r>
            <a:r>
              <a:rPr lang="vi-VN" sz="1200" dirty="0"/>
              <a:t>của nhóm.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sz="1200" dirty="0"/>
              <a:t>Các công ty cần phải hiểu rõ nhu cầu và hành vi của thị trường mục tiêu. </a:t>
            </a:r>
            <a:endParaRPr lang="vi-VN" sz="1200" dirty="0"/>
          </a:p>
          <a:p>
            <a:pPr marL="0" lvl="1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3200" dirty="0"/>
              <a:t>L</a:t>
            </a:r>
            <a:r>
              <a:rPr lang="vi-VN" sz="3200" dirty="0"/>
              <a:t>ập kế hoạch chiến lược E-marketing </a:t>
            </a:r>
            <a:r>
              <a:rPr lang="en-US" sz="3200" dirty="0" err="1"/>
              <a:t>tồn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vi-VN" sz="3200" dirty="0"/>
              <a:t> hai </a:t>
            </a: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mối</a:t>
            </a:r>
            <a:r>
              <a:rPr lang="en-US" sz="3200" dirty="0"/>
              <a:t> </a:t>
            </a:r>
            <a:r>
              <a:rPr lang="vi-VN" sz="3200" dirty="0"/>
              <a:t>tương quan </a:t>
            </a:r>
            <a:r>
              <a:rPr lang="en-US" sz="3200" dirty="0" err="1"/>
              <a:t>chặt</a:t>
            </a:r>
            <a:r>
              <a:rPr lang="en-US" sz="3200" dirty="0"/>
              <a:t> </a:t>
            </a:r>
            <a:r>
              <a:rPr lang="en-US" sz="3200" dirty="0" err="1"/>
              <a:t>chẽ</a:t>
            </a:r>
            <a:r>
              <a:rPr lang="en-US" sz="3200" dirty="0"/>
              <a:t> </a:t>
            </a:r>
            <a:r>
              <a:rPr lang="vi-VN" sz="3200" dirty="0"/>
              <a:t>với nhau:</a:t>
            </a:r>
            <a:endParaRPr lang="en-US" sz="3200" dirty="0"/>
          </a:p>
          <a:p>
            <a:pPr marL="457200" lvl="2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vi-VN" sz="2800" dirty="0"/>
              <a:t>đầu tiên</a:t>
            </a:r>
            <a:r>
              <a:rPr lang="en-US" sz="2800" dirty="0"/>
              <a:t>: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,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vi-VN" sz="2800" dirty="0"/>
              <a:t> mục tiêu,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vi-VN" sz="2800" dirty="0"/>
              <a:t>và định vị</a:t>
            </a:r>
            <a:r>
              <a:rPr lang="en-US" sz="2800" dirty="0"/>
              <a:t>.</a:t>
            </a:r>
            <a:endParaRPr lang="en-US" sz="2800" dirty="0"/>
          </a:p>
          <a:p>
            <a:pPr marL="457200" lvl="2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:</a:t>
            </a:r>
            <a:r>
              <a:rPr lang="vi-VN" sz="2800" dirty="0"/>
              <a:t> 4P và CRM.</a:t>
            </a: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McDonald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: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đình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trẻ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già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đình</a:t>
            </a:r>
            <a:r>
              <a:rPr lang="en-US" sz="2800" dirty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Sắc</a:t>
            </a:r>
            <a:r>
              <a:rPr lang="en-US" baseline="0" dirty="0"/>
              <a:t> </a:t>
            </a:r>
            <a:r>
              <a:rPr lang="en-US" baseline="0" dirty="0" err="1"/>
              <a:t>tộc</a:t>
            </a:r>
            <a:endParaRPr lang="en-US" baseline="0" dirty="0"/>
          </a:p>
          <a:p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/</a:t>
            </a:r>
            <a:r>
              <a:rPr lang="en-US" baseline="0" dirty="0" err="1"/>
              <a:t>cá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endParaRPr lang="en-US" baseline="0" dirty="0"/>
          </a:p>
          <a:p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 </a:t>
            </a:r>
            <a:r>
              <a:rPr lang="vi-VN" sz="2800" dirty="0"/>
              <a:t>Phát triển chiến lược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vi-VN" sz="2800" dirty="0"/>
              <a:t>dựa trên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vi-VN" sz="2800" dirty="0"/>
              <a:t>.</a:t>
            </a:r>
            <a:endParaRPr lang="en-US" sz="28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2800" dirty="0"/>
              <a:t>Vị trí địa lý của máy tính không quan trọng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vi-VN" sz="2800" dirty="0"/>
              <a:t> người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vi-VN" sz="2800" dirty="0"/>
              <a:t>truy cập vào các trang </a:t>
            </a:r>
            <a:r>
              <a:rPr lang="en-US" sz="2800" dirty="0"/>
              <a:t>W</a:t>
            </a:r>
            <a:r>
              <a:rPr lang="vi-VN" sz="2800" dirty="0"/>
              <a:t>eb, nhưng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vi-VN" sz="2800" dirty="0"/>
              <a:t>rất quan trọng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vi-VN" sz="2800" dirty="0"/>
              <a:t>tổ chức với sự hiện diện Internet</a:t>
            </a:r>
            <a:endParaRPr lang="en-US" sz="28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2800" dirty="0"/>
              <a:t>Chiến lược phân phối sản phẩm là động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đẩy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vi-VN" sz="2800" dirty="0"/>
              <a:t>phân khúc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vi-VN" sz="2800" dirty="0"/>
              <a:t>địa lý:</a:t>
            </a:r>
            <a:endParaRPr lang="en-US" sz="2800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Các công ty chỉ muốn tiếp cận khách hàng ở các nước </a:t>
            </a:r>
            <a:r>
              <a:rPr lang="en-US" sz="2800" dirty="0" err="1"/>
              <a:t>họ</a:t>
            </a:r>
            <a:r>
              <a:rPr lang="en-US" sz="2800" dirty="0"/>
              <a:t> </a:t>
            </a:r>
            <a:r>
              <a:rPr lang="vi-VN" sz="2800" dirty="0"/>
              <a:t>phân phối sản phẩm.</a:t>
            </a:r>
            <a:endParaRPr lang="en-US" sz="2800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Các công ty cung cấp dịch vụ trực tuyến sẽ chỉ bán cho các khu vực địa lý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vi-VN" sz="2800" dirty="0"/>
              <a:t> họ có thể cung cấp dịch vụ khách</a:t>
            </a:r>
            <a:r>
              <a:rPr lang="en-US" sz="2800" dirty="0"/>
              <a:t> </a:t>
            </a:r>
            <a:r>
              <a:rPr lang="vi-VN" sz="2800" dirty="0"/>
              <a:t>hàng.</a:t>
            </a:r>
            <a:endParaRPr lang="en-US" sz="2800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vi-VN" sz="2800" dirty="0"/>
              <a:t>Các công ty phải kiểm tra tỷ lệ người sử dụng Internet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vi-VN" sz="2800" dirty="0"/>
              <a:t>các mục tiêu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vi-VN" sz="2800" dirty="0"/>
              <a:t>trước khi quyết định phục vụ cộng đồng Web.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/</a:t>
            </a:r>
            <a:r>
              <a:rPr lang="en-US" dirty="0" err="1"/>
              <a:t>Chủng</a:t>
            </a:r>
            <a:r>
              <a:rPr lang="en-US" dirty="0"/>
              <a:t> </a:t>
            </a:r>
            <a:r>
              <a:rPr lang="en-US" dirty="0" err="1"/>
              <a:t>tộc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vi-VN" dirty="0"/>
              <a:t>Trong những năm đầu của Internet, người </a:t>
            </a:r>
            <a:r>
              <a:rPr lang="en-US" dirty="0" err="1"/>
              <a:t>dùng</a:t>
            </a:r>
            <a:r>
              <a:rPr lang="en-US" dirty="0"/>
              <a:t> Internet </a:t>
            </a:r>
            <a:r>
              <a:rPr lang="vi-VN" dirty="0"/>
              <a:t>điển 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vi-VN" dirty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N</a:t>
            </a:r>
            <a:r>
              <a:rPr lang="vi-VN" dirty="0"/>
              <a:t>am thanh niên,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vi-VN" dirty="0"/>
              <a:t>đại học, với thu nhập cao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(2010):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93</a:t>
            </a:r>
            <a:r>
              <a:rPr lang="vi-VN" dirty="0"/>
              <a:t>% người sử dụng </a:t>
            </a:r>
            <a:r>
              <a:rPr lang="en-US" dirty="0"/>
              <a:t>Internet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vi-VN" dirty="0"/>
              <a:t>Mỹ là 18-</a:t>
            </a:r>
            <a:r>
              <a:rPr lang="en-US" dirty="0"/>
              <a:t>2</a:t>
            </a:r>
            <a:r>
              <a:rPr lang="vi-VN" dirty="0"/>
              <a:t>9 tuổi</a:t>
            </a:r>
            <a:r>
              <a:rPr lang="en-US" dirty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/>
              <a:t>Thu nhập hộ gia đình trung bình hàng năm: khoảng $</a:t>
            </a:r>
            <a:r>
              <a:rPr lang="en-US" dirty="0"/>
              <a:t>75,</a:t>
            </a:r>
            <a:r>
              <a:rPr lang="vi-VN" dirty="0"/>
              <a:t>000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(</a:t>
            </a:r>
            <a:r>
              <a:rPr lang="en-US" dirty="0" err="1"/>
              <a:t>cuối</a:t>
            </a:r>
            <a:r>
              <a:rPr lang="en-US" dirty="0"/>
              <a:t> 2010) : 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Thu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$1,160 / </a:t>
            </a:r>
            <a:r>
              <a:rPr lang="en-US" dirty="0" err="1"/>
              <a:t>năm</a:t>
            </a:r>
            <a:r>
              <a:rPr lang="en-US" dirty="0"/>
              <a:t>. 2019 2800usd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8EF1A-4BFE-49E0-9A03-E9E3ABD6879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9BE0B-1E7A-4E45-929A-0710EC4148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E4104-6CA9-44D5-B4EB-4480D320DE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3C7E0-0C81-49C6-B880-1D1A81B0F1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r>
              <a:rPr lang="en-US"/>
              <a:t>Click icon to add clip 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0AE527-4BA3-48E7-9FD6-AE96494818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26AC-C09A-4771-B65C-D5E193FC5A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127F9-5AA9-4197-A762-1FA1B62269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D1E99-04EC-4190-8AA9-3E6C19A1060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56B70-DF17-4C5B-9572-C209B205D3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93A48-A548-4A5D-9E4B-1B863FE34C7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C0137-F00C-4D93-8A95-7B1537F88E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A581B-21DD-4C13-AF32-F0FD63363D8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0552-CEC9-4DFC-80F1-F3D19EDDEE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CC33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rgbClr val="CC33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CC3300"/>
                </a:solidFill>
              </a:defRPr>
            </a:lvl1pPr>
          </a:lstStyle>
          <a:p>
            <a:fld id="{67710944-5CA7-4567-B95C-D43777111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CC33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CC33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CC33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C33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sz="3600" b="1" dirty="0" err="1"/>
              <a:t>Chương</a:t>
            </a:r>
            <a:r>
              <a:rPr lang="en-US" sz="3600" b="1" dirty="0"/>
              <a:t> 5.1: </a:t>
            </a:r>
            <a:r>
              <a:rPr lang="en-US" sz="3600" b="1" dirty="0" err="1"/>
              <a:t>Chiến</a:t>
            </a:r>
            <a:r>
              <a:rPr lang="en-US" sz="3600" b="1" dirty="0"/>
              <a:t> </a:t>
            </a:r>
            <a:r>
              <a:rPr lang="en-US" sz="3600" b="1" dirty="0" err="1"/>
              <a:t>lược</a:t>
            </a:r>
            <a:r>
              <a:rPr lang="en-US" sz="3600" b="1" dirty="0"/>
              <a:t> </a:t>
            </a:r>
            <a:r>
              <a:rPr lang="en-US" sz="3600" b="1" dirty="0" err="1"/>
              <a:t>phân</a:t>
            </a:r>
            <a:r>
              <a:rPr lang="en-US" sz="3600" b="1" dirty="0"/>
              <a:t> </a:t>
            </a:r>
            <a:r>
              <a:rPr lang="en-US" sz="3600" b="1" dirty="0" err="1"/>
              <a:t>khúc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 err="1"/>
              <a:t>thị</a:t>
            </a:r>
            <a:r>
              <a:rPr lang="en-US" sz="3600" b="1" dirty="0"/>
              <a:t> </a:t>
            </a:r>
            <a:r>
              <a:rPr lang="en-US" sz="3600" b="1" dirty="0" err="1"/>
              <a:t>trường</a:t>
            </a:r>
            <a:r>
              <a:rPr lang="en-US" sz="3600" b="1" dirty="0"/>
              <a:t> </a:t>
            </a:r>
            <a:r>
              <a:rPr lang="en-US" sz="3600" b="1" dirty="0" err="1"/>
              <a:t>và</a:t>
            </a:r>
            <a:r>
              <a:rPr lang="en-US" sz="3600" b="1" dirty="0"/>
              <a:t> </a:t>
            </a:r>
            <a:r>
              <a:rPr lang="en-US" sz="3600" b="1" dirty="0" err="1"/>
              <a:t>xác</a:t>
            </a:r>
            <a:r>
              <a:rPr lang="en-US" sz="3600" b="1" dirty="0"/>
              <a:t> </a:t>
            </a:r>
            <a:r>
              <a:rPr lang="en-US" sz="3600" b="1" dirty="0" err="1"/>
              <a:t>định</a:t>
            </a:r>
            <a:r>
              <a:rPr lang="en-US" sz="3600" b="1" dirty="0"/>
              <a:t> </a:t>
            </a:r>
            <a:r>
              <a:rPr lang="en-US" sz="3600" b="1" dirty="0" err="1"/>
              <a:t>thị</a:t>
            </a:r>
            <a:r>
              <a:rPr lang="en-US" sz="3600" b="1" dirty="0"/>
              <a:t> </a:t>
            </a:r>
            <a:r>
              <a:rPr lang="en-US" sz="3600" b="1" dirty="0" err="1"/>
              <a:t>trường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 err="1"/>
              <a:t>mục</a:t>
            </a:r>
            <a:r>
              <a:rPr lang="en-US" sz="3600" b="1" dirty="0"/>
              <a:t> </a:t>
            </a:r>
            <a:r>
              <a:rPr lang="en-US" sz="3600" b="1" dirty="0" err="1"/>
              <a:t>tiêu</a:t>
            </a:r>
            <a:r>
              <a:rPr lang="en-US" sz="3600" b="1" dirty="0"/>
              <a:t> </a:t>
            </a:r>
            <a:r>
              <a:rPr lang="en-US" sz="3600" b="1" dirty="0" err="1"/>
              <a:t>trực</a:t>
            </a:r>
            <a:r>
              <a:rPr lang="en-US" sz="3600" b="1" dirty="0"/>
              <a:t> </a:t>
            </a:r>
            <a:r>
              <a:rPr lang="en-US" sz="3600" b="1" dirty="0" err="1"/>
              <a:t>tuyến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3733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ThS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Cường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600200"/>
            <a:ext cx="8534400" cy="1661993"/>
          </a:xfrm>
          <a:prstGeom prst="rect">
            <a:avLst/>
          </a:prstGeom>
          <a:solidFill>
            <a:srgbClr val="9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u="sng" dirty="0"/>
              <a:t>A. </a:t>
            </a:r>
            <a:r>
              <a:rPr lang="en-US" sz="3600" b="1" u="sng" dirty="0" err="1"/>
              <a:t>Phân</a:t>
            </a:r>
            <a:r>
              <a:rPr lang="en-US" sz="3600" b="1" u="sng" dirty="0"/>
              <a:t> </a:t>
            </a:r>
            <a:r>
              <a:rPr lang="en-US" sz="3600" b="1" u="sng" dirty="0" err="1"/>
              <a:t>khúc</a:t>
            </a:r>
            <a:r>
              <a:rPr lang="en-US" sz="3600" b="1" u="sng" dirty="0"/>
              <a:t> </a:t>
            </a:r>
            <a:r>
              <a:rPr lang="en-US" sz="3600" b="1" u="sng" dirty="0" err="1"/>
              <a:t>theo</a:t>
            </a:r>
            <a:r>
              <a:rPr lang="en-US" sz="3600" b="1" u="sng" dirty="0"/>
              <a:t> </a:t>
            </a:r>
            <a:r>
              <a:rPr lang="en-US" sz="3600" b="1" u="sng" dirty="0" err="1"/>
              <a:t>vị</a:t>
            </a:r>
            <a:r>
              <a:rPr lang="en-US" sz="3600" b="1" u="sng" dirty="0"/>
              <a:t> </a:t>
            </a:r>
            <a:r>
              <a:rPr lang="en-US" sz="3600" b="1" u="sng" dirty="0" err="1"/>
              <a:t>trí</a:t>
            </a:r>
            <a:r>
              <a:rPr lang="en-US" sz="3600" b="1" u="sng" dirty="0"/>
              <a:t> </a:t>
            </a:r>
            <a:r>
              <a:rPr lang="en-US" sz="3600" b="1" u="sng" dirty="0" err="1"/>
              <a:t>địa</a:t>
            </a:r>
            <a:r>
              <a:rPr lang="en-US" sz="3600" b="1" u="sng" dirty="0"/>
              <a:t> </a:t>
            </a:r>
            <a:r>
              <a:rPr lang="en-US" sz="3600" b="1" u="sng" dirty="0" err="1"/>
              <a:t>lý</a:t>
            </a:r>
            <a:endParaRPr lang="en-US" sz="3600" b="1" u="sng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Local Marketing</a:t>
            </a:r>
            <a:endParaRPr lang="en-US" sz="28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2050" name="Picture 2" descr="Káº¿t quáº£ hÃ¬nh áº£nh cho local market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971800"/>
            <a:ext cx="4744069" cy="35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local marke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4944"/>
            <a:ext cx="33496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371600"/>
            <a:ext cx="8534400" cy="584775"/>
          </a:xfrm>
          <a:prstGeom prst="rect">
            <a:avLst/>
          </a:prstGeom>
          <a:solidFill>
            <a:srgbClr val="7B6F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</a:rPr>
              <a:t>B. </a:t>
            </a:r>
            <a:r>
              <a:rPr lang="en-US" sz="3200" b="1" u="sng" dirty="0" err="1">
                <a:solidFill>
                  <a:srgbClr val="002060"/>
                </a:solidFill>
              </a:rPr>
              <a:t>Phân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khúc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theo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nhân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khẩu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học</a:t>
            </a:r>
            <a:endParaRPr lang="en-US" sz="3200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956376"/>
            <a:ext cx="8305800" cy="4673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371600"/>
            <a:ext cx="8534400" cy="523220"/>
          </a:xfrm>
          <a:prstGeom prst="rect">
            <a:avLst/>
          </a:prstGeom>
          <a:solidFill>
            <a:srgbClr val="7B6F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B. </a:t>
            </a:r>
            <a:r>
              <a:rPr lang="en-US" sz="2800" b="1" u="sng" dirty="0" err="1">
                <a:solidFill>
                  <a:srgbClr val="002060"/>
                </a:solidFill>
              </a:rPr>
              <a:t>Phân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khúc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theo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nhân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khẩu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học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02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Bảng</a:t>
            </a:r>
            <a:r>
              <a:rPr lang="en-US" i="1" dirty="0"/>
              <a:t> 5.2: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xã</a:t>
            </a:r>
            <a:r>
              <a:rPr lang="en-US" i="1" dirty="0"/>
              <a:t> </a:t>
            </a:r>
            <a:r>
              <a:rPr lang="en-US" i="1" dirty="0" err="1"/>
              <a:t>hội</a:t>
            </a:r>
            <a:r>
              <a:rPr lang="en-US" i="1" dirty="0"/>
              <a:t> </a:t>
            </a:r>
            <a:r>
              <a:rPr lang="en-US" i="1" dirty="0" err="1"/>
              <a:t>Việt</a:t>
            </a:r>
            <a:r>
              <a:rPr lang="en-US" i="1" dirty="0"/>
              <a:t> Nam</a:t>
            </a:r>
            <a:endParaRPr lang="en-US" i="1" dirty="0"/>
          </a:p>
          <a:p>
            <a:pPr algn="ctr"/>
            <a:r>
              <a:rPr lang="en-US" i="1" dirty="0" err="1"/>
              <a:t>Nguồn</a:t>
            </a:r>
            <a:r>
              <a:rPr lang="en-US" i="1" dirty="0"/>
              <a:t>: Vietnam Digital Marketing Landscape 2022 - </a:t>
            </a:r>
            <a:r>
              <a:rPr lang="en-US" i="1" dirty="0" err="1"/>
              <a:t>WeareSocial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4820"/>
            <a:ext cx="8229600" cy="3210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473510"/>
            <a:ext cx="8534400" cy="2308324"/>
          </a:xfrm>
          <a:prstGeom prst="rect">
            <a:avLst/>
          </a:prstGeom>
          <a:solidFill>
            <a:srgbClr val="7B6F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u="sng" dirty="0">
                <a:solidFill>
                  <a:srgbClr val="002060"/>
                </a:solidFill>
              </a:rPr>
              <a:t>B. </a:t>
            </a:r>
            <a:r>
              <a:rPr lang="en-US" sz="3200" b="1" u="sng" dirty="0" err="1">
                <a:solidFill>
                  <a:srgbClr val="002060"/>
                </a:solidFill>
              </a:rPr>
              <a:t>Phân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khúc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theo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nhân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khẩu</a:t>
            </a:r>
            <a:r>
              <a:rPr lang="en-US" sz="3200" b="1" u="sng" dirty="0">
                <a:solidFill>
                  <a:srgbClr val="002060"/>
                </a:solidFill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</a:rPr>
              <a:t>học</a:t>
            </a:r>
            <a:endParaRPr lang="en-US" sz="3200" b="1" u="sng" dirty="0">
              <a:solidFill>
                <a:srgbClr val="002060"/>
              </a:solidFill>
            </a:endParaRPr>
          </a:p>
          <a:p>
            <a:pPr algn="just"/>
            <a:r>
              <a:rPr lang="en-US" sz="2800" b="1" dirty="0" err="1"/>
              <a:t>Nghề</a:t>
            </a:r>
            <a:r>
              <a:rPr lang="en-US" sz="2800" b="1" dirty="0"/>
              <a:t> </a:t>
            </a:r>
            <a:r>
              <a:rPr lang="en-US" sz="2800" b="1" dirty="0" err="1"/>
              <a:t>nghiệp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/>
              <a:t>Ngày</a:t>
            </a:r>
            <a:r>
              <a:rPr lang="en-US" sz="2800" dirty="0"/>
              <a:t> nay, Internet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en-US" sz="2800" dirty="0" err="1"/>
              <a:t>dành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ngành</a:t>
            </a:r>
            <a:r>
              <a:rPr lang="en-US" sz="2800" dirty="0"/>
              <a:t> </a:t>
            </a:r>
            <a:r>
              <a:rPr lang="en-US" sz="2800" dirty="0" err="1"/>
              <a:t>nghề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họ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2049" name="Picture 1" descr="C:\Documents and Settings\HoaDeThuong\Desktop\image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4267200"/>
            <a:ext cx="2619375" cy="2209799"/>
          </a:xfrm>
          <a:prstGeom prst="rect">
            <a:avLst/>
          </a:prstGeom>
          <a:noFill/>
        </p:spPr>
      </p:pic>
      <p:pic>
        <p:nvPicPr>
          <p:cNvPr id="2050" name="Picture 2" descr="C:\Documents and Settings\HoaDeThuong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267200"/>
            <a:ext cx="2466975" cy="2209799"/>
          </a:xfrm>
          <a:prstGeom prst="rect">
            <a:avLst/>
          </a:prstGeom>
          <a:noFill/>
        </p:spPr>
      </p:pic>
      <p:pic>
        <p:nvPicPr>
          <p:cNvPr id="2052" name="Picture 4" descr="C:\Documents and Settings\HoaDeThuong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1003" y="4267199"/>
            <a:ext cx="2748197" cy="2209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371601"/>
            <a:ext cx="8534400" cy="4708981"/>
          </a:xfrm>
          <a:prstGeom prst="rect">
            <a:avLst/>
          </a:prstGeom>
          <a:solidFill>
            <a:srgbClr val="7B6F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u="sng" dirty="0"/>
              <a:t>B. </a:t>
            </a:r>
            <a:r>
              <a:rPr lang="en-US" sz="2800" b="1" u="sng" dirty="0" err="1"/>
              <a:t>Phân</a:t>
            </a:r>
            <a:r>
              <a:rPr lang="en-US" sz="2800" b="1" u="sng" dirty="0"/>
              <a:t> </a:t>
            </a:r>
            <a:r>
              <a:rPr lang="en-US" sz="2800" b="1" u="sng" dirty="0" err="1"/>
              <a:t>khúc</a:t>
            </a:r>
            <a:r>
              <a:rPr lang="en-US" sz="2800" b="1" u="sng" dirty="0"/>
              <a:t> </a:t>
            </a:r>
            <a:r>
              <a:rPr lang="en-US" sz="2800" b="1" u="sng" dirty="0" err="1"/>
              <a:t>theo</a:t>
            </a:r>
            <a:r>
              <a:rPr lang="en-US" sz="2800" b="1" u="sng" dirty="0"/>
              <a:t> </a:t>
            </a:r>
            <a:r>
              <a:rPr lang="en-US" sz="2800" b="1" u="sng" dirty="0" err="1"/>
              <a:t>nhân</a:t>
            </a:r>
            <a:r>
              <a:rPr lang="en-US" sz="2800" b="1" u="sng" dirty="0"/>
              <a:t> </a:t>
            </a:r>
            <a:r>
              <a:rPr lang="en-US" sz="2800" b="1" u="sng" dirty="0" err="1"/>
              <a:t>khẩu</a:t>
            </a:r>
            <a:r>
              <a:rPr lang="en-US" sz="2800" b="1" u="sng" dirty="0"/>
              <a:t> </a:t>
            </a:r>
            <a:r>
              <a:rPr lang="en-US" sz="2800" b="1" u="sng" dirty="0" err="1"/>
              <a:t>học</a:t>
            </a:r>
            <a:endParaRPr lang="en-US" sz="2800" b="1" u="sng" dirty="0"/>
          </a:p>
          <a:p>
            <a:pPr algn="just"/>
            <a:r>
              <a:rPr lang="en-US" b="1" dirty="0" err="1"/>
              <a:t>Nghề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%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lao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ngành</a:t>
            </a:r>
            <a:r>
              <a:rPr lang="en-US" sz="2800" dirty="0"/>
              <a:t> </a:t>
            </a:r>
            <a:r>
              <a:rPr lang="en-US" sz="2800" dirty="0" err="1"/>
              <a:t>nghề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Nam: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/>
              <a:t>Bán buôn và bán lẻ</a:t>
            </a:r>
            <a:r>
              <a:rPr lang="en-US" dirty="0"/>
              <a:t> (24%)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(16%)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(8%)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vi-VN" dirty="0"/>
              <a:t>và ăn uống</a:t>
            </a:r>
            <a:r>
              <a:rPr lang="en-US" dirty="0"/>
              <a:t> (6%).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CNTT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(5%).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(5%).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(4%)</a:t>
            </a:r>
            <a:endParaRPr lang="en-US" dirty="0"/>
          </a:p>
          <a:p>
            <a:pPr lvl="1" algn="just"/>
            <a:r>
              <a:rPr lang="en-US" i="1" dirty="0" err="1"/>
              <a:t>Nguồn</a:t>
            </a:r>
            <a:r>
              <a:rPr lang="en-US" i="1" dirty="0"/>
              <a:t>: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cáo</a:t>
            </a:r>
            <a:r>
              <a:rPr lang="en-US" i="1" dirty="0"/>
              <a:t> TMĐT 2019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382019"/>
            <a:ext cx="5486400" cy="4708981"/>
          </a:xfrm>
          <a:prstGeom prst="rect">
            <a:avLst/>
          </a:prstGeom>
          <a:solidFill>
            <a:srgbClr val="7B6F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rgbClr val="002060"/>
                </a:solidFill>
              </a:rPr>
              <a:t>B. </a:t>
            </a:r>
            <a:r>
              <a:rPr lang="en-US" sz="2800" b="1" u="sng" dirty="0" err="1">
                <a:solidFill>
                  <a:srgbClr val="002060"/>
                </a:solidFill>
              </a:rPr>
              <a:t>Phân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khúc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theo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nhân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khẩu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học</a:t>
            </a:r>
            <a:endParaRPr lang="en-US" sz="2800" b="1" u="sng" dirty="0">
              <a:solidFill>
                <a:srgbClr val="002060"/>
              </a:solidFill>
            </a:endParaRPr>
          </a:p>
          <a:p>
            <a:pPr algn="just"/>
            <a:r>
              <a:rPr lang="en-US" sz="2800" b="1" dirty="0" err="1"/>
              <a:t>Thanh</a:t>
            </a:r>
            <a:r>
              <a:rPr lang="en-US" sz="2800" b="1" dirty="0"/>
              <a:t> </a:t>
            </a:r>
            <a:r>
              <a:rPr lang="en-US" sz="2800" b="1" dirty="0" err="1"/>
              <a:t>thiếu</a:t>
            </a:r>
            <a:r>
              <a:rPr lang="en-US" sz="2800" b="1" dirty="0"/>
              <a:t> </a:t>
            </a:r>
            <a:r>
              <a:rPr lang="en-US" sz="2800" b="1" dirty="0" err="1"/>
              <a:t>niên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trẻ</a:t>
            </a:r>
            <a:r>
              <a:rPr lang="en-US" sz="2800" b="1" dirty="0"/>
              <a:t> </a:t>
            </a:r>
            <a:r>
              <a:rPr lang="en-US" sz="2800" b="1" dirty="0" err="1"/>
              <a:t>em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miệng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đáo</a:t>
            </a:r>
            <a:r>
              <a:rPr lang="en-US" dirty="0"/>
              <a:t>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4" name="Picture 4" descr="C:\Documents and Settings\HoaDeThuong\Desktop\image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67400" y="2590800"/>
            <a:ext cx="28956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526916"/>
            <a:ext cx="8534400" cy="4524315"/>
          </a:xfrm>
          <a:prstGeom prst="rect">
            <a:avLst/>
          </a:prstGeom>
          <a:solidFill>
            <a:srgbClr val="2962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C. </a:t>
            </a:r>
            <a:r>
              <a:rPr lang="en-US" sz="3200" b="1" u="sng" dirty="0" err="1">
                <a:solidFill>
                  <a:srgbClr val="FF0000"/>
                </a:solidFill>
              </a:rPr>
              <a:t>Phân</a:t>
            </a:r>
            <a:r>
              <a:rPr lang="en-US" sz="3200" b="1" u="sng" dirty="0">
                <a:solidFill>
                  <a:srgbClr val="FF0000"/>
                </a:solidFill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</a:rPr>
              <a:t>khúc</a:t>
            </a:r>
            <a:r>
              <a:rPr lang="en-US" sz="3200" b="1" u="sng" dirty="0">
                <a:solidFill>
                  <a:srgbClr val="FF0000"/>
                </a:solidFill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</a:rPr>
              <a:t>tâm</a:t>
            </a:r>
            <a:r>
              <a:rPr lang="en-US" sz="3200" b="1" u="sng" dirty="0">
                <a:solidFill>
                  <a:srgbClr val="FF0000"/>
                </a:solidFill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</a:rPr>
              <a:t>lý</a:t>
            </a:r>
            <a:endParaRPr lang="en-US" sz="3200" b="1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Tâm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bao </a:t>
            </a:r>
            <a:r>
              <a:rPr lang="en-US" sz="3200" dirty="0" err="1"/>
              <a:t>gồm</a:t>
            </a:r>
            <a:r>
              <a:rPr lang="en-US" sz="3200" dirty="0"/>
              <a:t>: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vi-VN" sz="3200" dirty="0"/>
              <a:t>Sở thích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Quan </a:t>
            </a:r>
            <a:r>
              <a:rPr lang="en-US" sz="3200" dirty="0" err="1"/>
              <a:t>điểm</a:t>
            </a:r>
            <a:r>
              <a:rPr lang="vi-VN" sz="3200" dirty="0"/>
              <a:t>​​</a:t>
            </a:r>
            <a:endParaRPr lang="vi-VN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vi-VN" sz="3200" dirty="0"/>
              <a:t>Tính cách: </a:t>
            </a:r>
            <a:r>
              <a:rPr lang="en-US" sz="3200" dirty="0" err="1"/>
              <a:t>nét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vi-VN" sz="3200" dirty="0"/>
              <a:t>và thói quen</a:t>
            </a:r>
            <a:r>
              <a:rPr lang="en-US" sz="3200" dirty="0"/>
              <a:t>.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vi-VN" sz="3200" dirty="0"/>
              <a:t>Giá trị: </a:t>
            </a:r>
            <a:r>
              <a:rPr lang="en-US" sz="3200" dirty="0" err="1"/>
              <a:t>đức</a:t>
            </a:r>
            <a:r>
              <a:rPr lang="en-US" sz="3200" dirty="0"/>
              <a:t> tin </a:t>
            </a:r>
            <a:r>
              <a:rPr lang="en-US" sz="3200" dirty="0" err="1"/>
              <a:t>sâu</a:t>
            </a:r>
            <a:r>
              <a:rPr lang="en-US" sz="3200" dirty="0"/>
              <a:t> </a:t>
            </a:r>
            <a:r>
              <a:rPr lang="en-US" sz="3200" dirty="0" err="1"/>
              <a:t>sắc</a:t>
            </a:r>
            <a:r>
              <a:rPr lang="en-US" sz="3200" dirty="0"/>
              <a:t> </a:t>
            </a:r>
            <a:r>
              <a:rPr lang="vi-VN" sz="3200" dirty="0"/>
              <a:t>(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ngưỡng</a:t>
            </a:r>
            <a:r>
              <a:rPr lang="en-US" sz="3200" dirty="0"/>
              <a:t> </a:t>
            </a:r>
            <a:r>
              <a:rPr lang="vi-VN" sz="3200" dirty="0"/>
              <a:t>tôn giáo)</a:t>
            </a:r>
            <a:r>
              <a:rPr lang="en-US" sz="3200" dirty="0"/>
              <a:t>.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vi-VN" sz="3200" dirty="0"/>
              <a:t>Lối sống </a:t>
            </a:r>
            <a:r>
              <a:rPr lang="en-US" sz="3200" dirty="0"/>
              <a:t>	 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vi-VN" sz="3200" dirty="0"/>
              <a:t> Hoạt động </a:t>
            </a:r>
            <a:r>
              <a:rPr lang="en-US" sz="3200" dirty="0"/>
              <a:t>	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vi-VN" sz="3200" dirty="0"/>
              <a:t>Thái độ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7630" y="1527175"/>
            <a:ext cx="2369820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295400"/>
            <a:ext cx="8534400" cy="3108543"/>
          </a:xfrm>
          <a:prstGeom prst="rect">
            <a:avLst/>
          </a:prstGeom>
          <a:solidFill>
            <a:srgbClr val="2962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</a:rPr>
              <a:t>C. </a:t>
            </a:r>
            <a:r>
              <a:rPr lang="en-US" sz="2800" b="1" u="sng" dirty="0" err="1">
                <a:solidFill>
                  <a:srgbClr val="FF0000"/>
                </a:solidFill>
              </a:rPr>
              <a:t>Phân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</a:rPr>
              <a:t>khúc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</a:rPr>
              <a:t>tâm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</a:rPr>
              <a:t>lý</a:t>
            </a:r>
            <a:endParaRPr lang="en-US" sz="2800" b="1" u="sng" dirty="0">
              <a:solidFill>
                <a:srgbClr val="FF0000"/>
              </a:solidFill>
            </a:endParaRPr>
          </a:p>
          <a:p>
            <a:pPr algn="just"/>
            <a:r>
              <a:rPr lang="en-US" sz="2800" b="1" dirty="0" err="1"/>
              <a:t>Thái</a:t>
            </a:r>
            <a:r>
              <a:rPr lang="en-US" sz="2800" b="1" dirty="0"/>
              <a:t> 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nghệ</a:t>
            </a:r>
            <a:r>
              <a:rPr lang="en-US" sz="2800" b="1" dirty="0"/>
              <a:t>:</a:t>
            </a:r>
            <a:endParaRPr lang="en-US" sz="28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lạc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gấp</a:t>
            </a:r>
            <a:r>
              <a:rPr lang="en-US" sz="2800" dirty="0"/>
              <a:t> </a:t>
            </a:r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(19%).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/>
              <a:t>Chỉ</a:t>
            </a:r>
            <a:r>
              <a:rPr lang="en-US" sz="2800" dirty="0"/>
              <a:t> 2% </a:t>
            </a:r>
            <a:r>
              <a:rPr lang="en-US" sz="2800" dirty="0" err="1"/>
              <a:t>người</a:t>
            </a:r>
            <a:r>
              <a:rPr lang="en-US" sz="2800" dirty="0"/>
              <a:t> bi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3074" name="Picture 2" descr="Image result for láº¡c quan thuong máº¡i Äiá»n tá»­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4388703"/>
            <a:ext cx="5562600" cy="24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462" y="1371600"/>
            <a:ext cx="8534400" cy="3108543"/>
          </a:xfrm>
          <a:prstGeom prst="rect">
            <a:avLst/>
          </a:prstGeom>
          <a:solidFill>
            <a:srgbClr val="0A9A3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rgbClr val="FFFF00"/>
                </a:solidFill>
              </a:rPr>
              <a:t>D. </a:t>
            </a:r>
            <a:r>
              <a:rPr lang="en-US" sz="2800" b="1" u="sng" dirty="0" err="1">
                <a:solidFill>
                  <a:srgbClr val="FFFF00"/>
                </a:solidFill>
              </a:rPr>
              <a:t>Phân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khúc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hành</a:t>
            </a:r>
            <a:r>
              <a:rPr lang="en-US" sz="2800" b="1" u="sng" dirty="0">
                <a:solidFill>
                  <a:srgbClr val="FFFF00"/>
                </a:solidFill>
              </a:rPr>
              <a:t> vi </a:t>
            </a:r>
            <a:r>
              <a:rPr lang="en-US" sz="2800" b="1" u="sng" dirty="0" err="1">
                <a:solidFill>
                  <a:srgbClr val="FFFF00"/>
                </a:solidFill>
              </a:rPr>
              <a:t>khách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hàng</a:t>
            </a:r>
            <a:endParaRPr lang="en-US" sz="2800" b="1" u="sng" dirty="0">
              <a:solidFill>
                <a:srgbClr val="FFFF00"/>
              </a:solidFill>
            </a:endParaRPr>
          </a:p>
          <a:p>
            <a:pPr algn="just"/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ích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ích</a:t>
            </a:r>
            <a:r>
              <a:rPr lang="en-US" sz="2800" dirty="0"/>
              <a:t>:</a:t>
            </a:r>
            <a:endParaRPr lang="en-US" sz="2800" dirty="0"/>
          </a:p>
          <a:p>
            <a:pPr algn="just"/>
            <a:r>
              <a:rPr lang="vi-VN" sz="2800" dirty="0"/>
              <a:t>Trên Internet,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ích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vi-VN" sz="2800" dirty="0"/>
              <a:t> đó cho mọi người: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, </a:t>
            </a:r>
            <a:r>
              <a:rPr lang="en-US" sz="2800" dirty="0" err="1"/>
              <a:t>sáng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,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,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, </a:t>
            </a:r>
            <a:r>
              <a:rPr lang="en-US" sz="2800" dirty="0" err="1"/>
              <a:t>thương</a:t>
            </a:r>
            <a:r>
              <a:rPr lang="en-US" sz="2800" dirty="0"/>
              <a:t> </a:t>
            </a:r>
            <a:r>
              <a:rPr lang="en-US" sz="2800" dirty="0" err="1"/>
              <a:t>mại</a:t>
            </a:r>
            <a:r>
              <a:rPr lang="en-US" sz="2800" dirty="0"/>
              <a:t>,…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762000"/>
            <a:ext cx="8534400" cy="461665"/>
          </a:xfrm>
          <a:prstGeom prst="rect">
            <a:avLst/>
          </a:prstGeom>
          <a:solidFill>
            <a:srgbClr val="0A9A3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D. </a:t>
            </a:r>
            <a:r>
              <a:rPr lang="en-US" b="1" u="sng" dirty="0" err="1"/>
              <a:t>Phân</a:t>
            </a:r>
            <a:r>
              <a:rPr lang="en-US" b="1" u="sng" dirty="0"/>
              <a:t> </a:t>
            </a:r>
            <a:r>
              <a:rPr lang="en-US" b="1" u="sng" dirty="0" err="1"/>
              <a:t>khúc</a:t>
            </a:r>
            <a:r>
              <a:rPr lang="en-US" b="1" u="sng" dirty="0"/>
              <a:t> </a:t>
            </a:r>
            <a:r>
              <a:rPr lang="en-US" b="1" u="sng" dirty="0" err="1"/>
              <a:t>hành</a:t>
            </a:r>
            <a:r>
              <a:rPr lang="en-US" b="1" u="sng" dirty="0"/>
              <a:t> vi </a:t>
            </a:r>
            <a:r>
              <a:rPr lang="en-US" b="1" u="sng" dirty="0" err="1"/>
              <a:t>khách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b="1" dirty="0">
                <a:solidFill>
                  <a:srgbClr val="FF3399"/>
                </a:solidFill>
              </a:rPr>
              <a:t>1. </a:t>
            </a:r>
            <a:r>
              <a:rPr lang="en-US" b="1" dirty="0" err="1">
                <a:solidFill>
                  <a:srgbClr val="FF3399"/>
                </a:solidFill>
              </a:rPr>
              <a:t>Các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loại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phân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khúc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thị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trường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trong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kinh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doanh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điện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 err="1">
                <a:solidFill>
                  <a:srgbClr val="FF3399"/>
                </a:solidFill>
              </a:rPr>
              <a:t>tử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" y="5715000"/>
            <a:ext cx="85344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Bảng</a:t>
            </a:r>
            <a:r>
              <a:rPr lang="en-US" i="1" dirty="0"/>
              <a:t> 6.2: </a:t>
            </a:r>
            <a:r>
              <a:rPr lang="en-US" i="1" dirty="0" err="1"/>
              <a:t>Hành</a:t>
            </a:r>
            <a:r>
              <a:rPr lang="en-US" i="1" dirty="0"/>
              <a:t> vi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Thương</a:t>
            </a:r>
            <a:r>
              <a:rPr lang="en-US" i="1" dirty="0"/>
              <a:t> </a:t>
            </a:r>
            <a:r>
              <a:rPr lang="en-US" i="1" dirty="0" err="1"/>
              <a:t>mại</a:t>
            </a:r>
            <a:r>
              <a:rPr lang="en-US" i="1" dirty="0"/>
              <a:t> </a:t>
            </a:r>
            <a:r>
              <a:rPr lang="en-US" i="1" dirty="0" err="1"/>
              <a:t>điện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Việt</a:t>
            </a:r>
            <a:r>
              <a:rPr lang="en-US" i="1" dirty="0"/>
              <a:t> Nam</a:t>
            </a:r>
            <a:endParaRPr lang="en-US" i="1" dirty="0"/>
          </a:p>
          <a:p>
            <a:pPr algn="ctr"/>
            <a:r>
              <a:rPr lang="en-US" i="1" dirty="0" err="1"/>
              <a:t>Nguồn</a:t>
            </a:r>
            <a:r>
              <a:rPr lang="en-US" i="1" dirty="0"/>
              <a:t>: Vietnam Digital Marketing Landscape 2022 - </a:t>
            </a:r>
            <a:r>
              <a:rPr lang="en-US" i="1" dirty="0" err="1"/>
              <a:t>WeareSocial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23665"/>
            <a:ext cx="8519160" cy="4491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457200"/>
            <a:ext cx="8001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 err="1"/>
              <a:t>Sau</a:t>
            </a:r>
            <a:r>
              <a:rPr lang="en-US" sz="3200" b="1" dirty="0"/>
              <a:t> </a:t>
            </a:r>
            <a:r>
              <a:rPr lang="en-US" sz="3200" b="1" dirty="0" err="1"/>
              <a:t>khi</a:t>
            </a:r>
            <a:r>
              <a:rPr lang="en-US" sz="3200" b="1" dirty="0"/>
              <a:t> </a:t>
            </a:r>
            <a:r>
              <a:rPr lang="en-US" sz="3200" b="1" dirty="0" err="1"/>
              <a:t>học</a:t>
            </a:r>
            <a:r>
              <a:rPr lang="en-US" sz="3200" b="1" dirty="0"/>
              <a:t> </a:t>
            </a:r>
            <a:r>
              <a:rPr lang="en-US" sz="3200" b="1" dirty="0" err="1"/>
              <a:t>xong</a:t>
            </a:r>
            <a:r>
              <a:rPr lang="en-US" sz="3200" b="1" dirty="0"/>
              <a:t> </a:t>
            </a:r>
            <a:r>
              <a:rPr lang="en-US" sz="3200" b="1" dirty="0" err="1"/>
              <a:t>phần</a:t>
            </a:r>
            <a:r>
              <a:rPr lang="en-US" sz="3200" b="1" dirty="0"/>
              <a:t> </a:t>
            </a:r>
            <a:r>
              <a:rPr lang="en-US" sz="3200" b="1" dirty="0" err="1"/>
              <a:t>này</a:t>
            </a:r>
            <a:r>
              <a:rPr lang="en-US" sz="3200" b="1" dirty="0"/>
              <a:t>, </a:t>
            </a:r>
            <a:r>
              <a:rPr lang="en-US" sz="3200" b="1" dirty="0" err="1"/>
              <a:t>sinh</a:t>
            </a:r>
            <a:r>
              <a:rPr lang="en-US" sz="3200" b="1" dirty="0"/>
              <a:t> </a:t>
            </a:r>
            <a:r>
              <a:rPr lang="en-US" sz="3200" b="1" dirty="0" err="1"/>
              <a:t>viên</a:t>
            </a:r>
            <a:r>
              <a:rPr lang="en-US" sz="3200" b="1" dirty="0"/>
              <a:t> </a:t>
            </a:r>
            <a:r>
              <a:rPr lang="en-US" sz="3200" b="1" dirty="0" err="1"/>
              <a:t>sẽ</a:t>
            </a:r>
            <a:r>
              <a:rPr lang="en-US" sz="3200" b="1" dirty="0"/>
              <a:t>:</a:t>
            </a:r>
            <a:endParaRPr lang="en-US" sz="3200" dirty="0"/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</a:t>
            </a:r>
            <a:endParaRPr lang="en-US" sz="2800" dirty="0"/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Phác</a:t>
            </a:r>
            <a:r>
              <a:rPr lang="en-US" sz="2800" dirty="0"/>
              <a:t> </a:t>
            </a:r>
            <a:r>
              <a:rPr lang="en-US" sz="2800" dirty="0" err="1"/>
              <a:t>thảo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b="1" dirty="0"/>
              <a:t>4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sở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môi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Internet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.</a:t>
            </a:r>
            <a:endParaRPr lang="en-US" sz="2800" dirty="0"/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b="1" dirty="0" err="1"/>
              <a:t>cách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1524000"/>
            <a:ext cx="6400800" cy="3856107"/>
          </a:xfrm>
          <a:prstGeom prst="roundRect">
            <a:avLst>
              <a:gd name="adj" fmla="val 238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</a:rPr>
              <a:t>Xác định mục tiêu theo dịp sử dụng</a:t>
            </a:r>
            <a:endParaRPr lang="en-US" sz="280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vi-VN" sz="2800">
                <a:solidFill>
                  <a:schemeClr val="tx1"/>
                </a:solidFill>
              </a:rPr>
              <a:t>Các nhà tiếp thị xác định các phân </a:t>
            </a:r>
            <a:r>
              <a:rPr lang="en-US" sz="2800">
                <a:solidFill>
                  <a:schemeClr val="tx1"/>
                </a:solidFill>
              </a:rPr>
              <a:t>khúc </a:t>
            </a:r>
            <a:r>
              <a:rPr lang="vi-VN" sz="2800">
                <a:solidFill>
                  <a:schemeClr val="tx1"/>
                </a:solidFill>
              </a:rPr>
              <a:t>dựa trên </a:t>
            </a:r>
            <a:r>
              <a:rPr lang="en-US" sz="2800">
                <a:solidFill>
                  <a:schemeClr val="tx1"/>
                </a:solidFill>
              </a:rPr>
              <a:t>cách thức </a:t>
            </a:r>
            <a:r>
              <a:rPr lang="vi-VN" sz="2800">
                <a:solidFill>
                  <a:schemeClr val="tx1"/>
                </a:solidFill>
              </a:rPr>
              <a:t>người tiêu dùng sử dụng Web </a:t>
            </a:r>
            <a:r>
              <a:rPr lang="en-US" sz="2800">
                <a:solidFill>
                  <a:schemeClr val="tx1"/>
                </a:solidFill>
              </a:rPr>
              <a:t>tại </a:t>
            </a:r>
            <a:r>
              <a:rPr lang="vi-VN" sz="2800">
                <a:solidFill>
                  <a:schemeClr val="tx1"/>
                </a:solidFill>
              </a:rPr>
              <a:t>những </a:t>
            </a:r>
            <a:r>
              <a:rPr lang="vi-VN" sz="2800" i="1">
                <a:solidFill>
                  <a:schemeClr val="tx1"/>
                </a:solidFill>
              </a:rPr>
              <a:t>khoảnh khắc đặc biệt</a:t>
            </a:r>
            <a:r>
              <a:rPr lang="en-US" sz="2800" i="1">
                <a:solidFill>
                  <a:schemeClr val="tx1"/>
                </a:solidFill>
              </a:rPr>
              <a:t>.</a:t>
            </a:r>
            <a:endParaRPr lang="en-US" sz="280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= </a:t>
            </a:r>
            <a:r>
              <a:rPr lang="en-US" sz="2800" b="1">
                <a:solidFill>
                  <a:schemeClr val="tx1"/>
                </a:solidFill>
              </a:rPr>
              <a:t>Occasionalization</a:t>
            </a:r>
            <a:endParaRPr lang="en-US" sz="280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= “Dịp sử dụng”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Tiếp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cận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trực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tuyến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990600"/>
            <a:ext cx="8534400" cy="4955203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vi-VN" sz="2800" b="1" dirty="0">
                <a:solidFill>
                  <a:srgbClr val="29627B"/>
                </a:solidFill>
              </a:rPr>
              <a:t>4 biến số chính để xác định</a:t>
            </a:r>
            <a:r>
              <a:rPr lang="en-US" sz="2800" b="1" dirty="0">
                <a:solidFill>
                  <a:srgbClr val="29627B"/>
                </a:solidFill>
              </a:rPr>
              <a:t> </a:t>
            </a:r>
            <a:r>
              <a:rPr lang="vi-VN" sz="2800" b="1" dirty="0">
                <a:solidFill>
                  <a:srgbClr val="29627B"/>
                </a:solidFill>
              </a:rPr>
              <a:t>hành vi trực tuyến</a:t>
            </a:r>
            <a:r>
              <a:rPr lang="en-US" sz="2800" b="1" dirty="0">
                <a:solidFill>
                  <a:srgbClr val="29627B"/>
                </a:solidFill>
              </a:rPr>
              <a:t> </a:t>
            </a:r>
            <a:r>
              <a:rPr lang="en-US" sz="2800" b="1" dirty="0" err="1">
                <a:solidFill>
                  <a:srgbClr val="29627B"/>
                </a:solidFill>
              </a:rPr>
              <a:t>theo</a:t>
            </a:r>
            <a:r>
              <a:rPr lang="en-US" sz="2800" b="1" dirty="0">
                <a:solidFill>
                  <a:srgbClr val="29627B"/>
                </a:solidFill>
              </a:rPr>
              <a:t> </a:t>
            </a:r>
            <a:r>
              <a:rPr lang="en-US" sz="2800" b="1" dirty="0" err="1">
                <a:solidFill>
                  <a:srgbClr val="CC3300"/>
                </a:solidFill>
              </a:rPr>
              <a:t>dịp</a:t>
            </a:r>
            <a:r>
              <a:rPr lang="en-US" sz="2800" b="1" dirty="0">
                <a:solidFill>
                  <a:srgbClr val="CC3300"/>
                </a:solidFill>
              </a:rPr>
              <a:t> </a:t>
            </a:r>
            <a:r>
              <a:rPr lang="en-US" sz="2800" b="1" dirty="0" err="1">
                <a:solidFill>
                  <a:srgbClr val="CC3300"/>
                </a:solidFill>
              </a:rPr>
              <a:t>sử</a:t>
            </a:r>
            <a:r>
              <a:rPr lang="en-US" sz="2800" b="1" dirty="0">
                <a:solidFill>
                  <a:srgbClr val="CC3300"/>
                </a:solidFill>
              </a:rPr>
              <a:t> </a:t>
            </a:r>
            <a:r>
              <a:rPr lang="en-US" sz="2800" b="1" dirty="0" err="1">
                <a:solidFill>
                  <a:srgbClr val="CC3300"/>
                </a:solidFill>
              </a:rPr>
              <a:t>dụng</a:t>
            </a:r>
            <a:r>
              <a:rPr lang="vi-VN" sz="2800" dirty="0">
                <a:solidFill>
                  <a:srgbClr val="29627B"/>
                </a:solidFill>
              </a:rPr>
              <a:t>:</a:t>
            </a:r>
            <a:endParaRPr lang="en-US" sz="2800" dirty="0">
              <a:solidFill>
                <a:srgbClr val="29627B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Chiều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dài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của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phiên</a:t>
            </a:r>
            <a:r>
              <a:rPr lang="en-US" sz="2600" b="1" dirty="0">
                <a:solidFill>
                  <a:schemeClr val="tx1"/>
                </a:solidFill>
              </a:rPr>
              <a:t> online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Thời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người</a:t>
            </a:r>
            <a:r>
              <a:rPr lang="en-US" sz="2600" dirty="0">
                <a:solidFill>
                  <a:schemeClr val="tx1"/>
                </a:solidFill>
              </a:rPr>
              <a:t> online.</a:t>
            </a:r>
            <a:endParaRPr lang="en-US" sz="26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b="1" dirty="0">
                <a:solidFill>
                  <a:schemeClr val="tx1"/>
                </a:solidFill>
              </a:rPr>
              <a:t>Thời gian</a:t>
            </a:r>
            <a:r>
              <a:rPr lang="en-US" sz="2600" b="1" dirty="0">
                <a:solidFill>
                  <a:schemeClr val="tx1"/>
                </a:solidFill>
              </a:rPr>
              <a:t>/</a:t>
            </a:r>
            <a:r>
              <a:rPr lang="en-US" sz="2600" b="1" dirty="0" err="1">
                <a:solidFill>
                  <a:schemeClr val="tx1"/>
                </a:solidFill>
              </a:rPr>
              <a:t>trang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Thời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trung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bình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người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tiêu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tốn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trang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tại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phiên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Sự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tập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trung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vào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thể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loại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Phần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trăm</a:t>
            </a:r>
            <a:r>
              <a:rPr lang="en-US" sz="2600" dirty="0">
                <a:solidFill>
                  <a:schemeClr val="tx1"/>
                </a:solidFill>
              </a:rPr>
              <a:t> t</a:t>
            </a:r>
            <a:r>
              <a:rPr lang="vi-VN" sz="2600" dirty="0">
                <a:solidFill>
                  <a:schemeClr val="tx1"/>
                </a:solidFill>
              </a:rPr>
              <a:t>hời gian người </a:t>
            </a:r>
            <a:r>
              <a:rPr lang="en-US" sz="2600" dirty="0" err="1">
                <a:solidFill>
                  <a:schemeClr val="tx1"/>
                </a:solidFill>
              </a:rPr>
              <a:t>dùng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bỏ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ra</a:t>
            </a:r>
            <a:r>
              <a:rPr lang="vi-VN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những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trang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dirty="0">
                <a:solidFill>
                  <a:schemeClr val="tx1"/>
                </a:solidFill>
              </a:rPr>
              <a:t>thuộc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dirty="0">
                <a:solidFill>
                  <a:schemeClr val="tx1"/>
                </a:solidFill>
              </a:rPr>
              <a:t>thể loại thường </a:t>
            </a:r>
            <a:r>
              <a:rPr lang="en-US" sz="2600" dirty="0" err="1">
                <a:solidFill>
                  <a:schemeClr val="tx1"/>
                </a:solidFill>
              </a:rPr>
              <a:t>vào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xem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dirty="0">
                <a:solidFill>
                  <a:schemeClr val="tx1"/>
                </a:solidFill>
              </a:rPr>
              <a:t>nhất.</a:t>
            </a:r>
            <a:endParaRPr lang="en-US" sz="26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Sự</a:t>
            </a:r>
            <a:r>
              <a:rPr lang="en-US" sz="2600" b="1" dirty="0">
                <a:solidFill>
                  <a:schemeClr val="tx1"/>
                </a:solidFill>
              </a:rPr>
              <a:t> q</a:t>
            </a:r>
            <a:r>
              <a:rPr lang="vi-VN" sz="2600" b="1" dirty="0">
                <a:solidFill>
                  <a:schemeClr val="tx1"/>
                </a:solidFill>
              </a:rPr>
              <a:t>uen thuộc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với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vi-VN" sz="2600" b="1" dirty="0">
                <a:solidFill>
                  <a:schemeClr val="tx1"/>
                </a:solidFill>
              </a:rPr>
              <a:t>trang Web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Phần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dirty="0">
                <a:solidFill>
                  <a:schemeClr val="tx1"/>
                </a:solidFill>
              </a:rPr>
              <a:t>tổng thời gian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phiên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dirty="0">
                <a:solidFill>
                  <a:schemeClr val="tx1"/>
                </a:solidFill>
              </a:rPr>
              <a:t>người </a:t>
            </a:r>
            <a:r>
              <a:rPr lang="en-US" sz="2600" dirty="0" err="1">
                <a:solidFill>
                  <a:schemeClr val="tx1"/>
                </a:solidFill>
              </a:rPr>
              <a:t>dùng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tiêu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tốn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vi-VN" sz="2600" dirty="0">
                <a:solidFill>
                  <a:schemeClr val="tx1"/>
                </a:solidFill>
              </a:rPr>
              <a:t> các </a:t>
            </a:r>
            <a:r>
              <a:rPr lang="en-US" sz="2600" dirty="0" err="1">
                <a:solidFill>
                  <a:schemeClr val="tx1"/>
                </a:solidFill>
              </a:rPr>
              <a:t>trang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vi-VN" sz="2600" dirty="0">
                <a:solidFill>
                  <a:schemeClr val="tx1"/>
                </a:solidFill>
              </a:rPr>
              <a:t>quen thuộc, 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Tiếp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cận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trực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tuyến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362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>
                <a:solidFill>
                  <a:srgbClr val="7030A0"/>
                </a:solidFill>
              </a:rPr>
              <a:t>Tại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sao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cần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sử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dụng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Occasionalization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trong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việc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xác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định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khách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hàng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mục</a:t>
            </a:r>
            <a:r>
              <a:rPr lang="en-US" sz="3600" i="1" dirty="0">
                <a:solidFill>
                  <a:srgbClr val="7030A0"/>
                </a:solidFill>
              </a:rPr>
              <a:t> </a:t>
            </a:r>
            <a:r>
              <a:rPr lang="en-US" sz="3600" i="1" dirty="0" err="1">
                <a:solidFill>
                  <a:srgbClr val="7030A0"/>
                </a:solidFill>
              </a:rPr>
              <a:t>tiêu</a:t>
            </a:r>
            <a:r>
              <a:rPr lang="en-US" sz="3600" i="1" dirty="0">
                <a:solidFill>
                  <a:srgbClr val="7030A0"/>
                </a:solidFill>
              </a:rPr>
              <a:t>?</a:t>
            </a:r>
            <a:endParaRPr lang="en-US" sz="3600" i="1" dirty="0">
              <a:solidFill>
                <a:srgbClr val="7030A0"/>
              </a:solidFill>
            </a:endParaRPr>
          </a:p>
          <a:p>
            <a:pPr algn="ctr"/>
            <a:endParaRPr lang="en-US" sz="3600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762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 err="1">
                <a:solidFill>
                  <a:srgbClr val="0070C0"/>
                </a:solidFill>
              </a:rPr>
              <a:t>Tiếp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cận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trực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tuyến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219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dirty="0"/>
              <a:t>Các nhà tiếp thị phải chọn những phân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vi-VN" sz="2800" dirty="0"/>
              <a:t>tiềm năng </a:t>
            </a:r>
            <a:r>
              <a:rPr lang="en-US" sz="2800" dirty="0" err="1"/>
              <a:t>lớn</a:t>
            </a:r>
            <a:r>
              <a:rPr lang="vi-VN" sz="2800" dirty="0"/>
              <a:t> nhất để nhắm mục tiêu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: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vi-VN" sz="2800" b="1" dirty="0"/>
              <a:t>Xem lại các phân tích cơ hội thị trường</a:t>
            </a:r>
            <a:r>
              <a:rPr lang="en-US" sz="2800" b="1" dirty="0"/>
              <a:t>.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err="1"/>
              <a:t>Xem</a:t>
            </a:r>
            <a:r>
              <a:rPr lang="en-US" sz="2800" b="1" dirty="0"/>
              <a:t> </a:t>
            </a:r>
            <a:r>
              <a:rPr lang="vi-VN" sz="2800" b="1" dirty="0"/>
              <a:t>xét những phát hiện từ phân tích SWOT</a:t>
            </a:r>
            <a:r>
              <a:rPr lang="en-US" sz="2800" dirty="0"/>
              <a:t>.</a:t>
            </a:r>
            <a:endParaRPr lang="en-US" sz="2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r>
              <a:rPr lang="en-US" sz="2800" b="1" dirty="0" err="1"/>
              <a:t>ra</a:t>
            </a:r>
            <a:r>
              <a:rPr lang="en-US" sz="2800" b="1" dirty="0"/>
              <a:t> </a:t>
            </a:r>
            <a:r>
              <a:rPr lang="en-US" sz="2800" b="1" dirty="0" err="1"/>
              <a:t>sự</a:t>
            </a:r>
            <a:r>
              <a:rPr lang="en-US" sz="2800" b="1" dirty="0"/>
              <a:t> </a:t>
            </a:r>
            <a:r>
              <a:rPr lang="en-US" sz="2800" b="1" dirty="0" err="1"/>
              <a:t>phù</a:t>
            </a:r>
            <a:r>
              <a:rPr lang="en-US" sz="2800" b="1" dirty="0"/>
              <a:t> </a:t>
            </a:r>
            <a:r>
              <a:rPr lang="en-US" sz="2800" b="1" dirty="0" err="1"/>
              <a:t>hợp</a:t>
            </a:r>
            <a:r>
              <a:rPr lang="en-US" sz="2800" b="1" dirty="0"/>
              <a:t> </a:t>
            </a:r>
            <a:r>
              <a:rPr lang="en-US" sz="2800" b="1" dirty="0" err="1"/>
              <a:t>nhất</a:t>
            </a:r>
            <a:r>
              <a:rPr lang="vi-VN" sz="2800" b="1" dirty="0"/>
              <a:t> giữa </a:t>
            </a:r>
            <a:r>
              <a:rPr lang="en-US" sz="2800" b="1" dirty="0" err="1"/>
              <a:t>môi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r>
              <a:rPr lang="en-US" sz="2800" b="1" dirty="0"/>
              <a:t>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doanh</a:t>
            </a:r>
            <a:r>
              <a:rPr lang="en-US" sz="2800" b="1" dirty="0"/>
              <a:t>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nghiệm</a:t>
            </a:r>
            <a:r>
              <a:rPr lang="en-US" sz="2800" b="1" dirty="0"/>
              <a:t> </a:t>
            </a:r>
            <a:r>
              <a:rPr lang="vi-VN" sz="2800" b="1" dirty="0"/>
              <a:t>và nguồn lực của công ty.</a:t>
            </a:r>
            <a:endParaRPr lang="en-US" sz="2800" b="1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 algn="just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i="1" dirty="0"/>
              <a:t>M</a:t>
            </a:r>
            <a:r>
              <a:rPr lang="vi-VN" sz="2800" i="1" dirty="0"/>
              <a:t>ột phân khúc trực tuyến </a:t>
            </a:r>
            <a:r>
              <a:rPr lang="en-US" sz="2800" i="1" dirty="0" err="1"/>
              <a:t>hấp</a:t>
            </a:r>
            <a:r>
              <a:rPr lang="en-US" sz="2800" i="1" dirty="0"/>
              <a:t> </a:t>
            </a:r>
            <a:r>
              <a:rPr lang="en-US" sz="2800" i="1" dirty="0" err="1"/>
              <a:t>dẫn</a:t>
            </a:r>
            <a:r>
              <a:rPr lang="en-US" sz="2800" i="1" dirty="0"/>
              <a:t> </a:t>
            </a:r>
            <a:r>
              <a:rPr lang="vi-VN" sz="2800" i="1" dirty="0"/>
              <a:t>phải </a:t>
            </a:r>
            <a:r>
              <a:rPr lang="en-US" sz="2800" i="1" dirty="0" err="1"/>
              <a:t>có</a:t>
            </a:r>
            <a:r>
              <a:rPr lang="en-US" sz="2800" i="1" dirty="0"/>
              <a:t> </a:t>
            </a:r>
            <a:r>
              <a:rPr lang="en-US" sz="2800" i="1" dirty="0" err="1"/>
              <a:t>khả</a:t>
            </a:r>
            <a:r>
              <a:rPr lang="en-US" sz="2800" i="1" dirty="0"/>
              <a:t> </a:t>
            </a:r>
            <a:r>
              <a:rPr lang="en-US" sz="2800" i="1" dirty="0" err="1"/>
              <a:t>năng</a:t>
            </a:r>
            <a:r>
              <a:rPr lang="en-US" sz="2800" i="1" dirty="0"/>
              <a:t> </a:t>
            </a:r>
            <a:r>
              <a:rPr lang="en-US" sz="2800" b="1" i="1" dirty="0" err="1">
                <a:solidFill>
                  <a:srgbClr val="0A9A37"/>
                </a:solidFill>
              </a:rPr>
              <a:t>tiếp</a:t>
            </a:r>
            <a:r>
              <a:rPr lang="en-US" sz="2800" b="1" i="1" dirty="0">
                <a:solidFill>
                  <a:srgbClr val="0A9A37"/>
                </a:solidFill>
              </a:rPr>
              <a:t> </a:t>
            </a:r>
            <a:r>
              <a:rPr lang="en-US" sz="2800" b="1" i="1" dirty="0" err="1">
                <a:solidFill>
                  <a:srgbClr val="0A9A37"/>
                </a:solidFill>
              </a:rPr>
              <a:t>cận</a:t>
            </a:r>
            <a:r>
              <a:rPr lang="vi-VN" sz="2800" b="1" i="1" dirty="0">
                <a:solidFill>
                  <a:srgbClr val="0A9A37"/>
                </a:solidFill>
              </a:rPr>
              <a:t> qua Internet</a:t>
            </a:r>
            <a:r>
              <a:rPr lang="vi-VN" sz="2800" i="1" dirty="0"/>
              <a:t>, </a:t>
            </a:r>
            <a:r>
              <a:rPr lang="en-US" sz="2800" i="1" dirty="0" err="1">
                <a:solidFill>
                  <a:srgbClr val="0A9A37"/>
                </a:solidFill>
              </a:rPr>
              <a:t>tương</a:t>
            </a:r>
            <a:r>
              <a:rPr lang="en-US" sz="2800" i="1" dirty="0">
                <a:solidFill>
                  <a:srgbClr val="0A9A37"/>
                </a:solidFill>
              </a:rPr>
              <a:t> </a:t>
            </a:r>
            <a:r>
              <a:rPr lang="en-US" sz="2800" i="1" dirty="0" err="1">
                <a:solidFill>
                  <a:srgbClr val="0A9A37"/>
                </a:solidFill>
              </a:rPr>
              <a:t>đối</a:t>
            </a:r>
            <a:r>
              <a:rPr lang="en-US" sz="2800" i="1" dirty="0">
                <a:solidFill>
                  <a:srgbClr val="0A9A37"/>
                </a:solidFill>
              </a:rPr>
              <a:t> </a:t>
            </a:r>
            <a:r>
              <a:rPr lang="vi-VN" sz="2800" i="1" dirty="0">
                <a:solidFill>
                  <a:srgbClr val="0A9A37"/>
                </a:solidFill>
              </a:rPr>
              <a:t>lớn</a:t>
            </a:r>
            <a:r>
              <a:rPr lang="vi-VN" sz="2800" i="1" dirty="0"/>
              <a:t>, </a:t>
            </a:r>
            <a:r>
              <a:rPr lang="vi-VN" sz="2800" b="1" i="1" dirty="0">
                <a:solidFill>
                  <a:srgbClr val="0A9A37"/>
                </a:solidFill>
              </a:rPr>
              <a:t>đang phát triển</a:t>
            </a:r>
            <a:r>
              <a:rPr lang="vi-VN" sz="2800" i="1" dirty="0"/>
              <a:t>, và </a:t>
            </a:r>
            <a:r>
              <a:rPr lang="vi-VN" sz="2800" i="1" dirty="0">
                <a:solidFill>
                  <a:srgbClr val="0A9A37"/>
                </a:solidFill>
              </a:rPr>
              <a:t>tiềm năng lớn cho lợi nhuận</a:t>
            </a:r>
            <a:r>
              <a:rPr lang="vi-VN" sz="2800" i="1" dirty="0"/>
              <a:t>.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33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0070C0"/>
                </a:solidFill>
              </a:rPr>
              <a:t>2. </a:t>
            </a:r>
            <a:r>
              <a:rPr lang="en-US" sz="3200" b="1" dirty="0" err="1">
                <a:solidFill>
                  <a:srgbClr val="0070C0"/>
                </a:solidFill>
              </a:rPr>
              <a:t>Xác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định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mục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tiêu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trực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tuyến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 trận BC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4"/>
          <a:stretch>
            <a:fillRect/>
          </a:stretch>
        </p:blipFill>
        <p:spPr bwMode="auto">
          <a:xfrm>
            <a:off x="0" y="5334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0668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en-US" sz="2800" b="1" dirty="0"/>
              <a:t> </a:t>
            </a:r>
            <a:r>
              <a:rPr lang="en-US" sz="2800" b="1" dirty="0" err="1"/>
              <a:t>cộng</a:t>
            </a:r>
            <a:r>
              <a:rPr lang="en-US" sz="2800" b="1" dirty="0"/>
              <a:t> </a:t>
            </a:r>
            <a:r>
              <a:rPr lang="en-US" sz="2800" b="1" dirty="0" err="1"/>
              <a:t>đồng</a:t>
            </a:r>
            <a:r>
              <a:rPr lang="en-US" sz="2800" b="1" dirty="0"/>
              <a:t> </a:t>
            </a:r>
            <a:r>
              <a:rPr lang="en-US" sz="2800" b="1" dirty="0" err="1"/>
              <a:t>mục</a:t>
            </a:r>
            <a:r>
              <a:rPr lang="en-US" sz="2800" b="1" dirty="0"/>
              <a:t> </a:t>
            </a:r>
            <a:r>
              <a:rPr lang="en-US" sz="2800" b="1" dirty="0" err="1"/>
              <a:t>tiêu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Internet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vi-VN" sz="2800" b="1" dirty="0"/>
              <a:t> mục tiêu </a:t>
            </a:r>
            <a:r>
              <a:rPr lang="vi-VN" sz="2800" dirty="0"/>
              <a:t>bằng cách xây dựng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vi-VN" sz="2800" dirty="0"/>
              <a:t>cộng đồng thông qua các </a:t>
            </a:r>
            <a:r>
              <a:rPr lang="vi-VN" sz="2800" dirty="0">
                <a:solidFill>
                  <a:srgbClr val="0A9A37"/>
                </a:solidFill>
              </a:rPr>
              <a:t>phòng chat trực tuyến, </a:t>
            </a:r>
            <a:r>
              <a:rPr lang="en-US" sz="2800" dirty="0" err="1">
                <a:solidFill>
                  <a:srgbClr val="0A9A37"/>
                </a:solidFill>
              </a:rPr>
              <a:t>mạng</a:t>
            </a:r>
            <a:r>
              <a:rPr lang="en-US" sz="2800" dirty="0">
                <a:solidFill>
                  <a:srgbClr val="0A9A37"/>
                </a:solidFill>
              </a:rPr>
              <a:t> </a:t>
            </a:r>
            <a:r>
              <a:rPr lang="en-US" sz="2800" dirty="0" err="1">
                <a:solidFill>
                  <a:srgbClr val="0A9A37"/>
                </a:solidFill>
              </a:rPr>
              <a:t>xã</a:t>
            </a:r>
            <a:r>
              <a:rPr lang="en-US" sz="2800" dirty="0">
                <a:solidFill>
                  <a:srgbClr val="0A9A37"/>
                </a:solidFill>
              </a:rPr>
              <a:t> </a:t>
            </a:r>
            <a:r>
              <a:rPr lang="en-US" sz="2800" dirty="0" err="1">
                <a:solidFill>
                  <a:srgbClr val="0A9A37"/>
                </a:solidFill>
              </a:rPr>
              <a:t>hội</a:t>
            </a:r>
            <a:r>
              <a:rPr lang="en-US" sz="2800" dirty="0">
                <a:solidFill>
                  <a:srgbClr val="0A9A37"/>
                </a:solidFill>
              </a:rPr>
              <a:t>, </a:t>
            </a:r>
            <a:r>
              <a:rPr lang="vi-VN" sz="2800" dirty="0">
                <a:solidFill>
                  <a:srgbClr val="0A9A37"/>
                </a:solidFill>
              </a:rPr>
              <a:t>các nhóm thảo luận, các bảng </a:t>
            </a:r>
            <a:r>
              <a:rPr lang="en-US" sz="2800" dirty="0">
                <a:solidFill>
                  <a:srgbClr val="0A9A37"/>
                </a:solidFill>
              </a:rPr>
              <a:t>tin </a:t>
            </a:r>
            <a:r>
              <a:rPr lang="en-US" sz="2800" dirty="0" err="1">
                <a:solidFill>
                  <a:srgbClr val="0A9A37"/>
                </a:solidFill>
              </a:rPr>
              <a:t>tức</a:t>
            </a:r>
            <a:r>
              <a:rPr lang="vi-VN" sz="2800" dirty="0">
                <a:solidFill>
                  <a:srgbClr val="0A9A37"/>
                </a:solidFill>
              </a:rPr>
              <a:t>, và các sự kiện trực tuyến</a:t>
            </a:r>
            <a:r>
              <a:rPr lang="vi-VN" sz="2800" dirty="0"/>
              <a:t>.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vi-VN" sz="2800" dirty="0"/>
              <a:t>Động lực: nhận được giá trị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vi-VN" sz="2800" dirty="0"/>
              <a:t>thông tin và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vi-VN" sz="2800" dirty="0"/>
              <a:t>liên kết xã hội.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0070C0"/>
                </a:solidFill>
              </a:rPr>
              <a:t>6. 2 </a:t>
            </a:r>
            <a:r>
              <a:rPr lang="en-US" sz="3200" b="1" dirty="0" err="1">
                <a:solidFill>
                  <a:srgbClr val="0070C0"/>
                </a:solidFill>
              </a:rPr>
              <a:t>Xác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định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mục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tiêu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Káº¿t quáº£ hÃ¬nh áº£nh cho cá»ng Äá»ng má»¥c tiÃª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4953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066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en-US" sz="2800" b="1" dirty="0"/>
              <a:t> </a:t>
            </a:r>
            <a:r>
              <a:rPr lang="en-US" sz="2800" b="1" dirty="0" err="1"/>
              <a:t>cộng</a:t>
            </a:r>
            <a:r>
              <a:rPr lang="en-US" sz="2800" b="1" dirty="0"/>
              <a:t> </a:t>
            </a:r>
            <a:r>
              <a:rPr lang="en-US" sz="2800" b="1" dirty="0" err="1"/>
              <a:t>đồng</a:t>
            </a:r>
            <a:r>
              <a:rPr lang="en-US" sz="2800" b="1" dirty="0"/>
              <a:t> </a:t>
            </a:r>
            <a:r>
              <a:rPr lang="en-US" sz="2800" b="1" dirty="0" err="1"/>
              <a:t>mục</a:t>
            </a:r>
            <a:r>
              <a:rPr lang="en-US" sz="2800" b="1" dirty="0"/>
              <a:t> </a:t>
            </a:r>
            <a:r>
              <a:rPr lang="en-US" sz="2800" b="1" dirty="0" err="1"/>
              <a:t>tiêu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Internet</a:t>
            </a:r>
            <a:endParaRPr lang="en-US" sz="2800" dirty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vi-VN" sz="2800" dirty="0"/>
              <a:t>Internet là </a:t>
            </a:r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vi-VN" sz="2800" dirty="0"/>
              <a:t>lý tưởng để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vi-VN" sz="2800" dirty="0"/>
              <a:t>những người có quyền lợi và </a:t>
            </a:r>
            <a:r>
              <a:rPr lang="en-US" sz="2800" dirty="0" err="1"/>
              <a:t>nghĩa</a:t>
            </a:r>
            <a:r>
              <a:rPr lang="vi-VN" sz="2800" dirty="0"/>
              <a:t> vụ tương tự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vi-VN" sz="2800" dirty="0"/>
              <a:t>vào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vi-VN" sz="2800" dirty="0"/>
              <a:t>cộng đồng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vi-VN" sz="2800" dirty="0"/>
              <a:t>.</a:t>
            </a:r>
            <a:endParaRPr lang="en-US" sz="2800" dirty="0"/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vi-VN" sz="2800" dirty="0"/>
              <a:t>tham gia cộng đồng cảm thấy kết nối với những người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.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vi-VN" sz="2800" dirty="0"/>
              <a:t>44,6% với những người chia sẻ sở thích.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vi-VN" sz="2800" dirty="0"/>
              <a:t>31,5% với các chuyên gia</a:t>
            </a:r>
            <a:r>
              <a:rPr lang="en-US" sz="2800" dirty="0"/>
              <a:t>.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vi-VN" sz="2800" dirty="0"/>
              <a:t>27,2% với các thành viên gia đình</a:t>
            </a:r>
            <a:r>
              <a:rPr lang="en-US" sz="2800" dirty="0"/>
              <a:t>.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vi-VN" sz="2800" dirty="0"/>
              <a:t>15,7%</a:t>
            </a:r>
            <a:r>
              <a:rPr lang="en-US" sz="2800" dirty="0"/>
              <a:t> </a:t>
            </a:r>
            <a:r>
              <a:rPr lang="vi-VN" sz="2800" dirty="0"/>
              <a:t>trong các nhóm hỗ trợ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0070C0"/>
                </a:solidFill>
              </a:rPr>
              <a:t>6. 2 </a:t>
            </a:r>
            <a:r>
              <a:rPr lang="en-US" sz="3200" b="1" dirty="0" err="1">
                <a:solidFill>
                  <a:srgbClr val="0070C0"/>
                </a:solidFill>
              </a:rPr>
              <a:t>Xác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định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mục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tiêu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219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vi-VN" sz="2800" dirty="0"/>
              <a:t>lựa chọn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vi-VN" sz="2800" dirty="0"/>
              <a:t> trong số </a:t>
            </a:r>
            <a:r>
              <a:rPr lang="en-US" sz="2800" dirty="0"/>
              <a:t>2</a:t>
            </a:r>
            <a:r>
              <a:rPr lang="vi-VN" sz="2800" dirty="0"/>
              <a:t> chiến lược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vi-VN" sz="2800" dirty="0"/>
              <a:t> mục tiêu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en-US" sz="2800" dirty="0"/>
              <a:t>Marketing </a:t>
            </a:r>
            <a:r>
              <a:rPr lang="en-US" sz="2800" dirty="0" err="1"/>
              <a:t>hẹp</a:t>
            </a:r>
            <a:r>
              <a:rPr lang="en-US" sz="2800" dirty="0"/>
              <a:t>  (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ngách</a:t>
            </a:r>
            <a:r>
              <a:rPr lang="en-US" sz="2800" dirty="0"/>
              <a:t>, niche marketing)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en-US" sz="2800" dirty="0"/>
              <a:t>Marketing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endParaRPr lang="en-US" sz="2800" dirty="0"/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endParaRPr lang="en-US" sz="2800" dirty="0"/>
          </a:p>
          <a:p>
            <a:pPr algn="just"/>
            <a:r>
              <a:rPr lang="en-US" sz="2800" b="1" i="1" dirty="0" err="1">
                <a:solidFill>
                  <a:srgbClr val="CC3300"/>
                </a:solidFill>
              </a:rPr>
              <a:t>Hứa</a:t>
            </a:r>
            <a:r>
              <a:rPr lang="en-US" sz="2800" b="1" i="1" dirty="0">
                <a:solidFill>
                  <a:srgbClr val="CC3300"/>
                </a:solidFill>
              </a:rPr>
              <a:t> </a:t>
            </a:r>
            <a:r>
              <a:rPr lang="en-US" sz="2800" b="1" i="1" dirty="0" err="1">
                <a:solidFill>
                  <a:srgbClr val="CC3300"/>
                </a:solidFill>
              </a:rPr>
              <a:t>hẹn</a:t>
            </a:r>
            <a:r>
              <a:rPr lang="en-US" sz="2800" b="1" i="1" dirty="0">
                <a:solidFill>
                  <a:srgbClr val="CC3300"/>
                </a:solidFill>
              </a:rPr>
              <a:t> </a:t>
            </a:r>
            <a:r>
              <a:rPr lang="en-US" sz="2800" b="1" i="1" dirty="0" err="1">
                <a:solidFill>
                  <a:srgbClr val="CC3300"/>
                </a:solidFill>
              </a:rPr>
              <a:t>lớn</a:t>
            </a:r>
            <a:r>
              <a:rPr lang="en-US" sz="2800" b="1" i="1" dirty="0">
                <a:solidFill>
                  <a:srgbClr val="CC3300"/>
                </a:solidFill>
              </a:rPr>
              <a:t> </a:t>
            </a:r>
            <a:r>
              <a:rPr lang="vi-VN" sz="2800" b="1" i="1" dirty="0">
                <a:solidFill>
                  <a:srgbClr val="CC3300"/>
                </a:solidFill>
              </a:rPr>
              <a:t>của Internet là </a:t>
            </a:r>
            <a:r>
              <a:rPr lang="vi-VN" sz="2800" b="1" i="1" dirty="0">
                <a:solidFill>
                  <a:srgbClr val="0A9A37"/>
                </a:solidFill>
              </a:rPr>
              <a:t>cá nhân </a:t>
            </a:r>
            <a:r>
              <a:rPr lang="en-US" sz="2800" b="1" i="1" dirty="0" err="1">
                <a:solidFill>
                  <a:srgbClr val="0A9A37"/>
                </a:solidFill>
              </a:rPr>
              <a:t>hóa</a:t>
            </a:r>
            <a:r>
              <a:rPr lang="vi-VN" sz="2800" b="1" i="1" dirty="0">
                <a:solidFill>
                  <a:srgbClr val="CC3300"/>
                </a:solidFill>
              </a:rPr>
              <a:t> mục tiêu</a:t>
            </a:r>
            <a:r>
              <a:rPr lang="en-US" sz="2800" b="1" i="1" dirty="0">
                <a:solidFill>
                  <a:srgbClr val="CC3300"/>
                </a:solidFill>
              </a:rPr>
              <a:t>:</a:t>
            </a:r>
            <a:r>
              <a:rPr lang="vi-VN" sz="2800" b="1" i="1" dirty="0">
                <a:solidFill>
                  <a:srgbClr val="CC3300"/>
                </a:solidFill>
              </a:rPr>
              <a:t> </a:t>
            </a:r>
            <a:r>
              <a:rPr lang="en-US" sz="2800" b="1" i="1" dirty="0" err="1">
                <a:solidFill>
                  <a:srgbClr val="CC3300"/>
                </a:solidFill>
              </a:rPr>
              <a:t>cung</a:t>
            </a:r>
            <a:r>
              <a:rPr lang="en-US" sz="2800" b="1" i="1" dirty="0">
                <a:solidFill>
                  <a:srgbClr val="CC3300"/>
                </a:solidFill>
              </a:rPr>
              <a:t> </a:t>
            </a:r>
            <a:r>
              <a:rPr lang="en-US" sz="2800" b="1" i="1" dirty="0" err="1">
                <a:solidFill>
                  <a:srgbClr val="CC3300"/>
                </a:solidFill>
              </a:rPr>
              <a:t>cấp</a:t>
            </a:r>
            <a:r>
              <a:rPr lang="en-US" sz="2800" b="1" i="1" dirty="0">
                <a:solidFill>
                  <a:srgbClr val="CC3300"/>
                </a:solidFill>
              </a:rPr>
              <a:t> </a:t>
            </a:r>
            <a:r>
              <a:rPr lang="vi-VN" sz="2800" b="1" i="1" dirty="0">
                <a:solidFill>
                  <a:srgbClr val="CC3300"/>
                </a:solidFill>
              </a:rPr>
              <a:t>cho người tiêu dùng cá nhân chính xác những gì họ muốn vào đúng thời điểm và địa điểm.</a:t>
            </a:r>
            <a:endParaRPr lang="en-US" sz="2800" dirty="0">
              <a:solidFill>
                <a:srgbClr val="CC3300"/>
              </a:solidFill>
            </a:endParaRPr>
          </a:p>
          <a:p>
            <a:pPr algn="just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33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0070C0"/>
                </a:solidFill>
              </a:rPr>
              <a:t>2. </a:t>
            </a:r>
            <a:r>
              <a:rPr lang="en-US" sz="3200" b="1" dirty="0" err="1">
                <a:solidFill>
                  <a:srgbClr val="0070C0"/>
                </a:solidFill>
              </a:rPr>
              <a:t>Xác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định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khách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hàng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mục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tiêu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22860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CC3300"/>
                </a:solidFill>
              </a:rPr>
              <a:t>THANK YOU!</a:t>
            </a:r>
            <a:endParaRPr lang="en-US" sz="440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218212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</a:rPr>
              <a:t>ổng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</a:rPr>
              <a:t>quan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vi-VN" sz="3200" dirty="0"/>
              <a:t>Để hiểu rõ nhu cầu và hành vi của thị trường mục tiêu.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chiều</a:t>
            </a:r>
            <a:r>
              <a:rPr lang="en-US" sz="3200" dirty="0"/>
              <a:t> </a:t>
            </a:r>
            <a:r>
              <a:rPr lang="en-US" sz="3200" dirty="0" err="1"/>
              <a:t>sâu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vi-VN" sz="3200" dirty="0"/>
              <a:t>:</a:t>
            </a:r>
            <a:endParaRPr lang="en-US" sz="3200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.</a:t>
            </a:r>
            <a:endParaRPr lang="en-US" sz="2800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vi-VN" sz="2800" dirty="0"/>
              <a:t>.</a:t>
            </a:r>
            <a:endParaRPr lang="en-US" sz="2800" dirty="0"/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3454628"/>
            <a:ext cx="4419600" cy="3403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57200"/>
            <a:ext cx="80772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Tổng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quan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về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phân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khúc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xác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định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thị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trường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mục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tiêu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b="1" dirty="0" err="1"/>
              <a:t>Phân</a:t>
            </a:r>
            <a:r>
              <a:rPr lang="en-US" sz="2600" b="1" dirty="0"/>
              <a:t> </a:t>
            </a:r>
            <a:r>
              <a:rPr lang="en-US" sz="2600" b="1" dirty="0" err="1"/>
              <a:t>khúc</a:t>
            </a:r>
            <a:r>
              <a:rPr lang="en-US" sz="2600" b="1" dirty="0"/>
              <a:t> </a:t>
            </a:r>
            <a:r>
              <a:rPr lang="en-US" sz="2600" b="1" dirty="0" err="1"/>
              <a:t>thị</a:t>
            </a:r>
            <a:r>
              <a:rPr lang="en-US" sz="2600" b="1" dirty="0"/>
              <a:t> </a:t>
            </a:r>
            <a:r>
              <a:rPr lang="en-US" sz="2600" b="1" dirty="0" err="1"/>
              <a:t>trường</a:t>
            </a:r>
            <a:r>
              <a:rPr lang="en-US" sz="2600" dirty="0"/>
              <a:t>: </a:t>
            </a:r>
            <a:r>
              <a:rPr lang="en-US" sz="2600" dirty="0" err="1"/>
              <a:t>quá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cá</a:t>
            </a:r>
            <a:r>
              <a:rPr lang="en-US" sz="2600" dirty="0"/>
              <a:t> </a:t>
            </a:r>
            <a:r>
              <a:rPr lang="en-US" sz="2600" dirty="0" err="1"/>
              <a:t>nhân</a:t>
            </a:r>
            <a:r>
              <a:rPr lang="en-US" sz="2600" dirty="0"/>
              <a:t> hay </a:t>
            </a:r>
            <a:r>
              <a:rPr lang="en-US" sz="2600" dirty="0" err="1"/>
              <a:t>doanh</a:t>
            </a:r>
            <a:r>
              <a:rPr lang="en-US" sz="2600" dirty="0"/>
              <a:t> </a:t>
            </a:r>
            <a:r>
              <a:rPr lang="en-US" sz="2600" dirty="0" err="1"/>
              <a:t>nghiệp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những</a:t>
            </a:r>
            <a:r>
              <a:rPr lang="en-US" sz="2600" dirty="0"/>
              <a:t> </a:t>
            </a:r>
            <a:r>
              <a:rPr lang="en-US" sz="2600" dirty="0" err="1"/>
              <a:t>đặc</a:t>
            </a:r>
            <a:r>
              <a:rPr lang="en-US" sz="2600" dirty="0"/>
              <a:t> </a:t>
            </a:r>
            <a:r>
              <a:rPr lang="en-US" sz="2600" dirty="0" err="1"/>
              <a:t>điểm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, </a:t>
            </a:r>
            <a:r>
              <a:rPr lang="en-US" sz="2600" dirty="0" err="1"/>
              <a:t>tiêu</a:t>
            </a:r>
            <a:r>
              <a:rPr lang="en-US" sz="2600" dirty="0"/>
              <a:t> </a:t>
            </a:r>
            <a:r>
              <a:rPr lang="en-US" sz="2600" dirty="0" err="1"/>
              <a:t>thụ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sản</a:t>
            </a:r>
            <a:r>
              <a:rPr lang="en-US" sz="2600" dirty="0"/>
              <a:t> </a:t>
            </a:r>
            <a:r>
              <a:rPr lang="en-US" sz="2600" dirty="0" err="1"/>
              <a:t>phẩm</a:t>
            </a:r>
            <a:r>
              <a:rPr lang="en-US" sz="2600" dirty="0"/>
              <a:t> hay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vụ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.</a:t>
            </a:r>
            <a:endParaRPr lang="en-US" sz="26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1" dirty="0"/>
              <a:t> </a:t>
            </a:r>
            <a:r>
              <a:rPr lang="en-US" sz="2600" b="1" dirty="0" err="1"/>
              <a:t>Xác</a:t>
            </a:r>
            <a:r>
              <a:rPr lang="en-US" sz="2600" b="1" dirty="0"/>
              <a:t> </a:t>
            </a:r>
            <a:r>
              <a:rPr lang="en-US" sz="2600" b="1" dirty="0" err="1"/>
              <a:t>định</a:t>
            </a:r>
            <a:r>
              <a:rPr lang="en-US" sz="2600" b="1" dirty="0"/>
              <a:t> </a:t>
            </a:r>
            <a:r>
              <a:rPr lang="en-US" sz="2600" b="1" dirty="0" err="1"/>
              <a:t>thị</a:t>
            </a:r>
            <a:r>
              <a:rPr lang="en-US" sz="2600" b="1" dirty="0"/>
              <a:t> </a:t>
            </a:r>
            <a:r>
              <a:rPr lang="en-US" sz="2600" b="1" dirty="0" err="1"/>
              <a:t>trường</a:t>
            </a:r>
            <a:r>
              <a:rPr lang="en-US" sz="2600" b="1" dirty="0"/>
              <a:t> </a:t>
            </a:r>
            <a:r>
              <a:rPr lang="en-US" sz="2600" b="1" dirty="0" err="1"/>
              <a:t>mục</a:t>
            </a:r>
            <a:r>
              <a:rPr lang="en-US" sz="2600" b="1" dirty="0"/>
              <a:t> </a:t>
            </a:r>
            <a:r>
              <a:rPr lang="en-US" sz="2600" b="1" dirty="0" err="1"/>
              <a:t>tiêu</a:t>
            </a:r>
            <a:r>
              <a:rPr lang="en-US" sz="2600" b="1" dirty="0"/>
              <a:t>: </a:t>
            </a:r>
            <a:r>
              <a:rPr lang="en-US" sz="2600" dirty="0" err="1"/>
              <a:t>quá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lựa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những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thu</a:t>
            </a:r>
            <a:r>
              <a:rPr lang="en-US" sz="2600" dirty="0"/>
              <a:t> </a:t>
            </a:r>
            <a:r>
              <a:rPr lang="en-US" sz="2600" dirty="0" err="1"/>
              <a:t>hút</a:t>
            </a:r>
            <a:r>
              <a:rPr lang="en-US" sz="2600" dirty="0"/>
              <a:t> </a:t>
            </a:r>
            <a:r>
              <a:rPr lang="en-US" sz="2600" dirty="0" err="1"/>
              <a:t>doanh</a:t>
            </a:r>
            <a:r>
              <a:rPr lang="en-US" sz="2600" dirty="0"/>
              <a:t> </a:t>
            </a:r>
            <a:r>
              <a:rPr lang="en-US" sz="2600" dirty="0" err="1"/>
              <a:t>nghiệp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lựa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chiến</a:t>
            </a:r>
            <a:r>
              <a:rPr lang="en-US" sz="2600" dirty="0"/>
              <a:t> </a:t>
            </a:r>
            <a:r>
              <a:rPr lang="en-US" sz="2600" dirty="0" err="1"/>
              <a:t>lược</a:t>
            </a:r>
            <a:r>
              <a:rPr lang="en-US" sz="2600" dirty="0"/>
              <a:t> </a:t>
            </a:r>
            <a:r>
              <a:rPr lang="en-US" sz="2600" dirty="0" err="1"/>
              <a:t>truyền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khúc</a:t>
            </a:r>
            <a:r>
              <a:rPr lang="en-US" sz="2600" dirty="0"/>
              <a:t> </a:t>
            </a:r>
            <a:r>
              <a:rPr lang="en-US" sz="2600" dirty="0" err="1"/>
              <a:t>thích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.</a:t>
            </a:r>
            <a:endParaRPr lang="en-US" sz="26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26" name="Picture 2" descr="Image result for phan khuc thi truo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19600"/>
            <a:ext cx="5029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228600"/>
            <a:ext cx="7924800" cy="499964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09800" y="5105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Hình</a:t>
            </a:r>
            <a:r>
              <a:rPr lang="en-US" i="1" dirty="0">
                <a:solidFill>
                  <a:srgbClr val="FF0000"/>
                </a:solidFill>
              </a:rPr>
              <a:t> 6.1: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chiến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lược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cấp</a:t>
            </a:r>
            <a:r>
              <a:rPr lang="en-US" i="1" dirty="0">
                <a:solidFill>
                  <a:srgbClr val="FF0000"/>
                </a:solidFill>
              </a:rPr>
              <a:t> 1 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err="1">
                <a:solidFill>
                  <a:srgbClr val="FF0000"/>
                </a:solidFill>
              </a:rPr>
              <a:t>Nguồn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cơ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sở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dữ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liệu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và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chiến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lược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799" y="416445"/>
            <a:ext cx="7772400" cy="726555"/>
          </a:xfrm>
        </p:spPr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6" y="1447800"/>
            <a:ext cx="8924925" cy="4979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8382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</a:rPr>
              <a:t>1. </a:t>
            </a:r>
            <a:r>
              <a:rPr lang="en-US" sz="3000" b="1" dirty="0" err="1">
                <a:solidFill>
                  <a:srgbClr val="7030A0"/>
                </a:solidFill>
              </a:rPr>
              <a:t>Các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biến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số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và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cơ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sở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của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phân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khúc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thị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trường</a:t>
            </a:r>
            <a:endParaRPr lang="en-US" sz="26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:</a:t>
            </a:r>
            <a:endParaRPr lang="en-US" sz="280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</a:t>
            </a:r>
            <a:r>
              <a:rPr lang="en-US" sz="2800" b="1" dirty="0" err="1"/>
              <a:t>khẩu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endParaRPr lang="en-US" sz="28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err="1"/>
              <a:t>Vị</a:t>
            </a:r>
            <a:r>
              <a:rPr lang="en-US" sz="2800" b="1" dirty="0"/>
              <a:t> </a:t>
            </a:r>
            <a:r>
              <a:rPr lang="en-US" sz="2800" b="1" dirty="0" err="1"/>
              <a:t>trí</a:t>
            </a:r>
            <a:r>
              <a:rPr lang="en-US" sz="2800" b="1" dirty="0"/>
              <a:t> </a:t>
            </a:r>
            <a:r>
              <a:rPr lang="en-US" sz="2800" b="1" dirty="0" err="1"/>
              <a:t>địa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endParaRPr lang="en-US" sz="28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err="1"/>
              <a:t>Tâm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endParaRPr lang="en-US" sz="28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r>
              <a:rPr lang="en-US" sz="2800" b="1" dirty="0"/>
              <a:t> vi </a:t>
            </a:r>
            <a:r>
              <a:rPr lang="en-US" sz="2800" b="1" dirty="0" err="1"/>
              <a:t>liên</a:t>
            </a:r>
            <a:r>
              <a:rPr lang="en-US" sz="2800" b="1" dirty="0"/>
              <a:t> </a:t>
            </a:r>
            <a:r>
              <a:rPr lang="en-US" sz="2800" b="1" dirty="0" err="1"/>
              <a:t>quan</a:t>
            </a:r>
            <a:r>
              <a:rPr lang="en-US" sz="2800" b="1" dirty="0"/>
              <a:t> </a:t>
            </a:r>
            <a:r>
              <a:rPr lang="en-US" sz="2800" b="1" dirty="0" err="1"/>
              <a:t>đến</a:t>
            </a:r>
            <a:r>
              <a:rPr lang="en-US" sz="2800" b="1" dirty="0"/>
              <a:t> </a:t>
            </a:r>
            <a:r>
              <a:rPr lang="en-US" sz="2800" b="1" dirty="0" err="1"/>
              <a:t>sản</a:t>
            </a:r>
            <a:r>
              <a:rPr lang="en-US" sz="2800" b="1" dirty="0"/>
              <a:t> </a:t>
            </a:r>
            <a:r>
              <a:rPr lang="en-US" sz="2800" b="1" dirty="0" err="1"/>
              <a:t>phẩm</a:t>
            </a:r>
            <a:endParaRPr lang="en-US" sz="2800" b="1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.</a:t>
            </a:r>
            <a:endParaRPr lang="en-US" sz="28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26" name="Picture 2" descr="Káº¿t quáº£ hÃ¬nh áº£nh cho segmentati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55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57200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7030A0"/>
                </a:solidFill>
              </a:rPr>
              <a:t>Các biến số và cơ sở của phân khúc thị trường</a:t>
            </a:r>
            <a:endParaRPr lang="en-US" sz="3000">
              <a:solidFill>
                <a:srgbClr val="7030A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219200"/>
          <a:ext cx="8039101" cy="3581400"/>
        </p:xfrm>
        <a:graphic>
          <a:graphicData uri="http://schemas.openxmlformats.org/drawingml/2006/table">
            <a:tbl>
              <a:tblPr/>
              <a:tblGrid>
                <a:gridCol w="1430655"/>
                <a:gridCol w="1492568"/>
                <a:gridCol w="1898968"/>
                <a:gridCol w="1386205"/>
                <a:gridCol w="1830705"/>
              </a:tblGrid>
              <a:tr h="111146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Cơ</a:t>
                      </a:r>
                      <a:r>
                        <a:rPr lang="en-U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sở</a:t>
                      </a:r>
                      <a:endParaRPr lang="en-US" sz="2000" b="1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phân</a:t>
                      </a:r>
                      <a:r>
                        <a:rPr lang="en-U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khúc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Vị</a:t>
                      </a:r>
                      <a:r>
                        <a:rPr lang="en-US" sz="2000" b="1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trí địa lý</a:t>
                      </a:r>
                      <a:endParaRPr lang="en-US" sz="2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Nhân</a:t>
                      </a:r>
                      <a:r>
                        <a:rPr lang="en-US" sz="2000" b="1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khẩu học</a:t>
                      </a:r>
                      <a:endParaRPr lang="en-US" sz="2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Tâm</a:t>
                      </a:r>
                      <a:r>
                        <a:rPr lang="en-US" sz="2000" b="1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lý</a:t>
                      </a:r>
                      <a:endParaRPr lang="en-US" sz="2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Hành</a:t>
                      </a:r>
                      <a:r>
                        <a:rPr lang="en-US" sz="2000" b="1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vi</a:t>
                      </a:r>
                      <a:endParaRPr lang="en-US" sz="2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6993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Ví</a:t>
                      </a:r>
                      <a:r>
                        <a:rPr lang="en-US" sz="2000" b="1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dụ </a:t>
                      </a:r>
                      <a:endParaRPr lang="en-US" sz="2000" b="1" baseline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về các biến</a:t>
                      </a:r>
                      <a:endParaRPr lang="en-US" sz="2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City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County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State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Region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Country 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Age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Income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Gender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Education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Ethnicity 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Activities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Interests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Opinions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Personality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Values 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Benefits sought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Usage level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Brand loyalty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User status 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48768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Bảng</a:t>
            </a:r>
            <a:r>
              <a:rPr lang="en-US" b="1" i="1" dirty="0"/>
              <a:t> 5.1: </a:t>
            </a:r>
            <a:r>
              <a:rPr lang="en-US" b="1" i="1" dirty="0" err="1"/>
              <a:t>Cơ</a:t>
            </a:r>
            <a:r>
              <a:rPr lang="en-US" b="1" i="1" dirty="0"/>
              <a:t>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việc</a:t>
            </a:r>
            <a:r>
              <a:rPr lang="en-US" b="1" i="1" dirty="0"/>
              <a:t> </a:t>
            </a:r>
            <a:r>
              <a:rPr lang="en-US" b="1" i="1" dirty="0" err="1"/>
              <a:t>phân</a:t>
            </a:r>
            <a:r>
              <a:rPr lang="en-US" b="1" i="1" dirty="0"/>
              <a:t> </a:t>
            </a:r>
            <a:r>
              <a:rPr lang="en-US" b="1" i="1" dirty="0" err="1"/>
              <a:t>khúc</a:t>
            </a:r>
            <a:r>
              <a:rPr lang="en-US" b="1" i="1" dirty="0"/>
              <a:t> </a:t>
            </a:r>
            <a:r>
              <a:rPr lang="en-US" b="1" i="1" dirty="0" err="1"/>
              <a:t>thị</a:t>
            </a:r>
            <a:r>
              <a:rPr lang="en-US" b="1" i="1" dirty="0"/>
              <a:t> </a:t>
            </a:r>
            <a:r>
              <a:rPr lang="en-US" b="1" i="1" dirty="0" err="1"/>
              <a:t>trường</a:t>
            </a:r>
            <a:r>
              <a:rPr lang="en-US" b="1" i="1" dirty="0"/>
              <a:t> </a:t>
            </a:r>
            <a:r>
              <a:rPr lang="en-US" b="1" i="1" dirty="0" err="1"/>
              <a:t>và</a:t>
            </a:r>
            <a:r>
              <a:rPr lang="en-US" b="1" i="1" dirty="0"/>
              <a:t> </a:t>
            </a:r>
            <a:r>
              <a:rPr lang="en-US" b="1" i="1" dirty="0" err="1"/>
              <a:t>ví</a:t>
            </a:r>
            <a:r>
              <a:rPr lang="en-US" b="1" i="1" dirty="0"/>
              <a:t> </a:t>
            </a:r>
            <a:r>
              <a:rPr lang="en-US" b="1" i="1" dirty="0" err="1"/>
              <a:t>dụ</a:t>
            </a:r>
            <a:r>
              <a:rPr lang="en-US" b="1" i="1" dirty="0"/>
              <a:t> </a:t>
            </a:r>
            <a:r>
              <a:rPr lang="en-US" b="1" i="1" dirty="0" err="1"/>
              <a:t>về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biến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liên</a:t>
            </a:r>
            <a:r>
              <a:rPr lang="en-US" b="1" i="1" dirty="0"/>
              <a:t> </a:t>
            </a:r>
            <a:r>
              <a:rPr lang="en-US" b="1" i="1" dirty="0" err="1"/>
              <a:t>quan</a:t>
            </a:r>
            <a:endParaRPr lang="en-US" b="1" dirty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" y="1382019"/>
            <a:ext cx="4953000" cy="3939540"/>
          </a:xfrm>
          <a:prstGeom prst="rect">
            <a:avLst/>
          </a:prstGeom>
          <a:solidFill>
            <a:srgbClr val="9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u="sng" dirty="0"/>
              <a:t>A. </a:t>
            </a:r>
            <a:r>
              <a:rPr lang="en-US" sz="3600" b="1" u="sng" dirty="0" err="1"/>
              <a:t>Phân</a:t>
            </a:r>
            <a:r>
              <a:rPr lang="en-US" sz="3600" b="1" u="sng" dirty="0"/>
              <a:t> </a:t>
            </a:r>
            <a:r>
              <a:rPr lang="en-US" sz="3600" b="1" u="sng" dirty="0" err="1"/>
              <a:t>khúc</a:t>
            </a:r>
            <a:r>
              <a:rPr lang="en-US" sz="3600" b="1" u="sng" dirty="0"/>
              <a:t> </a:t>
            </a:r>
            <a:r>
              <a:rPr lang="en-US" sz="3600" b="1" u="sng" dirty="0" err="1"/>
              <a:t>theo</a:t>
            </a:r>
            <a:r>
              <a:rPr lang="en-US" sz="3600" b="1" u="sng" dirty="0"/>
              <a:t> </a:t>
            </a:r>
            <a:r>
              <a:rPr lang="en-US" sz="3600" b="1" u="sng" dirty="0" err="1"/>
              <a:t>vị</a:t>
            </a:r>
            <a:r>
              <a:rPr lang="en-US" sz="3600" b="1" u="sng" dirty="0"/>
              <a:t> </a:t>
            </a:r>
            <a:r>
              <a:rPr lang="en-US" sz="3600" b="1" u="sng" dirty="0" err="1"/>
              <a:t>trí</a:t>
            </a:r>
            <a:r>
              <a:rPr lang="en-US" sz="3600" b="1" u="sng" dirty="0"/>
              <a:t> </a:t>
            </a:r>
            <a:r>
              <a:rPr lang="en-US" sz="3600" b="1" u="sng" dirty="0" err="1"/>
              <a:t>địa</a:t>
            </a:r>
            <a:r>
              <a:rPr lang="en-US" sz="3600" b="1" u="sng" dirty="0"/>
              <a:t> </a:t>
            </a:r>
            <a:r>
              <a:rPr lang="en-US" sz="3600" b="1" u="sng" dirty="0" err="1"/>
              <a:t>lý</a:t>
            </a:r>
            <a:endParaRPr lang="en-US" sz="2800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vi-VN" sz="2800" dirty="0"/>
              <a:t>Hầu hết các công ty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vi-VN" sz="2800" dirty="0"/>
              <a:t>thành phố, vùng, tiểu bang, hoặc các quốc gia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họ</a:t>
            </a:r>
            <a:r>
              <a:rPr lang="en-US" sz="2800" dirty="0"/>
              <a:t>.</a:t>
            </a:r>
            <a:endParaRPr lang="en-US" sz="2800" dirty="0"/>
          </a:p>
          <a:p>
            <a:pPr algn="just">
              <a:spcAft>
                <a:spcPts val="600"/>
              </a:spcAft>
            </a:pPr>
            <a:r>
              <a:rPr lang="en-US" sz="2800" dirty="0"/>
              <a:t>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1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3200" b="1" dirty="0">
                <a:solidFill>
                  <a:srgbClr val="FF3399"/>
                </a:solidFill>
              </a:rPr>
              <a:t>1. </a:t>
            </a:r>
            <a:r>
              <a:rPr lang="en-US" sz="3200" b="1" dirty="0" err="1">
                <a:solidFill>
                  <a:srgbClr val="FF3399"/>
                </a:solidFill>
              </a:rPr>
              <a:t>Các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loại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phân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khúc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thị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trường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endParaRPr lang="en-US" sz="3200" b="1" dirty="0">
              <a:solidFill>
                <a:srgbClr val="FF3399"/>
              </a:solidFill>
            </a:endParaRPr>
          </a:p>
          <a:p>
            <a:pPr marL="0" lvl="2" algn="ctr"/>
            <a:r>
              <a:rPr lang="en-US" sz="3200" b="1" dirty="0" err="1">
                <a:solidFill>
                  <a:srgbClr val="FF3399"/>
                </a:solidFill>
              </a:rPr>
              <a:t>trong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kinh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doanh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điện</a:t>
            </a:r>
            <a:r>
              <a:rPr lang="en-US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FF3399"/>
                </a:solidFill>
              </a:rPr>
              <a:t>tử</a:t>
            </a:r>
            <a:endParaRPr lang="en-US" sz="3200" dirty="0">
              <a:solidFill>
                <a:srgbClr val="FF3399"/>
              </a:solidFill>
            </a:endParaRPr>
          </a:p>
        </p:txBody>
      </p:sp>
      <p:pic>
        <p:nvPicPr>
          <p:cNvPr id="2050" name="Picture 2" descr="Image result for local based servi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57746"/>
            <a:ext cx="6324600" cy="41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hần 1 - Chiến lược phân khúc thị trường và xác định thị trường mục tiêu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Phần 1 - Chiến lược phân khúc thị trường và xác định thị trường mục tiêu</Template>
  <TotalTime>0</TotalTime>
  <Words>6553</Words>
  <Application>WPS Presentation</Application>
  <PresentationFormat>On-screen Show (4:3)</PresentationFormat>
  <Paragraphs>235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Times New Roman</vt:lpstr>
      <vt:lpstr>Microsoft YaHei</vt:lpstr>
      <vt:lpstr>Arial Unicode MS</vt:lpstr>
      <vt:lpstr>Calibri</vt:lpstr>
      <vt:lpstr>Wingdings</vt:lpstr>
      <vt:lpstr>Phần 1 - Chiến lược phân khúc thị trường và xác định thị trường mục tiêu</vt:lpstr>
      <vt:lpstr>Chương 5.1: Chiến lược phân khúc  thị trường và xác định thị trường  mục tiêu trực tuyến</vt:lpstr>
      <vt:lpstr>PowerPoint 演示文稿</vt:lpstr>
      <vt:lpstr>PowerPoint 演示文稿</vt:lpstr>
      <vt:lpstr>PowerPoint 演示文稿</vt:lpstr>
      <vt:lpstr>PowerPoint 演示文稿</vt:lpstr>
      <vt:lpstr>Ba thị trường chính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KhanhHoa</dc:creator>
  <cp:lastModifiedBy>Duyên Nguyễn Bảo</cp:lastModifiedBy>
  <cp:revision>98</cp:revision>
  <dcterms:created xsi:type="dcterms:W3CDTF">2011-10-25T14:20:00Z</dcterms:created>
  <dcterms:modified xsi:type="dcterms:W3CDTF">2023-10-24T04:47:57Z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F051497B0E57477ABD0F9A792406F495_12</vt:lpwstr>
  </property>
  <property fmtid="{D5CDD505-2E9C-101B-9397-08002B2CF9AE}" pid="3" name="KSOProductBuildVer">
    <vt:lpwstr>1033-12.2.0.13266</vt:lpwstr>
  </property>
</Properties>
</file>