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131B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0930"/>
  </p:normalViewPr>
  <p:slideViewPr>
    <p:cSldViewPr>
      <p:cViewPr varScale="1">
        <p:scale>
          <a:sx n="104" d="100"/>
          <a:sy n="104" d="100"/>
        </p:scale>
        <p:origin x="19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E3460-89A5-4B6E-9F1D-49A8E4282E45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07E26-4868-4B94-82B0-8925015F0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9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Sự khác biệt dòng sản phẩm là một chiến lược tiếp thị điện tử quan trọng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online hay offline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07E26-4868-4B94-82B0-8925015F09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chemeClr val="bg1"/>
                </a:solidFill>
              </a:rPr>
              <a:t>Hiện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tại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những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dịch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vụ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này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hỗ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trợ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cho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các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dịch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vụ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truyền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thống</a:t>
            </a:r>
            <a:r>
              <a:rPr lang="vi-VN" sz="1200" dirty="0">
                <a:solidFill>
                  <a:schemeClr val="bg1"/>
                </a:solidFill>
              </a:rPr>
              <a:t>, nhưng một ngày nào đó có thể thay thế </a:t>
            </a:r>
            <a:r>
              <a:rPr lang="en-US" sz="1200" dirty="0" err="1">
                <a:solidFill>
                  <a:schemeClr val="bg1"/>
                </a:solidFill>
              </a:rPr>
              <a:t>luôn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cả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dịch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vụ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truyền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thống</a:t>
            </a:r>
            <a:r>
              <a:rPr lang="vi-VN" sz="1200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07E26-4868-4B94-82B0-8925015F09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Là một </a:t>
            </a:r>
            <a:r>
              <a:rPr lang="en-US" dirty="0" err="1">
                <a:solidFill>
                  <a:schemeClr val="bg1"/>
                </a:solidFill>
              </a:rPr>
              <a:t>kênh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r>
              <a:rPr lang="en-US" dirty="0">
                <a:solidFill>
                  <a:schemeClr val="bg1"/>
                </a:solidFill>
              </a:rPr>
              <a:t> do, </a:t>
            </a:r>
            <a:r>
              <a:rPr lang="vi-VN" dirty="0">
                <a:solidFill>
                  <a:schemeClr val="bg1"/>
                </a:solidFill>
              </a:rPr>
              <a:t>và </a:t>
            </a:r>
            <a:r>
              <a:rPr lang="en-US" dirty="0" err="1">
                <a:solidFill>
                  <a:schemeClr val="bg1"/>
                </a:solidFill>
              </a:rPr>
              <a:t>cũng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kênh truyền thông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</a:t>
            </a:r>
            <a:r>
              <a:rPr lang="vi-VN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07E26-4868-4B94-82B0-8925015F09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buFont typeface="Wingdings" pitchFamily="2" charset="2"/>
              <a:buChar char="v"/>
            </a:pP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vi-VN" sz="2000" dirty="0">
                <a:solidFill>
                  <a:schemeClr val="bg1"/>
                </a:solidFill>
              </a:rPr>
              <a:t>mở rộng </a:t>
            </a:r>
            <a:r>
              <a:rPr lang="en-US" sz="2000" dirty="0" err="1">
                <a:solidFill>
                  <a:schemeClr val="bg1"/>
                </a:solidFill>
              </a:rPr>
              <a:t>nhận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trực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tuyến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r>
              <a:rPr lang="en-US" sz="2000" dirty="0">
                <a:solidFill>
                  <a:schemeClr val="bg1"/>
                </a:solidFill>
              </a:rPr>
              <a:t> qua </a:t>
            </a:r>
            <a:r>
              <a:rPr lang="en-US" sz="2000" dirty="0" err="1">
                <a:solidFill>
                  <a:schemeClr val="bg1"/>
                </a:solidFill>
              </a:rPr>
              <a:t>môi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trường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truyền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thống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v"/>
            </a:pPr>
            <a:r>
              <a:rPr lang="vi-VN" sz="2000" dirty="0">
                <a:solidFill>
                  <a:schemeClr val="bg1"/>
                </a:solidFill>
              </a:rPr>
              <a:t>Một số trang Web mời người dùng tải lên nội dung và </a:t>
            </a:r>
            <a:r>
              <a:rPr lang="en-US" sz="2000" dirty="0" err="1">
                <a:solidFill>
                  <a:schemeClr val="bg1"/>
                </a:solidFill>
              </a:rPr>
              <a:t>những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bình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luận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họ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về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phẩm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dịch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vụ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doanh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nghiệp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07E26-4868-4B94-82B0-8925015F0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en-US" baseline="0" dirty="0"/>
              <a:t> requirement specifications</a:t>
            </a:r>
          </a:p>
          <a:p>
            <a:r>
              <a:rPr lang="en-US" baseline="0" dirty="0" err="1"/>
              <a:t>Liền</a:t>
            </a:r>
            <a:r>
              <a:rPr lang="en-US" baseline="0" dirty="0"/>
              <a:t> </a:t>
            </a:r>
            <a:r>
              <a:rPr lang="en-US" baseline="0" dirty="0" err="1"/>
              <a:t>mạch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07E26-4868-4B94-82B0-8925015F09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tiếp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là xây dựng một vị trí quan trọng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lòng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người tiêu 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trên một hoặc nhiều cơ sở có liên quan.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07E26-4868-4B94-82B0-8925015F09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 T</a:t>
            </a:r>
            <a:r>
              <a:rPr lang="vi-VN" sz="1200" dirty="0">
                <a:solidFill>
                  <a:schemeClr val="bg1"/>
                </a:solidFill>
              </a:rPr>
              <a:t>ại hãng American Airlines, khách hàng có thể lưu trữ </a:t>
            </a:r>
            <a:r>
              <a:rPr lang="en-US" sz="1200" dirty="0" err="1">
                <a:solidFill>
                  <a:schemeClr val="bg1"/>
                </a:solidFill>
              </a:rPr>
              <a:t>thông</a:t>
            </a:r>
            <a:r>
              <a:rPr lang="en-US" sz="1200" dirty="0">
                <a:solidFill>
                  <a:schemeClr val="bg1"/>
                </a:solidFill>
              </a:rPr>
              <a:t> tin </a:t>
            </a:r>
            <a:r>
              <a:rPr lang="vi-VN" sz="1200" dirty="0">
                <a:solidFill>
                  <a:schemeClr val="bg1"/>
                </a:solidFill>
              </a:rPr>
              <a:t>ưu đãi về chỗ ngồi và thông tin tài khoản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07E26-4868-4B94-82B0-8925015F09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2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or Die!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07E26-4868-4B94-82B0-8925015F09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4C73C-033F-4342-9A67-3A82EB73A9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60D0B-A65D-4CAF-BB3A-292E3E8439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858E8-7463-4871-A773-06508DF069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58864-265F-4F5E-BCBB-12843D5B0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91343-E45F-4218-8BB0-923A432202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318C0-76D5-4822-AD34-1DF5E95FD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2997C-29E0-4A7B-B3F7-2AF7B57D38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A16D1-048C-4227-B72A-6BDECB349E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ACE58-876D-48B1-BF5A-0C589477EB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3988-7066-4E0F-B10C-7CB818B019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1DC99-2947-459B-80C7-F79FA245B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</a:defRPr>
            </a:lvl1pPr>
          </a:lstStyle>
          <a:p>
            <a:fld id="{FDA30A35-8808-4DFB-B29B-850F1BDC0E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charset="0"/>
          <a:cs typeface="Times New Roman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charset="0"/>
          <a:cs typeface="Times New Roman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charset="0"/>
          <a:cs typeface="Times New Roman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charset="0"/>
          <a:cs typeface="Times New Roman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charset="0"/>
          <a:cs typeface="Times New Roman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charset="0"/>
          <a:cs typeface="Times New Roman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charset="0"/>
          <a:cs typeface="Times New Roman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folHlink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folHlink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folHlink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folHlink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folHlink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folHlink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folHlink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1001"/>
            <a:ext cx="8610600" cy="1905000"/>
          </a:xfrm>
        </p:spPr>
        <p:txBody>
          <a:bodyPr/>
          <a:lstStyle/>
          <a:p>
            <a:pPr algn="r"/>
            <a:r>
              <a:rPr lang="en-US" b="1" dirty="0" err="1"/>
              <a:t>Chương</a:t>
            </a:r>
            <a:r>
              <a:rPr lang="en-US" b="1" dirty="0"/>
              <a:t> 5.2: </a:t>
            </a:r>
            <a:br>
              <a:rPr lang="en-US" b="1" dirty="0"/>
            </a:br>
            <a:r>
              <a:rPr lang="en-US" sz="4000" b="1" dirty="0"/>
              <a:t>CHIẾN LƯỢC KHÁC BIỆT HÓA</a:t>
            </a:r>
            <a:br>
              <a:rPr lang="en-US" sz="4000" b="1" dirty="0"/>
            </a:br>
            <a:r>
              <a:rPr lang="en-US" sz="4000" b="1" dirty="0"/>
              <a:t>VÀ ĐỊNH VỊ TRỰC TUYẾN</a:t>
            </a:r>
            <a:br>
              <a:rPr lang="en-US" sz="4800" b="1" dirty="0"/>
            </a:br>
            <a:r>
              <a:rPr lang="en-US" sz="48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6086" y="5751732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“</a:t>
            </a:r>
            <a:r>
              <a:rPr lang="en-US" sz="3600" i="1" dirty="0" err="1">
                <a:solidFill>
                  <a:schemeClr val="bg1"/>
                </a:solidFill>
              </a:rPr>
              <a:t>Khác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 err="1">
                <a:solidFill>
                  <a:schemeClr val="bg1"/>
                </a:solidFill>
              </a:rPr>
              <a:t>biệt</a:t>
            </a:r>
            <a:r>
              <a:rPr lang="en-US" sz="3600" i="1" dirty="0">
                <a:solidFill>
                  <a:schemeClr val="bg1"/>
                </a:solidFill>
              </a:rPr>
              <a:t> hay </a:t>
            </a:r>
            <a:r>
              <a:rPr lang="en-US" sz="3600" i="1" dirty="0" err="1">
                <a:solidFill>
                  <a:schemeClr val="bg1"/>
                </a:solidFill>
              </a:rPr>
              <a:t>là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 err="1">
                <a:solidFill>
                  <a:schemeClr val="bg1"/>
                </a:solidFill>
              </a:rPr>
              <a:t>phá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 err="1">
                <a:solidFill>
                  <a:schemeClr val="bg1"/>
                </a:solidFill>
              </a:rPr>
              <a:t>sản</a:t>
            </a:r>
            <a:r>
              <a:rPr lang="en-US" sz="3600" i="1" dirty="0">
                <a:solidFill>
                  <a:schemeClr val="bg1"/>
                </a:solidFill>
              </a:rPr>
              <a:t>!”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4486" y="2259874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ThS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Cường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7772400" cy="646331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600" b="1" dirty="0">
                <a:solidFill>
                  <a:schemeClr val="bg1"/>
                </a:solidFill>
              </a:rPr>
              <a:t>1. </a:t>
            </a:r>
            <a:r>
              <a:rPr lang="en-US" sz="3600" b="1" dirty="0" err="1">
                <a:solidFill>
                  <a:schemeClr val="bg1"/>
                </a:solidFill>
              </a:rPr>
              <a:t>Các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tiêu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chí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tạo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nên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sự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khác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biệt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ex_09_0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8610600" cy="495300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0" y="624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Hình</a:t>
            </a:r>
            <a:r>
              <a:rPr lang="en-US" b="1" dirty="0">
                <a:solidFill>
                  <a:schemeClr val="bg1"/>
                </a:solidFill>
              </a:rPr>
              <a:t> 8.3.1: </a:t>
            </a:r>
            <a:r>
              <a:rPr lang="en-US" b="1" dirty="0" err="1">
                <a:solidFill>
                  <a:schemeClr val="bg1"/>
                </a:solidFill>
              </a:rPr>
              <a:t>Sáu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chiến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lược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biệt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hóa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doanh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trực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tuyến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543800" cy="5257800"/>
          </a:xfrm>
          <a:prstGeom prst="roundRect">
            <a:avLst>
              <a:gd name="adj" fmla="val 19029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just">
              <a:buNone/>
            </a:pPr>
            <a:r>
              <a:rPr lang="en-US" b="1" dirty="0" err="1">
                <a:solidFill>
                  <a:schemeClr val="bg1"/>
                </a:solidFill>
              </a:rPr>
              <a:t>Khái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niệm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định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vị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b="1" dirty="0">
                <a:solidFill>
                  <a:srgbClr val="00B050"/>
                </a:solidFill>
              </a:rPr>
              <a:t>Định vị </a:t>
            </a:r>
            <a:r>
              <a:rPr lang="vi-VN" dirty="0">
                <a:solidFill>
                  <a:schemeClr val="bg1"/>
                </a:solidFill>
              </a:rPr>
              <a:t>là </a:t>
            </a:r>
            <a:r>
              <a:rPr lang="en-US" dirty="0">
                <a:solidFill>
                  <a:schemeClr val="bg1"/>
                </a:solidFill>
              </a:rPr>
              <a:t>qui</a:t>
            </a:r>
            <a:r>
              <a:rPr lang="vi-VN" dirty="0">
                <a:solidFill>
                  <a:schemeClr val="bg1"/>
                </a:solidFill>
              </a:rPr>
              <a:t> trình tạo ra một hình ảnh </a:t>
            </a:r>
            <a:r>
              <a:rPr lang="en-US" dirty="0" err="1">
                <a:solidFill>
                  <a:schemeClr val="bg1"/>
                </a:solidFill>
              </a:rPr>
              <a:t>đáng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cho một công ty và sản phẩm/dịch vụ của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ty </a:t>
            </a:r>
            <a:r>
              <a:rPr lang="vi-VN" dirty="0">
                <a:solidFill>
                  <a:schemeClr val="bg1"/>
                </a:solidFill>
              </a:rPr>
              <a:t>trong tâm trí của một bộ phận người dùng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vi-VN" dirty="0">
                <a:solidFill>
                  <a:schemeClr val="bg1"/>
                </a:solidFill>
              </a:rPr>
              <a:t> chọn.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84202"/>
            <a:ext cx="8763000" cy="553998"/>
          </a:xfrm>
          <a:prstGeom prst="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Cơ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sở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và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chiến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lược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việc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định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vị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trực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tuyến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074" name="Picture 2" descr="Káº¿t quáº£ hÃ¬nh áº£nh cho positioning statement of ap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543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90600"/>
            <a:ext cx="7543800" cy="5257800"/>
          </a:xfrm>
        </p:spPr>
        <p:txBody>
          <a:bodyPr/>
          <a:lstStyle/>
          <a:p>
            <a:pPr algn="just">
              <a:buNone/>
            </a:pPr>
            <a:r>
              <a:rPr lang="en-US" b="1" dirty="0" err="1">
                <a:solidFill>
                  <a:schemeClr val="bg1"/>
                </a:solidFill>
              </a:rPr>
              <a:t>Cơ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sở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chiến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lược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định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vị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Thuộc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tính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sản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phẩm</a:t>
            </a:r>
            <a:r>
              <a:rPr lang="en-US" sz="2800" dirty="0">
                <a:solidFill>
                  <a:schemeClr val="bg1"/>
                </a:solidFill>
              </a:rPr>
              <a:t> / </a:t>
            </a:r>
            <a:r>
              <a:rPr lang="en-US" sz="2800" dirty="0" err="1">
                <a:solidFill>
                  <a:schemeClr val="bg1"/>
                </a:solidFill>
              </a:rPr>
              <a:t>dịch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vụ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nghệ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lợi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ích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Loại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người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dùng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thủ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cạnh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tranh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tích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hợp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Ngoài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thương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hiệu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bản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thân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ty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CEO hay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sản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phẩm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nhân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84202"/>
            <a:ext cx="8763000" cy="553998"/>
          </a:xfrm>
          <a:prstGeom prst="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Cơ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sở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và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chiến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lược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việc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định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vị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trực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tuyến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2578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err="1">
                <a:solidFill>
                  <a:schemeClr val="bg1"/>
                </a:solidFill>
              </a:rPr>
              <a:t>Đặc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tính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của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sản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phẩm</a:t>
            </a:r>
            <a:r>
              <a:rPr lang="en-US" sz="2800" b="1" dirty="0">
                <a:solidFill>
                  <a:schemeClr val="bg1"/>
                </a:solidFill>
              </a:rPr>
              <a:t> hay </a:t>
            </a:r>
            <a:r>
              <a:rPr lang="en-US" sz="2800" b="1" dirty="0" err="1">
                <a:solidFill>
                  <a:schemeClr val="bg1"/>
                </a:solidFill>
              </a:rPr>
              <a:t>dịch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vụ</a:t>
            </a:r>
            <a:endParaRPr lang="en-US" sz="28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Có thể bao gồm các </a:t>
            </a:r>
            <a:r>
              <a:rPr lang="en-US" sz="2800" dirty="0" err="1">
                <a:solidFill>
                  <a:schemeClr val="bg1"/>
                </a:solidFill>
              </a:rPr>
              <a:t>đặc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điểm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như màu sắc, kích thước, thành phần, tốc độ, vv</a:t>
            </a:r>
            <a:endParaRPr lang="en-US" sz="2800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Ví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Điện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thoại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nhỏ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nhất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cửa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hàng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sách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giới</a:t>
            </a:r>
            <a:r>
              <a:rPr lang="en-US" sz="2400" dirty="0">
                <a:solidFill>
                  <a:schemeClr val="bg1"/>
                </a:solidFill>
              </a:rPr>
              <a:t>,…</a:t>
            </a:r>
            <a:r>
              <a:rPr lang="en-US" sz="2400" i="1" dirty="0">
                <a:solidFill>
                  <a:schemeClr val="bg1"/>
                </a:solidFill>
              </a:rPr>
              <a:t>.</a:t>
            </a:r>
          </a:p>
          <a:p>
            <a:pPr algn="just">
              <a:buNone/>
            </a:pPr>
            <a:r>
              <a:rPr lang="en-US" sz="2800" b="1" dirty="0" err="1">
                <a:solidFill>
                  <a:schemeClr val="bg1"/>
                </a:solidFill>
              </a:rPr>
              <a:t>Định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vị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công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nghệ</a:t>
            </a:r>
            <a:endParaRPr lang="en-US" sz="28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Một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ty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dựa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trên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nghệ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nghĩa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là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ty </a:t>
            </a:r>
            <a:r>
              <a:rPr lang="en-US" sz="2800" dirty="0" err="1">
                <a:solidFill>
                  <a:schemeClr val="bg1"/>
                </a:solidFill>
              </a:rPr>
              <a:t>đó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đã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đạt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đến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mức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nghệ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tuyệt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đỉnh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Apple </a:t>
            </a:r>
            <a:r>
              <a:rPr lang="en-US" sz="2400" dirty="0" err="1">
                <a:solidFill>
                  <a:schemeClr val="bg1"/>
                </a:solidFill>
              </a:rPr>
              <a:t>cung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cấp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ứng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dụng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lớn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nhất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bị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động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algn="just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84202"/>
            <a:ext cx="8763000" cy="553998"/>
          </a:xfrm>
          <a:prstGeom prst="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Cơ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sở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và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chiến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lược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việc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định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vị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trực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tuyến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257800"/>
          </a:xfrm>
        </p:spPr>
        <p:txBody>
          <a:bodyPr/>
          <a:lstStyle/>
          <a:p>
            <a:pPr algn="just">
              <a:buNone/>
            </a:pPr>
            <a:r>
              <a:rPr lang="en-US" sz="2500" b="1" dirty="0" err="1">
                <a:solidFill>
                  <a:schemeClr val="bg1"/>
                </a:solidFill>
              </a:rPr>
              <a:t>Định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vị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lợi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ích</a:t>
            </a:r>
            <a:endParaRPr lang="en-US" sz="25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500" dirty="0" err="1">
                <a:solidFill>
                  <a:schemeClr val="bg1"/>
                </a:solidFill>
              </a:rPr>
              <a:t>Là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vi-VN" sz="2500" dirty="0">
                <a:solidFill>
                  <a:schemeClr val="bg1"/>
                </a:solidFill>
              </a:rPr>
              <a:t>cơ sở mạnh mẽ </a:t>
            </a:r>
            <a:r>
              <a:rPr lang="en-US" sz="2500" dirty="0" err="1">
                <a:solidFill>
                  <a:schemeClr val="bg1"/>
                </a:solidFill>
              </a:rPr>
              <a:t>của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việc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vi-VN" sz="2500" dirty="0">
                <a:solidFill>
                  <a:schemeClr val="bg1"/>
                </a:solidFill>
              </a:rPr>
              <a:t>định vị vì nó trả lời câu hỏi của người tiêu dùng: sản phẩm/dịch vụ này sẽ làm gì cho tôi?</a:t>
            </a:r>
            <a:endParaRPr lang="en-US" sz="2500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v"/>
            </a:pP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TikTok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cung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cấp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người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dùng</a:t>
            </a:r>
            <a:r>
              <a:rPr lang="en-US" sz="2400" dirty="0">
                <a:solidFill>
                  <a:schemeClr val="bg1"/>
                </a:solidFill>
              </a:rPr>
              <a:t> Video </a:t>
            </a:r>
            <a:r>
              <a:rPr lang="en-US" sz="2400" dirty="0" err="1">
                <a:solidFill>
                  <a:schemeClr val="bg1"/>
                </a:solidFill>
              </a:rPr>
              <a:t>theo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sở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thích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  <a:p>
            <a:pPr algn="just">
              <a:buNone/>
            </a:pPr>
            <a:r>
              <a:rPr lang="en-US" sz="2500" b="1" dirty="0" err="1">
                <a:solidFill>
                  <a:schemeClr val="bg1"/>
                </a:solidFill>
              </a:rPr>
              <a:t>Định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vị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loại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người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dùng</a:t>
            </a:r>
            <a:endParaRPr lang="en-US" sz="25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500" dirty="0" err="1">
                <a:solidFill>
                  <a:schemeClr val="bg1"/>
                </a:solidFill>
              </a:rPr>
              <a:t>Dựa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trên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các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phân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khúc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khách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hàng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Mạng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xã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hội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Linkedin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vi-VN" sz="2500" dirty="0">
                <a:solidFill>
                  <a:schemeClr val="bg1"/>
                </a:solidFill>
              </a:rPr>
              <a:t>tổ chức các diễn đàn </a:t>
            </a:r>
            <a:r>
              <a:rPr lang="en-US" sz="2500" dirty="0" err="1">
                <a:solidFill>
                  <a:schemeClr val="bg1"/>
                </a:solidFill>
              </a:rPr>
              <a:t>dành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cho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từng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nhóm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người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có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mối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quan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tâm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chung</a:t>
            </a:r>
            <a:endParaRPr lang="en-US" sz="2500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v"/>
            </a:pPr>
            <a:r>
              <a:rPr lang="en-US" sz="2500" dirty="0">
                <a:solidFill>
                  <a:schemeClr val="bg1"/>
                </a:solidFill>
              </a:rPr>
              <a:t> Instagram </a:t>
            </a:r>
            <a:r>
              <a:rPr lang="en-US" sz="2500" dirty="0" err="1">
                <a:solidFill>
                  <a:schemeClr val="bg1"/>
                </a:solidFill>
              </a:rPr>
              <a:t>là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mạng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xã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hội</a:t>
            </a:r>
            <a:r>
              <a:rPr lang="en-US" sz="2500" dirty="0">
                <a:solidFill>
                  <a:schemeClr val="bg1"/>
                </a:solidFill>
              </a:rPr>
              <a:t> chia </a:t>
            </a:r>
            <a:r>
              <a:rPr lang="en-US" sz="2500" dirty="0" err="1">
                <a:solidFill>
                  <a:schemeClr val="bg1"/>
                </a:solidFill>
              </a:rPr>
              <a:t>sẻ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ảnh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miễn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phí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610600" cy="553998"/>
          </a:xfrm>
          <a:prstGeom prst="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Cơ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sở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và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chiến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lược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việc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định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vị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sản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phẩm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57800"/>
          </a:xfrm>
        </p:spPr>
        <p:txBody>
          <a:bodyPr/>
          <a:lstStyle/>
          <a:p>
            <a:pPr algn="just">
              <a:buNone/>
            </a:pPr>
            <a:r>
              <a:rPr lang="en-US" sz="2800" b="1">
                <a:solidFill>
                  <a:schemeClr val="bg1"/>
                </a:solidFill>
              </a:rPr>
              <a:t>Định vị đối thủ cạnh tranh</a:t>
            </a:r>
            <a:endParaRPr lang="en-US" sz="280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>
                <a:solidFill>
                  <a:schemeClr val="bg1"/>
                </a:solidFill>
              </a:rPr>
              <a:t> Nhiều công ty định vị dựa trên những lợi ích mà tạo cho họ nhiều lợi thế hơn so với đối thủ cạnh tranh.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>
                <a:solidFill>
                  <a:schemeClr val="bg1"/>
                </a:solidFill>
              </a:rPr>
              <a:t> Các công ty có thể định vị chống lại: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>
                <a:solidFill>
                  <a:schemeClr val="bg1"/>
                </a:solidFill>
              </a:rPr>
              <a:t> Cả một ngành công nghiệp.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>
                <a:solidFill>
                  <a:schemeClr val="bg1"/>
                </a:solidFill>
              </a:rPr>
              <a:t> Một hãng cụ thể nào đó.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>
                <a:solidFill>
                  <a:schemeClr val="bg1"/>
                </a:solidFill>
              </a:rPr>
              <a:t> Việc định vị của những ngành công nghiệp có liên quan.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>
                <a:solidFill>
                  <a:schemeClr val="bg1"/>
                </a:solidFill>
              </a:rPr>
              <a:t> Ví dụ: Việc định vị bơ thực vật “Không thể tin được đó không phải là bơ” đã chống lại những hãng bơ thực vật khác.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610600" cy="553998"/>
          </a:xfrm>
          <a:prstGeom prst="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Cơ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sở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và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chiến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lược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việc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định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vị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sản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phẩm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57800"/>
          </a:xfrm>
        </p:spPr>
        <p:txBody>
          <a:bodyPr/>
          <a:lstStyle/>
          <a:p>
            <a:pPr algn="just">
              <a:buNone/>
            </a:pPr>
            <a:r>
              <a:rPr lang="en-US" sz="2800" b="1">
                <a:solidFill>
                  <a:schemeClr val="bg1"/>
                </a:solidFill>
              </a:rPr>
              <a:t>Định vị tích hợp</a:t>
            </a:r>
            <a:endParaRPr lang="en-US" sz="280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vi-VN" sz="2800">
                <a:solidFill>
                  <a:schemeClr val="bg1"/>
                </a:solidFill>
              </a:rPr>
              <a:t>Tích hợp </a:t>
            </a:r>
            <a:r>
              <a:rPr lang="en-US" sz="2800">
                <a:solidFill>
                  <a:schemeClr val="bg1"/>
                </a:solidFill>
              </a:rPr>
              <a:t>có nghĩa là </a:t>
            </a:r>
            <a:r>
              <a:rPr lang="vi-VN" sz="2800">
                <a:solidFill>
                  <a:schemeClr val="bg1"/>
                </a:solidFill>
              </a:rPr>
              <a:t>cung cấp mọi thứ người tiêu dùng cần </a:t>
            </a:r>
            <a:r>
              <a:rPr lang="en-US" sz="2800">
                <a:solidFill>
                  <a:schemeClr val="bg1"/>
                </a:solidFill>
              </a:rPr>
              <a:t>trong </a:t>
            </a:r>
            <a:r>
              <a:rPr lang="vi-VN" sz="2800">
                <a:solidFill>
                  <a:schemeClr val="bg1"/>
                </a:solidFill>
              </a:rPr>
              <a:t>một loại sản phẩm cụ thể, </a:t>
            </a:r>
            <a:r>
              <a:rPr lang="en-US" sz="2800">
                <a:solidFill>
                  <a:schemeClr val="bg1"/>
                </a:solidFill>
              </a:rPr>
              <a:t>ngành </a:t>
            </a:r>
            <a:r>
              <a:rPr lang="vi-VN" sz="2800">
                <a:solidFill>
                  <a:schemeClr val="bg1"/>
                </a:solidFill>
              </a:rPr>
              <a:t>công nghiệp</a:t>
            </a:r>
            <a:r>
              <a:rPr lang="en-US" sz="2800">
                <a:solidFill>
                  <a:schemeClr val="bg1"/>
                </a:solidFill>
              </a:rPr>
              <a:t> cụ thể</a:t>
            </a:r>
            <a:r>
              <a:rPr lang="vi-VN" sz="2800">
                <a:solidFill>
                  <a:schemeClr val="bg1"/>
                </a:solidFill>
              </a:rPr>
              <a:t>, hoặc thậm chí</a:t>
            </a:r>
            <a:r>
              <a:rPr lang="en-US" sz="2800">
                <a:solidFill>
                  <a:schemeClr val="bg1"/>
                </a:solidFill>
              </a:rPr>
              <a:t> là </a:t>
            </a:r>
            <a:r>
              <a:rPr lang="vi-VN" sz="2800">
                <a:solidFill>
                  <a:schemeClr val="bg1"/>
                </a:solidFill>
              </a:rPr>
              <a:t>nói chung.</a:t>
            </a:r>
            <a:endParaRPr lang="en-US" sz="280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>
                <a:solidFill>
                  <a:schemeClr val="bg1"/>
                </a:solidFill>
              </a:rPr>
              <a:t> Người tiêu dùng ưa chuộng sự tiện lợi và chỉ thích mua sắm 1 cửa (one-stop).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2050" name="Picture 2" descr="C:\Documents and Settings\HoaDeThuong\Desktop\image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3067050" cy="1485900"/>
          </a:xfrm>
          <a:prstGeom prst="rect">
            <a:avLst/>
          </a:prstGeom>
          <a:noFill/>
        </p:spPr>
      </p:pic>
      <p:pic>
        <p:nvPicPr>
          <p:cNvPr id="2051" name="Picture 3" descr="C:\Documents and Settings\HoaDeThuong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267200"/>
            <a:ext cx="3191916" cy="21240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" y="284202"/>
            <a:ext cx="8763000" cy="553998"/>
          </a:xfrm>
          <a:prstGeom prst="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Cơ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sở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và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chiến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lược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việc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định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vị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trực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tuyến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467600" cy="46482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err="1">
                <a:solidFill>
                  <a:schemeClr val="bg1"/>
                </a:solidFill>
              </a:rPr>
              <a:t>Chiến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lược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tái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định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vị</a:t>
            </a:r>
            <a:endParaRPr lang="en-US" sz="2800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Tái định vị là </a:t>
            </a:r>
            <a:r>
              <a:rPr lang="en-US" sz="2800" dirty="0">
                <a:solidFill>
                  <a:schemeClr val="bg1"/>
                </a:solidFill>
              </a:rPr>
              <a:t>qui</a:t>
            </a:r>
            <a:r>
              <a:rPr lang="vi-VN" sz="2800" dirty="0">
                <a:solidFill>
                  <a:schemeClr val="bg1"/>
                </a:solidFill>
              </a:rPr>
              <a:t> trình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lại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một thương hiệu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một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ty </a:t>
            </a:r>
            <a:r>
              <a:rPr lang="en-US" sz="2800" dirty="0" err="1">
                <a:solidFill>
                  <a:schemeClr val="bg1"/>
                </a:solidFill>
              </a:rPr>
              <a:t>hoặc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một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sản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phẩm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mới hoặc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đã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được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sửa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đổi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Một công ty có thể nâng cao hoặc sửa đổi </a:t>
            </a:r>
            <a:r>
              <a:rPr lang="en-US" sz="2800" dirty="0" err="1">
                <a:solidFill>
                  <a:schemeClr val="bg1"/>
                </a:solidFill>
              </a:rPr>
              <a:t>việc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vị</a:t>
            </a:r>
            <a:r>
              <a:rPr lang="vi-VN" sz="2800" dirty="0">
                <a:solidFill>
                  <a:schemeClr val="bg1"/>
                </a:solidFill>
              </a:rPr>
              <a:t>, dựa trên thông tin phản hồi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của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thị trường.</a:t>
            </a:r>
            <a:endParaRPr lang="en-US" sz="2800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v"/>
            </a:pPr>
            <a:r>
              <a:rPr lang="vi-VN" sz="2400" dirty="0">
                <a:solidFill>
                  <a:schemeClr val="bg1"/>
                </a:solidFill>
              </a:rPr>
              <a:t>Amazon </a:t>
            </a:r>
            <a:r>
              <a:rPr lang="en-US" sz="2400" dirty="0" err="1">
                <a:solidFill>
                  <a:schemeClr val="bg1"/>
                </a:solidFill>
              </a:rPr>
              <a:t>tái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vi-VN" sz="2400" dirty="0">
                <a:solidFill>
                  <a:schemeClr val="bg1"/>
                </a:solidFill>
              </a:rPr>
              <a:t>từ </a:t>
            </a:r>
            <a:r>
              <a:rPr lang="en-US" sz="2400" dirty="0">
                <a:solidFill>
                  <a:schemeClr val="bg1"/>
                </a:solidFill>
              </a:rPr>
              <a:t>“C</a:t>
            </a:r>
            <a:r>
              <a:rPr lang="vi-VN" sz="2400" dirty="0">
                <a:solidFill>
                  <a:schemeClr val="bg1"/>
                </a:solidFill>
              </a:rPr>
              <a:t>ửa hàng sách lớn nhất thế giới</a:t>
            </a:r>
            <a:r>
              <a:rPr lang="en-US" sz="2400" dirty="0">
                <a:solidFill>
                  <a:schemeClr val="bg1"/>
                </a:solidFill>
              </a:rPr>
              <a:t>” sang </a:t>
            </a:r>
            <a:r>
              <a:rPr lang="vi-VN" sz="2400" dirty="0">
                <a:solidFill>
                  <a:schemeClr val="bg1"/>
                </a:solidFill>
              </a:rPr>
              <a:t>"</a:t>
            </a:r>
            <a:r>
              <a:rPr lang="en-US" sz="2400" dirty="0" err="1">
                <a:solidFill>
                  <a:schemeClr val="bg1"/>
                </a:solidFill>
              </a:rPr>
              <a:t>Sự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vi-VN" sz="2400" dirty="0">
                <a:solidFill>
                  <a:schemeClr val="bg1"/>
                </a:solidFill>
              </a:rPr>
              <a:t>lựa chọn lớn nhất của Trái đất.”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Tại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Vinacafe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chúng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tôi</a:t>
            </a:r>
            <a:r>
              <a:rPr lang="en-US" sz="2400" dirty="0">
                <a:solidFill>
                  <a:schemeClr val="bg1"/>
                </a:solidFill>
              </a:rPr>
              <a:t> tin </a:t>
            </a:r>
            <a:r>
              <a:rPr lang="en-US" sz="2400" dirty="0" err="1">
                <a:solidFill>
                  <a:schemeClr val="bg1"/>
                </a:solidFill>
              </a:rPr>
              <a:t>rằng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phê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phải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phê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Từ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ngày</a:t>
            </a:r>
            <a:r>
              <a:rPr lang="en-US" sz="2400" dirty="0">
                <a:solidFill>
                  <a:schemeClr val="bg1"/>
                </a:solidFill>
              </a:rPr>
              <a:t> 1/8 </a:t>
            </a:r>
            <a:r>
              <a:rPr lang="en-US" sz="2400" dirty="0" err="1">
                <a:solidFill>
                  <a:schemeClr val="bg1"/>
                </a:solidFill>
              </a:rPr>
              <a:t>trong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mỗi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phê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của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Vinacafe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phê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nguyên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chất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84202"/>
            <a:ext cx="8763000" cy="553998"/>
          </a:xfrm>
          <a:prstGeom prst="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000" b="1" dirty="0">
                <a:solidFill>
                  <a:schemeClr val="bg1"/>
                </a:solidFill>
              </a:rPr>
              <a:t>2. </a:t>
            </a:r>
            <a:r>
              <a:rPr lang="en-US" sz="3000" b="1" dirty="0" err="1">
                <a:solidFill>
                  <a:schemeClr val="bg1"/>
                </a:solidFill>
              </a:rPr>
              <a:t>Cơ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sở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và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chiến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lược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cho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việc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định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vị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trực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tuyến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626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nhóm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496"/>
            <a:ext cx="8610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7 </a:t>
            </a:r>
            <a:r>
              <a:rPr lang="en-US" dirty="0" err="1">
                <a:solidFill>
                  <a:schemeClr val="bg1"/>
                </a:solidFill>
              </a:rPr>
              <a:t>thương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VINSmart</a:t>
            </a:r>
            <a:r>
              <a:rPr lang="en-US" dirty="0">
                <a:solidFill>
                  <a:schemeClr val="bg1"/>
                </a:solidFill>
              </a:rPr>
              <a:t>/SAMSUNG/OPPO/HUWEI/VIVO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/XIAOMI/REALME/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dòng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thoại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mình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khúc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khác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biệt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tuyến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07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3622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Sau khi học xong mục này, sinh viên sẽ: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3600">
                <a:solidFill>
                  <a:schemeClr val="bg1"/>
                </a:solidFill>
              </a:rPr>
              <a:t> Định nghĩa được như thế nào là khác biệt hóa và định vị trực tuyến.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600">
                <a:solidFill>
                  <a:schemeClr val="bg1"/>
                </a:solidFill>
              </a:rPr>
              <a:t> Có thể nêu được ví dụ của một số công ty trực tuyến có sử dụng các chiến lược này.</a:t>
            </a:r>
          </a:p>
          <a:p>
            <a:pPr algn="just"/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543800" cy="4114800"/>
          </a:xfrm>
          <a:prstGeom prst="foldedCorner">
            <a:avLst>
              <a:gd name="adj" fmla="val 19959"/>
            </a:avLst>
          </a:prstGeom>
          <a:solidFill>
            <a:schemeClr val="accent3">
              <a:lumMod val="85000"/>
            </a:schemeClr>
          </a:solidFill>
        </p:spPr>
        <p:txBody>
          <a:bodyPr/>
          <a:lstStyle/>
          <a:p>
            <a:pPr algn="just">
              <a:buNone/>
            </a:pPr>
            <a:r>
              <a:rPr lang="en-US" b="1" dirty="0" err="1">
                <a:solidFill>
                  <a:srgbClr val="C00000"/>
                </a:solidFill>
              </a:rPr>
              <a:t>Định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nghĩa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khác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biệt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hóa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 Kotler </a:t>
            </a:r>
            <a:r>
              <a:rPr lang="en-US" dirty="0" err="1">
                <a:solidFill>
                  <a:srgbClr val="C00000"/>
                </a:solidFill>
              </a:rPr>
              <a:t>định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nghĩa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là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một</a:t>
            </a:r>
            <a:r>
              <a:rPr lang="en-US" dirty="0">
                <a:solidFill>
                  <a:srgbClr val="C00000"/>
                </a:solidFill>
              </a:rPr>
              <a:t> qui </a:t>
            </a:r>
            <a:r>
              <a:rPr lang="en-US" dirty="0" err="1">
                <a:solidFill>
                  <a:srgbClr val="C00000"/>
                </a:solidFill>
              </a:rPr>
              <a:t>trình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đưa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và</a:t>
            </a:r>
            <a:r>
              <a:rPr lang="en-US" dirty="0">
                <a:solidFill>
                  <a:srgbClr val="C00000"/>
                </a:solidFill>
              </a:rPr>
              <a:t> ý </a:t>
            </a:r>
            <a:r>
              <a:rPr lang="en-US" dirty="0" err="1">
                <a:solidFill>
                  <a:srgbClr val="C00000"/>
                </a:solidFill>
              </a:rPr>
              <a:t>nghĩa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khác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biệt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vào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những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gì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mà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công</a:t>
            </a:r>
            <a:r>
              <a:rPr lang="en-US" dirty="0">
                <a:solidFill>
                  <a:srgbClr val="C00000"/>
                </a:solidFill>
              </a:rPr>
              <a:t> ty </a:t>
            </a:r>
            <a:r>
              <a:rPr lang="en-US" dirty="0" err="1">
                <a:solidFill>
                  <a:srgbClr val="C00000"/>
                </a:solidFill>
              </a:rPr>
              <a:t>cung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cấp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để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phân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biệt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với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đối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thủ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cạnh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tranh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Có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rất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nhiều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chiến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lược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và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chiều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hướng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việc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khác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biệt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hóa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của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một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công</a:t>
            </a:r>
            <a:r>
              <a:rPr lang="en-US" dirty="0">
                <a:solidFill>
                  <a:srgbClr val="C00000"/>
                </a:solidFill>
              </a:rPr>
              <a:t> ty.</a:t>
            </a:r>
          </a:p>
          <a:p>
            <a:pPr algn="just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4572000"/>
          </a:xfrm>
        </p:spPr>
        <p:txBody>
          <a:bodyPr/>
          <a:lstStyle/>
          <a:p>
            <a:pPr algn="just">
              <a:buNone/>
            </a:pPr>
            <a:r>
              <a:rPr lang="en-US" b="1" dirty="0" err="1">
                <a:solidFill>
                  <a:schemeClr val="bg1"/>
                </a:solidFill>
              </a:rPr>
              <a:t>Các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hướng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khác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biệt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hóa</a:t>
            </a:r>
            <a:r>
              <a:rPr lang="en-US" b="1" dirty="0">
                <a:solidFill>
                  <a:schemeClr val="bg1"/>
                </a:solidFill>
              </a:rPr>
              <a:t>: </a:t>
            </a:r>
          </a:p>
          <a:p>
            <a:pPr algn="just">
              <a:buNone/>
            </a:pP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biệt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5 </a:t>
            </a:r>
            <a:r>
              <a:rPr lang="en-US" dirty="0" err="1">
                <a:solidFill>
                  <a:schemeClr val="bg1"/>
                </a:solidFill>
              </a:rPr>
              <a:t>hướng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endParaRPr lang="en-US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Dịch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endParaRPr lang="en-US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endParaRPr lang="en-US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Kênh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phối</a:t>
            </a:r>
            <a:endParaRPr lang="en-US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ảnh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81000"/>
            <a:ext cx="7772400" cy="646331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600" b="1" dirty="0">
                <a:solidFill>
                  <a:schemeClr val="bg1"/>
                </a:solidFill>
              </a:rPr>
              <a:t> 1. </a:t>
            </a:r>
            <a:r>
              <a:rPr lang="en-US" sz="3600" b="1" dirty="0" err="1">
                <a:solidFill>
                  <a:schemeClr val="bg1"/>
                </a:solidFill>
              </a:rPr>
              <a:t>Các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tiêu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chí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tạo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nên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sự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khác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biệt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Documents and Settings\HoaDeThuong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124200"/>
            <a:ext cx="2200275" cy="30688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543800" cy="4572000"/>
          </a:xfrm>
        </p:spPr>
        <p:txBody>
          <a:bodyPr/>
          <a:lstStyle/>
          <a:p>
            <a:pPr algn="just">
              <a:buNone/>
            </a:pPr>
            <a:r>
              <a:rPr lang="en-US" b="1" dirty="0" err="1">
                <a:solidFill>
                  <a:srgbClr val="00B050"/>
                </a:solidFill>
              </a:rPr>
              <a:t>Khác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biệt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hóa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sản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phẩm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Sự khác biệt có thể bao gồm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tùy </a:t>
            </a:r>
            <a:r>
              <a:rPr lang="en-US" dirty="0" err="1">
                <a:solidFill>
                  <a:schemeClr val="bg1"/>
                </a:solidFill>
              </a:rPr>
              <a:t>chỉnh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việc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vi-VN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vi-VN" dirty="0">
                <a:solidFill>
                  <a:schemeClr val="bg1"/>
                </a:solidFill>
              </a:rPr>
              <a:t> giá cả của sản phẩm.</a:t>
            </a:r>
            <a:endParaRPr lang="en-US" dirty="0">
              <a:solidFill>
                <a:schemeClr val="bg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Internet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phép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81000"/>
            <a:ext cx="7772400" cy="646331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600" b="1" dirty="0">
                <a:solidFill>
                  <a:schemeClr val="bg1"/>
                </a:solidFill>
              </a:rPr>
              <a:t>1. </a:t>
            </a:r>
            <a:r>
              <a:rPr lang="en-US" sz="3600" b="1" dirty="0" err="1">
                <a:solidFill>
                  <a:schemeClr val="bg1"/>
                </a:solidFill>
              </a:rPr>
              <a:t>Các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tiêu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chí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tạo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nên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sự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khác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biệt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543800" cy="45720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err="1">
                <a:solidFill>
                  <a:srgbClr val="00B050"/>
                </a:solidFill>
              </a:rPr>
              <a:t>Khác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biệt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hóa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dịch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vụ</a:t>
            </a:r>
            <a:r>
              <a:rPr lang="en-US" sz="2800" b="1" dirty="0">
                <a:solidFill>
                  <a:srgbClr val="00B050"/>
                </a:solidFill>
              </a:rPr>
              <a:t>: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Dịch vụ khách hàng có thể được </a:t>
            </a:r>
            <a:r>
              <a:rPr lang="en-US" sz="2800" dirty="0" err="1">
                <a:solidFill>
                  <a:schemeClr val="bg1"/>
                </a:solidFill>
              </a:rPr>
              <a:t>nâng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cao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Giao hàng tận nơi </a:t>
            </a:r>
            <a:r>
              <a:rPr lang="en-US" sz="2800" dirty="0" err="1">
                <a:solidFill>
                  <a:schemeClr val="bg1"/>
                </a:solidFill>
              </a:rPr>
              <a:t>được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áp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dụng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ngày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càng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phổ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biến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Một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số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dịch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vụ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mới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phát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triển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như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err="1">
                <a:solidFill>
                  <a:schemeClr val="bg1"/>
                </a:solidFill>
              </a:rPr>
              <a:t>kinh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tế</a:t>
            </a:r>
            <a:r>
              <a:rPr lang="en-US" sz="2800" dirty="0">
                <a:solidFill>
                  <a:schemeClr val="bg1"/>
                </a:solidFill>
              </a:rPr>
              <a:t> chia </a:t>
            </a:r>
            <a:r>
              <a:rPr lang="en-US" sz="2800" dirty="0" err="1">
                <a:solidFill>
                  <a:schemeClr val="bg1"/>
                </a:solidFill>
              </a:rPr>
              <a:t>sẻ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đi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chợ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thuê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81000"/>
            <a:ext cx="7772400" cy="646331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600" b="1" dirty="0">
                <a:solidFill>
                  <a:schemeClr val="bg1"/>
                </a:solidFill>
              </a:rPr>
              <a:t>1. </a:t>
            </a:r>
            <a:r>
              <a:rPr lang="en-US" sz="3600" b="1" dirty="0" err="1">
                <a:solidFill>
                  <a:schemeClr val="bg1"/>
                </a:solidFill>
              </a:rPr>
              <a:t>Các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tiêu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chí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tạo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nên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sự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khác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biệt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Káº¿t quáº£ hÃ¬nh áº£nh cho service different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25911"/>
            <a:ext cx="6473825" cy="23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467600" cy="3886200"/>
          </a:xfrm>
        </p:spPr>
        <p:txBody>
          <a:bodyPr/>
          <a:lstStyle/>
          <a:p>
            <a:pPr algn="just"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rgbClr val="00B050"/>
                </a:solidFill>
              </a:rPr>
              <a:t>Khác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biệt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hóa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nhân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viên</a:t>
            </a:r>
            <a:r>
              <a:rPr lang="en-US" b="1" dirty="0">
                <a:solidFill>
                  <a:schemeClr val="bg1"/>
                </a:solidFill>
              </a:rPr>
              <a:t>: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Nhờ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Internet,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hơn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kênh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rẻ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qui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Giảm</a:t>
            </a:r>
            <a:r>
              <a:rPr lang="en-US" dirty="0">
                <a:solidFill>
                  <a:schemeClr val="bg1"/>
                </a:solidFill>
              </a:rPr>
              <a:t> chi </a:t>
            </a:r>
            <a:r>
              <a:rPr lang="en-US" dirty="0" err="1">
                <a:solidFill>
                  <a:schemeClr val="bg1"/>
                </a:solidFill>
              </a:rPr>
              <a:t>phí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dịch</a:t>
            </a:r>
            <a:r>
              <a:rPr lang="en-US" dirty="0">
                <a:solidFill>
                  <a:schemeClr val="bg1"/>
                </a:solidFill>
              </a:rPr>
              <a:t>.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81000"/>
            <a:ext cx="7772400" cy="646331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600" b="1" dirty="0">
                <a:solidFill>
                  <a:schemeClr val="bg1"/>
                </a:solidFill>
              </a:rPr>
              <a:t>1. </a:t>
            </a:r>
            <a:r>
              <a:rPr lang="en-US" sz="3600" b="1" dirty="0" err="1">
                <a:solidFill>
                  <a:schemeClr val="bg1"/>
                </a:solidFill>
              </a:rPr>
              <a:t>Các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tiêu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chí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tạo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nên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sự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khác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biệt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543800" cy="5257800"/>
          </a:xfrm>
        </p:spPr>
        <p:txBody>
          <a:bodyPr/>
          <a:lstStyle/>
          <a:p>
            <a:pPr algn="just">
              <a:buNone/>
            </a:pPr>
            <a:r>
              <a:rPr lang="en-US" b="1" dirty="0" err="1">
                <a:solidFill>
                  <a:srgbClr val="00B050"/>
                </a:solidFill>
              </a:rPr>
              <a:t>Khác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biệt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hóa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các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kênh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phân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phối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</a:p>
          <a:p>
            <a:pPr algn="just">
              <a:buNone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vi-VN" dirty="0">
                <a:solidFill>
                  <a:schemeClr val="bg1"/>
                </a:solidFill>
              </a:rPr>
              <a:t>nternet:</a:t>
            </a:r>
            <a:endParaRPr lang="en-US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vi-VN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ó </a:t>
            </a:r>
            <a:r>
              <a:rPr lang="vi-VN" dirty="0">
                <a:solidFill>
                  <a:schemeClr val="bg1"/>
                </a:solidFill>
              </a:rPr>
              <a:t>chức năng như một kênh </a:t>
            </a:r>
            <a:r>
              <a:rPr lang="en-US" dirty="0" err="1">
                <a:solidFill>
                  <a:schemeClr val="bg1"/>
                </a:solidFill>
              </a:rPr>
              <a:t>truyền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vi-VN" dirty="0">
                <a:solidFill>
                  <a:schemeClr val="bg1"/>
                </a:solidFill>
              </a:rPr>
              <a:t> các công ty cung cấp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vi-VN" dirty="0">
                <a:solidFill>
                  <a:schemeClr val="bg1"/>
                </a:solidFill>
              </a:rPr>
              <a:t>trực tuyến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sản phẩm hoặc dịch vụ.</a:t>
            </a:r>
            <a:endParaRPr lang="en-US" dirty="0">
              <a:solidFill>
                <a:schemeClr val="bg1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Phục vụ như một </a:t>
            </a:r>
            <a:r>
              <a:rPr lang="en-US" dirty="0" err="1">
                <a:solidFill>
                  <a:schemeClr val="bg1"/>
                </a:solidFill>
              </a:rPr>
              <a:t>kênh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giao dịch và phân phối cho </a:t>
            </a:r>
            <a:r>
              <a:rPr lang="en-US" dirty="0" err="1">
                <a:solidFill>
                  <a:schemeClr val="bg1"/>
                </a:solidFill>
              </a:rPr>
              <a:t>những</a:t>
            </a:r>
            <a:r>
              <a:rPr lang="vi-VN" dirty="0">
                <a:solidFill>
                  <a:schemeClr val="bg1"/>
                </a:solidFill>
              </a:rPr>
              <a:t> công ty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giao dịch thương mại trực tuyến.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81000"/>
            <a:ext cx="7772400" cy="646331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600" b="1" dirty="0">
                <a:solidFill>
                  <a:schemeClr val="bg1"/>
                </a:solidFill>
              </a:rPr>
              <a:t>1. </a:t>
            </a:r>
            <a:r>
              <a:rPr lang="en-US" sz="3600" b="1" dirty="0" err="1">
                <a:solidFill>
                  <a:schemeClr val="bg1"/>
                </a:solidFill>
              </a:rPr>
              <a:t>Các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tiêu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chí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tạo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nên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sự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khác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biệt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543800" cy="5257800"/>
          </a:xfrm>
        </p:spPr>
        <p:txBody>
          <a:bodyPr/>
          <a:lstStyle/>
          <a:p>
            <a:pPr algn="just">
              <a:buNone/>
            </a:pPr>
            <a:r>
              <a:rPr lang="en-US" sz="2800" b="1" dirty="0" err="1">
                <a:solidFill>
                  <a:srgbClr val="00B050"/>
                </a:solidFill>
              </a:rPr>
              <a:t>Khác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biệt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hóa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hình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ảnh</a:t>
            </a:r>
            <a:r>
              <a:rPr lang="en-US" sz="2400" b="1" dirty="0">
                <a:solidFill>
                  <a:srgbClr val="00B050"/>
                </a:solidFill>
              </a:rPr>
              <a:t>: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</a:rPr>
              <a:t>Tạo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sự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biệt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bằng cách tạo ra </a:t>
            </a:r>
            <a:r>
              <a:rPr lang="en-US" sz="2800" dirty="0" err="1">
                <a:solidFill>
                  <a:schemeClr val="bg1"/>
                </a:solidFill>
              </a:rPr>
              <a:t>những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kinh nghiệm </a:t>
            </a:r>
            <a:r>
              <a:rPr lang="en-US" sz="2800" dirty="0" err="1">
                <a:solidFill>
                  <a:schemeClr val="bg1"/>
                </a:solidFill>
              </a:rPr>
              <a:t>trực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tuyến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độc đáo, gọi là "</a:t>
            </a:r>
            <a:r>
              <a:rPr lang="vi-VN" sz="2800" dirty="0">
                <a:solidFill>
                  <a:srgbClr val="00B050"/>
                </a:solidFill>
              </a:rPr>
              <a:t>xây dựng </a:t>
            </a:r>
            <a:r>
              <a:rPr lang="en-US" sz="2800" dirty="0" err="1">
                <a:solidFill>
                  <a:srgbClr val="00B050"/>
                </a:solidFill>
              </a:rPr>
              <a:t>nhận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diện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vi-VN" sz="2800" dirty="0">
                <a:solidFill>
                  <a:srgbClr val="00B050"/>
                </a:solidFill>
              </a:rPr>
              <a:t>thương hiệu</a:t>
            </a:r>
            <a:r>
              <a:rPr lang="vi-VN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vi-VN" sz="2800" dirty="0">
                <a:solidFill>
                  <a:schemeClr val="bg1"/>
                </a:solidFill>
              </a:rPr>
              <a:t>Thông qua </a:t>
            </a:r>
            <a:r>
              <a:rPr lang="en-US" sz="2800" dirty="0" err="1">
                <a:solidFill>
                  <a:schemeClr val="bg1"/>
                </a:solidFill>
              </a:rPr>
              <a:t>việc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xây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dựng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nhận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diện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thương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hiệu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công</a:t>
            </a:r>
            <a:r>
              <a:rPr lang="en-US" sz="2800" dirty="0">
                <a:solidFill>
                  <a:schemeClr val="bg1"/>
                </a:solidFill>
              </a:rPr>
              <a:t> ty</a:t>
            </a:r>
            <a:r>
              <a:rPr lang="vi-VN" sz="2800" dirty="0">
                <a:solidFill>
                  <a:schemeClr val="bg1"/>
                </a:solidFill>
              </a:rPr>
              <a:t> có thể giữ chân khách hàng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tốt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hơn</a:t>
            </a:r>
            <a:r>
              <a:rPr lang="vi-VN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xác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định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được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các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phân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khúc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chủ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chốt</a:t>
            </a:r>
            <a:r>
              <a:rPr lang="vi-VN" sz="2800" dirty="0">
                <a:solidFill>
                  <a:schemeClr val="bg1"/>
                </a:solidFill>
              </a:rPr>
              <a:t>, và </a:t>
            </a:r>
            <a:r>
              <a:rPr lang="en-US" sz="2800" dirty="0" err="1">
                <a:solidFill>
                  <a:schemeClr val="bg1"/>
                </a:solidFill>
              </a:rPr>
              <a:t>nhờ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đó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tăng lợi nhuận.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81000"/>
            <a:ext cx="7772400" cy="646331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3600" b="1" dirty="0">
                <a:solidFill>
                  <a:schemeClr val="bg1"/>
                </a:solidFill>
              </a:rPr>
              <a:t>1. </a:t>
            </a:r>
            <a:r>
              <a:rPr lang="en-US" sz="3600" b="1" dirty="0" err="1">
                <a:solidFill>
                  <a:schemeClr val="bg1"/>
                </a:solidFill>
              </a:rPr>
              <a:t>Các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tiêu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chí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tạo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nên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sự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khác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biệt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Káº¿t quáº£ hÃ¬nh áº£nh cho khÃ¡c biá»t hÃ³a hÃ¬nh áº£n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953000"/>
            <a:ext cx="5014714" cy="184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295</TotalTime>
  <Words>1491</Words>
  <Application>Microsoft Macintosh PowerPoint</Application>
  <PresentationFormat>On-screen Show (4:3)</PresentationFormat>
  <Paragraphs>111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template</vt:lpstr>
      <vt:lpstr>Chương 5.2:  CHIẾN LƯỢC KHÁC BIỆT HÓA VÀ ĐỊNH VỊ TRỰC TUYẾN  </vt:lpstr>
      <vt:lpstr>Sau khi học xong mục này, sinh viên sẽ: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 nhóm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KhanhHoa</dc:creator>
  <cp:lastModifiedBy>Microsoft Office User</cp:lastModifiedBy>
  <cp:revision>50</cp:revision>
  <dcterms:created xsi:type="dcterms:W3CDTF">2011-11-09T09:33:36Z</dcterms:created>
  <dcterms:modified xsi:type="dcterms:W3CDTF">2023-08-25T04:05:43Z</dcterms:modified>
</cp:coreProperties>
</file>