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28803600" cy="4462272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4"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6B15"/>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33" d="100"/>
          <a:sy n="33" d="100"/>
        </p:scale>
        <p:origin x="1704" y="24"/>
      </p:cViewPr>
      <p:guideLst>
        <p:guide orient="horz" pos="14054"/>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95511AC-980B-485A-851E-DBD0B8F4CBAD}"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endParaRPr lang="en-US"/>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endParaRPr lang="en-US"/>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5511AC-980B-485A-851E-DBD0B8F4CB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95511AC-980B-485A-851E-DBD0B8F4CBAD}"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jpe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 Id="rId3" Type="http://schemas.openxmlformats.org/officeDocument/2006/relationships/image" Target="../media/image3.png"/><Relationship Id="rId2" Type="http://schemas.openxmlformats.org/officeDocument/2006/relationships/image" Target="../media/image2.jpeg"/><Relationship Id="rId12" Type="http://schemas.openxmlformats.org/officeDocument/2006/relationships/slideLayout" Target="../slideLayouts/slideLayout1.xml"/><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440180" y="6773545"/>
            <a:ext cx="25923875" cy="1540510"/>
          </a:xfrm>
          <a:prstGeom prst="rect">
            <a:avLst/>
          </a:prstGeom>
        </p:spPr>
        <p:txBody>
          <a:bodyPr vert="horz" lIns="91440" tIns="45720" rIns="91440" bIns="45720" rtlCol="0" anchor="b">
            <a:no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pPr>
              <a:lnSpc>
                <a:spcPct val="130000"/>
              </a:lnSpc>
            </a:pPr>
            <a:endParaRPr lang="vi-VN" altLang="en-US" sz="6000" b="1" dirty="0" err="1">
              <a:solidFill>
                <a:schemeClr val="tx1"/>
              </a:solidFill>
              <a:latin typeface="Arial" panose="020B0604020202020204" pitchFamily="34" charset="0"/>
              <a:cs typeface="Arial" panose="020B0604020202020204" pitchFamily="34" charset="0"/>
            </a:endParaRPr>
          </a:p>
          <a:p>
            <a:pPr>
              <a:lnSpc>
                <a:spcPct val="130000"/>
              </a:lnSpc>
            </a:pPr>
            <a:r>
              <a:rPr lang="vi-VN" altLang="en-US" sz="6000" b="1" dirty="0" err="1">
                <a:solidFill>
                  <a:schemeClr val="tx1"/>
                </a:solidFill>
                <a:latin typeface="Arial" panose="020B0604020202020204" pitchFamily="34" charset="0"/>
                <a:cs typeface="Arial" panose="020B0604020202020204" pitchFamily="34" charset="0"/>
              </a:rPr>
              <a:t>Phát hiện hành vi gian lận trong thi cử sử dụng YOLOv11</a:t>
            </a:r>
            <a:endParaRPr lang="vi-VN" altLang="en-US" sz="6000" b="1" dirty="0" err="1">
              <a:solidFill>
                <a:schemeClr val="tx1"/>
              </a:solidFill>
              <a:latin typeface="Arial" panose="020B0604020202020204" pitchFamily="34" charset="0"/>
              <a:cs typeface="Arial" panose="020B0604020202020204" pitchFamily="34" charset="0"/>
            </a:endParaRPr>
          </a:p>
        </p:txBody>
      </p:sp>
      <p:sp>
        <p:nvSpPr>
          <p:cNvPr id="6" name="Rectangle 5"/>
          <p:cNvSpPr/>
          <p:nvPr/>
        </p:nvSpPr>
        <p:spPr>
          <a:xfrm>
            <a:off x="1440180" y="9734550"/>
            <a:ext cx="25359995" cy="50419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altLang="en-US" sz="3600" dirty="0"/>
              <a:t>Nguyễn Trọng Anh, Trần Ngọc Duyên, Phạm Thị Huyền Trang, Trương Văn An, Nguyễn Anh Dũng</a:t>
            </a:r>
            <a:endParaRPr lang="vi-VN" altLang="en-US" sz="3600" dirty="0"/>
          </a:p>
        </p:txBody>
      </p:sp>
      <p:sp>
        <p:nvSpPr>
          <p:cNvPr id="7" name="Rectangle 6"/>
          <p:cNvSpPr/>
          <p:nvPr/>
        </p:nvSpPr>
        <p:spPr>
          <a:xfrm>
            <a:off x="5029835" y="8536940"/>
            <a:ext cx="19256375" cy="80899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vi-VN" altLang="en-US" sz="3600" b="1" i="1" dirty="0"/>
              <a:t>Giảng viên hướng dẫn: ThS Lê Trung Hiếu &amp; Nguyễn Văn </a:t>
            </a:r>
            <a:r>
              <a:rPr lang="vi-VN" altLang="en-US" sz="3600" b="1" i="1" dirty="0"/>
              <a:t>Nhân</a:t>
            </a:r>
            <a:endParaRPr lang="vi-VN" altLang="en-US" sz="3600" b="1" i="1" dirty="0"/>
          </a:p>
        </p:txBody>
      </p:sp>
      <p:pic>
        <p:nvPicPr>
          <p:cNvPr id="9" name="Picture 8" descr="C:\Users\hncha\Downloads\sơ đồ hệ thống yolov11.jpgsơ đồ hệ thống yolov11"/>
          <p:cNvPicPr>
            <a:picLocks noChangeAspect="1"/>
          </p:cNvPicPr>
          <p:nvPr/>
        </p:nvPicPr>
        <p:blipFill>
          <a:blip r:embed="rId1"/>
          <a:srcRect t="-585" b="3633"/>
          <a:stretch>
            <a:fillRect/>
          </a:stretch>
        </p:blipFill>
        <p:spPr>
          <a:xfrm>
            <a:off x="10067290" y="12696825"/>
            <a:ext cx="18312765" cy="7473950"/>
          </a:xfrm>
          <a:prstGeom prst="rect">
            <a:avLst/>
          </a:prstGeom>
          <a:ln w="53975" cap="sq">
            <a:solidFill>
              <a:schemeClr val="accent1">
                <a:lumMod val="75000"/>
              </a:schemeClr>
            </a:solidFill>
            <a:miter lim="800000"/>
            <a:headEnd/>
            <a:tailEnd/>
          </a:ln>
          <a:effectLst/>
        </p:spPr>
      </p:pic>
      <p:sp>
        <p:nvSpPr>
          <p:cNvPr id="16" name="Text Box 189"/>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algn="ctr" eaLnBrk="1" hangingPunct="1"/>
            <a:r>
              <a:rPr lang="vi-VN" altLang="en-US" sz="3000" b="1" dirty="0">
                <a:latin typeface="Calibri" panose="020F0502020204030204" pitchFamily="34" charset="0"/>
              </a:rPr>
              <a:t>Phát hiện hành vi gian lận trong thi cử</a:t>
            </a:r>
            <a:endParaRPr lang="en-US" sz="3000" b="1" dirty="0">
              <a:latin typeface="Calibri" panose="020F0502020204030204" pitchFamily="34" charset="0"/>
            </a:endParaRPr>
          </a:p>
          <a:p>
            <a:pPr indent="0" algn="just" eaLnBrk="1" hangingPunct="1">
              <a:buFont typeface="Arial" panose="020B0604020202020204" pitchFamily="34" charset="0"/>
              <a:buNone/>
            </a:pPr>
            <a:r>
              <a:rPr lang="vi-VN" altLang="en-US" sz="3000" dirty="0">
                <a:latin typeface="Calibri" panose="020F0502020204030204" pitchFamily="34" charset="0"/>
              </a:rPr>
              <a:t>- </a:t>
            </a:r>
            <a:r>
              <a:rPr lang="en-US" altLang="en-US" sz="3000" dirty="0">
                <a:latin typeface="Calibri" panose="020F0502020204030204" pitchFamily="34" charset="0"/>
              </a:rPr>
              <a:t>Gian lận trong lớp học, đặc biệt trong các kỳ thi, là một vấn đề nghiêm trọng ảnh hưởng đến tính công bằng trong giáo dục. Với sự phát triển của trí tuệ nhân tạo (AI) và thị giác máy tính, việc ứng dụng các mô hình học sâu vào giám sát thi cử đang trở thành một giải pháp hiệu quả. Trong nghiên cứu này, chúng tôi sử dụng </a:t>
            </a:r>
            <a:r>
              <a:rPr lang="en-US" altLang="en-US" sz="3000" b="1" dirty="0">
                <a:latin typeface="Calibri" panose="020F0502020204030204" pitchFamily="34" charset="0"/>
              </a:rPr>
              <a:t>YOLOv</a:t>
            </a:r>
            <a:r>
              <a:rPr lang="vi-VN" altLang="en-US" sz="3000" b="1" dirty="0">
                <a:latin typeface="Calibri" panose="020F0502020204030204" pitchFamily="34" charset="0"/>
              </a:rPr>
              <a:t>11</a:t>
            </a:r>
            <a:r>
              <a:rPr lang="en-US" altLang="en-US" sz="3000" b="1" dirty="0">
                <a:latin typeface="Calibri" panose="020F0502020204030204" pitchFamily="34" charset="0"/>
              </a:rPr>
              <a:t> (You Only Look Once phiên bản </a:t>
            </a:r>
            <a:r>
              <a:rPr lang="vi-VN" altLang="en-US" sz="3000" b="1" dirty="0">
                <a:latin typeface="Calibri" panose="020F0502020204030204" pitchFamily="34" charset="0"/>
              </a:rPr>
              <a:t>11</a:t>
            </a:r>
            <a:r>
              <a:rPr lang="en-US" altLang="en-US" sz="3000" b="1" dirty="0">
                <a:latin typeface="Calibri" panose="020F0502020204030204" pitchFamily="34" charset="0"/>
              </a:rPr>
              <a:t>)</a:t>
            </a:r>
            <a:r>
              <a:rPr lang="en-US" altLang="en-US" sz="3000" dirty="0">
                <a:latin typeface="Calibri" panose="020F0502020204030204" pitchFamily="34" charset="0"/>
              </a:rPr>
              <a:t> – một trong những mô hình phát hiện </a:t>
            </a:r>
            <a:r>
              <a:rPr lang="en-US" altLang="en-US" sz="3000" dirty="0">
                <a:latin typeface="Calibri" panose="020F0502020204030204" pitchFamily="34" charset="0"/>
              </a:rPr>
              <a:t>đ</a:t>
            </a:r>
            <a:r>
              <a:rPr lang="en-US" altLang="en-US" sz="3000" dirty="0">
                <a:latin typeface="Calibri" panose="020F0502020204030204" pitchFamily="34" charset="0"/>
              </a:rPr>
              <a:t>ối t</a:t>
            </a:r>
            <a:r>
              <a:rPr lang="en-US" altLang="en-US" sz="3000" dirty="0">
                <a:latin typeface="Calibri" panose="020F0502020204030204" pitchFamily="34" charset="0"/>
              </a:rPr>
              <a:t>ư</a:t>
            </a:r>
            <a:r>
              <a:rPr lang="en-US" altLang="en-US" sz="3000" dirty="0">
                <a:latin typeface="Calibri" panose="020F0502020204030204" pitchFamily="34" charset="0"/>
              </a:rPr>
              <a:t>ợng tiên tiến nhất, </a:t>
            </a:r>
            <a:r>
              <a:rPr lang="en-US" altLang="en-US" sz="3000" dirty="0">
                <a:latin typeface="Calibri" panose="020F0502020204030204" pitchFamily="34" charset="0"/>
              </a:rPr>
              <a:t>đ</a:t>
            </a:r>
            <a:r>
              <a:rPr lang="en-US" altLang="en-US" sz="3000" dirty="0">
                <a:latin typeface="Calibri" panose="020F0502020204030204" pitchFamily="34" charset="0"/>
              </a:rPr>
              <a:t>ể nhận diện và phát hiện các hành vi gian lận trong lớp học thông qua camera giám sát.</a:t>
            </a:r>
            <a:endParaRPr lang="en-US" altLang="en-US" sz="3000" dirty="0">
              <a:latin typeface="Calibri" panose="020F0502020204030204" pitchFamily="34" charset="0"/>
            </a:endParaRPr>
          </a:p>
          <a:p>
            <a:pPr indent="0" algn="just" eaLnBrk="1" hangingPunct="1">
              <a:buFont typeface="Arial" panose="020B0604020202020204" pitchFamily="34" charset="0"/>
              <a:buNone/>
            </a:pPr>
            <a:r>
              <a:rPr lang="vi-VN" altLang="en-US" sz="3000" b="1" dirty="0">
                <a:latin typeface="Calibri" panose="020F0502020204030204" pitchFamily="34" charset="0"/>
              </a:rPr>
              <a:t>- Mục tiêu nghiên cứu: </a:t>
            </a:r>
            <a:endParaRPr lang="vi-VN" altLang="en-US" sz="3000" b="1" dirty="0">
              <a:latin typeface="Calibri" panose="020F0502020204030204" pitchFamily="34" charset="0"/>
            </a:endParaRPr>
          </a:p>
          <a:p>
            <a:pPr marL="914400" lvl="1" indent="-457200" algn="just" eaLnBrk="1" hangingPunct="1">
              <a:buFont typeface="Arial" panose="020B0604020202020204" pitchFamily="34" charset="0"/>
              <a:buChar char="•"/>
            </a:pPr>
            <a:r>
              <a:rPr lang="en-US" altLang="en-US" sz="3000" dirty="0">
                <a:latin typeface="Calibri" panose="020F0502020204030204" pitchFamily="34" charset="0"/>
              </a:rPr>
              <a:t>Phát hiện gian lận</a:t>
            </a:r>
            <a:endParaRPr lang="en-US" altLang="en-US" sz="3000" dirty="0">
              <a:latin typeface="Calibri" panose="020F0502020204030204" pitchFamily="34" charset="0"/>
            </a:endParaRPr>
          </a:p>
          <a:p>
            <a:pPr marL="914400" lvl="1" indent="-457200" algn="just" eaLnBrk="1" hangingPunct="1">
              <a:buFont typeface="Arial" panose="020B0604020202020204" pitchFamily="34" charset="0"/>
              <a:buChar char="•"/>
            </a:pPr>
            <a:r>
              <a:rPr lang="en-US" altLang="en-US" sz="3000" dirty="0">
                <a:latin typeface="Calibri" panose="020F0502020204030204" pitchFamily="34" charset="0"/>
              </a:rPr>
              <a:t>Cải thiện độ chính xác</a:t>
            </a:r>
            <a:r>
              <a:rPr lang="vi-VN" altLang="en-US" sz="3000" dirty="0">
                <a:latin typeface="Calibri" panose="020F0502020204030204" pitchFamily="34" charset="0"/>
              </a:rPr>
              <a:t> - ứng dụng </a:t>
            </a:r>
            <a:r>
              <a:rPr lang="vi-VN" altLang="en-US" sz="3000" b="1" dirty="0">
                <a:latin typeface="Calibri" panose="020F0502020204030204" pitchFamily="34" charset="0"/>
              </a:rPr>
              <a:t>YOLOv11</a:t>
            </a:r>
            <a:endParaRPr lang="en-US" altLang="en-US" sz="3000" dirty="0">
              <a:latin typeface="Calibri" panose="020F0502020204030204" pitchFamily="34" charset="0"/>
            </a:endParaRPr>
          </a:p>
          <a:p>
            <a:pPr marL="914400" lvl="1" indent="-457200" algn="just" eaLnBrk="1" hangingPunct="1">
              <a:buFont typeface="Arial" panose="020B0604020202020204" pitchFamily="34" charset="0"/>
              <a:buChar char="•"/>
            </a:pPr>
            <a:r>
              <a:rPr lang="en-US" altLang="en-US" sz="3000" dirty="0">
                <a:latin typeface="Calibri" panose="020F0502020204030204" pitchFamily="34" charset="0"/>
              </a:rPr>
              <a:t>Cảnh báo tự </a:t>
            </a:r>
            <a:r>
              <a:rPr lang="en-US" altLang="en-US" sz="3000" dirty="0">
                <a:latin typeface="Calibri" panose="020F0502020204030204" pitchFamily="34" charset="0"/>
              </a:rPr>
              <a:t>đ</a:t>
            </a:r>
            <a:r>
              <a:rPr lang="en-US" altLang="en-US" sz="3000" dirty="0">
                <a:latin typeface="Calibri" panose="020F0502020204030204" pitchFamily="34" charset="0"/>
              </a:rPr>
              <a:t>ộng</a:t>
            </a:r>
            <a:endParaRPr lang="en-US" altLang="en-US" sz="3000" dirty="0">
              <a:latin typeface="Calibri" panose="020F0502020204030204" pitchFamily="34" charset="0"/>
            </a:endParaRPr>
          </a:p>
        </p:txBody>
      </p:sp>
      <p:sp>
        <p:nvSpPr>
          <p:cNvPr id="17" name="Rectangle 16"/>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altLang="en-US" sz="5400" b="1" dirty="0">
                <a:solidFill>
                  <a:schemeClr val="bg1"/>
                </a:solidFill>
              </a:rPr>
              <a:t>Giới </a:t>
            </a:r>
            <a:r>
              <a:rPr lang="vi-VN" altLang="en-US" sz="5400" b="1" dirty="0">
                <a:solidFill>
                  <a:schemeClr val="bg1"/>
                </a:solidFill>
              </a:rPr>
              <a:t>thiệu</a:t>
            </a:r>
            <a:endParaRPr lang="vi-VN" altLang="en-US" sz="5400" b="1" dirty="0">
              <a:solidFill>
                <a:schemeClr val="bg1"/>
              </a:solidFill>
            </a:endParaRPr>
          </a:p>
        </p:txBody>
      </p:sp>
      <p:sp>
        <p:nvSpPr>
          <p:cNvPr id="18" name="Text Box 194"/>
          <p:cNvSpPr txBox="1">
            <a:spLocks noChangeArrowheads="1"/>
          </p:cNvSpPr>
          <p:nvPr/>
        </p:nvSpPr>
        <p:spPr bwMode="auto">
          <a:xfrm>
            <a:off x="510761" y="21701043"/>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indent="0" eaLnBrk="1" hangingPunct="1">
              <a:buFont typeface="Arial" panose="020B0604020202020204" pitchFamily="34" charset="0"/>
              <a:buNone/>
            </a:pPr>
            <a:r>
              <a:rPr lang="vi-VN" altLang="en-US" sz="3000" b="1" dirty="0">
                <a:latin typeface="Calibri" panose="020F0502020204030204" pitchFamily="34" charset="0"/>
              </a:rPr>
              <a:t>1. </a:t>
            </a:r>
            <a:r>
              <a:rPr lang="en-US" altLang="en-US" sz="3000" b="1" dirty="0">
                <a:latin typeface="Calibri" panose="020F0502020204030204" pitchFamily="34" charset="0"/>
              </a:rPr>
              <a:t>Thu thập và xử l</a:t>
            </a:r>
            <a:r>
              <a:rPr lang="en-US" altLang="en-US" sz="3000" b="1" dirty="0">
                <a:latin typeface="Calibri" panose="020F0502020204030204" pitchFamily="34" charset="0"/>
              </a:rPr>
              <a:t>ý</a:t>
            </a:r>
            <a:r>
              <a:rPr lang="en-US" altLang="en-US" sz="3000" b="1" dirty="0">
                <a:latin typeface="Calibri" panose="020F0502020204030204" pitchFamily="34" charset="0"/>
              </a:rPr>
              <a:t> tr</a:t>
            </a:r>
            <a:r>
              <a:rPr lang="en-US" altLang="en-US" sz="3000" b="1" dirty="0">
                <a:latin typeface="Calibri" panose="020F0502020204030204" pitchFamily="34" charset="0"/>
              </a:rPr>
              <a:t>ư</a:t>
            </a:r>
            <a:r>
              <a:rPr lang="en-US" altLang="en-US" sz="3000" b="1" dirty="0">
                <a:latin typeface="Calibri" panose="020F0502020204030204" pitchFamily="34" charset="0"/>
              </a:rPr>
              <a:t>ớc dữ liệu hình ảnh từ camera giám sát lớp học</a:t>
            </a:r>
            <a:r>
              <a:rPr lang="vi-VN" altLang="en-US" sz="3000" b="1" dirty="0">
                <a:latin typeface="Calibri" panose="020F0502020204030204" pitchFamily="34" charset="0"/>
              </a:rPr>
              <a:t>:</a:t>
            </a:r>
            <a:endParaRPr lang="en-US" altLang="en-US" sz="3000" b="1" dirty="0">
              <a:latin typeface="Calibri" panose="020F0502020204030204" pitchFamily="34" charset="0"/>
            </a:endParaRPr>
          </a:p>
          <a:p>
            <a:pPr marL="457200" lvl="0" indent="-457200" algn="just" eaLnBrk="1" hangingPunct="1">
              <a:buFont typeface="SimSun" panose="02010600030101010101" pitchFamily="2" charset="-122"/>
              <a:buChar char="－"/>
            </a:pPr>
            <a:r>
              <a:rPr lang="en-US" altLang="en-US" sz="3000" dirty="0">
                <a:latin typeface="Calibri" panose="020F0502020204030204" pitchFamily="34" charset="0"/>
              </a:rPr>
              <a:t>Thu thập hình ảnh từ camera giám sát lớp học ở nhiều góc quay và </a:t>
            </a:r>
            <a:r>
              <a:rPr lang="en-US" altLang="en-US" sz="3000" dirty="0">
                <a:latin typeface="Calibri" panose="020F0502020204030204" pitchFamily="34" charset="0"/>
              </a:rPr>
              <a:t>đ</a:t>
            </a:r>
            <a:r>
              <a:rPr lang="en-US" altLang="en-US" sz="3000" dirty="0">
                <a:latin typeface="Calibri" panose="020F0502020204030204" pitchFamily="34" charset="0"/>
              </a:rPr>
              <a:t>iều kiện ánh sáng khác nhau.</a:t>
            </a:r>
            <a:endParaRPr lang="en-US" altLang="en-US" sz="3000" dirty="0">
              <a:latin typeface="Calibri" panose="020F0502020204030204" pitchFamily="34" charset="0"/>
            </a:endParaRPr>
          </a:p>
          <a:p>
            <a:pPr marL="457200" lvl="0" indent="-457200" algn="just" eaLnBrk="1" hangingPunct="1">
              <a:buFont typeface="SimSun" panose="02010600030101010101" pitchFamily="2" charset="-122"/>
              <a:buChar char="－"/>
            </a:pPr>
            <a:r>
              <a:rPr lang="en-US" altLang="en-US" sz="3000" dirty="0">
                <a:latin typeface="Calibri" panose="020F0502020204030204" pitchFamily="34" charset="0"/>
              </a:rPr>
              <a:t>Gán nhãn thủ công cho các hành vi gian lận nh</a:t>
            </a:r>
            <a:r>
              <a:rPr lang="en-US" altLang="en-US" sz="3000" dirty="0">
                <a:latin typeface="Calibri" panose="020F0502020204030204" pitchFamily="34" charset="0"/>
              </a:rPr>
              <a:t>ư</a:t>
            </a:r>
            <a:r>
              <a:rPr lang="en-US" altLang="en-US" sz="3000" dirty="0">
                <a:latin typeface="Calibri" panose="020F0502020204030204" pitchFamily="34" charset="0"/>
              </a:rPr>
              <a:t>:</a:t>
            </a:r>
            <a:r>
              <a:rPr lang="vi-VN" altLang="en-US" sz="3000" dirty="0">
                <a:latin typeface="Calibri" panose="020F0502020204030204" pitchFamily="34" charset="0"/>
              </a:rPr>
              <a:t> n</a:t>
            </a:r>
            <a:r>
              <a:rPr lang="en-US" altLang="en-US" sz="3000" dirty="0">
                <a:latin typeface="Calibri" panose="020F0502020204030204" pitchFamily="34" charset="0"/>
              </a:rPr>
              <a:t>hìn bài bạn</a:t>
            </a:r>
            <a:r>
              <a:rPr lang="vi-VN" altLang="en-US" sz="3000" dirty="0">
                <a:latin typeface="Calibri" panose="020F0502020204030204" pitchFamily="34" charset="0"/>
              </a:rPr>
              <a:t>, s</a:t>
            </a:r>
            <a:r>
              <a:rPr lang="en-US" altLang="en-US" sz="3000" dirty="0">
                <a:latin typeface="Calibri" panose="020F0502020204030204" pitchFamily="34" charset="0"/>
              </a:rPr>
              <a:t>ử dụng tài liệu, </a:t>
            </a:r>
            <a:r>
              <a:rPr lang="en-US" altLang="en-US" sz="3000" dirty="0">
                <a:latin typeface="Calibri" panose="020F0502020204030204" pitchFamily="34" charset="0"/>
              </a:rPr>
              <a:t>đ</a:t>
            </a:r>
            <a:r>
              <a:rPr lang="en-US" altLang="en-US" sz="3000" dirty="0">
                <a:latin typeface="Calibri" panose="020F0502020204030204" pitchFamily="34" charset="0"/>
              </a:rPr>
              <a:t>iện thoại</a:t>
            </a:r>
            <a:r>
              <a:rPr lang="vi-VN" altLang="en-US" sz="3000" dirty="0">
                <a:latin typeface="Calibri" panose="020F0502020204030204" pitchFamily="34" charset="0"/>
              </a:rPr>
              <a:t>, c</a:t>
            </a:r>
            <a:r>
              <a:rPr lang="en-US" altLang="en-US" sz="3000" dirty="0">
                <a:latin typeface="Calibri" panose="020F0502020204030204" pitchFamily="34" charset="0"/>
              </a:rPr>
              <a:t>huyển </a:t>
            </a:r>
            <a:r>
              <a:rPr lang="en-US" altLang="en-US" sz="3000" dirty="0">
                <a:latin typeface="Calibri" panose="020F0502020204030204" pitchFamily="34" charset="0"/>
              </a:rPr>
              <a:t>đ</a:t>
            </a:r>
            <a:r>
              <a:rPr lang="en-US" altLang="en-US" sz="3000" dirty="0">
                <a:latin typeface="Calibri" panose="020F0502020204030204" pitchFamily="34" charset="0"/>
              </a:rPr>
              <a:t>ộng bất th</a:t>
            </a:r>
            <a:r>
              <a:rPr lang="en-US" altLang="en-US" sz="3000" dirty="0">
                <a:latin typeface="Calibri" panose="020F0502020204030204" pitchFamily="34" charset="0"/>
              </a:rPr>
              <a:t>ư</a:t>
            </a:r>
            <a:r>
              <a:rPr lang="en-US" altLang="en-US" sz="3000" dirty="0">
                <a:latin typeface="Calibri" panose="020F0502020204030204" pitchFamily="34" charset="0"/>
              </a:rPr>
              <a:t>ờng</a:t>
            </a:r>
            <a:r>
              <a:rPr lang="vi-VN" altLang="en-US" sz="3000" dirty="0">
                <a:latin typeface="Calibri" panose="020F0502020204030204" pitchFamily="34" charset="0"/>
              </a:rPr>
              <a:t>, g</a:t>
            </a:r>
            <a:r>
              <a:rPr lang="en-US" altLang="en-US" sz="3000" dirty="0">
                <a:latin typeface="Calibri" panose="020F0502020204030204" pitchFamily="34" charset="0"/>
              </a:rPr>
              <a:t>iao tiếp không hợp lệ giữa thí sinh.</a:t>
            </a:r>
            <a:endParaRPr lang="en-US" altLang="en-US" sz="3000" dirty="0">
              <a:latin typeface="Calibri" panose="020F0502020204030204" pitchFamily="34" charset="0"/>
            </a:endParaRPr>
          </a:p>
          <a:p>
            <a:pPr marL="457200" lvl="0" indent="-457200" algn="just" eaLnBrk="1" hangingPunct="1">
              <a:buFont typeface="SimSun" panose="02010600030101010101" pitchFamily="2" charset="-122"/>
              <a:buChar char="－"/>
            </a:pPr>
            <a:r>
              <a:rPr lang="en-US" altLang="en-US" sz="3000" dirty="0">
                <a:latin typeface="Calibri" panose="020F0502020204030204" pitchFamily="34" charset="0"/>
              </a:rPr>
              <a:t>T</a:t>
            </a:r>
            <a:r>
              <a:rPr lang="en-US" altLang="en-US" sz="3000" dirty="0">
                <a:latin typeface="Calibri" panose="020F0502020204030204" pitchFamily="34" charset="0"/>
              </a:rPr>
              <a:t>ă</a:t>
            </a:r>
            <a:r>
              <a:rPr lang="en-US" altLang="en-US" sz="3000" dirty="0">
                <a:latin typeface="Calibri" panose="020F0502020204030204" pitchFamily="34" charset="0"/>
              </a:rPr>
              <a:t>ng c</a:t>
            </a:r>
            <a:r>
              <a:rPr lang="en-US" altLang="en-US" sz="3000" dirty="0">
                <a:latin typeface="Calibri" panose="020F0502020204030204" pitchFamily="34" charset="0"/>
              </a:rPr>
              <a:t>ư</a:t>
            </a:r>
            <a:r>
              <a:rPr lang="en-US" altLang="en-US" sz="3000" dirty="0">
                <a:latin typeface="Calibri" panose="020F0502020204030204" pitchFamily="34" charset="0"/>
              </a:rPr>
              <a:t>ờng dữ liệu </a:t>
            </a:r>
            <a:r>
              <a:rPr lang="en-US" altLang="en-US" sz="3000" dirty="0">
                <a:latin typeface="Calibri" panose="020F0502020204030204" pitchFamily="34" charset="0"/>
              </a:rPr>
              <a:t>đ</a:t>
            </a:r>
            <a:r>
              <a:rPr lang="en-US" altLang="en-US" sz="3000" dirty="0">
                <a:latin typeface="Calibri" panose="020F0502020204030204" pitchFamily="34" charset="0"/>
              </a:rPr>
              <a:t>ể cải thiện </a:t>
            </a:r>
            <a:r>
              <a:rPr lang="en-US" altLang="en-US" sz="3000" dirty="0">
                <a:latin typeface="Calibri" panose="020F0502020204030204" pitchFamily="34" charset="0"/>
              </a:rPr>
              <a:t>đ</a:t>
            </a:r>
            <a:r>
              <a:rPr lang="en-US" altLang="en-US" sz="3000" dirty="0">
                <a:latin typeface="Calibri" panose="020F0502020204030204" pitchFamily="34" charset="0"/>
              </a:rPr>
              <a:t>ộ chính xác của mô hình (Data Augmentation).</a:t>
            </a:r>
            <a:endParaRPr lang="en-US" altLang="en-US" sz="3000" dirty="0">
              <a:latin typeface="Calibri" panose="020F0502020204030204" pitchFamily="34" charset="0"/>
            </a:endParaRPr>
          </a:p>
          <a:p>
            <a:pPr lvl="0" indent="0" algn="just" eaLnBrk="1" hangingPunct="1">
              <a:buFont typeface="SimSun" panose="02010600030101010101" pitchFamily="2" charset="-122"/>
              <a:buNone/>
            </a:pPr>
            <a:r>
              <a:rPr lang="vi-VN" altLang="en-US" sz="3000" b="1" dirty="0">
                <a:latin typeface="Calibri" panose="020F0502020204030204" pitchFamily="34" charset="0"/>
              </a:rPr>
              <a:t>2. </a:t>
            </a:r>
            <a:r>
              <a:rPr lang="en-US" altLang="en-US" sz="3000" b="1" dirty="0">
                <a:latin typeface="Calibri" panose="020F0502020204030204" pitchFamily="34" charset="0"/>
              </a:rPr>
              <a:t>Huấn luyện mô hình YOLOv11 với tập dữ liệu gian lận tùy chỉnh</a:t>
            </a:r>
            <a:r>
              <a:rPr lang="vi-VN" altLang="en-US" sz="3000" b="1" dirty="0">
                <a:latin typeface="Calibri" panose="020F0502020204030204" pitchFamily="34" charset="0"/>
              </a:rPr>
              <a:t>:</a:t>
            </a:r>
            <a:endParaRPr lang="en-US" altLang="en-US" sz="3000" b="1" dirty="0">
              <a:latin typeface="Calibri" panose="020F0502020204030204" pitchFamily="34" charset="0"/>
            </a:endParaRPr>
          </a:p>
          <a:p>
            <a:pPr marL="457200" indent="-457200" algn="just" eaLnBrk="1" hangingPunct="1">
              <a:buFont typeface="SimSun" panose="02010600030101010101" pitchFamily="2" charset="-122"/>
              <a:buChar char="－"/>
            </a:pPr>
            <a:r>
              <a:rPr lang="en-US" altLang="en-US" sz="3000" dirty="0">
                <a:latin typeface="Calibri" panose="020F0502020204030204" pitchFamily="34" charset="0"/>
              </a:rPr>
              <a:t>Tùy chỉnh kiến trúc YOLOv11 </a:t>
            </a:r>
            <a:r>
              <a:rPr lang="en-US" altLang="en-US" sz="3000" dirty="0">
                <a:latin typeface="Calibri" panose="020F0502020204030204" pitchFamily="34" charset="0"/>
              </a:rPr>
              <a:t>đ</a:t>
            </a:r>
            <a:r>
              <a:rPr lang="en-US" altLang="en-US" sz="3000" dirty="0">
                <a:latin typeface="Calibri" panose="020F0502020204030204" pitchFamily="34" charset="0"/>
              </a:rPr>
              <a:t>ể nhận diện hành vi gian lận.</a:t>
            </a:r>
            <a:endParaRPr lang="en-US" altLang="en-US" sz="3000" dirty="0">
              <a:latin typeface="Calibri" panose="020F0502020204030204" pitchFamily="34" charset="0"/>
            </a:endParaRPr>
          </a:p>
          <a:p>
            <a:pPr marL="457200" indent="-457200" algn="just" eaLnBrk="1" hangingPunct="1">
              <a:buFont typeface="SimSun" panose="02010600030101010101" pitchFamily="2" charset="-122"/>
              <a:buChar char="－"/>
            </a:pPr>
            <a:r>
              <a:rPr lang="en-US" altLang="en-US" sz="3000" dirty="0">
                <a:latin typeface="Calibri" panose="020F0502020204030204" pitchFamily="34" charset="0"/>
              </a:rPr>
              <a:t>Tối </a:t>
            </a:r>
            <a:r>
              <a:rPr lang="en-US" altLang="en-US" sz="3000" dirty="0">
                <a:latin typeface="Calibri" panose="020F0502020204030204" pitchFamily="34" charset="0"/>
              </a:rPr>
              <a:t>ư</a:t>
            </a:r>
            <a:r>
              <a:rPr lang="en-US" altLang="en-US" sz="3000" dirty="0">
                <a:latin typeface="Calibri" panose="020F0502020204030204" pitchFamily="34" charset="0"/>
              </a:rPr>
              <a:t>u hóa tham số mô hình </a:t>
            </a:r>
            <a:r>
              <a:rPr lang="en-US" altLang="en-US" sz="3000" dirty="0">
                <a:latin typeface="Calibri" panose="020F0502020204030204" pitchFamily="34" charset="0"/>
              </a:rPr>
              <a:t>đ</a:t>
            </a:r>
            <a:r>
              <a:rPr lang="en-US" altLang="en-US" sz="3000" dirty="0">
                <a:latin typeface="Calibri" panose="020F0502020204030204" pitchFamily="34" charset="0"/>
              </a:rPr>
              <a:t>ể triển khai trên thiết bị biên (Edge AI).</a:t>
            </a:r>
            <a:endParaRPr lang="en-US" altLang="en-US" sz="3000" dirty="0">
              <a:latin typeface="Calibri" panose="020F0502020204030204" pitchFamily="34" charset="0"/>
            </a:endParaRPr>
          </a:p>
          <a:p>
            <a:pPr marL="457200" indent="-457200" algn="just" eaLnBrk="1" hangingPunct="1">
              <a:buFont typeface="SimSun" panose="02010600030101010101" pitchFamily="2" charset="-122"/>
              <a:buChar char="－"/>
            </a:pPr>
            <a:r>
              <a:rPr lang="en-US" altLang="en-US" sz="3000" dirty="0">
                <a:latin typeface="Calibri" panose="020F0502020204030204" pitchFamily="34" charset="0"/>
              </a:rPr>
              <a:t>Đ</a:t>
            </a:r>
            <a:r>
              <a:rPr lang="en-US" altLang="en-US" sz="3000" dirty="0">
                <a:latin typeface="Calibri" panose="020F0502020204030204" pitchFamily="34" charset="0"/>
              </a:rPr>
              <a:t>ánh giá hiệu suất mô hình bằng:</a:t>
            </a:r>
            <a:r>
              <a:rPr lang="vi-VN" altLang="en-US" sz="3000" dirty="0">
                <a:latin typeface="Calibri" panose="020F0502020204030204" pitchFamily="34" charset="0"/>
              </a:rPr>
              <a:t> AP, </a:t>
            </a:r>
            <a:r>
              <a:rPr lang="vi-VN" altLang="en-US" sz="3000" dirty="0">
                <a:latin typeface="Calibri" panose="020F0502020204030204" pitchFamily="34" charset="0"/>
              </a:rPr>
              <a:t>FPS,...</a:t>
            </a:r>
            <a:endParaRPr lang="vi-VN" altLang="en-US" sz="3000" dirty="0">
              <a:latin typeface="Calibri" panose="020F0502020204030204" pitchFamily="34" charset="0"/>
            </a:endParaRPr>
          </a:p>
          <a:p>
            <a:pPr indent="0" algn="just" eaLnBrk="1" hangingPunct="1">
              <a:buFont typeface="SimSun" panose="02010600030101010101" pitchFamily="2" charset="-122"/>
              <a:buNone/>
            </a:pPr>
            <a:r>
              <a:rPr lang="vi-VN" altLang="en-US" sz="3000" b="1" dirty="0">
                <a:latin typeface="Calibri" panose="020F0502020204030204" pitchFamily="34" charset="0"/>
              </a:rPr>
              <a:t>3. </a:t>
            </a:r>
            <a:r>
              <a:rPr lang="en-US" altLang="en-US" sz="3000" b="1" dirty="0">
                <a:latin typeface="Calibri" panose="020F0502020204030204" pitchFamily="34" charset="0"/>
              </a:rPr>
              <a:t>Nhận diện và phân loại hành vi gian lận dựa trên mô hình AI</a:t>
            </a:r>
            <a:r>
              <a:rPr lang="vi-VN" altLang="en-US" sz="3000" b="1" dirty="0">
                <a:latin typeface="Calibri" panose="020F0502020204030204" pitchFamily="34" charset="0"/>
              </a:rPr>
              <a:t>:</a:t>
            </a:r>
            <a:endParaRPr lang="en-US" altLang="en-US" sz="3000" b="1" dirty="0">
              <a:latin typeface="Calibri" panose="020F0502020204030204" pitchFamily="34" charset="0"/>
            </a:endParaRPr>
          </a:p>
          <a:p>
            <a:pPr marL="457200" indent="-457200" eaLnBrk="1" hangingPunct="1">
              <a:buFont typeface="SimSun" panose="02010600030101010101" pitchFamily="2" charset="-122"/>
              <a:buChar char="－"/>
            </a:pPr>
            <a:r>
              <a:rPr lang="en-US" altLang="en-US" sz="3000" dirty="0">
                <a:latin typeface="Calibri" panose="020F0502020204030204" pitchFamily="34" charset="0"/>
              </a:rPr>
              <a:t>Xác </a:t>
            </a:r>
            <a:r>
              <a:rPr lang="en-US" altLang="en-US" sz="3000" dirty="0">
                <a:latin typeface="Calibri" panose="020F0502020204030204" pitchFamily="34" charset="0"/>
              </a:rPr>
              <a:t>đ</a:t>
            </a:r>
            <a:r>
              <a:rPr lang="en-US" altLang="en-US" sz="3000" dirty="0">
                <a:latin typeface="Calibri" panose="020F0502020204030204" pitchFamily="34" charset="0"/>
              </a:rPr>
              <a:t>ịnh khu vực quan trọng trong khung hình: bàn thi, khuôn mặt, tay của thí sinh.</a:t>
            </a:r>
            <a:endParaRPr lang="en-US" altLang="en-US" sz="3000" dirty="0">
              <a:latin typeface="Calibri" panose="020F0502020204030204" pitchFamily="34" charset="0"/>
            </a:endParaRPr>
          </a:p>
          <a:p>
            <a:pPr marL="457200" indent="-457200" eaLnBrk="1" hangingPunct="1">
              <a:buFont typeface="SimSun" panose="02010600030101010101" pitchFamily="2" charset="-122"/>
              <a:buChar char="－"/>
            </a:pPr>
            <a:r>
              <a:rPr lang="en-US" altLang="en-US" sz="3000" dirty="0">
                <a:latin typeface="Calibri" panose="020F0502020204030204" pitchFamily="34" charset="0"/>
              </a:rPr>
              <a:t>Tiền xử l</a:t>
            </a:r>
            <a:r>
              <a:rPr lang="en-US" altLang="en-US" sz="3000" dirty="0">
                <a:latin typeface="Calibri" panose="020F0502020204030204" pitchFamily="34" charset="0"/>
              </a:rPr>
              <a:t>ý</a:t>
            </a:r>
            <a:r>
              <a:rPr lang="en-US" altLang="en-US" sz="3000" dirty="0">
                <a:latin typeface="Calibri" panose="020F0502020204030204" pitchFamily="34" charset="0"/>
              </a:rPr>
              <a:t> hình ảnh: cân bằng </a:t>
            </a:r>
            <a:r>
              <a:rPr lang="en-US" altLang="en-US" sz="3000" dirty="0">
                <a:latin typeface="Calibri" panose="020F0502020204030204" pitchFamily="34" charset="0"/>
              </a:rPr>
              <a:t>đ</a:t>
            </a:r>
            <a:r>
              <a:rPr lang="en-US" altLang="en-US" sz="3000" dirty="0">
                <a:latin typeface="Calibri" panose="020F0502020204030204" pitchFamily="34" charset="0"/>
              </a:rPr>
              <a:t>ộ sáng, loại bỏ nhiễu, chuẩn hóa dữ liệu.</a:t>
            </a:r>
            <a:endParaRPr lang="en-US" altLang="en-US" sz="3000" dirty="0">
              <a:latin typeface="Calibri" panose="020F0502020204030204" pitchFamily="34" charset="0"/>
            </a:endParaRPr>
          </a:p>
          <a:p>
            <a:pPr marL="457200" indent="-457200" eaLnBrk="1" hangingPunct="1">
              <a:buFont typeface="SimSun" panose="02010600030101010101" pitchFamily="2" charset="-122"/>
              <a:buChar char="－"/>
            </a:pPr>
            <a:r>
              <a:rPr lang="en-US" altLang="en-US" sz="3000" dirty="0">
                <a:latin typeface="Calibri" panose="020F0502020204030204" pitchFamily="34" charset="0"/>
              </a:rPr>
              <a:t>Sử dụng thuật toán AI </a:t>
            </a:r>
            <a:r>
              <a:rPr lang="en-US" altLang="en-US" sz="3000" dirty="0">
                <a:latin typeface="Calibri" panose="020F0502020204030204" pitchFamily="34" charset="0"/>
              </a:rPr>
              <a:t>đ</a:t>
            </a:r>
            <a:r>
              <a:rPr lang="en-US" altLang="en-US" sz="3000" dirty="0">
                <a:latin typeface="Calibri" panose="020F0502020204030204" pitchFamily="34" charset="0"/>
              </a:rPr>
              <a:t>ể phát hiện các hành vi gian lận trong thời gian thực.</a:t>
            </a:r>
            <a:endParaRPr lang="en-US" altLang="en-US" sz="3000" dirty="0">
              <a:latin typeface="Calibri" panose="020F0502020204030204" pitchFamily="34" charset="0"/>
            </a:endParaRPr>
          </a:p>
          <a:p>
            <a:pPr indent="0" eaLnBrk="1" hangingPunct="1">
              <a:buFont typeface="Arial" panose="020B0604020202020204" pitchFamily="34" charset="0"/>
              <a:buNone/>
            </a:pPr>
            <a:r>
              <a:rPr lang="vi-VN" altLang="en-US" sz="3000" b="1" dirty="0">
                <a:latin typeface="Calibri" panose="020F0502020204030204" pitchFamily="34" charset="0"/>
              </a:rPr>
              <a:t>4. </a:t>
            </a:r>
            <a:r>
              <a:rPr lang="en-US" altLang="en-US" sz="3000" b="1" dirty="0">
                <a:latin typeface="Calibri" panose="020F0502020204030204" pitchFamily="34" charset="0"/>
              </a:rPr>
              <a:t>Hệ thống cảnh báo và l</a:t>
            </a:r>
            <a:r>
              <a:rPr lang="en-US" altLang="en-US" sz="3000" b="1" dirty="0">
                <a:latin typeface="Calibri" panose="020F0502020204030204" pitchFamily="34" charset="0"/>
              </a:rPr>
              <a:t>ư</a:t>
            </a:r>
            <a:r>
              <a:rPr lang="en-US" altLang="en-US" sz="3000" b="1" dirty="0">
                <a:latin typeface="Calibri" panose="020F0502020204030204" pitchFamily="34" charset="0"/>
              </a:rPr>
              <a:t>u trữ bằng chứng vi phạm</a:t>
            </a:r>
            <a:r>
              <a:rPr lang="vi-VN" altLang="en-US" sz="3000" b="1" dirty="0">
                <a:latin typeface="Calibri" panose="020F0502020204030204" pitchFamily="34" charset="0"/>
              </a:rPr>
              <a:t>:</a:t>
            </a:r>
            <a:endParaRPr lang="en-US" altLang="en-US" sz="3000" b="1" dirty="0">
              <a:latin typeface="Calibri" panose="020F0502020204030204" pitchFamily="34" charset="0"/>
            </a:endParaRPr>
          </a:p>
          <a:p>
            <a:pPr marL="457200" indent="-457200" algn="just" eaLnBrk="1" hangingPunct="1">
              <a:buFont typeface="SimSun" panose="02010600030101010101" pitchFamily="2" charset="-122"/>
              <a:buChar char="－"/>
            </a:pPr>
            <a:r>
              <a:rPr lang="en-US" altLang="en-US" sz="3000" dirty="0">
                <a:latin typeface="Calibri" panose="020F0502020204030204" pitchFamily="34" charset="0"/>
              </a:rPr>
              <a:t>Phát hiện các hành vi gian lận phổ biến</a:t>
            </a:r>
            <a:endParaRPr lang="en-US" altLang="en-US" sz="3000" dirty="0">
              <a:latin typeface="Calibri" panose="020F0502020204030204" pitchFamily="34" charset="0"/>
            </a:endParaRPr>
          </a:p>
          <a:p>
            <a:pPr marL="457200" indent="-457200" algn="just" eaLnBrk="1" hangingPunct="1">
              <a:buFont typeface="SimSun" panose="02010600030101010101" pitchFamily="2" charset="-122"/>
              <a:buChar char="－"/>
            </a:pPr>
            <a:r>
              <a:rPr lang="en-US" altLang="en-US" sz="3000" dirty="0">
                <a:latin typeface="Calibri" panose="020F0502020204030204" pitchFamily="34" charset="0"/>
              </a:rPr>
              <a:t>Cảnh báo theo thời gian thực trên hệ thống giám sát.</a:t>
            </a:r>
            <a:endParaRPr lang="en-US" altLang="en-US" sz="3000" dirty="0">
              <a:latin typeface="Calibri" panose="020F0502020204030204" pitchFamily="34" charset="0"/>
            </a:endParaRPr>
          </a:p>
          <a:p>
            <a:pPr marL="457200" indent="-457200" algn="just" eaLnBrk="1" hangingPunct="1">
              <a:buFont typeface="SimSun" panose="02010600030101010101" pitchFamily="2" charset="-122"/>
              <a:buChar char="－"/>
            </a:pPr>
            <a:r>
              <a:rPr lang="en-US" altLang="en-US" sz="3000" dirty="0">
                <a:latin typeface="Calibri" panose="020F0502020204030204" pitchFamily="34" charset="0"/>
              </a:rPr>
              <a:t>L</a:t>
            </a:r>
            <a:r>
              <a:rPr lang="en-US" altLang="en-US" sz="3000" dirty="0">
                <a:latin typeface="Calibri" panose="020F0502020204030204" pitchFamily="34" charset="0"/>
              </a:rPr>
              <a:t>ư</a:t>
            </a:r>
            <a:r>
              <a:rPr lang="en-US" altLang="en-US" sz="3000" dirty="0">
                <a:latin typeface="Calibri" panose="020F0502020204030204" pitchFamily="34" charset="0"/>
              </a:rPr>
              <a:t>u trữ bằng chứng (ảnh/video) vào cơ sở dữ liệu.</a:t>
            </a:r>
            <a:endParaRPr lang="en-US" altLang="en-US" sz="3000" dirty="0">
              <a:latin typeface="Calibri" panose="020F0502020204030204" pitchFamily="34" charset="0"/>
            </a:endParaRPr>
          </a:p>
          <a:p>
            <a:pPr indent="0" algn="just" eaLnBrk="1" hangingPunct="1">
              <a:buFont typeface="SimSun" panose="02010600030101010101" pitchFamily="2" charset="-122"/>
              <a:buNone/>
            </a:pPr>
            <a:endParaRPr lang="en-US" altLang="en-US" sz="3000" dirty="0">
              <a:latin typeface="Calibri" panose="020F0502020204030204" pitchFamily="34" charset="0"/>
            </a:endParaRPr>
          </a:p>
          <a:p>
            <a:pPr eaLnBrk="1" hangingPunct="1"/>
            <a:endParaRPr lang="en-US" alt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p:txBody>
      </p:sp>
      <p:sp>
        <p:nvSpPr>
          <p:cNvPr id="19" name="Rectangle 18"/>
          <p:cNvSpPr/>
          <p:nvPr/>
        </p:nvSpPr>
        <p:spPr>
          <a:xfrm>
            <a:off x="19618325" y="20615275"/>
            <a:ext cx="8667750" cy="961390"/>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altLang="en-US" sz="5400" b="1" dirty="0">
                <a:solidFill>
                  <a:schemeClr val="bg1"/>
                </a:solidFill>
              </a:rPr>
              <a:t>Kết </a:t>
            </a:r>
            <a:r>
              <a:rPr lang="vi-VN" altLang="en-US" sz="5400" b="1" dirty="0">
                <a:solidFill>
                  <a:schemeClr val="bg1"/>
                </a:solidFill>
              </a:rPr>
              <a:t>quả</a:t>
            </a:r>
            <a:endParaRPr lang="vi-VN" altLang="en-US" sz="5400" b="1" dirty="0">
              <a:solidFill>
                <a:schemeClr val="bg1"/>
              </a:solidFill>
            </a:endParaRPr>
          </a:p>
        </p:txBody>
      </p:sp>
      <p:sp>
        <p:nvSpPr>
          <p:cNvPr id="20" name="Text Box 191"/>
          <p:cNvSpPr txBox="1">
            <a:spLocks noChangeArrowheads="1"/>
          </p:cNvSpPr>
          <p:nvPr/>
        </p:nvSpPr>
        <p:spPr bwMode="auto">
          <a:xfrm>
            <a:off x="19601815" y="21714460"/>
            <a:ext cx="8691245" cy="18859500"/>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eaLnBrk="1" hangingPunct="1"/>
            <a:endParaRPr lang="en-US" sz="3000"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a:p>
            <a:pPr algn="ctr" eaLnBrk="1" hangingPunct="1"/>
            <a:endParaRPr lang="en-US" sz="3000" b="1" dirty="0">
              <a:latin typeface="Calibri" panose="020F0502020204030204" pitchFamily="34" charset="0"/>
            </a:endParaRPr>
          </a:p>
        </p:txBody>
      </p:sp>
      <p:sp>
        <p:nvSpPr>
          <p:cNvPr id="21" name="Rectangle 20"/>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dirty="0">
                <a:solidFill>
                  <a:schemeClr val="bg1"/>
                </a:solidFill>
                <a:latin typeface="Arial" panose="020B0604020202020204" pitchFamily="34" charset="0"/>
                <a:ea typeface="Calibri" panose="020F0502020204030204" pitchFamily="34" charset="0"/>
                <a:cs typeface="Arial" panose="020B0604020202020204" pitchFamily="34" charset="0"/>
              </a:rPr>
              <a:t>Sơ đồ hệ thống</a:t>
            </a:r>
            <a:endParaRPr lang="vi-VN" sz="5400" b="1"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sp>
        <p:nvSpPr>
          <p:cNvPr id="22" name="Text Box 190"/>
          <p:cNvSpPr txBox="1">
            <a:spLocks noChangeArrowheads="1"/>
          </p:cNvSpPr>
          <p:nvPr/>
        </p:nvSpPr>
        <p:spPr bwMode="auto">
          <a:xfrm>
            <a:off x="10097479" y="21701041"/>
            <a:ext cx="9074186"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eaLnBrk="1" hangingPunct="1"/>
            <a:r>
              <a:rPr lang="en-US" sz="3000" dirty="0">
                <a:latin typeface="+mn-lt"/>
              </a:rPr>
              <a:t>                                          </a:t>
            </a:r>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marL="1200150" lvl="1" indent="-457200" eaLnBrk="1" hangingPunct="1">
              <a:buFont typeface="Arial" panose="020B0604020202020204" pitchFamily="34" charset="0"/>
              <a:buChar char="•"/>
            </a:pPr>
            <a:endParaRPr lang="en-US" sz="3000" b="1" dirty="0">
              <a:latin typeface="+mn-lt"/>
            </a:endParaRPr>
          </a:p>
          <a:p>
            <a:pPr eaLnBrk="1" hangingPunct="1"/>
            <a:endParaRPr lang="en-US" sz="3000" dirty="0">
              <a:latin typeface="Calibri" panose="020F0502020204030204" pitchFamily="34" charset="0"/>
            </a:endParaRPr>
          </a:p>
        </p:txBody>
      </p:sp>
      <p:sp>
        <p:nvSpPr>
          <p:cNvPr id="23" name="Rectangle 22"/>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altLang="en-US" sz="5000" b="1" dirty="0">
                <a:solidFill>
                  <a:schemeClr val="bg1"/>
                </a:solidFill>
              </a:rPr>
              <a:t>Phương pháp nghiên cứu</a:t>
            </a:r>
            <a:endParaRPr lang="vi-VN" altLang="en-US" sz="5000" b="1" dirty="0">
              <a:solidFill>
                <a:schemeClr val="bg1"/>
              </a:solidFill>
            </a:endParaRPr>
          </a:p>
        </p:txBody>
      </p:sp>
      <p:sp>
        <p:nvSpPr>
          <p:cNvPr id="34" name="Rectangle: Rounded Corners 33"/>
          <p:cNvSpPr/>
          <p:nvPr/>
        </p:nvSpPr>
        <p:spPr>
          <a:xfrm>
            <a:off x="10400030" y="21790025"/>
            <a:ext cx="8438515" cy="2988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800" b="1" dirty="0">
                <a:latin typeface="Arial" panose="020B0604020202020204" pitchFamily="34" charset="0"/>
                <a:cs typeface="Arial" panose="020B0604020202020204" pitchFamily="34" charset="0"/>
              </a:rPr>
              <a:t>Student Cheating Behavior dataset</a:t>
            </a:r>
            <a:r>
              <a:rPr lang="vi-VN" altLang="en-US" sz="2800" b="1" dirty="0">
                <a:latin typeface="Arial" panose="020B0604020202020204" pitchFamily="34" charset="0"/>
                <a:cs typeface="Arial" panose="020B0604020202020204" pitchFamily="34" charset="0"/>
              </a:rPr>
              <a:t>:</a:t>
            </a:r>
            <a:endParaRPr lang="en-US" alt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vi-VN" altLang="en-US" sz="2800" dirty="0">
                <a:latin typeface="Arial" panose="020B0604020202020204" pitchFamily="34" charset="0"/>
                <a:cs typeface="Arial" panose="020B0604020202020204" pitchFamily="34" charset="0"/>
              </a:rPr>
              <a:t>T</a:t>
            </a:r>
            <a:r>
              <a:rPr lang="en-US" altLang="en-US" sz="2800" dirty="0">
                <a:latin typeface="Arial" panose="020B0604020202020204" pitchFamily="34" charset="0"/>
                <a:cs typeface="Arial" panose="020B0604020202020204" pitchFamily="34" charset="0"/>
              </a:rPr>
              <a:t>ập dữ liệu </a:t>
            </a:r>
            <a:r>
              <a:rPr lang="en-US" altLang="en-US" sz="2800" dirty="0">
                <a:latin typeface="Arial" panose="020B0604020202020204" pitchFamily="34" charset="0"/>
                <a:cs typeface="Arial" panose="020B0604020202020204" pitchFamily="34" charset="0"/>
              </a:rPr>
              <a:t>đư</a:t>
            </a:r>
            <a:r>
              <a:rPr lang="en-US" altLang="en-US" sz="2800" dirty="0">
                <a:latin typeface="Arial" panose="020B0604020202020204" pitchFamily="34" charset="0"/>
                <a:cs typeface="Arial" panose="020B0604020202020204" pitchFamily="34" charset="0"/>
              </a:rPr>
              <a:t>ợc sử dụng cho bài toán phát hiện hành vi gian lận trong thi cử</a:t>
            </a:r>
            <a:r>
              <a:rPr lang="vi-VN" altLang="en-US" sz="2800" dirty="0">
                <a:latin typeface="Arial" panose="020B0604020202020204" pitchFamily="34" charset="0"/>
                <a:cs typeface="Arial" panose="020B0604020202020204" pitchFamily="34" charset="0"/>
              </a:rPr>
              <a:t>.</a:t>
            </a:r>
            <a:endParaRPr lang="vi-VN" alt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vi-VN" altLang="en-US" sz="2800" dirty="0">
                <a:latin typeface="Arial" panose="020B0604020202020204" pitchFamily="34" charset="0"/>
                <a:cs typeface="Arial" panose="020B0604020202020204" pitchFamily="34" charset="0"/>
              </a:rPr>
              <a:t>C</a:t>
            </a:r>
            <a:r>
              <a:rPr lang="en-US" altLang="en-US" sz="2800" dirty="0">
                <a:latin typeface="Arial" panose="020B0604020202020204" pitchFamily="34" charset="0"/>
                <a:cs typeface="Arial" panose="020B0604020202020204" pitchFamily="34" charset="0"/>
              </a:rPr>
              <a:t>hứa các hình ảnh hoặc video ghi lại từ camera </a:t>
            </a:r>
            <a:r>
              <a:rPr lang="en-US" altLang="en-US" sz="2800" dirty="0">
                <a:latin typeface="Arial" panose="020B0604020202020204" pitchFamily="34" charset="0"/>
                <a:cs typeface="Arial" panose="020B0604020202020204" pitchFamily="34" charset="0"/>
              </a:rPr>
              <a:t>đ</a:t>
            </a:r>
            <a:r>
              <a:rPr lang="en-US" altLang="en-US" sz="2800" dirty="0">
                <a:latin typeface="Arial" panose="020B0604020202020204" pitchFamily="34" charset="0"/>
                <a:cs typeface="Arial" panose="020B0604020202020204" pitchFamily="34" charset="0"/>
              </a:rPr>
              <a:t>ặt trên bàn thi, ghi nhận các hành vi của thí sinh.</a:t>
            </a:r>
            <a:endParaRPr lang="en-US" altLang="en-US" sz="2800" dirty="0">
              <a:latin typeface="Arial" panose="020B0604020202020204" pitchFamily="34" charset="0"/>
              <a:cs typeface="Arial" panose="020B0604020202020204" pitchFamily="34" charset="0"/>
            </a:endParaRPr>
          </a:p>
        </p:txBody>
      </p:sp>
      <p:sp>
        <p:nvSpPr>
          <p:cNvPr id="38" name="Rectangle: Rounded Corners 37"/>
          <p:cNvSpPr/>
          <p:nvPr/>
        </p:nvSpPr>
        <p:spPr>
          <a:xfrm>
            <a:off x="20103123" y="21790051"/>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t>Confidence </a:t>
            </a:r>
            <a:r>
              <a:rPr lang="vi-VN" sz="2500" b="1" dirty="0"/>
              <a:t>Curve</a:t>
            </a:r>
            <a:endParaRPr lang="vi-VN" sz="2500" b="1" dirty="0"/>
          </a:p>
        </p:txBody>
      </p:sp>
      <p:sp>
        <p:nvSpPr>
          <p:cNvPr id="49" name="Rectangle 48"/>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altLang="en-US" sz="5400" b="1" dirty="0">
                <a:solidFill>
                  <a:schemeClr val="bg1"/>
                </a:solidFill>
              </a:rPr>
              <a:t>Kết luận và hướng phát triển trong tương </a:t>
            </a:r>
            <a:r>
              <a:rPr lang="vi-VN" altLang="en-US" sz="5400" b="1" dirty="0">
                <a:solidFill>
                  <a:schemeClr val="bg1"/>
                </a:solidFill>
              </a:rPr>
              <a:t>lai</a:t>
            </a:r>
            <a:endParaRPr lang="vi-VN" altLang="en-US" sz="5400" b="1" dirty="0">
              <a:solidFill>
                <a:schemeClr val="bg1"/>
              </a:solidFill>
            </a:endParaRPr>
          </a:p>
        </p:txBody>
      </p:sp>
      <p:sp>
        <p:nvSpPr>
          <p:cNvPr id="50" name="Text Box 194"/>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panose="020B0604020202020204" pitchFamily="34" charset="0"/>
              </a:defRPr>
            </a:lvl1pPr>
            <a:lvl2pPr marL="742950" indent="-285750" eaLnBrk="0" hangingPunct="0">
              <a:defRPr sz="2200">
                <a:solidFill>
                  <a:schemeClr val="tx1"/>
                </a:solidFill>
                <a:latin typeface="Arial" panose="020B0604020202020204" pitchFamily="34" charset="0"/>
              </a:defRPr>
            </a:lvl2pPr>
            <a:lvl3pPr marL="1143000" indent="-228600" eaLnBrk="0" hangingPunct="0">
              <a:defRPr sz="2200">
                <a:solidFill>
                  <a:schemeClr val="tx1"/>
                </a:solidFill>
                <a:latin typeface="Arial" panose="020B0604020202020204" pitchFamily="34" charset="0"/>
              </a:defRPr>
            </a:lvl3pPr>
            <a:lvl4pPr marL="1600200" indent="-228600" eaLnBrk="0" hangingPunct="0">
              <a:defRPr sz="2200">
                <a:solidFill>
                  <a:schemeClr val="tx1"/>
                </a:solidFill>
                <a:latin typeface="Arial" panose="020B0604020202020204" pitchFamily="34" charset="0"/>
              </a:defRPr>
            </a:lvl4pPr>
            <a:lvl5pPr marL="2057400" indent="-228600" eaLnBrk="0" hangingPunct="0">
              <a:defRPr sz="2200">
                <a:solidFill>
                  <a:schemeClr val="tx1"/>
                </a:solidFill>
                <a:latin typeface="Arial" panose="020B0604020202020204" pitchFamily="34" charset="0"/>
              </a:defRPr>
            </a:lvl5pPr>
            <a:lvl6pPr marL="2514600" indent="-228600" eaLnBrk="0" fontAlgn="base" hangingPunct="0">
              <a:spcBef>
                <a:spcPct val="0"/>
              </a:spcBef>
              <a:spcAft>
                <a:spcPct val="0"/>
              </a:spcAft>
              <a:defRPr sz="2200">
                <a:solidFill>
                  <a:schemeClr val="tx1"/>
                </a:solidFill>
                <a:latin typeface="Arial" panose="020B0604020202020204" pitchFamily="34" charset="0"/>
              </a:defRPr>
            </a:lvl6pPr>
            <a:lvl7pPr marL="2971800" indent="-228600" eaLnBrk="0" fontAlgn="base" hangingPunct="0">
              <a:spcBef>
                <a:spcPct val="0"/>
              </a:spcBef>
              <a:spcAft>
                <a:spcPct val="0"/>
              </a:spcAft>
              <a:defRPr sz="2200">
                <a:solidFill>
                  <a:schemeClr val="tx1"/>
                </a:solidFill>
                <a:latin typeface="Arial" panose="020B0604020202020204" pitchFamily="34" charset="0"/>
              </a:defRPr>
            </a:lvl7pPr>
            <a:lvl8pPr marL="3429000" indent="-228600" eaLnBrk="0" fontAlgn="base" hangingPunct="0">
              <a:spcBef>
                <a:spcPct val="0"/>
              </a:spcBef>
              <a:spcAft>
                <a:spcPct val="0"/>
              </a:spcAft>
              <a:defRPr sz="2200">
                <a:solidFill>
                  <a:schemeClr val="tx1"/>
                </a:solidFill>
                <a:latin typeface="Arial" panose="020B0604020202020204" pitchFamily="34" charset="0"/>
              </a:defRPr>
            </a:lvl8pPr>
            <a:lvl9pPr marL="3886200" indent="-228600" eaLnBrk="0" fontAlgn="base" hangingPunct="0">
              <a:spcBef>
                <a:spcPct val="0"/>
              </a:spcBef>
              <a:spcAft>
                <a:spcPct val="0"/>
              </a:spcAft>
              <a:defRPr sz="2200">
                <a:solidFill>
                  <a:schemeClr val="tx1"/>
                </a:solidFill>
                <a:latin typeface="Arial" panose="020B0604020202020204" pitchFamily="34" charset="0"/>
              </a:defRPr>
            </a:lvl9pPr>
          </a:lstStyle>
          <a:p>
            <a:pPr marL="457200" indent="-457200" eaLnBrk="1" hangingPunct="1">
              <a:buFont typeface="Arial" panose="020B0604020202020204" pitchFamily="34" charset="0"/>
              <a:buChar char="•"/>
            </a:pPr>
            <a:r>
              <a:rPr lang="vi-VN" altLang="en-US" sz="3000" b="1" dirty="0">
                <a:latin typeface="Calibri" panose="020F0502020204030204" pitchFamily="34" charset="0"/>
              </a:rPr>
              <a:t>Kết luận:</a:t>
            </a:r>
            <a:endParaRPr lang="vi-VN" altLang="en-US" sz="3000" b="1" dirty="0">
              <a:latin typeface="Calibri" panose="020F0502020204030204" pitchFamily="34" charset="0"/>
            </a:endParaRPr>
          </a:p>
          <a:p>
            <a:pPr indent="457200" eaLnBrk="1" hangingPunct="1">
              <a:buFont typeface="Arial" panose="020B0604020202020204" pitchFamily="34" charset="0"/>
              <a:buNone/>
            </a:pPr>
            <a:r>
              <a:rPr lang="vi-VN" altLang="en-US" sz="3000" dirty="0">
                <a:latin typeface="Calibri" panose="020F0502020204030204" pitchFamily="34" charset="0"/>
              </a:rPr>
              <a:t>   </a:t>
            </a:r>
            <a:r>
              <a:rPr lang="en-US" altLang="en-US" sz="3000" dirty="0">
                <a:latin typeface="Calibri" panose="020F0502020204030204" pitchFamily="34" charset="0"/>
              </a:rPr>
              <a:t>Mô hình phát hiện </a:t>
            </a:r>
            <a:r>
              <a:rPr lang="en-US" altLang="en-US" sz="3000" dirty="0">
                <a:latin typeface="Calibri" panose="020F0502020204030204" pitchFamily="34" charset="0"/>
              </a:rPr>
              <a:t>đ</a:t>
            </a:r>
            <a:r>
              <a:rPr lang="en-US" altLang="en-US" sz="3000" dirty="0">
                <a:latin typeface="Calibri" panose="020F0502020204030204" pitchFamily="34" charset="0"/>
              </a:rPr>
              <a:t>ối t</a:t>
            </a:r>
            <a:r>
              <a:rPr lang="en-US" altLang="en-US" sz="3000" dirty="0">
                <a:latin typeface="Calibri" panose="020F0502020204030204" pitchFamily="34" charset="0"/>
              </a:rPr>
              <a:t>ư</a:t>
            </a:r>
            <a:r>
              <a:rPr lang="en-US" altLang="en-US" sz="3000" dirty="0">
                <a:latin typeface="Calibri" panose="020F0502020204030204" pitchFamily="34" charset="0"/>
              </a:rPr>
              <a:t>ợng </a:t>
            </a:r>
            <a:r>
              <a:rPr lang="en-US" altLang="en-US" sz="3000" dirty="0">
                <a:latin typeface="Calibri" panose="020F0502020204030204" pitchFamily="34" charset="0"/>
              </a:rPr>
              <a:t>đ</a:t>
            </a:r>
            <a:r>
              <a:rPr lang="en-US" altLang="en-US" sz="3000" dirty="0">
                <a:latin typeface="Calibri" panose="020F0502020204030204" pitchFamily="34" charset="0"/>
              </a:rPr>
              <a:t>ã </a:t>
            </a:r>
            <a:r>
              <a:rPr lang="en-US" altLang="en-US" sz="3000" dirty="0">
                <a:latin typeface="Calibri" panose="020F0502020204030204" pitchFamily="34" charset="0"/>
              </a:rPr>
              <a:t>đ</a:t>
            </a:r>
            <a:r>
              <a:rPr lang="en-US" altLang="en-US" sz="3000" dirty="0">
                <a:latin typeface="Calibri" panose="020F0502020204030204" pitchFamily="34" charset="0"/>
              </a:rPr>
              <a:t>ạt </a:t>
            </a:r>
            <a:r>
              <a:rPr lang="en-US" altLang="en-US" sz="3000" dirty="0">
                <a:latin typeface="Calibri" panose="020F0502020204030204" pitchFamily="34" charset="0"/>
              </a:rPr>
              <a:t>đư</a:t>
            </a:r>
            <a:r>
              <a:rPr lang="en-US" altLang="en-US" sz="3000" dirty="0">
                <a:latin typeface="Calibri" panose="020F0502020204030204" pitchFamily="34" charset="0"/>
              </a:rPr>
              <a:t>ợc hiệu suất tốt sau </a:t>
            </a:r>
            <a:r>
              <a:rPr lang="en-US" altLang="en-US" sz="3000" b="1" dirty="0">
                <a:latin typeface="Calibri" panose="020F0502020204030204" pitchFamily="34" charset="0"/>
              </a:rPr>
              <a:t>100 epoch</a:t>
            </a:r>
            <a:r>
              <a:rPr lang="en-US" altLang="en-US" sz="3000" dirty="0">
                <a:latin typeface="Calibri" panose="020F0502020204030204" pitchFamily="34" charset="0"/>
              </a:rPr>
              <a:t> huấn luyện, với các chỉ số </a:t>
            </a:r>
            <a:r>
              <a:rPr lang="en-US" altLang="en-US" sz="3000" b="1" dirty="0">
                <a:latin typeface="Calibri" panose="020F0502020204030204" pitchFamily="34" charset="0"/>
              </a:rPr>
              <a:t>precision, recall và mAP</a:t>
            </a:r>
            <a:r>
              <a:rPr lang="en-US" altLang="en-US" sz="3000" dirty="0">
                <a:latin typeface="Calibri" panose="020F0502020204030204" pitchFamily="34" charset="0"/>
              </a:rPr>
              <a:t> </a:t>
            </a:r>
            <a:r>
              <a:rPr lang="en-US" altLang="en-US" sz="3000" dirty="0">
                <a:latin typeface="Calibri" panose="020F0502020204030204" pitchFamily="34" charset="0"/>
              </a:rPr>
              <a:t>đ</a:t>
            </a:r>
            <a:r>
              <a:rPr lang="en-US" altLang="en-US" sz="3000" dirty="0">
                <a:latin typeface="Calibri" panose="020F0502020204030204" pitchFamily="34" charset="0"/>
              </a:rPr>
              <a:t>ều ở mức cao (</a:t>
            </a:r>
            <a:r>
              <a:rPr lang="en-US" altLang="en-US" sz="3000" b="1" dirty="0">
                <a:latin typeface="Calibri" panose="020F0502020204030204" pitchFamily="34" charset="0"/>
              </a:rPr>
              <a:t>trên 90%</a:t>
            </a:r>
            <a:r>
              <a:rPr lang="en-US" altLang="en-US" sz="3000" dirty="0">
                <a:latin typeface="Calibri" panose="020F0502020204030204" pitchFamily="34" charset="0"/>
              </a:rPr>
              <a:t> </a:t>
            </a:r>
            <a:r>
              <a:rPr lang="en-US" altLang="en-US" sz="3000" dirty="0">
                <a:latin typeface="Calibri" panose="020F0502020204030204" pitchFamily="34" charset="0"/>
              </a:rPr>
              <a:t>đ</a:t>
            </a:r>
            <a:r>
              <a:rPr lang="en-US" altLang="en-US" sz="3000" dirty="0">
                <a:latin typeface="Calibri" panose="020F0502020204030204" pitchFamily="34" charset="0"/>
              </a:rPr>
              <a:t>ối với hầu hết các chỉ số). </a:t>
            </a:r>
            <a:r>
              <a:rPr lang="en-US" altLang="en-US" sz="3000" dirty="0">
                <a:latin typeface="Calibri" panose="020F0502020204030204" pitchFamily="34" charset="0"/>
              </a:rPr>
              <a:t>Đ</a:t>
            </a:r>
            <a:r>
              <a:rPr lang="en-US" altLang="en-US" sz="3000" dirty="0">
                <a:latin typeface="Calibri" panose="020F0502020204030204" pitchFamily="34" charset="0"/>
              </a:rPr>
              <a:t>iều này cho thấy mô hình có khả n</a:t>
            </a:r>
            <a:r>
              <a:rPr lang="en-US" altLang="en-US" sz="3000" dirty="0">
                <a:latin typeface="Calibri" panose="020F0502020204030204" pitchFamily="34" charset="0"/>
              </a:rPr>
              <a:t>ă</a:t>
            </a:r>
            <a:r>
              <a:rPr lang="en-US" altLang="en-US" sz="3000" dirty="0">
                <a:latin typeface="Calibri" panose="020F0502020204030204" pitchFamily="34" charset="0"/>
              </a:rPr>
              <a:t>ng phát hiện và phân loại chính xác </a:t>
            </a:r>
            <a:r>
              <a:rPr lang="en-US" altLang="en-US" sz="3000" dirty="0">
                <a:latin typeface="Calibri" panose="020F0502020204030204" pitchFamily="34" charset="0"/>
              </a:rPr>
              <a:t>đ</a:t>
            </a:r>
            <a:r>
              <a:rPr lang="en-US" altLang="en-US" sz="3000" dirty="0">
                <a:latin typeface="Calibri" panose="020F0502020204030204" pitchFamily="34" charset="0"/>
              </a:rPr>
              <a:t>ối t</a:t>
            </a:r>
            <a:r>
              <a:rPr lang="en-US" altLang="en-US" sz="3000" dirty="0">
                <a:latin typeface="Calibri" panose="020F0502020204030204" pitchFamily="34" charset="0"/>
              </a:rPr>
              <a:t>ư</a:t>
            </a:r>
            <a:r>
              <a:rPr lang="en-US" altLang="en-US" sz="3000" dirty="0">
                <a:latin typeface="Calibri" panose="020F0502020204030204" pitchFamily="34" charset="0"/>
              </a:rPr>
              <a:t>ợng thuộc </a:t>
            </a:r>
            <a:r>
              <a:rPr lang="en-US" altLang="en-US" sz="3000" b="1" dirty="0">
                <a:latin typeface="Calibri" panose="020F0502020204030204" pitchFamily="34" charset="0"/>
              </a:rPr>
              <a:t>class B</a:t>
            </a:r>
            <a:r>
              <a:rPr lang="vi-VN" altLang="en-US" sz="3000" b="1" dirty="0">
                <a:latin typeface="Calibri" panose="020F0502020204030204" pitchFamily="34" charset="0"/>
              </a:rPr>
              <a:t> </a:t>
            </a:r>
            <a:r>
              <a:rPr lang="vi-VN" altLang="en-US" sz="3000" dirty="0">
                <a:latin typeface="Calibri" panose="020F0502020204030204" pitchFamily="34" charset="0"/>
              </a:rPr>
              <a:t>=&gt; </a:t>
            </a:r>
            <a:r>
              <a:rPr lang="en-US" altLang="en-US" sz="3000" b="1" dirty="0">
                <a:latin typeface="Calibri" panose="020F0502020204030204" pitchFamily="34" charset="0"/>
              </a:rPr>
              <a:t>mô hình </a:t>
            </a:r>
            <a:r>
              <a:rPr lang="en-US" altLang="en-US" sz="3000" b="1" dirty="0">
                <a:latin typeface="Calibri" panose="020F0502020204030204" pitchFamily="34" charset="0"/>
              </a:rPr>
              <a:t>đ</a:t>
            </a:r>
            <a:r>
              <a:rPr lang="en-US" altLang="en-US" sz="3000" b="1" dirty="0">
                <a:latin typeface="Calibri" panose="020F0502020204030204" pitchFamily="34" charset="0"/>
              </a:rPr>
              <a:t>ã </a:t>
            </a:r>
            <a:r>
              <a:rPr lang="en-US" altLang="en-US" sz="3000" b="1" dirty="0">
                <a:latin typeface="Calibri" panose="020F0502020204030204" pitchFamily="34" charset="0"/>
              </a:rPr>
              <a:t>đư</a:t>
            </a:r>
            <a:r>
              <a:rPr lang="en-US" altLang="en-US" sz="3000" b="1" dirty="0">
                <a:latin typeface="Calibri" panose="020F0502020204030204" pitchFamily="34" charset="0"/>
              </a:rPr>
              <a:t>ợc huấn luyện hiệu quả.</a:t>
            </a:r>
            <a:endParaRPr lang="en-US" altLang="en-US" sz="3000" b="1" dirty="0">
              <a:latin typeface="Calibri" panose="020F0502020204030204" pitchFamily="34" charset="0"/>
            </a:endParaRPr>
          </a:p>
          <a:p>
            <a:pPr marL="457200" indent="-457200" eaLnBrk="1" hangingPunct="1">
              <a:buFont typeface="Arial" panose="020B0604020202020204" pitchFamily="34" charset="0"/>
              <a:buChar char="•"/>
            </a:pPr>
            <a:r>
              <a:rPr lang="vi-VN" altLang="en-US" sz="3000" b="1" dirty="0">
                <a:latin typeface="Calibri" panose="020F0502020204030204" pitchFamily="34" charset="0"/>
              </a:rPr>
              <a:t>Hướng phát triển:</a:t>
            </a:r>
            <a:endParaRPr lang="vi-VN" altLang="en-US" sz="3000" b="1" dirty="0">
              <a:latin typeface="Calibri" panose="020F0502020204030204" pitchFamily="34" charset="0"/>
            </a:endParaRPr>
          </a:p>
          <a:p>
            <a:pPr indent="457200" eaLnBrk="1" hangingPunct="1">
              <a:buFont typeface="Arial" panose="020B0604020202020204" pitchFamily="34" charset="0"/>
              <a:buNone/>
            </a:pPr>
            <a:r>
              <a:rPr lang="vi-VN" sz="3000" b="1">
                <a:sym typeface="+mn-ea"/>
              </a:rPr>
              <a:t>  Thêm dữ liệu </a:t>
            </a:r>
            <a:r>
              <a:rPr lang="vi-VN" sz="3000">
                <a:sym typeface="+mn-ea"/>
              </a:rPr>
              <a:t>hoặc</a:t>
            </a:r>
            <a:r>
              <a:rPr lang="vi-VN" sz="3000" b="1">
                <a:sym typeface="+mn-ea"/>
              </a:rPr>
              <a:t> tăng cường dữ liệu </a:t>
            </a:r>
            <a:r>
              <a:rPr lang="vi-VN" sz="3000">
                <a:sym typeface="+mn-ea"/>
              </a:rPr>
              <a:t>nếu mô hình bị overfitting, </a:t>
            </a:r>
            <a:r>
              <a:rPr lang="vi-VN" sz="3000" b="1">
                <a:sym typeface="+mn-ea"/>
              </a:rPr>
              <a:t>t</a:t>
            </a:r>
            <a:r>
              <a:rPr lang="vi-VN" sz="3000" b="1">
                <a:sym typeface="+mn-ea"/>
              </a:rPr>
              <a:t>ăng số epoch hoặc giảm learning rate</a:t>
            </a:r>
            <a:r>
              <a:rPr lang="vi-VN" sz="3000">
                <a:sym typeface="+mn-ea"/>
              </a:rPr>
              <a:t> để giúp mô hình hội tụ tốt hơn.</a:t>
            </a:r>
            <a:endParaRPr lang="vi-VN" sz="3000"/>
          </a:p>
          <a:p>
            <a:pPr indent="457200" eaLnBrk="1" hangingPunct="1">
              <a:buFont typeface="Arial" panose="020B0604020202020204" pitchFamily="34" charset="0"/>
              <a:buNone/>
            </a:pPr>
            <a:endParaRPr lang="vi-VN" altLang="en-US" sz="3000" dirty="0">
              <a:latin typeface="Calibri" panose="020F0502020204030204" pitchFamily="34" charset="0"/>
            </a:endParaRPr>
          </a:p>
        </p:txBody>
      </p:sp>
      <p:sp>
        <p:nvSpPr>
          <p:cNvPr id="60" name="Rectangle: Rounded Corners 59"/>
          <p:cNvSpPr/>
          <p:nvPr/>
        </p:nvSpPr>
        <p:spPr>
          <a:xfrm>
            <a:off x="20061881" y="28215410"/>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b="1" dirty="0"/>
              <a:t>Precision-Recall </a:t>
            </a:r>
            <a:r>
              <a:rPr lang="vi-VN" sz="2500" b="1" dirty="0"/>
              <a:t>Curve</a:t>
            </a:r>
            <a:endParaRPr lang="vi-VN" sz="2500" b="1" dirty="0"/>
          </a:p>
        </p:txBody>
      </p:sp>
      <p:sp>
        <p:nvSpPr>
          <p:cNvPr id="68" name="Rectangle: Rounded Corners 67"/>
          <p:cNvSpPr/>
          <p:nvPr/>
        </p:nvSpPr>
        <p:spPr>
          <a:xfrm>
            <a:off x="20083257" y="34735197"/>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ltLang="en-US" sz="2500" b="1" dirty="0"/>
              <a:t>Biểu đồ hiệu suất huấn luyện và đánh giá</a:t>
            </a:r>
            <a:endParaRPr lang="vi-VN" altLang="en-US" sz="2500" b="1" dirty="0"/>
          </a:p>
        </p:txBody>
      </p:sp>
      <p:sp>
        <p:nvSpPr>
          <p:cNvPr id="2" name="Rectangle 1"/>
          <p:cNvSpPr/>
          <p:nvPr/>
        </p:nvSpPr>
        <p:spPr>
          <a:xfrm>
            <a:off x="10067981" y="20615282"/>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400" b="1" dirty="0">
                <a:solidFill>
                  <a:schemeClr val="bg1"/>
                </a:solidFill>
                <a:latin typeface="Arial" panose="020B0604020202020204" pitchFamily="34" charset="0"/>
                <a:ea typeface="Calibri" panose="020F0502020204030204" pitchFamily="34" charset="0"/>
                <a:cs typeface="Arial" panose="020B0604020202020204" pitchFamily="34" charset="0"/>
              </a:rPr>
              <a:t>Tập dữ </a:t>
            </a:r>
            <a:r>
              <a:rPr lang="vi-VN" sz="5400" b="1" dirty="0">
                <a:solidFill>
                  <a:schemeClr val="bg1"/>
                </a:solidFill>
                <a:latin typeface="Arial" panose="020B0604020202020204" pitchFamily="34" charset="0"/>
                <a:ea typeface="Calibri" panose="020F0502020204030204" pitchFamily="34" charset="0"/>
                <a:cs typeface="Arial" panose="020B0604020202020204" pitchFamily="34" charset="0"/>
              </a:rPr>
              <a:t>liệu</a:t>
            </a:r>
            <a:endParaRPr lang="vi-VN" sz="5400" b="1" dirty="0">
              <a:solidFill>
                <a:schemeClr val="bg1"/>
              </a:solidFill>
              <a:latin typeface="Arial" panose="020B0604020202020204" pitchFamily="34" charset="0"/>
              <a:ea typeface="Calibri" panose="020F0502020204030204" pitchFamily="34" charset="0"/>
              <a:cs typeface="Arial" panose="020B0604020202020204" pitchFamily="34" charset="0"/>
            </a:endParaRPr>
          </a:p>
        </p:txBody>
      </p:sp>
      <p:pic>
        <p:nvPicPr>
          <p:cNvPr id="15" name="Picture 14" descr="C:\Users\hncha\Downloads\exam_cheating\exam_cheating\runs\detect\train\train_batch1.jpgtrain_batch1"/>
          <p:cNvPicPr>
            <a:picLocks noChangeAspect="1"/>
          </p:cNvPicPr>
          <p:nvPr/>
        </p:nvPicPr>
        <p:blipFill>
          <a:blip r:embed="rId2"/>
          <a:srcRect t="64" b="4059"/>
          <a:stretch>
            <a:fillRect/>
          </a:stretch>
        </p:blipFill>
        <p:spPr>
          <a:xfrm>
            <a:off x="10438130" y="25005665"/>
            <a:ext cx="4119880" cy="3795395"/>
          </a:xfrm>
          <a:prstGeom prst="rect">
            <a:avLst/>
          </a:prstGeom>
        </p:spPr>
      </p:pic>
      <p:sp>
        <p:nvSpPr>
          <p:cNvPr id="32" name="TextBox 31"/>
          <p:cNvSpPr txBox="1"/>
          <p:nvPr/>
        </p:nvSpPr>
        <p:spPr>
          <a:xfrm>
            <a:off x="7507545" y="10626626"/>
            <a:ext cx="14615160" cy="645160"/>
          </a:xfrm>
          <a:prstGeom prst="rect">
            <a:avLst/>
          </a:prstGeom>
          <a:noFill/>
        </p:spPr>
        <p:txBody>
          <a:bodyPr wrap="none" rtlCol="0">
            <a:spAutoFit/>
          </a:bodyPr>
          <a:lstStyle/>
          <a:p>
            <a:pPr algn="l"/>
            <a:r>
              <a:rPr lang="en-US" sz="3600" b="1"/>
              <a:t>Github:</a:t>
            </a:r>
            <a:r>
              <a:rPr lang="vi-VN" altLang="en-US" sz="3600" b="1"/>
              <a:t> </a:t>
            </a:r>
            <a:r>
              <a:rPr lang="en-US" altLang="en-US" sz="3600" b="1"/>
              <a:t>https://github.com/duyenngoctran/Phat-hien-gian-lan-trong-thi-cu</a:t>
            </a:r>
            <a:r>
              <a:rPr lang="en-US" sz="3600" b="1"/>
              <a:t> </a:t>
            </a:r>
            <a:endParaRPr lang="en-US" sz="3600"/>
          </a:p>
        </p:txBody>
      </p:sp>
      <p:pic>
        <p:nvPicPr>
          <p:cNvPr id="39" name="Picture 38"/>
          <p:cNvPicPr>
            <a:picLocks noChangeAspect="1"/>
          </p:cNvPicPr>
          <p:nvPr/>
        </p:nvPicPr>
        <p:blipFill>
          <a:blip r:embed="rId3"/>
          <a:stretch>
            <a:fillRect/>
          </a:stretch>
        </p:blipFill>
        <p:spPr>
          <a:xfrm>
            <a:off x="0" y="-5744"/>
            <a:ext cx="28803600" cy="6556531"/>
          </a:xfrm>
          <a:prstGeom prst="rect">
            <a:avLst/>
          </a:prstGeom>
        </p:spPr>
      </p:pic>
      <p:sp>
        <p:nvSpPr>
          <p:cNvPr id="40" name="TextBox 39"/>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endParaRPr lang="en-US" sz="4800" b="1">
              <a:solidFill>
                <a:schemeClr val="bg1"/>
              </a:solidFill>
            </a:endParaRPr>
          </a:p>
          <a:p>
            <a:pPr algn="ctr"/>
            <a:r>
              <a:rPr lang="en-US" sz="4800" b="1">
                <a:solidFill>
                  <a:schemeClr val="bg1"/>
                </a:solidFill>
              </a:rPr>
              <a:t>KHOA CÔNG NGHỆ THÔNG TIN</a:t>
            </a:r>
            <a:endParaRPr lang="en-US" sz="4800" b="1">
              <a:solidFill>
                <a:schemeClr val="bg1"/>
              </a:solidFill>
            </a:endParaRPr>
          </a:p>
        </p:txBody>
      </p:sp>
      <p:pic>
        <p:nvPicPr>
          <p:cNvPr id="4" name="Picture 3" descr="C:\Users\hncha\Downloads\thietbi.jpgthietbi"/>
          <p:cNvPicPr>
            <a:picLocks noChangeAspect="1"/>
          </p:cNvPicPr>
          <p:nvPr/>
        </p:nvPicPr>
        <p:blipFill>
          <a:blip r:embed="rId4"/>
          <a:srcRect l="1908" r="2355"/>
          <a:stretch>
            <a:fillRect/>
          </a:stretch>
        </p:blipFill>
        <p:spPr>
          <a:xfrm>
            <a:off x="602615" y="34897060"/>
            <a:ext cx="8881745" cy="2565400"/>
          </a:xfrm>
          <a:prstGeom prst="rect">
            <a:avLst/>
          </a:prstGeom>
        </p:spPr>
      </p:pic>
      <p:pic>
        <p:nvPicPr>
          <p:cNvPr id="3" name="Picture 2" descr="yolov11"/>
          <p:cNvPicPr>
            <a:picLocks noChangeAspect="1"/>
          </p:cNvPicPr>
          <p:nvPr/>
        </p:nvPicPr>
        <p:blipFill>
          <a:blip r:embed="rId5"/>
          <a:stretch>
            <a:fillRect/>
          </a:stretch>
        </p:blipFill>
        <p:spPr>
          <a:xfrm>
            <a:off x="793750" y="37798375"/>
            <a:ext cx="8460105" cy="2400300"/>
          </a:xfrm>
          <a:prstGeom prst="rect">
            <a:avLst/>
          </a:prstGeom>
        </p:spPr>
      </p:pic>
      <p:pic>
        <p:nvPicPr>
          <p:cNvPr id="8" name="Picture 7" descr="C:\Users\hncha\Downloads\qrcode_181990103_d9bfc9b9b844393ae3d0ddc75ce39065.pngqrcode_181990103_d9bfc9b9b844393ae3d0ddc75ce39065"/>
          <p:cNvPicPr>
            <a:picLocks noChangeAspect="1"/>
          </p:cNvPicPr>
          <p:nvPr/>
        </p:nvPicPr>
        <p:blipFill>
          <a:blip r:embed="rId6"/>
          <a:srcRect t="8" b="8"/>
          <a:stretch>
            <a:fillRect/>
          </a:stretch>
        </p:blipFill>
        <p:spPr>
          <a:xfrm>
            <a:off x="24836120" y="7713345"/>
            <a:ext cx="3820795" cy="3820795"/>
          </a:xfrm>
          <a:prstGeom prst="rect">
            <a:avLst/>
          </a:prstGeom>
        </p:spPr>
      </p:pic>
      <p:pic>
        <p:nvPicPr>
          <p:cNvPr id="12" name="Picture 11" descr="C:\Users\hncha\Downloads\qrcode_181990103_d9bfc9b9b844393ae3d0ddc75ce39065.pngqrcode_181990103_d9bfc9b9b844393ae3d0ddc75ce39065"/>
          <p:cNvPicPr>
            <a:picLocks noChangeAspect="1"/>
          </p:cNvPicPr>
          <p:nvPr/>
        </p:nvPicPr>
        <p:blipFill>
          <a:blip r:embed="rId6"/>
          <a:srcRect t="8" b="8"/>
          <a:stretch>
            <a:fillRect/>
          </a:stretch>
        </p:blipFill>
        <p:spPr>
          <a:xfrm>
            <a:off x="0" y="7699375"/>
            <a:ext cx="3820795" cy="3820795"/>
          </a:xfrm>
          <a:prstGeom prst="rect">
            <a:avLst/>
          </a:prstGeom>
        </p:spPr>
      </p:pic>
      <p:pic>
        <p:nvPicPr>
          <p:cNvPr id="28" name="Picture 27"/>
          <p:cNvPicPr>
            <a:picLocks noChangeAspect="1"/>
          </p:cNvPicPr>
          <p:nvPr/>
        </p:nvPicPr>
        <p:blipFill>
          <a:blip r:embed="rId7"/>
          <a:stretch>
            <a:fillRect/>
          </a:stretch>
        </p:blipFill>
        <p:spPr>
          <a:xfrm>
            <a:off x="19831685" y="35805745"/>
            <a:ext cx="8261985" cy="4128135"/>
          </a:xfrm>
          <a:prstGeom prst="rect">
            <a:avLst/>
          </a:prstGeom>
        </p:spPr>
      </p:pic>
      <p:pic>
        <p:nvPicPr>
          <p:cNvPr id="24" name="Picture 23" descr="val_batch0_pred"/>
          <p:cNvPicPr>
            <a:picLocks noChangeAspect="1"/>
          </p:cNvPicPr>
          <p:nvPr/>
        </p:nvPicPr>
        <p:blipFill>
          <a:blip r:embed="rId8"/>
          <a:stretch>
            <a:fillRect/>
          </a:stretch>
        </p:blipFill>
        <p:spPr>
          <a:xfrm>
            <a:off x="14738985" y="25005665"/>
            <a:ext cx="4098925" cy="3792855"/>
          </a:xfrm>
          <a:prstGeom prst="rect">
            <a:avLst/>
          </a:prstGeom>
        </p:spPr>
      </p:pic>
      <p:sp>
        <p:nvSpPr>
          <p:cNvPr id="14" name="Rectangle: Rounded Corners 67"/>
          <p:cNvSpPr/>
          <p:nvPr/>
        </p:nvSpPr>
        <p:spPr>
          <a:xfrm>
            <a:off x="10767172" y="29025912"/>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vi-VN" altLang="en-US" sz="2500" b="1" dirty="0"/>
              <a:t>Biểu đồ </a:t>
            </a:r>
            <a:r>
              <a:rPr lang="vi-VN" altLang="en-US" sz="2500" b="1" dirty="0"/>
              <a:t>tương quan</a:t>
            </a:r>
            <a:endParaRPr lang="vi-VN" altLang="en-US" sz="2500" b="1" dirty="0"/>
          </a:p>
        </p:txBody>
      </p:sp>
      <p:pic>
        <p:nvPicPr>
          <p:cNvPr id="25" name="Picture 24"/>
          <p:cNvPicPr>
            <a:picLocks noChangeAspect="1"/>
          </p:cNvPicPr>
          <p:nvPr/>
        </p:nvPicPr>
        <p:blipFill>
          <a:blip r:embed="rId9"/>
          <a:stretch>
            <a:fillRect/>
          </a:stretch>
        </p:blipFill>
        <p:spPr>
          <a:xfrm>
            <a:off x="10568305" y="30112970"/>
            <a:ext cx="8096250" cy="6953250"/>
          </a:xfrm>
          <a:prstGeom prst="rect">
            <a:avLst/>
          </a:prstGeom>
        </p:spPr>
      </p:pic>
      <p:sp>
        <p:nvSpPr>
          <p:cNvPr id="29" name="Rectangle: Rounded Corners 33"/>
          <p:cNvSpPr/>
          <p:nvPr/>
        </p:nvSpPr>
        <p:spPr>
          <a:xfrm>
            <a:off x="10396855" y="37348795"/>
            <a:ext cx="8438515" cy="29883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r>
              <a:rPr lang="en-US" altLang="en-US" sz="2800" dirty="0">
                <a:latin typeface="Arial" panose="020B0604020202020204" pitchFamily="34" charset="0"/>
                <a:cs typeface="Arial" panose="020B0604020202020204" pitchFamily="34" charset="0"/>
              </a:rPr>
              <a:t>Biểu đồ này </a:t>
            </a:r>
            <a:r>
              <a:rPr lang="vi-VN" altLang="en-US" sz="2800" dirty="0">
                <a:latin typeface="Arial" panose="020B0604020202020204" pitchFamily="34" charset="0"/>
                <a:cs typeface="Arial" panose="020B0604020202020204" pitchFamily="34" charset="0"/>
              </a:rPr>
              <a:t>cho ch</a:t>
            </a:r>
            <a:r>
              <a:rPr lang="vi-VN" altLang="en-US" sz="2800" dirty="0">
                <a:latin typeface="Arial" panose="020B0604020202020204" pitchFamily="34" charset="0"/>
                <a:cs typeface="Arial" panose="020B0604020202020204" pitchFamily="34" charset="0"/>
              </a:rPr>
              <a:t>úng ta thấy</a:t>
            </a:r>
            <a:r>
              <a:rPr lang="en-US" altLang="en-US" sz="2800" dirty="0">
                <a:latin typeface="Arial" panose="020B0604020202020204" pitchFamily="34" charset="0"/>
                <a:cs typeface="Arial" panose="020B0604020202020204" pitchFamily="34" charset="0"/>
              </a:rPr>
              <a:t> mối quan hệ giữa các </a:t>
            </a:r>
            <a:r>
              <a:rPr lang="en-US" altLang="en-US" sz="2800" dirty="0">
                <a:latin typeface="Arial" panose="020B0604020202020204" pitchFamily="34" charset="0"/>
                <a:cs typeface="Arial" panose="020B0604020202020204" pitchFamily="34" charset="0"/>
              </a:rPr>
              <a:t>đ</a:t>
            </a:r>
            <a:r>
              <a:rPr lang="en-US" altLang="en-US" sz="2800" dirty="0">
                <a:latin typeface="Arial" panose="020B0604020202020204" pitchFamily="34" charset="0"/>
                <a:cs typeface="Arial" panose="020B0604020202020204" pitchFamily="34" charset="0"/>
              </a:rPr>
              <a:t>ặc tr</a:t>
            </a:r>
            <a:r>
              <a:rPr lang="en-US" altLang="en-US" sz="2800" dirty="0">
                <a:latin typeface="Arial" panose="020B0604020202020204" pitchFamily="34" charset="0"/>
                <a:cs typeface="Arial" panose="020B0604020202020204" pitchFamily="34" charset="0"/>
              </a:rPr>
              <a:t>ư</a:t>
            </a:r>
            <a:r>
              <a:rPr lang="en-US" altLang="en-US" sz="2800" dirty="0">
                <a:latin typeface="Arial" panose="020B0604020202020204" pitchFamily="34" charset="0"/>
                <a:cs typeface="Arial" panose="020B0604020202020204" pitchFamily="34" charset="0"/>
              </a:rPr>
              <a:t>ng không gian trong dữ liệu, từ </a:t>
            </a:r>
            <a:r>
              <a:rPr lang="en-US" altLang="en-US" sz="2800" dirty="0">
                <a:latin typeface="Arial" panose="020B0604020202020204" pitchFamily="34" charset="0"/>
                <a:cs typeface="Arial" panose="020B0604020202020204" pitchFamily="34" charset="0"/>
              </a:rPr>
              <a:t>đ</a:t>
            </a:r>
            <a:r>
              <a:rPr lang="en-US" altLang="en-US" sz="2800" dirty="0">
                <a:latin typeface="Arial" panose="020B0604020202020204" pitchFamily="34" charset="0"/>
                <a:cs typeface="Arial" panose="020B0604020202020204" pitchFamily="34" charset="0"/>
              </a:rPr>
              <a:t>ó có thể phát triển các thuật toán hiệu quả hơn </a:t>
            </a:r>
            <a:r>
              <a:rPr lang="en-US" altLang="en-US" sz="2800" dirty="0">
                <a:latin typeface="Arial" panose="020B0604020202020204" pitchFamily="34" charset="0"/>
                <a:cs typeface="Arial" panose="020B0604020202020204" pitchFamily="34" charset="0"/>
              </a:rPr>
              <a:t>đ</a:t>
            </a:r>
            <a:r>
              <a:rPr lang="en-US" altLang="en-US" sz="2800" dirty="0">
                <a:latin typeface="Arial" panose="020B0604020202020204" pitchFamily="34" charset="0"/>
                <a:cs typeface="Arial" panose="020B0604020202020204" pitchFamily="34" charset="0"/>
              </a:rPr>
              <a:t>ể phát hiện hành vi gian lận trong kỳ thi dựa trên vị trí và kích th</a:t>
            </a:r>
            <a:r>
              <a:rPr lang="en-US" altLang="en-US" sz="2800" dirty="0">
                <a:latin typeface="Arial" panose="020B0604020202020204" pitchFamily="34" charset="0"/>
                <a:cs typeface="Arial" panose="020B0604020202020204" pitchFamily="34" charset="0"/>
              </a:rPr>
              <a:t>ư</a:t>
            </a:r>
            <a:r>
              <a:rPr lang="en-US" altLang="en-US" sz="2800" dirty="0">
                <a:latin typeface="Arial" panose="020B0604020202020204" pitchFamily="34" charset="0"/>
                <a:cs typeface="Arial" panose="020B0604020202020204" pitchFamily="34" charset="0"/>
              </a:rPr>
              <a:t>ớc của các </a:t>
            </a:r>
            <a:r>
              <a:rPr lang="en-US" altLang="en-US" sz="2800" dirty="0">
                <a:latin typeface="Arial" panose="020B0604020202020204" pitchFamily="34" charset="0"/>
                <a:cs typeface="Arial" panose="020B0604020202020204" pitchFamily="34" charset="0"/>
              </a:rPr>
              <a:t>đ</a:t>
            </a:r>
            <a:r>
              <a:rPr lang="en-US" altLang="en-US" sz="2800" dirty="0">
                <a:latin typeface="Arial" panose="020B0604020202020204" pitchFamily="34" charset="0"/>
                <a:cs typeface="Arial" panose="020B0604020202020204" pitchFamily="34" charset="0"/>
              </a:rPr>
              <a:t>ối t</a:t>
            </a:r>
            <a:r>
              <a:rPr lang="en-US" altLang="en-US" sz="2800" dirty="0">
                <a:latin typeface="Arial" panose="020B0604020202020204" pitchFamily="34" charset="0"/>
                <a:cs typeface="Arial" panose="020B0604020202020204" pitchFamily="34" charset="0"/>
              </a:rPr>
              <a:t>ư</a:t>
            </a:r>
            <a:r>
              <a:rPr lang="en-US" altLang="en-US" sz="2800" dirty="0">
                <a:latin typeface="Arial" panose="020B0604020202020204" pitchFamily="34" charset="0"/>
                <a:cs typeface="Arial" panose="020B0604020202020204" pitchFamily="34" charset="0"/>
              </a:rPr>
              <a:t>ợng quan tâm.</a:t>
            </a:r>
            <a:endParaRPr lang="en-US" altLang="en-US" sz="28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10"/>
          <a:stretch>
            <a:fillRect/>
          </a:stretch>
        </p:blipFill>
        <p:spPr>
          <a:xfrm>
            <a:off x="20015835" y="22817455"/>
            <a:ext cx="7876540" cy="5230495"/>
          </a:xfrm>
          <a:prstGeom prst="rect">
            <a:avLst/>
          </a:prstGeom>
        </p:spPr>
      </p:pic>
      <p:pic>
        <p:nvPicPr>
          <p:cNvPr id="11" name="Picture 10"/>
          <p:cNvPicPr>
            <a:picLocks noChangeAspect="1"/>
          </p:cNvPicPr>
          <p:nvPr/>
        </p:nvPicPr>
        <p:blipFill>
          <a:blip r:embed="rId11"/>
          <a:stretch>
            <a:fillRect/>
          </a:stretch>
        </p:blipFill>
        <p:spPr>
          <a:xfrm>
            <a:off x="20102830" y="29335730"/>
            <a:ext cx="7686040" cy="510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3259</Words>
  <Application>WPS Presentation</Application>
  <PresentationFormat>Custom</PresentationFormat>
  <Paragraphs>140</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Admin</cp:lastModifiedBy>
  <cp:revision>87</cp:revision>
  <dcterms:created xsi:type="dcterms:W3CDTF">2023-07-02T07:57:00Z</dcterms:created>
  <dcterms:modified xsi:type="dcterms:W3CDTF">2025-03-19T17:09:14Z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7C3CE4A017364DA2A6D2205D4F8FB20B_12</vt:lpwstr>
  </property>
  <property fmtid="{D5CDD505-2E9C-101B-9397-08002B2CF9AE}" pid="3" name="KSOProductBuildVer">
    <vt:lpwstr>1033-12.2.0.20326</vt:lpwstr>
  </property>
</Properties>
</file>