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11"/>
  </p:notesMasterIdLst>
  <p:sldIdLst>
    <p:sldId id="257" r:id="rId2"/>
    <p:sldId id="386" r:id="rId3"/>
    <p:sldId id="392" r:id="rId4"/>
    <p:sldId id="388" r:id="rId5"/>
    <p:sldId id="395" r:id="rId6"/>
    <p:sldId id="396" r:id="rId7"/>
    <p:sldId id="389" r:id="rId8"/>
    <p:sldId id="397" r:id="rId9"/>
    <p:sldId id="3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9" autoAdjust="0"/>
    <p:restoredTop sz="79572" autoAdjust="0"/>
  </p:normalViewPr>
  <p:slideViewPr>
    <p:cSldViewPr showGuides="1">
      <p:cViewPr varScale="1">
        <p:scale>
          <a:sx n="59" d="100"/>
          <a:sy n="59" d="100"/>
        </p:scale>
        <p:origin x="1392" y="72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179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pPr/>
              <a:t>12/18/2018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="1" dirty="0" smtClean="0"/>
              <a:t>Coding</a:t>
            </a:r>
          </a:p>
          <a:p>
            <a:pPr>
              <a:buFontTx/>
              <a:buChar char="-"/>
            </a:pPr>
            <a:r>
              <a:rPr lang="en-US" dirty="0" smtClean="0"/>
              <a:t>Can implement source code for simple functions</a:t>
            </a:r>
            <a:r>
              <a:rPr lang="en-US" baseline="0" dirty="0" smtClean="0"/>
              <a:t> but not familiar with coding by following design document</a:t>
            </a:r>
          </a:p>
          <a:p>
            <a:pPr>
              <a:buFontTx/>
              <a:buNone/>
            </a:pPr>
            <a:r>
              <a:rPr lang="en-US" baseline="0" dirty="0" smtClean="0"/>
              <a:t>-Not  follow coding rules: source code can not be read and reused easily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03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6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7724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9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40299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468000" y="5940000"/>
            <a:ext cx="11244575" cy="234744"/>
          </a:xfrm>
        </p:spPr>
        <p:txBody>
          <a:bodyPr>
            <a:noAutofit/>
          </a:bodyPr>
          <a:lstStyle>
            <a:lvl1pPr>
              <a:defRPr sz="1400"/>
            </a:lvl1pPr>
            <a:lvl2pPr marL="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18"/>
          </p:nvPr>
        </p:nvSpPr>
        <p:spPr>
          <a:xfrm>
            <a:off x="460375" y="540000"/>
            <a:ext cx="11261725" cy="5302000"/>
          </a:xfrm>
        </p:spPr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en-GB"/>
          </a:p>
        </p:txBody>
      </p:sp>
    </p:spTree>
    <p:extLst>
      <p:ext uri="{BB962C8B-B14F-4D97-AF65-F5344CB8AC3E}">
        <p14:creationId xmlns:p14="http://schemas.microsoft.com/office/powerpoint/2010/main" val="3546860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197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en-US" altLang="ja-JP" smtClean="0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6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468000" y="540000"/>
            <a:ext cx="11253600" cy="5616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wrap="square"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4917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1"/>
          </p:nvPr>
        </p:nvSpPr>
        <p:spPr>
          <a:xfrm>
            <a:off x="468000" y="1080000"/>
            <a:ext cx="7920000" cy="1500237"/>
          </a:xfrm>
          <a:solidFill>
            <a:schemeClr val="tx2"/>
          </a:solidFill>
        </p:spPr>
        <p:txBody>
          <a:bodyPr lIns="252000" tIns="180000" rIns="180000" bIns="180000">
            <a:spAutoFit/>
          </a:bodyPr>
          <a:lstStyle>
            <a:lvl1pPr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0298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43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 cap="all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 smtClean="0"/>
              <a:t>Textmasterformat</a:t>
            </a:r>
            <a:br>
              <a:rPr lang="de-DE" dirty="0" smtClean="0"/>
            </a:br>
            <a:r>
              <a:rPr lang="de-DE" dirty="0" smtClean="0"/>
              <a:t>bearbeiten</a:t>
            </a:r>
          </a:p>
          <a:p>
            <a:pPr lvl="1"/>
            <a:r>
              <a:rPr lang="de-DE" dirty="0" smtClean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all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587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7177088" algn="r"/>
              </a:tabLst>
              <a:defRPr sz="1600"/>
            </a:lvl1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00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91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96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4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0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en-US" altLang="ja-JP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80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dirty="0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en-US" altLang="ja-JP" smtClean="0"/>
              <a:t>Click icon to add chart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5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492801"/>
            <a:ext cx="8520000" cy="88639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760000" y="6510509"/>
            <a:ext cx="672075" cy="16158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US" sz="1050" b="1" i="0" u="none" strike="noStrike" kern="1200" baseline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‹#›</a:t>
            </a:fld>
            <a:endParaRPr lang="de-DE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9745"/>
            <a:ext cx="24541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i="0" u="none" strike="noStrike" kern="120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rPr>
              <a:t>© 2016 Renesas Electronics Corporation. All rights reserved. </a:t>
            </a:r>
            <a:endParaRPr lang="en-US" sz="800" dirty="0">
              <a:solidFill>
                <a:schemeClr val="tx2"/>
              </a:solidFill>
              <a:latin typeface="+mj-lt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図 7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26" y="6440060"/>
            <a:ext cx="1773748" cy="30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5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68" r:id="rId9"/>
    <p:sldLayoutId id="2147483745" r:id="rId10"/>
    <p:sldLayoutId id="2147483746" r:id="rId11"/>
    <p:sldLayoutId id="2147483769" r:id="rId12"/>
    <p:sldLayoutId id="2147483747" r:id="rId13"/>
    <p:sldLayoutId id="2147483748" r:id="rId14"/>
    <p:sldLayoutId id="2147483749" r:id="rId15"/>
    <p:sldLayoutId id="2147483750" r:id="rId16"/>
    <p:sldLayoutId id="2147483751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1080000" y="-1"/>
            <a:ext cx="5625600" cy="2592000"/>
          </a:xfrm>
        </p:spPr>
        <p:txBody>
          <a:bodyPr/>
          <a:lstStyle/>
          <a:p>
            <a:r>
              <a:rPr kumimoji="1" lang="en-US" altLang="ja-JP" sz="2800" cap="all" dirty="0" smtClean="0">
                <a:latin typeface="Calibri" panose="020F0502020204030204" pitchFamily="34" charset="0"/>
              </a:rPr>
              <a:t>26G Mentor-Mentee TRAINING</a:t>
            </a:r>
          </a:p>
          <a:p>
            <a:r>
              <a:rPr kumimoji="1" lang="en-US" altLang="ja-JP" sz="2800" cap="all" dirty="0" smtClean="0">
                <a:latin typeface="Calibri" panose="020F0502020204030204" pitchFamily="34" charset="0"/>
              </a:rPr>
              <a:t>Middle presentation</a:t>
            </a:r>
          </a:p>
          <a:p>
            <a:r>
              <a:rPr lang="en-US" altLang="ja-JP" sz="2000" dirty="0" smtClean="0">
                <a:latin typeface="Calibri" panose="020F0502020204030204" pitchFamily="34" charset="0"/>
              </a:rPr>
              <a:t>DEC 2017 </a:t>
            </a:r>
            <a:r>
              <a:rPr lang="en-US" altLang="ja-JP" sz="2000" dirty="0">
                <a:latin typeface="Calibri" panose="020F0502020204030204" pitchFamily="34" charset="0"/>
              </a:rPr>
              <a:t>– </a:t>
            </a:r>
            <a:r>
              <a:rPr lang="en-US" altLang="ja-JP" sz="2000" dirty="0" smtClean="0">
                <a:latin typeface="Calibri" panose="020F0502020204030204" pitchFamily="34" charset="0"/>
              </a:rPr>
              <a:t>DEC 2019</a:t>
            </a:r>
            <a:endParaRPr lang="en-US" altLang="ja-JP" sz="2000" dirty="0">
              <a:latin typeface="Calibri" panose="020F0502020204030204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625600" cy="2302508"/>
          </a:xfrm>
        </p:spPr>
        <p:txBody>
          <a:bodyPr/>
          <a:lstStyle/>
          <a:p>
            <a:r>
              <a:rPr lang="en-US" sz="1800" dirty="0" smtClean="0"/>
              <a:t>Date</a:t>
            </a:r>
            <a:r>
              <a:rPr lang="en-US" sz="1800" dirty="0"/>
              <a:t>: 19/12/2018</a:t>
            </a:r>
          </a:p>
          <a:p>
            <a:r>
              <a:rPr lang="en-US" sz="1800" dirty="0"/>
              <a:t>Mentor: Hoang Nguyen (1447)</a:t>
            </a:r>
          </a:p>
          <a:p>
            <a:r>
              <a:rPr lang="en-US" sz="1800" dirty="0"/>
              <a:t>Mentee: Duyen Nguyen (2038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sz="1800" dirty="0" smtClean="0"/>
              <a:t>Team: tool development 1</a:t>
            </a:r>
            <a:endParaRPr lang="en-US" sz="1800" dirty="0"/>
          </a:p>
          <a:p>
            <a:r>
              <a:rPr lang="en-US" sz="1800" dirty="0" smtClean="0"/>
              <a:t>Group</a:t>
            </a:r>
            <a:r>
              <a:rPr lang="en-US" sz="1800" dirty="0"/>
              <a:t>: Broad base tools </a:t>
            </a:r>
            <a:r>
              <a:rPr lang="en-US" sz="1800" dirty="0" smtClean="0"/>
              <a:t>1</a:t>
            </a:r>
          </a:p>
          <a:p>
            <a:r>
              <a:rPr lang="en-US" sz="1800" dirty="0" err="1"/>
              <a:t>Renesas</a:t>
            </a:r>
            <a:r>
              <a:rPr lang="en-US" sz="1800" dirty="0"/>
              <a:t> design </a:t>
            </a:r>
            <a:r>
              <a:rPr lang="en-US" sz="1800" dirty="0" err="1"/>
              <a:t>vietnam</a:t>
            </a:r>
            <a:r>
              <a:rPr lang="en-US" sz="1800" dirty="0"/>
              <a:t> co., ltd.</a:t>
            </a:r>
          </a:p>
          <a:p>
            <a:r>
              <a:rPr lang="en-US" sz="1800" dirty="0" err="1"/>
              <a:t>Renesas</a:t>
            </a:r>
            <a:r>
              <a:rPr lang="en-US" sz="1800" dirty="0"/>
              <a:t> Electronics Corporation</a:t>
            </a:r>
          </a:p>
        </p:txBody>
      </p:sp>
    </p:spTree>
    <p:extLst>
      <p:ext uri="{BB962C8B-B14F-4D97-AF65-F5344CB8AC3E}">
        <p14:creationId xmlns:p14="http://schemas.microsoft.com/office/powerpoint/2010/main" val="21088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2</a:t>
            </a:fld>
            <a:endParaRPr lang="de-DE" dirty="0"/>
          </a:p>
        </p:txBody>
      </p:sp>
      <p:sp>
        <p:nvSpPr>
          <p:cNvPr id="5" name="Inhaltsplatzhalter 3"/>
          <p:cNvSpPr>
            <a:spLocks noGrp="1"/>
          </p:cNvSpPr>
          <p:nvPr>
            <p:ph idx="1"/>
          </p:nvPr>
        </p:nvSpPr>
        <p:spPr>
          <a:xfrm>
            <a:off x="1080000" y="2209800"/>
            <a:ext cx="9448800" cy="2169825"/>
          </a:xfrm>
        </p:spPr>
        <p:txBody>
          <a:bodyPr/>
          <a:lstStyle/>
          <a:p>
            <a:r>
              <a:rPr lang="de-DE" sz="2000" dirty="0"/>
              <a:t>Training </a:t>
            </a:r>
            <a:r>
              <a:rPr lang="de-DE" sz="2000" dirty="0" smtClean="0"/>
              <a:t>Target - Result	Page 03</a:t>
            </a:r>
          </a:p>
          <a:p>
            <a:r>
              <a:rPr lang="de-DE" sz="2000" dirty="0" smtClean="0"/>
              <a:t>Activities - Achivements	Page 06</a:t>
            </a:r>
          </a:p>
          <a:p>
            <a:r>
              <a:rPr lang="de-DE" sz="2000" dirty="0"/>
              <a:t>P</a:t>
            </a:r>
            <a:r>
              <a:rPr lang="de-DE" sz="2000" dirty="0" smtClean="0"/>
              <a:t>lan	Page 07</a:t>
            </a:r>
          </a:p>
          <a:p>
            <a:r>
              <a:rPr lang="de-DE" sz="2000" dirty="0" smtClean="0"/>
              <a:t>Commitment	Page 08</a:t>
            </a:r>
          </a:p>
        </p:txBody>
      </p:sp>
    </p:spTree>
    <p:extLst>
      <p:ext uri="{BB962C8B-B14F-4D97-AF65-F5344CB8AC3E}">
        <p14:creationId xmlns:p14="http://schemas.microsoft.com/office/powerpoint/2010/main" val="33115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Training target - result (1/2)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3</a:t>
            </a:fld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8904312" y="188640"/>
            <a:ext cx="3024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Training target – result(1/2)</a:t>
            </a:r>
            <a:r>
              <a:rPr lang="en-US" sz="1400" dirty="0"/>
              <a:t>​</a:t>
            </a:r>
          </a:p>
          <a:p>
            <a:pPr fontAlgn="base"/>
            <a:r>
              <a:rPr lang="de-DE" sz="1400" dirty="0"/>
              <a:t>Activities – Achivements</a:t>
            </a:r>
            <a:r>
              <a:rPr lang="en-US" sz="1400" dirty="0"/>
              <a:t>​</a:t>
            </a:r>
          </a:p>
          <a:p>
            <a:pPr fontAlgn="base"/>
            <a:r>
              <a:rPr lang="en-US" sz="1400" dirty="0"/>
              <a:t>Plan​</a:t>
            </a:r>
          </a:p>
          <a:p>
            <a:pPr fontAlgn="base"/>
            <a:r>
              <a:rPr lang="en-US" sz="1400" dirty="0"/>
              <a:t>Commitment​</a:t>
            </a:r>
          </a:p>
          <a:p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73423"/>
              </p:ext>
            </p:extLst>
          </p:nvPr>
        </p:nvGraphicFramePr>
        <p:xfrm>
          <a:off x="914437" y="1844824"/>
          <a:ext cx="10363200" cy="3840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600200"/>
                <a:gridCol w="3429000"/>
                <a:gridCol w="762000"/>
                <a:gridCol w="2895600"/>
                <a:gridCol w="762000"/>
              </a:tblGrid>
              <a:tr h="52458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Skill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Level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Current Status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Current level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</a:tr>
              <a:tr h="582294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Engineer </a:t>
                      </a:r>
                    </a:p>
                    <a:p>
                      <a:pPr algn="ctr"/>
                      <a:r>
                        <a:rPr lang="en-US" sz="1200" b="0" dirty="0" smtClean="0"/>
                        <a:t>for software</a:t>
                      </a:r>
                      <a:r>
                        <a:rPr lang="en-US" sz="1200" b="0" baseline="0" dirty="0" smtClean="0"/>
                        <a:t> design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Software </a:t>
                      </a:r>
                    </a:p>
                    <a:p>
                      <a:r>
                        <a:rPr lang="en-US" sz="1200" b="1" dirty="0" smtClean="0"/>
                        <a:t>Functional Design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Make </a:t>
                      </a:r>
                      <a:r>
                        <a:rPr lang="en-US" sz="1200" b="0" dirty="0" smtClean="0">
                          <a:solidFill>
                            <a:srgbClr val="C00000"/>
                          </a:solidFill>
                        </a:rPr>
                        <a:t>Functional Design</a:t>
                      </a:r>
                      <a:r>
                        <a:rPr lang="en-US" sz="1200" b="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200" b="0" baseline="0" dirty="0" smtClean="0"/>
                        <a:t>for</a:t>
                      </a:r>
                      <a:r>
                        <a:rPr lang="en-US" sz="1200" b="1" baseline="0" dirty="0" smtClean="0"/>
                        <a:t> </a:t>
                      </a:r>
                      <a:r>
                        <a:rPr lang="en-US" sz="1200" b="0" baseline="0" dirty="0" smtClean="0">
                          <a:solidFill>
                            <a:srgbClr val="C00000"/>
                          </a:solidFill>
                        </a:rPr>
                        <a:t>new options, new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smtClean="0">
                          <a:solidFill>
                            <a:srgbClr val="C00000"/>
                          </a:solidFill>
                        </a:rPr>
                        <a:t>features, fixing bugs </a:t>
                      </a:r>
                      <a:r>
                        <a:rPr lang="en-US" sz="1200" baseline="0" dirty="0" smtClean="0"/>
                        <a:t>(</a:t>
                      </a: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e</a:t>
                      </a:r>
                      <a:r>
                        <a:rPr kumimoji="0" lang="en-US" altLang="en-US" sz="12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200" baseline="0" dirty="0" smtClean="0"/>
                        <a:t> Studio)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rgbClr val="002060"/>
                          </a:solidFill>
                        </a:rPr>
                        <a:t>Finish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Functional</a:t>
                      </a:r>
                      <a:r>
                        <a:rPr lang="en-US" sz="1200" baseline="0" dirty="0" smtClean="0"/>
                        <a:t> Design </a:t>
                      </a:r>
                      <a:r>
                        <a:rPr lang="en-US" sz="1200" b="0" baseline="0" dirty="0" smtClean="0">
                          <a:solidFill>
                            <a:srgbClr val="C00000"/>
                          </a:solidFill>
                        </a:rPr>
                        <a:t>with few supports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Follow </a:t>
                      </a:r>
                      <a:r>
                        <a:rPr lang="en-US" sz="1200" b="0" baseline="0" dirty="0" smtClean="0">
                          <a:solidFill>
                            <a:srgbClr val="C00000"/>
                          </a:solidFill>
                        </a:rPr>
                        <a:t>document rules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</a:tr>
              <a:tr h="6641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Software </a:t>
                      </a:r>
                    </a:p>
                    <a:p>
                      <a:r>
                        <a:rPr lang="en-US" sz="1200" b="1" dirty="0" smtClean="0"/>
                        <a:t>Detailed Design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Make </a:t>
                      </a:r>
                      <a:r>
                        <a:rPr lang="en-US" sz="1200" b="0" dirty="0" smtClean="0">
                          <a:solidFill>
                            <a:srgbClr val="C00000"/>
                          </a:solidFill>
                        </a:rPr>
                        <a:t>Detailed Design</a:t>
                      </a:r>
                      <a:r>
                        <a:rPr lang="en-US" sz="1200" b="0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aseline="0" dirty="0" smtClean="0"/>
                        <a:t>for </a:t>
                      </a:r>
                      <a:r>
                        <a:rPr lang="en-US" sz="1200" b="0" baseline="0" dirty="0" smtClean="0">
                          <a:solidFill>
                            <a:srgbClr val="C00000"/>
                          </a:solidFill>
                        </a:rPr>
                        <a:t>new options, new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baseline="0" dirty="0" smtClean="0">
                          <a:solidFill>
                            <a:srgbClr val="C00000"/>
                          </a:solidFill>
                        </a:rPr>
                        <a:t>features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rgbClr val="C00000"/>
                          </a:solidFill>
                        </a:rPr>
                        <a:t>Analyze</a:t>
                      </a:r>
                      <a:r>
                        <a:rPr lang="en-US" sz="12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en-US" sz="12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0" baseline="0" dirty="0" smtClean="0">
                          <a:solidFill>
                            <a:srgbClr val="C00000"/>
                          </a:solidFill>
                        </a:rPr>
                        <a:t>propose solution for fixing bugs </a:t>
                      </a:r>
                      <a:r>
                        <a:rPr lang="en-US" sz="1200" baseline="0" dirty="0" smtClean="0"/>
                        <a:t>(</a:t>
                      </a: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e</a:t>
                      </a:r>
                      <a:r>
                        <a:rPr kumimoji="0" lang="en-US" altLang="en-US" sz="12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2 </a:t>
                      </a:r>
                      <a:r>
                        <a:rPr lang="en-US" sz="1200" baseline="0" dirty="0" smtClean="0"/>
                        <a:t>Studio)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Finish Detailed </a:t>
                      </a:r>
                      <a:r>
                        <a:rPr lang="en-US" sz="1200" baseline="0" dirty="0" smtClean="0"/>
                        <a:t>Design </a:t>
                      </a:r>
                      <a:r>
                        <a:rPr lang="en-US" sz="1200" b="0" baseline="0" dirty="0" smtClean="0">
                          <a:solidFill>
                            <a:srgbClr val="C00000"/>
                          </a:solidFill>
                        </a:rPr>
                        <a:t>with few supports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Output can be referred in coding and unit test phase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Follow </a:t>
                      </a:r>
                      <a:r>
                        <a:rPr lang="en-US" sz="1200" b="0" baseline="0" dirty="0" smtClean="0">
                          <a:solidFill>
                            <a:srgbClr val="C00000"/>
                          </a:solidFill>
                        </a:rPr>
                        <a:t>document rules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  <a:tr h="66413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b="0" dirty="0" smtClean="0"/>
                        <a:t>Coding engineer</a:t>
                      </a:r>
                    </a:p>
                    <a:p>
                      <a:pPr algn="ctr"/>
                      <a:r>
                        <a:rPr lang="en-US" sz="1200" b="0" dirty="0" smtClean="0"/>
                        <a:t>(Software)</a:t>
                      </a:r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Software Coding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C00000"/>
                          </a:solidFill>
                        </a:rPr>
                        <a:t>Code</a:t>
                      </a:r>
                      <a:r>
                        <a:rPr lang="en-US" sz="1200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aseline="0" dirty="0" smtClean="0"/>
                        <a:t>for </a:t>
                      </a:r>
                      <a:r>
                        <a:rPr lang="en-US" sz="1200" b="0" baseline="0" dirty="0" smtClean="0">
                          <a:solidFill>
                            <a:srgbClr val="C00000"/>
                          </a:solidFill>
                        </a:rPr>
                        <a:t>new options, new features, fixing </a:t>
                      </a:r>
                      <a:r>
                        <a:rPr lang="en-US" sz="1200" b="0" baseline="0" dirty="0" smtClean="0">
                          <a:solidFill>
                            <a:srgbClr val="C00000"/>
                          </a:solidFill>
                        </a:rPr>
                        <a:t>bugs </a:t>
                      </a:r>
                      <a:r>
                        <a:rPr lang="en-US" sz="1200" baseline="0" dirty="0" smtClean="0"/>
                        <a:t>(</a:t>
                      </a: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e</a:t>
                      </a:r>
                      <a:r>
                        <a:rPr kumimoji="0" lang="en-US" altLang="en-US" sz="12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200" baseline="0" dirty="0" smtClean="0"/>
                        <a:t> Studio)</a:t>
                      </a:r>
                      <a:endParaRPr lang="en-US" sz="1200" dirty="0" smtClean="0"/>
                    </a:p>
                    <a:p>
                      <a:pPr marL="0" indent="0" algn="l">
                        <a:buFontTx/>
                        <a:buNone/>
                      </a:pP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Finish </a:t>
                      </a:r>
                      <a:r>
                        <a:rPr lang="en-US" sz="1200" b="0" dirty="0" smtClean="0">
                          <a:solidFill>
                            <a:srgbClr val="C00000"/>
                          </a:solidFill>
                        </a:rPr>
                        <a:t>coding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based on Detailed </a:t>
                      </a:r>
                      <a:r>
                        <a:rPr lang="en-US" sz="1200" baseline="0" dirty="0" smtClean="0"/>
                        <a:t>Design </a:t>
                      </a:r>
                      <a:r>
                        <a:rPr lang="en-US" sz="1200" b="0" baseline="0" dirty="0" smtClean="0">
                          <a:solidFill>
                            <a:srgbClr val="C00000"/>
                          </a:solidFill>
                        </a:rPr>
                        <a:t>with few supports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Output source code could be easy to understand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Follow </a:t>
                      </a:r>
                      <a:r>
                        <a:rPr lang="en-US" sz="1200" b="0" baseline="0" dirty="0" smtClean="0">
                          <a:solidFill>
                            <a:srgbClr val="C00000"/>
                          </a:solidFill>
                        </a:rPr>
                        <a:t>coding rules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  <a:tr h="664130">
                <a:tc vMerge="1">
                  <a:txBody>
                    <a:bodyPr/>
                    <a:lstStyle/>
                    <a:p>
                      <a:pPr algn="ctr"/>
                      <a:endParaRPr lang="en-US" sz="12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Readability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rgbClr val="C00000"/>
                          </a:solidFill>
                        </a:rPr>
                        <a:t>Investigate</a:t>
                      </a:r>
                      <a:r>
                        <a:rPr lang="en-US" sz="1200" b="0" baseline="0" dirty="0" smtClean="0">
                          <a:solidFill>
                            <a:srgbClr val="C00000"/>
                          </a:solidFill>
                        </a:rPr>
                        <a:t> cause of issue and fix bugs </a:t>
                      </a:r>
                      <a:r>
                        <a:rPr lang="en-US" sz="1200" baseline="0" dirty="0" smtClean="0"/>
                        <a:t>(</a:t>
                      </a: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e</a:t>
                      </a:r>
                      <a:r>
                        <a:rPr kumimoji="0" lang="en-US" altLang="en-US" sz="12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200" baseline="0" dirty="0" smtClean="0"/>
                        <a:t> Studio)</a:t>
                      </a:r>
                      <a:endParaRPr lang="en-US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Source code</a:t>
                      </a:r>
                      <a:r>
                        <a:rPr lang="en-US" sz="1200" baseline="0" dirty="0" smtClean="0"/>
                        <a:t> follows the coding rules, coding style and be easy for read and maintenance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1.5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38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4</a:t>
            </a:fld>
            <a:endParaRPr lang="de-D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48364"/>
              </p:ext>
            </p:extLst>
          </p:nvPr>
        </p:nvGraphicFramePr>
        <p:xfrm>
          <a:off x="961948" y="2276872"/>
          <a:ext cx="10268177" cy="2545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009"/>
                <a:gridCol w="4205584"/>
                <a:gridCol w="4205584"/>
              </a:tblGrid>
              <a:tr h="3368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Skill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Target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Current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</a:tr>
              <a:tr h="80010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Communication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Could explain,</a:t>
                      </a:r>
                      <a:r>
                        <a:rPr lang="en-US" sz="1200" baseline="0" dirty="0" smtClean="0"/>
                        <a:t> report issue, suggest solution and support other members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Could explain o</a:t>
                      </a:r>
                      <a:r>
                        <a:rPr lang="en-US" sz="1200" baseline="0" dirty="0" smtClean="0"/>
                        <a:t>r report issue and suggest solution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Could support other members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</a:tr>
              <a:tr h="96812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Management Ability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Self make</a:t>
                      </a:r>
                      <a:r>
                        <a:rPr lang="en-US" sz="1200" baseline="0" dirty="0" smtClean="0"/>
                        <a:t> plan and follow the plan strictly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Self make</a:t>
                      </a:r>
                      <a:r>
                        <a:rPr lang="en-US" sz="1200" baseline="0" dirty="0" smtClean="0"/>
                        <a:t> plan and follow the plan strictly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Could manage problems </a:t>
                      </a:r>
                      <a:r>
                        <a:rPr lang="en-US" sz="1200" baseline="0" dirty="0" smtClean="0"/>
                        <a:t>(bugs, lack of knowledge…)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  <a:tr h="440663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English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Gain TOEIC</a:t>
                      </a:r>
                      <a:r>
                        <a:rPr lang="en-US" sz="1200" baseline="0" dirty="0" smtClean="0"/>
                        <a:t> 750+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TOEIC 550+</a:t>
                      </a:r>
                      <a:endParaRPr lang="en-US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Training target - result (2/2)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04312" y="188640"/>
            <a:ext cx="3024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Training target – 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result(2/2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1400" dirty="0"/>
              <a:t>​</a:t>
            </a:r>
          </a:p>
          <a:p>
            <a:pPr fontAlgn="base"/>
            <a:r>
              <a:rPr lang="de-DE" sz="1400" dirty="0"/>
              <a:t>Activities – Achivements</a:t>
            </a:r>
            <a:r>
              <a:rPr lang="en-US" sz="1400" dirty="0"/>
              <a:t>​</a:t>
            </a:r>
          </a:p>
          <a:p>
            <a:pPr fontAlgn="base"/>
            <a:r>
              <a:rPr lang="en-US" sz="1400" dirty="0"/>
              <a:t>Plan​</a:t>
            </a:r>
          </a:p>
          <a:p>
            <a:pPr fontAlgn="base"/>
            <a:r>
              <a:rPr lang="en-US" sz="1400" dirty="0"/>
              <a:t>Commitment​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2098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5</a:t>
            </a:fld>
            <a:endParaRPr lang="de-DE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Activities - achievements </a:t>
            </a:r>
            <a:r>
              <a:rPr lang="en-US" dirty="0">
                <a:solidFill>
                  <a:srgbClr val="06418C"/>
                </a:solidFill>
              </a:rPr>
              <a:t>(</a:t>
            </a:r>
            <a:r>
              <a:rPr lang="en-US" dirty="0" smtClean="0">
                <a:solidFill>
                  <a:srgbClr val="06418C"/>
                </a:solidFill>
              </a:rPr>
              <a:t>1/2)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04312" y="194831"/>
            <a:ext cx="3024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dirty="0"/>
              <a:t>Training target – </a:t>
            </a:r>
            <a:r>
              <a:rPr lang="en-US" sz="1400" dirty="0" smtClean="0"/>
              <a:t>result(2/2</a:t>
            </a:r>
            <a:r>
              <a:rPr lang="en-US" sz="1400" dirty="0"/>
              <a:t>)​</a:t>
            </a:r>
          </a:p>
          <a:p>
            <a:pPr fontAlgn="base"/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Activities – Achivements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​(1/2)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fontAlgn="base"/>
            <a:r>
              <a:rPr lang="en-US" sz="1400" dirty="0"/>
              <a:t>Plan​</a:t>
            </a:r>
          </a:p>
          <a:p>
            <a:pPr fontAlgn="base"/>
            <a:r>
              <a:rPr lang="en-US" sz="1400" dirty="0"/>
              <a:t>Commitment​</a:t>
            </a:r>
          </a:p>
          <a:p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90576"/>
              </p:ext>
            </p:extLst>
          </p:nvPr>
        </p:nvGraphicFramePr>
        <p:xfrm>
          <a:off x="1143001" y="1828800"/>
          <a:ext cx="10134599" cy="4001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824"/>
                <a:gridCol w="2619375"/>
                <a:gridCol w="3733800"/>
                <a:gridCol w="2514600"/>
              </a:tblGrid>
              <a:tr h="22092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Skill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Mentor’s Action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Mentee’s Action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Achievements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</a:tr>
              <a:tr h="10972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Software </a:t>
                      </a:r>
                    </a:p>
                    <a:p>
                      <a:pPr algn="ctr"/>
                      <a:r>
                        <a:rPr lang="en-US" sz="1200" b="1" dirty="0" smtClean="0"/>
                        <a:t>Functional Design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Provide</a:t>
                      </a:r>
                      <a:r>
                        <a:rPr lang="en-US" sz="1200" baseline="0" dirty="0" smtClean="0"/>
                        <a:t> template for design, development guideline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Follow progress and feedback through review, Q&amp;A, etc.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Make </a:t>
                      </a:r>
                      <a:r>
                        <a:rPr lang="en-US" sz="1200" b="0" dirty="0" smtClean="0">
                          <a:solidFill>
                            <a:srgbClr val="C00000"/>
                          </a:solidFill>
                        </a:rPr>
                        <a:t>System Design</a:t>
                      </a:r>
                      <a:r>
                        <a:rPr lang="en-US" sz="1200" b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for </a:t>
                      </a:r>
                      <a:r>
                        <a:rPr lang="en-US" sz="1200" b="0" dirty="0" smtClean="0">
                          <a:solidFill>
                            <a:srgbClr val="C00000"/>
                          </a:solidFill>
                        </a:rPr>
                        <a:t>new components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Investigate</a:t>
                      </a:r>
                      <a:r>
                        <a:rPr lang="en-US" sz="1200" baseline="0" dirty="0" smtClean="0"/>
                        <a:t> and make </a:t>
                      </a:r>
                      <a:r>
                        <a:rPr lang="en-US" sz="1200" b="0" baseline="0" dirty="0" smtClean="0">
                          <a:solidFill>
                            <a:srgbClr val="C00000"/>
                          </a:solidFill>
                        </a:rPr>
                        <a:t>Functional Design</a:t>
                      </a:r>
                      <a:r>
                        <a:rPr lang="en-US" sz="1200" b="0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aseline="0" dirty="0" smtClean="0"/>
                        <a:t>for </a:t>
                      </a:r>
                      <a:r>
                        <a:rPr lang="en-US" sz="1200" b="0" baseline="0" dirty="0" smtClean="0">
                          <a:solidFill>
                            <a:srgbClr val="C00000"/>
                          </a:solidFill>
                        </a:rPr>
                        <a:t>fixing complex bugs</a:t>
                      </a:r>
                      <a:r>
                        <a:rPr lang="en-US" sz="12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12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Can create Function spec base on requirement with little support from Mentor</a:t>
                      </a:r>
                      <a:endParaRPr lang="en-US" sz="1200" b="1" baseline="0" dirty="0" smtClean="0"/>
                    </a:p>
                    <a:p>
                      <a:pPr marL="171450" marR="0" lvl="0" indent="-171450" algn="l" defTabSz="457200" rtl="0" eaLnBrk="1" fontAlgn="base" latinLnBrk="0" hangingPunct="1">
                        <a:lnSpc>
                          <a:spcPct val="101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MS Gothic" pitchFamily="49" charset="-128"/>
                          <a:cs typeface="+mn-cs"/>
                        </a:rPr>
                        <a:t>Analyze</a:t>
                      </a: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MS Gothic" pitchFamily="49" charset="-128"/>
                        </a:rPr>
                        <a:t> </a:t>
                      </a: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Gothic" pitchFamily="49" charset="-128"/>
                        </a:rPr>
                        <a:t>and </a:t>
                      </a: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MS Gothic" pitchFamily="49" charset="-128"/>
                          <a:cs typeface="+mn-cs"/>
                        </a:rPr>
                        <a:t>update</a:t>
                      </a: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MS Gothic" pitchFamily="49" charset="-128"/>
                        </a:rPr>
                        <a:t> </a:t>
                      </a: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MS Gothic" pitchFamily="49" charset="-128"/>
                        </a:rPr>
                        <a:t>functional design document for </a:t>
                      </a:r>
                      <a:r>
                        <a:rPr kumimoji="0" lang="en-US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MS Gothic" pitchFamily="49" charset="-128"/>
                        </a:rPr>
                        <a:t>complex bugs fixing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Software 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Detailed Design</a:t>
                      </a:r>
                    </a:p>
                    <a:p>
                      <a:pPr algn="ctr"/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Share design tips, techniques.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Follow progress, give feedback &amp; direction</a:t>
                      </a:r>
                      <a:endParaRPr lang="en-US" sz="12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Make </a:t>
                      </a:r>
                      <a:r>
                        <a:rPr lang="en-US" sz="1200" b="0" dirty="0" smtClean="0">
                          <a:solidFill>
                            <a:srgbClr val="C00000"/>
                          </a:solidFill>
                        </a:rPr>
                        <a:t>Detailed Design</a:t>
                      </a:r>
                      <a:r>
                        <a:rPr lang="en-US" sz="1200" b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for </a:t>
                      </a:r>
                      <a:r>
                        <a:rPr lang="en-US" sz="1200" b="0" dirty="0" smtClean="0">
                          <a:solidFill>
                            <a:srgbClr val="C00000"/>
                          </a:solidFill>
                        </a:rPr>
                        <a:t>controller/bug</a:t>
                      </a:r>
                      <a:r>
                        <a:rPr lang="en-US" sz="1200" b="0" baseline="0" dirty="0" smtClean="0">
                          <a:solidFill>
                            <a:srgbClr val="C00000"/>
                          </a:solidFill>
                        </a:rPr>
                        <a:t> fix</a:t>
                      </a:r>
                      <a:endParaRPr lang="en-US" sz="1200" b="0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rgbClr val="C00000"/>
                          </a:solidFill>
                        </a:rPr>
                        <a:t>Analyze</a:t>
                      </a:r>
                      <a:r>
                        <a:rPr lang="en-US" sz="12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200" baseline="0" dirty="0" smtClean="0"/>
                        <a:t>and </a:t>
                      </a:r>
                      <a:r>
                        <a:rPr lang="en-US" sz="1200" b="0" baseline="0" dirty="0" smtClean="0">
                          <a:solidFill>
                            <a:srgbClr val="C00000"/>
                          </a:solidFill>
                        </a:rPr>
                        <a:t>propose solutions </a:t>
                      </a:r>
                      <a:r>
                        <a:rPr lang="en-US" sz="1200" baseline="0" dirty="0" smtClean="0"/>
                        <a:t>for fixing bugs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Finish Detailed Design </a:t>
                      </a:r>
                      <a:r>
                        <a:rPr lang="en-US" sz="1200" b="0" dirty="0" smtClean="0">
                          <a:solidFill>
                            <a:srgbClr val="C00000"/>
                          </a:solidFill>
                        </a:rPr>
                        <a:t>without support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Output can be referred in coding and unit test phase</a:t>
                      </a:r>
                      <a:endParaRPr lang="en-US" sz="120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Follow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="0" baseline="0" dirty="0" smtClean="0">
                          <a:solidFill>
                            <a:srgbClr val="C00000"/>
                          </a:solidFill>
                        </a:rPr>
                        <a:t>document rules</a:t>
                      </a:r>
                      <a:endParaRPr lang="en-US" sz="1200" b="0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  <a:tr h="132552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Software</a:t>
                      </a:r>
                      <a:r>
                        <a:rPr lang="en-US" sz="1200" b="1" baseline="0" dirty="0" smtClean="0"/>
                        <a:t> Coding &amp; Readability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Provide prototype, sample implementation, coding style &amp; coding rules guideline.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Follow progress, give feedback &amp; direction</a:t>
                      </a:r>
                      <a:endParaRPr lang="en-US" sz="12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>
                          <a:solidFill>
                            <a:srgbClr val="C00000"/>
                          </a:solidFill>
                        </a:rPr>
                        <a:t>Investigate</a:t>
                      </a:r>
                      <a:r>
                        <a:rPr lang="en-US" sz="1200" b="0" baseline="0" dirty="0" smtClean="0">
                          <a:solidFill>
                            <a:srgbClr val="C00000"/>
                          </a:solidFill>
                        </a:rPr>
                        <a:t> cause of issue and fix bugs </a:t>
                      </a:r>
                      <a:r>
                        <a:rPr lang="en-US" sz="1200" baseline="0" dirty="0" smtClean="0"/>
                        <a:t>(</a:t>
                      </a:r>
                      <a:r>
                        <a:rPr kumimoji="0" lang="en-US" alt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e</a:t>
                      </a:r>
                      <a:r>
                        <a:rPr kumimoji="0" lang="en-US" altLang="en-US" sz="12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Gothic" pitchFamily="49" charset="-128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200" baseline="0" dirty="0" smtClean="0"/>
                        <a:t> Studio)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Finish </a:t>
                      </a:r>
                      <a:r>
                        <a:rPr lang="en-US" sz="1200" b="0" dirty="0" smtClean="0">
                          <a:solidFill>
                            <a:srgbClr val="C00000"/>
                          </a:solidFill>
                        </a:rPr>
                        <a:t>coding</a:t>
                      </a:r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1200" dirty="0" smtClean="0"/>
                        <a:t>based on Detailed </a:t>
                      </a:r>
                      <a:r>
                        <a:rPr lang="en-US" sz="1200" baseline="0" dirty="0" smtClean="0"/>
                        <a:t>Design </a:t>
                      </a:r>
                      <a:r>
                        <a:rPr lang="en-US" sz="1200" b="0" dirty="0" smtClean="0">
                          <a:solidFill>
                            <a:srgbClr val="C00000"/>
                          </a:solidFill>
                        </a:rPr>
                        <a:t>without support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aseline="0" dirty="0" smtClean="0"/>
                        <a:t>Output source code could be reused for later development</a:t>
                      </a:r>
                      <a:endParaRPr lang="en-US" sz="1200" dirty="0" smtClean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Follow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="0" baseline="0" dirty="0" smtClean="0">
                          <a:solidFill>
                            <a:srgbClr val="C00000"/>
                          </a:solidFill>
                        </a:rPr>
                        <a:t>coding rules</a:t>
                      </a:r>
                      <a:endParaRPr lang="en-US" sz="1200" b="0" dirty="0" smtClean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6</a:t>
            </a:fld>
            <a:endParaRPr lang="de-DE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Activities - achievements </a:t>
            </a:r>
            <a:r>
              <a:rPr lang="en-US" dirty="0">
                <a:solidFill>
                  <a:srgbClr val="06418C"/>
                </a:solidFill>
              </a:rPr>
              <a:t>(</a:t>
            </a:r>
            <a:r>
              <a:rPr lang="en-US" dirty="0" smtClean="0">
                <a:solidFill>
                  <a:srgbClr val="06418C"/>
                </a:solidFill>
              </a:rPr>
              <a:t>1/2)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04312" y="194831"/>
            <a:ext cx="3024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dirty="0"/>
              <a:t>Training target – </a:t>
            </a:r>
            <a:r>
              <a:rPr lang="en-US" sz="1400" dirty="0" smtClean="0"/>
              <a:t>result(2/2</a:t>
            </a:r>
            <a:r>
              <a:rPr lang="en-US" sz="1400" dirty="0"/>
              <a:t>)​</a:t>
            </a:r>
          </a:p>
          <a:p>
            <a:pPr fontAlgn="base"/>
            <a:r>
              <a:rPr lang="de-D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Activities – Achivements</a:t>
            </a:r>
            <a:r>
              <a:rPr lang="en-US" sz="1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​(2/2)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fontAlgn="base"/>
            <a:r>
              <a:rPr lang="en-US" sz="1400" dirty="0"/>
              <a:t>Plan​</a:t>
            </a:r>
          </a:p>
          <a:p>
            <a:pPr fontAlgn="base"/>
            <a:r>
              <a:rPr lang="en-US" sz="1400" dirty="0"/>
              <a:t>Commitment​</a:t>
            </a:r>
          </a:p>
          <a:p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249437"/>
              </p:ext>
            </p:extLst>
          </p:nvPr>
        </p:nvGraphicFramePr>
        <p:xfrm>
          <a:off x="1080001" y="1988840"/>
          <a:ext cx="1057981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619"/>
                <a:gridCol w="2862399"/>
                <a:gridCol w="2862399"/>
                <a:gridCol w="2862399"/>
              </a:tblGrid>
              <a:tr h="2621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Common Skills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Mentor’s 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Mentee’s Action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Achievements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FFB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Communication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smtClean="0"/>
                        <a:t>Share tips and experience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Give direction,</a:t>
                      </a:r>
                      <a:r>
                        <a:rPr lang="en-US" sz="1200" baseline="0" dirty="0" smtClean="0"/>
                        <a:t> tips and document source.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Check output and give feedback</a:t>
                      </a:r>
                      <a:endParaRPr lang="en-US" sz="1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Confirm with Mentor/supporter before sending email to customer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Express task and issue in daily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discuss and confirm with customer about requirement via email and F2F meeting</a:t>
                      </a:r>
                      <a:endParaRPr kumimoji="1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Management Ability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Make plan</a:t>
                      </a:r>
                      <a:r>
                        <a:rPr lang="en-US" sz="1200" baseline="0" dirty="0" smtClean="0"/>
                        <a:t> of tasks,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confirm</a:t>
                      </a:r>
                      <a:r>
                        <a:rPr lang="en-US" sz="1200" baseline="0" dirty="0" smtClean="0"/>
                        <a:t> it to Mentor and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modify</a:t>
                      </a:r>
                      <a:r>
                        <a:rPr lang="en-US" sz="1200" baseline="0" dirty="0" smtClean="0"/>
                        <a:t> it from feedback.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Make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list of risk</a:t>
                      </a:r>
                      <a:r>
                        <a:rPr lang="en-US" sz="1200" baseline="0" dirty="0" smtClean="0"/>
                        <a:t>, find </a:t>
                      </a:r>
                      <a:r>
                        <a:rPr lang="en-US" sz="1200" baseline="0" dirty="0" smtClean="0">
                          <a:solidFill>
                            <a:srgbClr val="FF0000"/>
                          </a:solidFill>
                        </a:rPr>
                        <a:t>solution</a:t>
                      </a:r>
                      <a:r>
                        <a:rPr lang="en-US" sz="1200" baseline="0" dirty="0" smtClean="0"/>
                        <a:t> if risk occurs, show list to Mentor and modify from feedback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self-manage task with support and improve it through review or comments from mentor.</a:t>
                      </a:r>
                      <a:endParaRPr kumimoji="1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DFF"/>
                    </a:solidFill>
                  </a:tcPr>
                </a:tc>
              </a:tr>
              <a:tr h="67056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English</a:t>
                      </a:r>
                      <a:endParaRPr lang="en-US" sz="12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1125" indent="-111125" algn="l">
                        <a:buFontTx/>
                        <a:buChar char="-"/>
                      </a:pPr>
                      <a:r>
                        <a:rPr lang="en-US" sz="1200" baseline="0" dirty="0" smtClean="0"/>
                        <a:t>Improve English in output (FS, DS, email, meeting, etc.)</a:t>
                      </a:r>
                      <a:endParaRPr lang="en-US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kumimoji="1" lang="en-US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create</a:t>
                      </a:r>
                      <a:r>
                        <a:rPr kumimoji="1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documents/ meeting note and discuss requirement with customer by English </a:t>
                      </a:r>
                      <a:endParaRPr kumimoji="1"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AF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4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7</a:t>
            </a:fld>
            <a:endParaRPr lang="de-DE" dirty="0"/>
          </a:p>
        </p:txBody>
      </p:sp>
      <p:graphicFrame>
        <p:nvGraphicFramePr>
          <p:cNvPr id="2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783474"/>
              </p:ext>
            </p:extLst>
          </p:nvPr>
        </p:nvGraphicFramePr>
        <p:xfrm>
          <a:off x="1631950" y="1600200"/>
          <a:ext cx="8505825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" name="Worksheet" r:id="rId4" imgW="10782345" imgH="5286170" progId="Excel.Sheet.12">
                  <p:embed/>
                </p:oleObj>
              </mc:Choice>
              <mc:Fallback>
                <p:oleObj name="Worksheet" r:id="rId4" imgW="10782345" imgH="5286170" progId="Excel.Sheet.12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1600200"/>
                        <a:ext cx="8505825" cy="455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904312" y="194831"/>
            <a:ext cx="3024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dirty="0"/>
              <a:t>Training target – </a:t>
            </a:r>
            <a:r>
              <a:rPr lang="en-US" sz="1400" dirty="0" smtClean="0"/>
              <a:t>result(2/2</a:t>
            </a:r>
            <a:r>
              <a:rPr lang="en-US" sz="1400" dirty="0"/>
              <a:t>)​</a:t>
            </a:r>
          </a:p>
          <a:p>
            <a:pPr fontAlgn="base"/>
            <a:r>
              <a:rPr lang="de-DE" sz="1400" dirty="0"/>
              <a:t>Activities – Achivements</a:t>
            </a:r>
            <a:r>
              <a:rPr lang="en-US" sz="1400" dirty="0" smtClean="0"/>
              <a:t>​(2/2)</a:t>
            </a:r>
            <a:endParaRPr lang="en-US" sz="1400" dirty="0"/>
          </a:p>
          <a:p>
            <a:pPr fontAlgn="base"/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Plan​</a:t>
            </a:r>
          </a:p>
          <a:p>
            <a:pPr fontAlgn="base"/>
            <a:r>
              <a:rPr lang="en-US" sz="1400" dirty="0"/>
              <a:t>Commitment​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997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r>
              <a:rPr lang="de-DE" smtClean="0"/>
              <a:t>Page </a:t>
            </a:r>
            <a:fld id="{3FD030EF-7044-4946-962A-5D7D09BD1B34}" type="slidenum">
              <a:rPr lang="de-DE" smtClean="0"/>
              <a:pPr algn="l"/>
              <a:t>8</a:t>
            </a:fld>
            <a:endParaRPr lang="de-DE" dirty="0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</p:spPr>
        <p:txBody>
          <a:bodyPr/>
          <a:lstStyle/>
          <a:p>
            <a:r>
              <a:rPr lang="en-US" dirty="0" smtClean="0">
                <a:solidFill>
                  <a:srgbClr val="06418C"/>
                </a:solidFill>
              </a:rPr>
              <a:t>COMMITMENT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04312" y="194831"/>
            <a:ext cx="30243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400" dirty="0"/>
              <a:t>Training target – </a:t>
            </a:r>
            <a:r>
              <a:rPr lang="en-US" sz="1400" dirty="0" smtClean="0"/>
              <a:t>result(2/2</a:t>
            </a:r>
            <a:r>
              <a:rPr lang="en-US" sz="1400" dirty="0"/>
              <a:t>)​</a:t>
            </a:r>
          </a:p>
          <a:p>
            <a:pPr fontAlgn="base"/>
            <a:r>
              <a:rPr lang="de-DE" sz="1400" dirty="0"/>
              <a:t>Activities – Achivements</a:t>
            </a:r>
            <a:r>
              <a:rPr lang="en-US" sz="1400" dirty="0" smtClean="0"/>
              <a:t>​(2/2)</a:t>
            </a:r>
            <a:endParaRPr lang="en-US" sz="1400" dirty="0"/>
          </a:p>
          <a:p>
            <a:pPr fontAlgn="base"/>
            <a:r>
              <a:rPr lang="en-US" sz="1400" dirty="0"/>
              <a:t>Plan​</a:t>
            </a:r>
          </a:p>
          <a:p>
            <a:pPr fontAlgn="base"/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Commitment​</a:t>
            </a:r>
          </a:p>
          <a:p>
            <a:endParaRPr lang="en-US" sz="1400" dirty="0"/>
          </a:p>
        </p:txBody>
      </p:sp>
      <p:sp>
        <p:nvSpPr>
          <p:cNvPr id="7" name="Inhaltsplatzhalter 3"/>
          <p:cNvSpPr txBox="1">
            <a:spLocks/>
          </p:cNvSpPr>
          <p:nvPr/>
        </p:nvSpPr>
        <p:spPr>
          <a:xfrm>
            <a:off x="1066800" y="2322521"/>
            <a:ext cx="10008598" cy="297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For technical skills: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Do IDE task for all phase (F.D, D.D, C.D, U.T.P, U.T, I.T.P, I.T) without support from Mentor.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tx2"/>
                </a:solidFill>
              </a:rPr>
              <a:t>All output documents (F.S, D.S) follow document templates and can be used to refer in the next phases.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chemeClr val="tx2"/>
                </a:solidFill>
              </a:rPr>
              <a:t>For common skills: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U</a:t>
            </a:r>
            <a:r>
              <a:rPr lang="en-US" b="1" dirty="0" smtClean="0">
                <a:solidFill>
                  <a:schemeClr val="tx2"/>
                </a:solidFill>
              </a:rPr>
              <a:t>nderstand and follow Development Process.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E</a:t>
            </a:r>
            <a:r>
              <a:rPr lang="en-US" b="1" dirty="0" smtClean="0">
                <a:solidFill>
                  <a:schemeClr val="tx2"/>
                </a:solidFill>
              </a:rPr>
              <a:t>xpress ideas, status, issues with other well.</a:t>
            </a:r>
          </a:p>
          <a:p>
            <a:pPr marL="6413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M</a:t>
            </a:r>
            <a:r>
              <a:rPr lang="en-US" b="1" dirty="0" smtClean="0">
                <a:solidFill>
                  <a:schemeClr val="tx2"/>
                </a:solidFill>
              </a:rPr>
              <a:t>anage all common risks for my task.</a:t>
            </a:r>
          </a:p>
        </p:txBody>
      </p:sp>
    </p:spTree>
    <p:extLst>
      <p:ext uri="{BB962C8B-B14F-4D97-AF65-F5344CB8AC3E}">
        <p14:creationId xmlns:p14="http://schemas.microsoft.com/office/powerpoint/2010/main" val="140780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00339"/>
          </a:xfrm>
        </p:spPr>
        <p:txBody>
          <a:bodyPr/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5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51021_Renesas_Templates_16_9_EN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fonts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F46CC6C0-ADE0-4353-AF35-FA8C6CAA5B5E}" vid="{FC591D30-7517-4864-9752-24B589F73E6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151021_Renesas_Templates_16_9_EN</Template>
  <TotalTime>5834</TotalTime>
  <Words>832</Words>
  <Application>Microsoft Office PowerPoint</Application>
  <PresentationFormat>Widescreen</PresentationFormat>
  <Paragraphs>164</Paragraphs>
  <Slides>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MS Gothic</vt:lpstr>
      <vt:lpstr>Arial</vt:lpstr>
      <vt:lpstr>Arial Narrow</vt:lpstr>
      <vt:lpstr>Calibri</vt:lpstr>
      <vt:lpstr>Symbol</vt:lpstr>
      <vt:lpstr>Wingdings</vt:lpstr>
      <vt:lpstr>151021_Renesas_Templates_16_9_EN</vt:lpstr>
      <vt:lpstr>Microsoft Excel Worksheet</vt:lpstr>
      <vt:lpstr>PowerPoint Presentation</vt:lpstr>
      <vt:lpstr>Agenda</vt:lpstr>
      <vt:lpstr>Training target - result (1/2)</vt:lpstr>
      <vt:lpstr>PowerPoint Presentation</vt:lpstr>
      <vt:lpstr>Activities - achievements (1/2)</vt:lpstr>
      <vt:lpstr>Activities - achievements (1/2)</vt:lpstr>
      <vt:lpstr>plan</vt:lpstr>
      <vt:lpstr>COMMITMENT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 Huong Thi. Dinh</dc:creator>
  <cp:lastModifiedBy>Duyen My Thi. Nguyen</cp:lastModifiedBy>
  <cp:revision>475</cp:revision>
  <dcterms:created xsi:type="dcterms:W3CDTF">2016-08-23T07:24:55Z</dcterms:created>
  <dcterms:modified xsi:type="dcterms:W3CDTF">2018-12-18T06:58:17Z</dcterms:modified>
</cp:coreProperties>
</file>