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5" r:id="rId4"/>
    <p:sldId id="284" r:id="rId5"/>
    <p:sldId id="263" r:id="rId6"/>
    <p:sldId id="266" r:id="rId7"/>
    <p:sldId id="269" r:id="rId8"/>
    <p:sldId id="268" r:id="rId9"/>
    <p:sldId id="270" r:id="rId10"/>
    <p:sldId id="271" r:id="rId11"/>
    <p:sldId id="267" r:id="rId12"/>
    <p:sldId id="280" r:id="rId13"/>
    <p:sldId id="272" r:id="rId14"/>
    <p:sldId id="273" r:id="rId15"/>
    <p:sldId id="274" r:id="rId16"/>
    <p:sldId id="275" r:id="rId17"/>
    <p:sldId id="276" r:id="rId18"/>
    <p:sldId id="281" r:id="rId19"/>
    <p:sldId id="277" r:id="rId20"/>
    <p:sldId id="282" r:id="rId21"/>
    <p:sldId id="278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04AE-DCC2-4E6D-B37A-220BD736F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D5182-AFBD-4833-A896-858B6003D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6708-7528-4837-939F-D0A7D96A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17D3-7697-451B-B47D-454C41FB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56F6-F465-4D2B-A793-73BCDC70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7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7BB-270A-477A-8BDE-391A3EA6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43181-74D0-446B-B59C-CD11C030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B5354-621F-46C6-A8B4-4E3CF368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7425-773E-4D68-A954-79B264B3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D04F-5EB2-4A94-91EC-663D5AF9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7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A9077-BE28-4572-B8A0-5A9379F7D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70501-B432-4C0B-9883-DE697F6B6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E951-145E-48D5-9035-E5E1027C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8C13-90C8-4006-9A4E-13F2A2B6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7E08-B025-4297-9816-DEC0E7BC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0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05/01/2022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2904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05/01/2022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0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05/01/2022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608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05/01/2022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714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05/01/2022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158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05/01/2022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3917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05/01/2022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0574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05/01/2022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175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18AB-A4DB-4FA9-BFDE-54F759B1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E87E-2DE2-471C-88AE-1CF4B350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07C3-2B9B-4BAB-A259-34A4B4ED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C2F25-A130-4400-8772-5ECFABD9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96944-5587-445B-92E0-3D3FA667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7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05/01/2022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2559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05/01/2022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9646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05/01/2022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332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4807-2D50-499D-8843-40B9DCBD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CF85-95C6-46FE-9DC3-39D72E1D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6AEC-6C7F-4C7F-B769-2EEA4DDD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78C3-6387-4D06-B688-40F9A858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5764-A320-444C-A441-DA6D0C31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4C69-6FDA-4288-84BF-232AD525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E67E-CF1A-413C-A514-6B9DEC02C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FDD6-7157-4CD3-8E26-C509A15A1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95035-306F-48E7-B5DC-23201BA5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B8F66-D39A-4124-B9DF-C1DB5083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F3B46-8CF9-4199-B493-1C8E80EF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2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0463-A58D-466A-9E32-EBDE35DD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E456A-AED1-46A9-BC6E-32E1445C8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C8E66-B8E3-4047-84F9-9433EB9B2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75CF7-CD3B-4113-8485-606F786B2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B12B7-60C8-486C-858D-D81DC658A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FC849-4B0D-48BF-9A7E-B5CF3E16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B3AD7-D42D-4B04-AD42-449EEAD1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907C7-3185-4E8D-AAA6-AF63045F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4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6ED5-E06E-4DB1-B121-F66B3D0D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94B6F-8A2F-4792-B75F-4A820153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37B2C-ED65-4BF4-BBA9-6BB66C4D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3F181-3031-4078-B4D5-AEEF4CEE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2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49A35-6E1F-4B75-AFE0-132E7CB4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048BD-770E-4F88-96B6-FC02B7C3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50AFA-E91A-4E19-868B-3B10E1FD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9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247F-4F66-4D55-AB74-D459C7AD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1B4C-BDF3-4FCA-8431-1E01DAAB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8D715-E39F-475E-9FCE-2F2F9CEC5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BACB-EEAA-49FD-8336-903C47C7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ADEE4-42EF-4E51-9A6B-CAADD346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AA9F-2882-4F88-AB5A-F56662AE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2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7E64-9C90-48CC-AA56-2F0F0634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AC04C-1D67-4CB9-BB18-7A27C0BF1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431E8-98FB-4234-8033-500408A9A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F501A-C399-4C1C-8A7C-7B35AB8F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D2A-78CA-4BE9-B169-D3913EC8B7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FF18B-72E1-4767-A35D-EF20E3AE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775F2-BF48-4348-BEF9-5F43A455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13FEC-5A8C-49B3-8124-7C30BDF7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57673-C428-4E1C-B0E9-0397D79A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EBF9-FE01-4367-B058-B6D0CDCA1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37D2A-78CA-4BE9-B169-D3913EC8B7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013B5-AB56-48E4-99AA-67FE248A6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72F2D-9ACB-404B-8170-6ECA7B5EC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7237-3F2C-4F37-A694-54E103D7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05/01/2022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882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51F162-CE64-4641-81C4-C0D75F74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532" y="301841"/>
            <a:ext cx="4722495" cy="1287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WELCOME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4916DB5-2D9D-427B-B994-5D9BD204064F}"/>
              </a:ext>
            </a:extLst>
          </p:cNvPr>
          <p:cNvSpPr txBox="1"/>
          <p:nvPr/>
        </p:nvSpPr>
        <p:spPr>
          <a:xfrm>
            <a:off x="451282" y="3524435"/>
            <a:ext cx="5857597" cy="270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 err="1"/>
              <a:t>Giảng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dirty="0" err="1"/>
              <a:t>Nguyễn</a:t>
            </a:r>
            <a:r>
              <a:rPr lang="en-US" sz="2400" dirty="0"/>
              <a:t> Thị Thu Trang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11: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/>
              <a:t>Nguyễn</a:t>
            </a:r>
            <a:r>
              <a:rPr lang="en-US" sz="2400" dirty="0"/>
              <a:t> Thị </a:t>
            </a:r>
            <a:r>
              <a:rPr lang="en-US" sz="2400" dirty="0" err="1"/>
              <a:t>Thắm</a:t>
            </a:r>
            <a:r>
              <a:rPr lang="en-US" sz="2400" dirty="0"/>
              <a:t>           20183965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Phạm Thị </a:t>
            </a:r>
            <a:r>
              <a:rPr lang="en-US" sz="2400" dirty="0" err="1"/>
              <a:t>Vân</a:t>
            </a:r>
            <a:r>
              <a:rPr lang="en-US" sz="2400" dirty="0"/>
              <a:t>                  20184015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Phạm Thị Duyên             20180067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400" dirty="0">
              <a:latin typeface="Agency FB" panose="020B0503020202020204" pitchFamily="34" charset="0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42B77E31-9844-4B87-8223-DCB538DA8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11"/>
          <a:stretch/>
        </p:blipFill>
        <p:spPr>
          <a:xfrm>
            <a:off x="7791450" y="0"/>
            <a:ext cx="4400549" cy="685800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C1469DF-C57D-49F8-8B7B-73581B71A1B9}"/>
              </a:ext>
            </a:extLst>
          </p:cNvPr>
          <p:cNvSpPr txBox="1"/>
          <p:nvPr/>
        </p:nvSpPr>
        <p:spPr>
          <a:xfrm>
            <a:off x="451282" y="2037240"/>
            <a:ext cx="70237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Đề</a:t>
            </a:r>
            <a:r>
              <a:rPr lang="en-US" sz="2400" b="1" dirty="0"/>
              <a:t> </a:t>
            </a:r>
            <a:r>
              <a:rPr lang="en-US" sz="2400" b="1" dirty="0" err="1"/>
              <a:t>tài</a:t>
            </a:r>
            <a:r>
              <a:rPr lang="en-US" sz="2400" b="1" dirty="0"/>
              <a:t> : </a:t>
            </a:r>
          </a:p>
          <a:p>
            <a:r>
              <a:rPr lang="en-US" sz="3200" b="1" dirty="0" err="1"/>
              <a:t>Phần</a:t>
            </a:r>
            <a:r>
              <a:rPr lang="en-US" sz="3200" b="1" dirty="0"/>
              <a:t> </a:t>
            </a:r>
            <a:r>
              <a:rPr lang="en-US" sz="3200" b="1" dirty="0" err="1"/>
              <a:t>mềm</a:t>
            </a:r>
            <a:r>
              <a:rPr lang="en-US" sz="3200" b="1" dirty="0"/>
              <a:t> </a:t>
            </a:r>
            <a:r>
              <a:rPr lang="en-US" sz="3200" b="1" dirty="0" err="1"/>
              <a:t>thuê</a:t>
            </a:r>
            <a:r>
              <a:rPr lang="en-US" sz="3200" b="1" dirty="0"/>
              <a:t> </a:t>
            </a:r>
            <a:r>
              <a:rPr lang="en-US" sz="3200" b="1" dirty="0" err="1"/>
              <a:t>xe</a:t>
            </a:r>
            <a:r>
              <a:rPr lang="en-US" sz="3200" b="1" dirty="0"/>
              <a:t> </a:t>
            </a:r>
            <a:r>
              <a:rPr lang="en-US" sz="3200" b="1" dirty="0" err="1"/>
              <a:t>đạp</a:t>
            </a:r>
            <a:r>
              <a:rPr lang="en-US" sz="3200" b="1" dirty="0"/>
              <a:t> </a:t>
            </a:r>
            <a:r>
              <a:rPr lang="en-US" sz="3200" b="1" dirty="0" err="1"/>
              <a:t>EcoRental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8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660AFD67-045E-4EDF-AFD6-B2FB97F7A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804" y="666967"/>
            <a:ext cx="5756061" cy="5530872"/>
          </a:xfrm>
        </p:spPr>
      </p:pic>
      <p:sp>
        <p:nvSpPr>
          <p:cNvPr id="8" name="Tiêu đề 1">
            <a:extLst>
              <a:ext uri="{FF2B5EF4-FFF2-40B4-BE49-F238E27FC236}">
                <a16:creationId xmlns:a16="http://schemas.microsoft.com/office/drawing/2014/main" id="{13230970-9EC5-4613-959A-6E66094383A4}"/>
              </a:ext>
            </a:extLst>
          </p:cNvPr>
          <p:cNvSpPr txBox="1">
            <a:spLocks/>
          </p:cNvSpPr>
          <p:nvPr/>
        </p:nvSpPr>
        <p:spPr>
          <a:xfrm>
            <a:off x="298265" y="970166"/>
            <a:ext cx="4989249" cy="1388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vi-VN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 Bike</a:t>
            </a:r>
          </a:p>
        </p:txBody>
      </p:sp>
    </p:spTree>
    <p:extLst>
      <p:ext uri="{BB962C8B-B14F-4D97-AF65-F5344CB8AC3E}">
        <p14:creationId xmlns:p14="http://schemas.microsoft.com/office/powerpoint/2010/main" val="333942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latin typeface="+mj-lt"/>
                <a:ea typeface="+mj-ea"/>
                <a:cs typeface="+mj-cs"/>
              </a:rPr>
              <a:t>4. Class Diagram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5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cs typeface="Calibri"/>
              </a:rPr>
              <a:t>View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D569DA50-9D93-4D4A-B1E9-5D51F1CC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61" y="2594229"/>
            <a:ext cx="1961388" cy="6617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vi-VN" dirty="0"/>
          </a:p>
        </p:txBody>
      </p:sp>
      <p:pic>
        <p:nvPicPr>
          <p:cNvPr id="3" name="Hình ảnh 4">
            <a:extLst>
              <a:ext uri="{FF2B5EF4-FFF2-40B4-BE49-F238E27FC236}">
                <a16:creationId xmlns:a16="http://schemas.microsoft.com/office/drawing/2014/main" id="{912FD61E-4DF5-41F6-B6BE-34552327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993102"/>
            <a:ext cx="6396624" cy="54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4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5400" dirty="0">
                <a:cs typeface="Calibri"/>
              </a:rPr>
              <a:t>Controller</a:t>
            </a:r>
            <a:endParaRPr lang="vi-VN" sz="36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D569DA50-9D93-4D4A-B1E9-5D51F1CC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61" y="2594229"/>
            <a:ext cx="1961388" cy="6617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vi-VN" dirty="0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8349E34D-1391-42A3-8909-8579CD18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333" y="1471450"/>
            <a:ext cx="4653418" cy="35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6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5400" dirty="0">
                <a:cs typeface="Calibri"/>
              </a:rPr>
              <a:t>Entity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D569DA50-9D93-4D4A-B1E9-5D51F1CC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61" y="2594229"/>
            <a:ext cx="1961388" cy="6617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32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40090-3A89-4DAB-9774-D356749C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075" y="772889"/>
            <a:ext cx="6503786" cy="57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0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74" y="639520"/>
            <a:ext cx="3895114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4400" dirty="0"/>
              <a:t>Interbank Subsystem</a:t>
            </a:r>
            <a:endParaRPr lang="vi-VN" sz="4400" dirty="0">
              <a:ea typeface="+mn-ea"/>
              <a:cs typeface="+mn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D569DA50-9D93-4D4A-B1E9-5D51F1CC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905553" cy="14587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vi-VN" sz="3200" dirty="0">
              <a:ea typeface="+mn-ea"/>
              <a:cs typeface="+mn-cs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D7E9F85-57BF-4C35-B33F-5A6A53C4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962" y="1185860"/>
            <a:ext cx="6981574" cy="50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0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74" y="639520"/>
            <a:ext cx="3721274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4400" dirty="0"/>
              <a:t>System Class Diagram</a:t>
            </a:r>
            <a:endParaRPr lang="vi-VN" sz="4400" dirty="0">
              <a:ea typeface="+mn-ea"/>
              <a:cs typeface="+mn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D569DA50-9D93-4D4A-B1E9-5D51F1CC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923309" cy="10446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vi-VN" sz="3200" dirty="0"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1003F-B5A3-402B-8793-63934276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104" y="266596"/>
            <a:ext cx="7620542" cy="62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3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vi-VN" sz="7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5. Design Consideration​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34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44DC2E-50C7-47EB-8E40-E98B30630156}"/>
              </a:ext>
            </a:extLst>
          </p:cNvPr>
          <p:cNvSpPr txBox="1">
            <a:spLocks/>
          </p:cNvSpPr>
          <p:nvPr/>
        </p:nvSpPr>
        <p:spPr>
          <a:xfrm>
            <a:off x="669036" y="4818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5.1. Design Concepts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9D8749-E45F-4307-8224-3347BD4DB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807369"/>
            <a:ext cx="5091071" cy="4351338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en-US" sz="3200" dirty="0"/>
              <a:t>Coupling</a:t>
            </a:r>
          </a:p>
          <a:p>
            <a:pPr lvl="1"/>
            <a:r>
              <a:rPr lang="en-US" sz="2600" dirty="0" err="1"/>
              <a:t>Hầu</a:t>
            </a:r>
            <a:r>
              <a:rPr lang="en-US" sz="2600" dirty="0"/>
              <a:t> </a:t>
            </a:r>
            <a:r>
              <a:rPr lang="en-US" sz="2600" dirty="0" err="1"/>
              <a:t>hết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package </a:t>
            </a:r>
            <a:r>
              <a:rPr lang="en-US" sz="2600" dirty="0" err="1"/>
              <a:t>đều</a:t>
            </a:r>
            <a:r>
              <a:rPr lang="en-US" sz="2600" dirty="0"/>
              <a:t> </a:t>
            </a:r>
            <a:r>
              <a:rPr lang="en-US" sz="2600" dirty="0" err="1"/>
              <a:t>đạt</a:t>
            </a:r>
            <a:r>
              <a:rPr lang="en-US" sz="2600" dirty="0"/>
              <a:t> Data Coupling</a:t>
            </a:r>
          </a:p>
          <a:p>
            <a:pPr lvl="1"/>
            <a:r>
              <a:rPr lang="en-US" sz="2600" dirty="0"/>
              <a:t>Control Coupling</a:t>
            </a:r>
          </a:p>
          <a:p>
            <a:pPr marL="914400" lvl="2" indent="0">
              <a:buNone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content </a:t>
            </a:r>
            <a:r>
              <a:rPr lang="en-US" dirty="0" err="1"/>
              <a:t>của</a:t>
            </a:r>
            <a:r>
              <a:rPr lang="en-US" dirty="0"/>
              <a:t> transaction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cọc</a:t>
            </a:r>
            <a:r>
              <a:rPr lang="en-US" dirty="0"/>
              <a:t> hay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E240DA-D24D-4B87-B35A-F72C1396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07" y="1917065"/>
            <a:ext cx="6011269" cy="49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4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44DC2E-50C7-47EB-8E40-E98B30630156}"/>
              </a:ext>
            </a:extLst>
          </p:cNvPr>
          <p:cNvSpPr txBox="1">
            <a:spLocks/>
          </p:cNvSpPr>
          <p:nvPr/>
        </p:nvSpPr>
        <p:spPr>
          <a:xfrm>
            <a:off x="669036" y="4818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5.1. Design Concepts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9D8749-E45F-4307-8224-3347BD4DB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807369"/>
            <a:ext cx="5091071" cy="4351338"/>
          </a:xfrm>
        </p:spPr>
        <p:txBody>
          <a:bodyPr/>
          <a:lstStyle/>
          <a:p>
            <a:pPr marL="514350" indent="-514350">
              <a:buAutoNum type="alphaLcParenR" startAt="2"/>
            </a:pPr>
            <a:r>
              <a:rPr lang="en-US" sz="3200" dirty="0" err="1"/>
              <a:t>Cohension</a:t>
            </a:r>
            <a:endParaRPr lang="en-US" sz="2800" dirty="0"/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Logical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Cohension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</a:rPr>
              <a:t>Lớp</a:t>
            </a:r>
            <a:r>
              <a:rPr lang="en-US" dirty="0">
                <a:solidFill>
                  <a:srgbClr val="000000"/>
                </a:solidFill>
              </a:rPr>
              <a:t> API </a:t>
            </a:r>
            <a:r>
              <a:rPr lang="en-US" dirty="0" err="1">
                <a:solidFill>
                  <a:srgbClr val="000000"/>
                </a:solidFill>
              </a:rPr>
              <a:t>đ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ịnh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nghĩa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hai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phương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thức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để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1" i="0" dirty="0">
                <a:solidFill>
                  <a:srgbClr val="000000"/>
                </a:solidFill>
                <a:effectLst/>
              </a:rPr>
              <a:t>get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và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1" i="0" dirty="0">
                <a:solidFill>
                  <a:srgbClr val="000000"/>
                </a:solidFill>
                <a:effectLst/>
              </a:rPr>
              <a:t>post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dữ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liệu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Các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phương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thức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này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chỉ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liên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quan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với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nhau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về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</a:rPr>
              <a:t>mặt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logic.</a:t>
            </a:r>
          </a:p>
          <a:p>
            <a:pPr lvl="1"/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Coincidental Cohesion</a:t>
            </a:r>
          </a:p>
          <a:p>
            <a:pPr marL="457200" lvl="1" indent="0">
              <a:buNone/>
            </a:pPr>
            <a:r>
              <a:rPr lang="en-US" sz="22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phương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thức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đặt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module </a:t>
            </a:r>
            <a:r>
              <a:rPr lang="en-US" sz="2200" b="1" dirty="0">
                <a:effectLst/>
                <a:ea typeface="Times New Roman" panose="02020603050405020304" pitchFamily="18" charset="0"/>
              </a:rPr>
              <a:t>Utils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là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ngẫu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nhiên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quan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hệ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logic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gì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với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nhau</a:t>
            </a:r>
            <a:endParaRPr lang="en-US" sz="2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98A15-F93A-4DF8-BD3F-5FA66D44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142" y="1898942"/>
            <a:ext cx="4933349" cy="21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1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vi-VN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1. Member Contribution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Bảng 6">
            <a:extLst>
              <a:ext uri="{FF2B5EF4-FFF2-40B4-BE49-F238E27FC236}">
                <a16:creationId xmlns:a16="http://schemas.microsoft.com/office/drawing/2014/main" id="{6E88D08F-3F01-4335-B86A-2873EFC96A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221701"/>
              </p:ext>
            </p:extLst>
          </p:nvPr>
        </p:nvGraphicFramePr>
        <p:xfrm>
          <a:off x="838200" y="2055813"/>
          <a:ext cx="10515600" cy="425111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647379">
                  <a:extLst>
                    <a:ext uri="{9D8B030D-6E8A-4147-A177-3AD203B41FA5}">
                      <a16:colId xmlns:a16="http://schemas.microsoft.com/office/drawing/2014/main" val="3765233589"/>
                    </a:ext>
                  </a:extLst>
                </a:gridCol>
                <a:gridCol w="1483770">
                  <a:extLst>
                    <a:ext uri="{9D8B030D-6E8A-4147-A177-3AD203B41FA5}">
                      <a16:colId xmlns:a16="http://schemas.microsoft.com/office/drawing/2014/main" val="1672525048"/>
                    </a:ext>
                  </a:extLst>
                </a:gridCol>
                <a:gridCol w="1342664">
                  <a:extLst>
                    <a:ext uri="{9D8B030D-6E8A-4147-A177-3AD203B41FA5}">
                      <a16:colId xmlns:a16="http://schemas.microsoft.com/office/drawing/2014/main" val="802821255"/>
                    </a:ext>
                  </a:extLst>
                </a:gridCol>
                <a:gridCol w="1828378">
                  <a:extLst>
                    <a:ext uri="{9D8B030D-6E8A-4147-A177-3AD203B41FA5}">
                      <a16:colId xmlns:a16="http://schemas.microsoft.com/office/drawing/2014/main" val="3392970319"/>
                    </a:ext>
                  </a:extLst>
                </a:gridCol>
                <a:gridCol w="2384250">
                  <a:extLst>
                    <a:ext uri="{9D8B030D-6E8A-4147-A177-3AD203B41FA5}">
                      <a16:colId xmlns:a16="http://schemas.microsoft.com/office/drawing/2014/main" val="917375166"/>
                    </a:ext>
                  </a:extLst>
                </a:gridCol>
                <a:gridCol w="1829159">
                  <a:extLst>
                    <a:ext uri="{9D8B030D-6E8A-4147-A177-3AD203B41FA5}">
                      <a16:colId xmlns:a16="http://schemas.microsoft.com/office/drawing/2014/main" val="272373893"/>
                    </a:ext>
                  </a:extLst>
                </a:gridCol>
              </a:tblGrid>
              <a:tr h="5594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dirty="0" err="1"/>
                        <a:t>Họ</a:t>
                      </a:r>
                      <a:r>
                        <a:rPr lang="vi-VN" sz="1400" b="0" dirty="0"/>
                        <a:t> tên </a:t>
                      </a:r>
                      <a:endParaRPr lang="vi-VN" sz="1400" b="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u="none" strike="noStrike" noProof="0" dirty="0" err="1"/>
                        <a:t>Requirement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Analysis</a:t>
                      </a:r>
                      <a:r>
                        <a:rPr lang="vi-VN" sz="1400" b="0" u="none" strike="noStrike" noProof="0" dirty="0"/>
                        <a:t> 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u="none" strike="noStrike" noProof="0" dirty="0" err="1"/>
                        <a:t>Architecture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Design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u="none" strike="noStrike" noProof="0" dirty="0" err="1"/>
                        <a:t>Interface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Design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u="none" strike="noStrike" noProof="0" dirty="0" err="1"/>
                        <a:t>Class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Design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and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Data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Modeling</a:t>
                      </a:r>
                      <a:endParaRPr lang="vi-VN" sz="1400" b="0" i="0" u="none" strike="noStrike" noProof="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u="none" strike="noStrike" noProof="0" dirty="0" err="1"/>
                        <a:t>Programming</a:t>
                      </a:r>
                      <a:endParaRPr lang="vi-VN" sz="1400" b="0" i="0" u="none" strike="noStrike" noProof="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3406576265"/>
                  </a:ext>
                </a:extLst>
              </a:tr>
              <a:tr h="5594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Nguyễn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Thị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Thắm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r>
                        <a:rPr lang="vi-VN" sz="1400" dirty="0" err="1"/>
                        <a:t>Rent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Bike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r>
                        <a:rPr lang="vi-VN" sz="1400" dirty="0" err="1"/>
                        <a:t>View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Bike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u="none" strike="noStrike" noProof="0" dirty="0" err="1"/>
                        <a:t>Dock</a:t>
                      </a:r>
                      <a:r>
                        <a:rPr lang="vi-VN" sz="1400" b="0" u="none" strike="noStrike" noProof="0" dirty="0"/>
                        <a:t>, </a:t>
                      </a:r>
                      <a:r>
                        <a:rPr lang="vi-VN" sz="1400" b="0" u="none" strike="noStrike" noProof="0" dirty="0" err="1"/>
                        <a:t>Payment</a:t>
                      </a:r>
                      <a:r>
                        <a:rPr lang="vi-VN" sz="1400" b="0" u="none" strike="noStrike" noProof="0" dirty="0"/>
                        <a:t>, </a:t>
                      </a:r>
                      <a:r>
                        <a:rPr lang="vi-VN" sz="1400" b="0" u="none" strike="noStrike" noProof="0" dirty="0" err="1"/>
                        <a:t>Result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Screen</a:t>
                      </a:r>
                      <a:endParaRPr lang="vi-VN" sz="1400" b="0" i="0" u="none" strike="noStrike" noProof="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Payment</a:t>
                      </a:r>
                      <a:r>
                        <a:rPr lang="vi-VN" sz="1400" dirty="0"/>
                        <a:t> + </a:t>
                      </a:r>
                      <a:r>
                        <a:rPr lang="vi-VN" sz="1400" dirty="0" err="1"/>
                        <a:t>Create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project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and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package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Connect</a:t>
                      </a:r>
                      <a:r>
                        <a:rPr lang="vi-VN" sz="1400" dirty="0"/>
                        <a:t> to </a:t>
                      </a:r>
                      <a:r>
                        <a:rPr lang="vi-VN" sz="1400" dirty="0" err="1"/>
                        <a:t>database</a:t>
                      </a:r>
                      <a:r>
                        <a:rPr lang="vi-VN" sz="1400" dirty="0"/>
                        <a:t> + </a:t>
                      </a:r>
                      <a:r>
                        <a:rPr lang="vi-VN" sz="1400" dirty="0" err="1"/>
                        <a:t>Control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3446500818"/>
                  </a:ext>
                </a:extLst>
              </a:tr>
              <a:tr h="7372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Phạm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Thị</a:t>
                      </a:r>
                      <a:r>
                        <a:rPr lang="vi-VN" sz="1400" dirty="0"/>
                        <a:t> Vân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r>
                        <a:rPr lang="vi-VN" sz="1400" dirty="0" err="1"/>
                        <a:t>Return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Bike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r>
                        <a:rPr lang="vi-VN" sz="1400" dirty="0" err="1"/>
                        <a:t>Rent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Bike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Rent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Return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Bike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Rent</a:t>
                      </a:r>
                      <a:r>
                        <a:rPr lang="vi-VN" sz="1400" dirty="0"/>
                        <a:t>, </a:t>
                      </a:r>
                      <a:r>
                        <a:rPr lang="vi-VN" sz="1400" dirty="0" err="1"/>
                        <a:t>Return</a:t>
                      </a:r>
                      <a:r>
                        <a:rPr lang="vi-VN" sz="1400" dirty="0"/>
                        <a:t> + </a:t>
                      </a:r>
                      <a:r>
                        <a:rPr lang="vi-VN" sz="1400" b="0" u="none" strike="noStrike" noProof="0" dirty="0" err="1"/>
                        <a:t>Physical</a:t>
                      </a:r>
                      <a:r>
                        <a:rPr lang="vi-VN" sz="1400" b="0" u="none" strike="noStrike" noProof="0" dirty="0"/>
                        <a:t> </a:t>
                      </a:r>
                      <a:r>
                        <a:rPr lang="vi-VN" sz="1400" b="0" u="none" strike="noStrike" noProof="0" dirty="0" err="1"/>
                        <a:t>data</a:t>
                      </a:r>
                      <a:r>
                        <a:rPr lang="vi-VN" sz="1400" b="0" u="none" strike="noStrike" noProof="0" dirty="0"/>
                        <a:t> </a:t>
                      </a:r>
                      <a:endParaRPr lang="vi-VN" dirty="0"/>
                    </a:p>
                    <a:p>
                      <a:pPr lvl="0">
                        <a:buNone/>
                      </a:pPr>
                      <a:r>
                        <a:rPr lang="vi-VN" sz="1400" b="0" u="none" strike="noStrike" noProof="0" dirty="0" err="1"/>
                        <a:t>model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u="none" strike="noStrike" noProof="0" dirty="0" err="1"/>
                        <a:t>Connect</a:t>
                      </a:r>
                      <a:r>
                        <a:rPr lang="vi-VN" sz="1400" b="0" u="none" strike="noStrike" noProof="0" dirty="0"/>
                        <a:t> to </a:t>
                      </a:r>
                      <a:r>
                        <a:rPr lang="vi-VN" sz="1400" b="0" u="none" strike="noStrike" noProof="0" dirty="0" err="1"/>
                        <a:t>database</a:t>
                      </a:r>
                      <a:r>
                        <a:rPr lang="vi-VN" sz="1400" b="0" u="none" strike="noStrike" noProof="0" dirty="0"/>
                        <a:t>+ </a:t>
                      </a:r>
                      <a:r>
                        <a:rPr lang="vi-VN" sz="1400" dirty="0" err="1"/>
                        <a:t>Control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4269733031"/>
                  </a:ext>
                </a:extLst>
              </a:tr>
              <a:tr h="3189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Phạm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Thị</a:t>
                      </a:r>
                      <a:r>
                        <a:rPr lang="vi-VN" sz="1400" dirty="0"/>
                        <a:t> Duyên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View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Bike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Return</a:t>
                      </a:r>
                      <a:r>
                        <a:rPr lang="vi-VN" sz="1400" dirty="0"/>
                        <a:t> </a:t>
                      </a:r>
                      <a:r>
                        <a:rPr lang="vi-VN" sz="1400" dirty="0" err="1"/>
                        <a:t>Bike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Home</a:t>
                      </a:r>
                      <a:r>
                        <a:rPr lang="vi-VN" sz="1400" dirty="0"/>
                        <a:t>, </a:t>
                      </a:r>
                      <a:r>
                        <a:rPr lang="vi-VN" sz="1400" dirty="0" err="1"/>
                        <a:t>Bike</a:t>
                      </a:r>
                      <a:r>
                        <a:rPr lang="vi-VN" sz="1400" dirty="0"/>
                        <a:t> </a:t>
                      </a:r>
                      <a:r>
                        <a:rPr lang="vi-VN" sz="1400" dirty="0" err="1"/>
                        <a:t>Info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Entity</a:t>
                      </a:r>
                      <a:r>
                        <a:rPr lang="vi-VN" sz="1400" dirty="0"/>
                        <a:t> +</a:t>
                      </a:r>
                      <a:r>
                        <a:rPr lang="vi-VN" sz="1400" b="0" u="none" strike="noStrike" noProof="0" dirty="0"/>
                        <a:t> </a:t>
                      </a:r>
                      <a:r>
                        <a:rPr lang="vi-VN" sz="1400" b="0" u="none" strike="noStrike" noProof="0" dirty="0" err="1"/>
                        <a:t>Physical</a:t>
                      </a:r>
                      <a:r>
                        <a:rPr lang="vi-VN" sz="1400" b="0" u="none" strike="noStrike" noProof="0" dirty="0"/>
                        <a:t> </a:t>
                      </a:r>
                      <a:r>
                        <a:rPr lang="vi-VN" sz="1400" b="0" u="none" strike="noStrike" noProof="0" dirty="0" err="1"/>
                        <a:t>data</a:t>
                      </a:r>
                      <a:r>
                        <a:rPr lang="vi-VN" sz="1400" b="0" u="none" strike="noStrike" noProof="0" dirty="0"/>
                        <a:t> </a:t>
                      </a:r>
                      <a:r>
                        <a:rPr lang="vi-VN" sz="1400" b="0" u="none" strike="noStrike" noProof="0" dirty="0" err="1"/>
                        <a:t>model</a:t>
                      </a:r>
                      <a:endParaRPr lang="vi-VN" sz="1400" b="0" i="0" u="none" strike="noStrike" noProof="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Control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550724367"/>
                  </a:ext>
                </a:extLst>
              </a:tr>
              <a:tr h="8000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General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Review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Review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Review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u="none" strike="noStrike" noProof="0" dirty="0" err="1"/>
                        <a:t>Concept</a:t>
                      </a:r>
                      <a:r>
                        <a:rPr lang="vi-VN" sz="1400" b="0" u="none" strike="noStrike" noProof="0" dirty="0"/>
                        <a:t> </a:t>
                      </a:r>
                      <a:r>
                        <a:rPr lang="vi-VN" sz="1400" b="0" u="none" strike="noStrike" noProof="0" dirty="0" err="1"/>
                        <a:t>data</a:t>
                      </a:r>
                      <a:r>
                        <a:rPr lang="vi-VN" sz="1400" b="0" u="none" strike="noStrike" noProof="0" dirty="0"/>
                        <a:t> </a:t>
                      </a:r>
                      <a:endParaRPr lang="vi-VN" sz="1400" dirty="0"/>
                    </a:p>
                    <a:p>
                      <a:pPr lvl="0">
                        <a:buNone/>
                      </a:pPr>
                      <a:r>
                        <a:rPr lang="vi-VN" sz="1400" b="0" u="none" strike="noStrike" noProof="0" dirty="0" err="1"/>
                        <a:t>model</a:t>
                      </a:r>
                      <a:r>
                        <a:rPr lang="vi-VN" sz="1400" b="0" u="none" strike="noStrike" noProof="0" dirty="0"/>
                        <a:t> + </a:t>
                      </a:r>
                      <a:r>
                        <a:rPr lang="vi-VN" sz="1400" b="0" u="none" strike="noStrike" noProof="0" dirty="0" err="1"/>
                        <a:t>Logic</a:t>
                      </a:r>
                      <a:r>
                        <a:rPr lang="vi-VN" sz="1400" b="0" u="none" strike="noStrike" noProof="0" dirty="0"/>
                        <a:t> </a:t>
                      </a:r>
                      <a:endParaRPr lang="vi-VN" sz="1400" dirty="0"/>
                    </a:p>
                    <a:p>
                      <a:pPr lvl="0">
                        <a:buNone/>
                      </a:pPr>
                      <a:r>
                        <a:rPr lang="vi-VN" sz="1400" b="0" u="none" strike="noStrike" noProof="0" dirty="0" err="1"/>
                        <a:t>data</a:t>
                      </a:r>
                      <a:r>
                        <a:rPr lang="vi-VN" sz="1400" b="0" u="none" strike="noStrike" noProof="0" dirty="0"/>
                        <a:t> + </a:t>
                      </a:r>
                      <a:r>
                        <a:rPr lang="vi-VN" sz="1400" b="0" u="none" strike="noStrike" noProof="0" dirty="0" err="1"/>
                        <a:t>Class</a:t>
                      </a:r>
                      <a:r>
                        <a:rPr lang="vi-VN" sz="1400" b="0" u="none" strike="noStrike" noProof="0" dirty="0"/>
                        <a:t> </a:t>
                      </a:r>
                      <a:r>
                        <a:rPr lang="vi-VN" sz="1400" b="0" u="none" strike="noStrike" noProof="0" dirty="0" err="1"/>
                        <a:t>design</a:t>
                      </a:r>
                      <a:endParaRPr lang="vi-VN" sz="1400" b="0" i="0" u="none" strike="noStrike" noProof="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 err="1"/>
                        <a:t>Review</a:t>
                      </a:r>
                      <a:r>
                        <a:rPr lang="vi-VN" sz="1400" dirty="0"/>
                        <a:t> + </a:t>
                      </a:r>
                      <a:r>
                        <a:rPr lang="vi-VN" sz="1400" dirty="0" err="1"/>
                        <a:t>Refactor</a:t>
                      </a:r>
                      <a:endParaRPr lang="vi-VN" sz="140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2699602587"/>
                  </a:ext>
                </a:extLst>
              </a:tr>
              <a:tr h="3189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1" dirty="0" err="1"/>
                        <a:t>Rate</a:t>
                      </a:r>
                      <a:endParaRPr lang="vi-VN" sz="1400" b="1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713129850"/>
                  </a:ext>
                </a:extLst>
              </a:tr>
              <a:tr h="3189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dirty="0" err="1"/>
                        <a:t>Nguyễn</a:t>
                      </a:r>
                      <a:r>
                        <a:rPr lang="vi-VN" sz="1400" b="0" dirty="0"/>
                        <a:t> </a:t>
                      </a:r>
                      <a:r>
                        <a:rPr lang="vi-VN" sz="1400" b="0" dirty="0" err="1"/>
                        <a:t>Thị</a:t>
                      </a:r>
                      <a:r>
                        <a:rPr lang="vi-VN" sz="1400" b="0" dirty="0"/>
                        <a:t> </a:t>
                      </a:r>
                      <a:r>
                        <a:rPr lang="vi-VN" sz="1400" b="0" dirty="0" err="1"/>
                        <a:t>Thắm</a:t>
                      </a:r>
                      <a:endParaRPr lang="vi-VN" sz="1400" b="0" dirty="0" err="1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40%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35%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4082051039"/>
                  </a:ext>
                </a:extLst>
              </a:tr>
              <a:tr h="3189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dirty="0" err="1"/>
                        <a:t>Phạm</a:t>
                      </a:r>
                      <a:r>
                        <a:rPr lang="vi-VN" sz="1400" b="0" dirty="0"/>
                        <a:t> </a:t>
                      </a:r>
                      <a:r>
                        <a:rPr lang="vi-VN" sz="1400" b="0" dirty="0" err="1"/>
                        <a:t>Thị</a:t>
                      </a:r>
                      <a:r>
                        <a:rPr lang="vi-VN" sz="1400" b="0" dirty="0"/>
                        <a:t> Vân</a:t>
                      </a:r>
                      <a:endParaRPr lang="vi-VN" sz="1400" b="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30%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35%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3939273955"/>
                  </a:ext>
                </a:extLst>
              </a:tr>
              <a:tr h="3189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b="0" dirty="0" err="1"/>
                        <a:t>Phạm</a:t>
                      </a:r>
                      <a:r>
                        <a:rPr lang="vi-VN" sz="1400" b="0" dirty="0"/>
                        <a:t> </a:t>
                      </a:r>
                      <a:r>
                        <a:rPr lang="vi-VN" sz="1400" b="0" dirty="0" err="1"/>
                        <a:t>Thị</a:t>
                      </a:r>
                      <a:r>
                        <a:rPr lang="vi-VN" sz="1400" b="0" dirty="0"/>
                        <a:t> Duyên</a:t>
                      </a:r>
                      <a:endParaRPr lang="vi-VN" sz="1400" b="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30%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33%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400" dirty="0"/>
                        <a:t>30%</a:t>
                      </a:r>
                      <a:endParaRPr lang="vi-VN" sz="1400" dirty="0">
                        <a:latin typeface="Calibri"/>
                      </a:endParaRPr>
                    </a:p>
                  </a:txBody>
                  <a:tcPr marL="69576" marR="69576" marT="34788" marB="34788"/>
                </a:tc>
                <a:extLst>
                  <a:ext uri="{0D108BD9-81ED-4DB2-BD59-A6C34878D82A}">
                    <a16:rowId xmlns:a16="http://schemas.microsoft.com/office/drawing/2014/main" val="143983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85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44DC2E-50C7-47EB-8E40-E98B30630156}"/>
              </a:ext>
            </a:extLst>
          </p:cNvPr>
          <p:cNvSpPr txBox="1">
            <a:spLocks/>
          </p:cNvSpPr>
          <p:nvPr/>
        </p:nvSpPr>
        <p:spPr>
          <a:xfrm>
            <a:off x="836676" y="4869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sz="4200" dirty="0"/>
              <a:t>5.2. Design Principles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9D8749-E45F-4307-8224-3347BD4DB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8248" cy="4351338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Dependency Inversion</a:t>
            </a:r>
          </a:p>
          <a:p>
            <a:pPr marL="457200" lvl="1" indent="0">
              <a:buNone/>
            </a:pP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PaymentTransaction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chặt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chẽ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CreditCard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CreditCard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2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domestic debit card 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7C458-B0A9-4881-8EFD-BB417923B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448" y="1933680"/>
            <a:ext cx="27051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39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utoShape 4" descr="FASTING AND BEYOND | EPISODE 4 | LINKING FASTING &amp;amp; CHOLESTEROL, COLLEAGUES  WHO HATE ON FASTING | Q&amp;amp;A – The Fasting Doctor">
            <a:extLst>
              <a:ext uri="{FF2B5EF4-FFF2-40B4-BE49-F238E27FC236}">
                <a16:creationId xmlns:a16="http://schemas.microsoft.com/office/drawing/2014/main" id="{A3379688-EA83-46E7-BCF5-D8CB51E39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FASTING AND BEYOND | EPISODE 4 | LINKING FASTING &amp;amp; CHOLESTEROL, COLLEAGUES  WHO HATE ON FASTING | Q&amp;amp;A – The Fasting Doctor">
            <a:extLst>
              <a:ext uri="{FF2B5EF4-FFF2-40B4-BE49-F238E27FC236}">
                <a16:creationId xmlns:a16="http://schemas.microsoft.com/office/drawing/2014/main" id="{6CA85165-598C-4F4C-AD66-E603F00E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153" y="400249"/>
            <a:ext cx="6045694" cy="60575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4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vi-VN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2. Usecase Diagram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F1C6423-4F85-4D7F-B80E-DB65DEE90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149" y="1929384"/>
            <a:ext cx="5465701" cy="4251960"/>
          </a:xfrm>
        </p:spPr>
      </p:pic>
    </p:spTree>
    <p:extLst>
      <p:ext uri="{BB962C8B-B14F-4D97-AF65-F5344CB8AC3E}">
        <p14:creationId xmlns:p14="http://schemas.microsoft.com/office/powerpoint/2010/main" val="112552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vi-VN" sz="7200" dirty="0">
                <a:latin typeface="Calibri Light" panose="020F0302020204030204" pitchFamily="34" charset="0"/>
                <a:cs typeface="Calibri Light" panose="020F0302020204030204" pitchFamily="34" charset="0"/>
              </a:rPr>
              <a:t>3. Interaction Diagram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26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429304"/>
            <a:ext cx="3555860" cy="939725"/>
          </a:xfrm>
        </p:spPr>
        <p:txBody>
          <a:bodyPr anchor="b">
            <a:noAutofit/>
          </a:bodyPr>
          <a:lstStyle/>
          <a:p>
            <a:r>
              <a:rPr lang="vi-VN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  ViewBike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CEBB75-D927-4678-8A87-31286D649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628" y="451353"/>
            <a:ext cx="6132040" cy="6189144"/>
          </a:xfrm>
        </p:spPr>
      </p:pic>
    </p:spTree>
    <p:extLst>
      <p:ext uri="{BB962C8B-B14F-4D97-AF65-F5344CB8AC3E}">
        <p14:creationId xmlns:p14="http://schemas.microsoft.com/office/powerpoint/2010/main" val="2094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5" y="720310"/>
            <a:ext cx="4864964" cy="1719072"/>
          </a:xfrm>
        </p:spPr>
        <p:txBody>
          <a:bodyPr anchor="b">
            <a:noAutofit/>
          </a:bodyPr>
          <a:lstStyle/>
          <a:p>
            <a:r>
              <a:rPr lang="vi-VN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 View Bike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E39A6A-653D-431B-942C-35FF79921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37" y="416374"/>
            <a:ext cx="6186530" cy="5788585"/>
          </a:xfrm>
        </p:spPr>
      </p:pic>
    </p:spTree>
    <p:extLst>
      <p:ext uri="{BB962C8B-B14F-4D97-AF65-F5344CB8AC3E}">
        <p14:creationId xmlns:p14="http://schemas.microsoft.com/office/powerpoint/2010/main" val="305243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Hình ảnh 19">
            <a:extLst>
              <a:ext uri="{FF2B5EF4-FFF2-40B4-BE49-F238E27FC236}">
                <a16:creationId xmlns:a16="http://schemas.microsoft.com/office/drawing/2014/main" id="{8BC02A3D-41D4-442E-83B0-7A8014B75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452" y="416447"/>
            <a:ext cx="7608164" cy="6178050"/>
          </a:xfrm>
        </p:spPr>
      </p:pic>
      <p:sp>
        <p:nvSpPr>
          <p:cNvPr id="8" name="Tiêu đề 1">
            <a:extLst>
              <a:ext uri="{FF2B5EF4-FFF2-40B4-BE49-F238E27FC236}">
                <a16:creationId xmlns:a16="http://schemas.microsoft.com/office/drawing/2014/main" id="{4220BBC9-6EE3-40AD-84A7-43269E88266A}"/>
              </a:ext>
            </a:extLst>
          </p:cNvPr>
          <p:cNvSpPr txBox="1">
            <a:spLocks/>
          </p:cNvSpPr>
          <p:nvPr/>
        </p:nvSpPr>
        <p:spPr>
          <a:xfrm>
            <a:off x="257453" y="1163507"/>
            <a:ext cx="5051394" cy="1280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vi-VN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Rent Bike</a:t>
            </a:r>
          </a:p>
        </p:txBody>
      </p:sp>
    </p:spTree>
    <p:extLst>
      <p:ext uri="{BB962C8B-B14F-4D97-AF65-F5344CB8AC3E}">
        <p14:creationId xmlns:p14="http://schemas.microsoft.com/office/powerpoint/2010/main" val="181273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1163507"/>
            <a:ext cx="5051394" cy="1280314"/>
          </a:xfrm>
        </p:spPr>
        <p:txBody>
          <a:bodyPr anchor="b">
            <a:noAutofit/>
          </a:bodyPr>
          <a:lstStyle/>
          <a:p>
            <a:r>
              <a:rPr lang="en-US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vi-VN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Rent Bike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Hình ảnh 11">
            <a:extLst>
              <a:ext uri="{FF2B5EF4-FFF2-40B4-BE49-F238E27FC236}">
                <a16:creationId xmlns:a16="http://schemas.microsoft.com/office/drawing/2014/main" id="{F0E30285-C480-4808-9F02-0F1F75562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8847" y="259871"/>
            <a:ext cx="6731544" cy="6167611"/>
          </a:xfrm>
        </p:spPr>
      </p:pic>
    </p:spTree>
    <p:extLst>
      <p:ext uri="{BB962C8B-B14F-4D97-AF65-F5344CB8AC3E}">
        <p14:creationId xmlns:p14="http://schemas.microsoft.com/office/powerpoint/2010/main" val="276867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4679DCD-F975-47D4-8D65-72B56B1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65" y="970166"/>
            <a:ext cx="4989249" cy="1388426"/>
          </a:xfrm>
        </p:spPr>
        <p:txBody>
          <a:bodyPr anchor="b">
            <a:noAutofit/>
          </a:bodyPr>
          <a:lstStyle/>
          <a:p>
            <a:r>
              <a:rPr lang="en-US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vi-VN" sz="4200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 Bike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6ED9BBFA-1F0E-4CBA-9814-9C5B68DCF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7514" y="823862"/>
            <a:ext cx="6842342" cy="5429622"/>
          </a:xfrm>
        </p:spPr>
      </p:pic>
    </p:spTree>
    <p:extLst>
      <p:ext uri="{BB962C8B-B14F-4D97-AF65-F5344CB8AC3E}">
        <p14:creationId xmlns:p14="http://schemas.microsoft.com/office/powerpoint/2010/main" val="190594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5881BDE406844F97356154694A0E15" ma:contentTypeVersion="10" ma:contentTypeDescription="Create a new document." ma:contentTypeScope="" ma:versionID="9a8f66f6dbf9a045f56055c426a65caa">
  <xsd:schema xmlns:xsd="http://www.w3.org/2001/XMLSchema" xmlns:xs="http://www.w3.org/2001/XMLSchema" xmlns:p="http://schemas.microsoft.com/office/2006/metadata/properties" xmlns:ns2="1a9cf640-ae12-433f-b331-86505917ee54" xmlns:ns3="72d08563-38d6-4c1c-963d-945c318e7acc" targetNamespace="http://schemas.microsoft.com/office/2006/metadata/properties" ma:root="true" ma:fieldsID="ef21a375a5396f5948e63efdb3ead8f9" ns2:_="" ns3:_="">
    <xsd:import namespace="1a9cf640-ae12-433f-b331-86505917ee54"/>
    <xsd:import namespace="72d08563-38d6-4c1c-963d-945c318e7a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9cf640-ae12-433f-b331-86505917ee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d08563-38d6-4c1c-963d-945c318e7ac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B81980-7573-4017-B8E6-C9693C4DE564}"/>
</file>

<file path=customXml/itemProps2.xml><?xml version="1.0" encoding="utf-8"?>
<ds:datastoreItem xmlns:ds="http://schemas.openxmlformats.org/officeDocument/2006/customXml" ds:itemID="{DB3268E4-B5D7-4EBB-AFF1-A7F45529C5CB}"/>
</file>

<file path=customXml/itemProps3.xml><?xml version="1.0" encoding="utf-8"?>
<ds:datastoreItem xmlns:ds="http://schemas.openxmlformats.org/officeDocument/2006/customXml" ds:itemID="{13292B7E-C38C-459C-9F88-F915DD361876}"/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332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Agency FB</vt:lpstr>
      <vt:lpstr>Algerian</vt:lpstr>
      <vt:lpstr>Arial</vt:lpstr>
      <vt:lpstr>Calibri</vt:lpstr>
      <vt:lpstr>Calibri Light</vt:lpstr>
      <vt:lpstr>Times New Roman</vt:lpstr>
      <vt:lpstr>Office Theme</vt:lpstr>
      <vt:lpstr>Chủ đề của Office</vt:lpstr>
      <vt:lpstr>WELCOME</vt:lpstr>
      <vt:lpstr>1. Member Contribution</vt:lpstr>
      <vt:lpstr>2. Usecase Diagram</vt:lpstr>
      <vt:lpstr>3. Interaction Diagram</vt:lpstr>
      <vt:lpstr>  ViewBike</vt:lpstr>
      <vt:lpstr> View Bike</vt:lpstr>
      <vt:lpstr>PowerPoint Presentation</vt:lpstr>
      <vt:lpstr>  Rent Bike</vt:lpstr>
      <vt:lpstr>  Return Bike</vt:lpstr>
      <vt:lpstr>PowerPoint Presentation</vt:lpstr>
      <vt:lpstr>4. Class Diagram</vt:lpstr>
      <vt:lpstr>View</vt:lpstr>
      <vt:lpstr>Controller</vt:lpstr>
      <vt:lpstr>Entity</vt:lpstr>
      <vt:lpstr>Interbank Subsystem</vt:lpstr>
      <vt:lpstr>System Class Diagram</vt:lpstr>
      <vt:lpstr>5. Design Consideration​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TCDN_ Phạm Thị Duyên</dc:creator>
  <cp:lastModifiedBy>TCDN_ Phạm Thị Duyên</cp:lastModifiedBy>
  <cp:revision>3</cp:revision>
  <dcterms:created xsi:type="dcterms:W3CDTF">2022-01-05T09:10:00Z</dcterms:created>
  <dcterms:modified xsi:type="dcterms:W3CDTF">2022-01-05T16:54:24Z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0x0101008B5881BDE406844F97356154694A0E15</vt:lpwstr>
  </property>
</Properties>
</file>