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A87689-65FC-4594-92C2-83A23309FD80}">
  <a:tblStyle styleId="{9BA87689-65FC-4594-92C2-83A23309FD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25cf5033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25cf5033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25cf50339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25cf50339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25cf5033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25cf50339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25cf50339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25cf5033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25cf50339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25cf50339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25cf50339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25cf50339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25cf50339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25cf50339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25cf5033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25cf5033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https://www.draw.io/#G1UgLWpppRa1Nly0UiHD7nbx-pNXs8_FGh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25cf5033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25cf5033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https://www.draw.io/#G1UgLWpppRa1Nly0UiHD7nbx-pNXs8_FGh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25cf5033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25cf5033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https://www.draw.io/#G1UgLWpppRa1Nly0UiHD7nbx-pNXs8_FGh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25cf5033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25cf5033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https://www.draw.io/#G1UgLWpppRa1Nly0UiHD7nbx-pNXs8_FGh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25cf5033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25cf5033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https://www.draw.io/#G1UgLWpppRa1Nly0UiHD7nbx-pNXs8_FGh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25cf50339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25cf50339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25cf5033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25cf5033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25cf5033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25cf5033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2"/>
                </a:solidFill>
                <a:latin typeface="Maven Pro"/>
                <a:ea typeface="Maven Pro"/>
                <a:cs typeface="Maven Pro"/>
                <a:sym typeface="Maven Pro"/>
              </a:rPr>
              <a:t>https://aws.amazon.com/blogs/big-data/how-smartnews-built-a-lambda-architecture-on-aws-to-analyze-customer-behavior-and-recommend-content/</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ws.amazon.com/s3" TargetMode="External"/><Relationship Id="rId4" Type="http://schemas.openxmlformats.org/officeDocument/2006/relationships/hyperlink" Target="https://aws.amazon.com/s3" TargetMode="External"/><Relationship Id="rId5" Type="http://schemas.openxmlformats.org/officeDocument/2006/relationships/hyperlink" Target="https://aws.amazon.com/s3" TargetMode="External"/><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docs.aws.amazon.com/datapipeline/latest/DeveloperGuide/dp-object-schedul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aws.amazon.com/datapipeline/latest/DeveloperGuide/dp-object-emractivity.html"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docs.aws.amazon.com/datapipeline/latest/DeveloperGuide/dp-object-emractivity.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ws.amazon.com/datapipeline"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ws.amazon.com/emr" TargetMode="External"/><Relationship Id="rId4" Type="http://schemas.openxmlformats.org/officeDocument/2006/relationships/hyperlink" Target="https://aws.amazon.com/emr" TargetMode="External"/><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87300" y="1635300"/>
            <a:ext cx="5002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imple data pipeline for ETL and data</a:t>
            </a:r>
            <a:endParaRPr/>
          </a:p>
          <a:p>
            <a:pPr indent="0" lvl="0" marL="0" rtl="0" algn="l">
              <a:spcBef>
                <a:spcPts val="0"/>
              </a:spcBef>
              <a:spcAft>
                <a:spcPts val="0"/>
              </a:spcAft>
              <a:buNone/>
            </a:pPr>
            <a:r>
              <a:rPr lang="en"/>
              <a:t>aggregation</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ê Văn Duyệt (me [at] duyet.net)</a:t>
            </a:r>
            <a:endParaRPr/>
          </a:p>
          <a:p>
            <a:pPr indent="0" lvl="0" marL="0" rtl="0" algn="l">
              <a:spcBef>
                <a:spcPts val="0"/>
              </a:spcBef>
              <a:spcAft>
                <a:spcPts val="0"/>
              </a:spcAft>
              <a:buNone/>
            </a:pPr>
            <a:r>
              <a:rPr lang="en"/>
              <a:t>12-09-2018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 </a:t>
            </a:r>
            <a:r>
              <a:rPr lang="en"/>
              <a:t>components (3)</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42" name="Google Shape;342;p22"/>
          <p:cNvSpPr txBox="1"/>
          <p:nvPr/>
        </p:nvSpPr>
        <p:spPr>
          <a:xfrm>
            <a:off x="441150" y="1534025"/>
            <a:ext cx="8271600" cy="3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Main service components:</a:t>
            </a:r>
            <a:endParaRPr b="1">
              <a:solidFill>
                <a:srgbClr val="FF9900"/>
              </a:solidFill>
            </a:endParaRPr>
          </a:p>
          <a:p>
            <a:pPr indent="-317500" lvl="0" marL="457200" rtl="0" algn="l">
              <a:spcBef>
                <a:spcPts val="0"/>
              </a:spcBef>
              <a:spcAft>
                <a:spcPts val="0"/>
              </a:spcAft>
              <a:buSzPts val="1400"/>
              <a:buChar char="-"/>
            </a:pPr>
            <a:r>
              <a:rPr b="1" lang="en" u="sng">
                <a:solidFill>
                  <a:schemeClr val="hlink"/>
                </a:solidFill>
                <a:hlinkClick r:id="rId3"/>
              </a:rPr>
              <a:t>AWS </a:t>
            </a:r>
            <a:r>
              <a:rPr b="1" lang="en" u="sng">
                <a:solidFill>
                  <a:schemeClr val="hlink"/>
                </a:solidFill>
                <a:hlinkClick r:id="rId4"/>
              </a:rPr>
              <a:t>S3</a:t>
            </a:r>
            <a:r>
              <a:rPr b="1" lang="en" u="sng">
                <a:solidFill>
                  <a:schemeClr val="hlink"/>
                </a:solidFill>
                <a:hlinkClick r:id="rId5"/>
              </a:rPr>
              <a:t>:</a:t>
            </a:r>
            <a:r>
              <a:rPr lang="en"/>
              <a:t> </a:t>
            </a:r>
            <a:r>
              <a:rPr lang="en"/>
              <a:t>Amazon S3 is object storage built to store and retrieve any amount of data from anywhere. When it comes to Hadoop data storage on the cloud though, the rivalry lies between Hadoop Distributed File System (HDFS) and Amazon's Simple Storage Service (S3). Although Apache Hadoop traditionally works with HDFS, it can also use S3 since it meets Hadoop's file system requirements.</a:t>
            </a:r>
            <a:endParaRPr/>
          </a:p>
          <a:p>
            <a:pPr indent="-317500" lvl="0" marL="457200" rtl="0" algn="l">
              <a:spcBef>
                <a:spcPts val="0"/>
              </a:spcBef>
              <a:spcAft>
                <a:spcPts val="0"/>
              </a:spcAft>
              <a:buSzPts val="1400"/>
              <a:buChar char="-"/>
            </a:pPr>
            <a:r>
              <a:rPr lang="en"/>
              <a:t>You can use Amazon S3 as storage option on EMR without configuring anything by just using URI scheme </a:t>
            </a:r>
            <a:r>
              <a:rPr b="1" lang="en"/>
              <a:t>s3://</a:t>
            </a:r>
            <a:endParaRPr/>
          </a:p>
          <a:p>
            <a:pPr indent="0" lvl="0" marL="0" rtl="0" algn="l">
              <a:spcBef>
                <a:spcPts val="0"/>
              </a:spcBef>
              <a:spcAft>
                <a:spcPts val="0"/>
              </a:spcAft>
              <a:buNone/>
            </a:pPr>
            <a:r>
              <a:rPr lang="en"/>
              <a:t>	</a:t>
            </a:r>
            <a:endParaRPr/>
          </a:p>
          <a:p>
            <a:pPr indent="0" lvl="0" marL="457200" rtl="0" algn="l">
              <a:spcBef>
                <a:spcPts val="0"/>
              </a:spcBef>
              <a:spcAft>
                <a:spcPts val="0"/>
              </a:spcAft>
              <a:buNone/>
            </a:pPr>
            <a:r>
              <a:t/>
            </a:r>
            <a:endParaRPr/>
          </a:p>
        </p:txBody>
      </p:sp>
      <p:sp>
        <p:nvSpPr>
          <p:cNvPr id="343" name="Google Shape;343;p22"/>
          <p:cNvSpPr txBox="1"/>
          <p:nvPr/>
        </p:nvSpPr>
        <p:spPr>
          <a:xfrm>
            <a:off x="787050" y="4910700"/>
            <a:ext cx="61632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44" name="Google Shape;344;p22"/>
          <p:cNvPicPr preferRelativeResize="0"/>
          <p:nvPr/>
        </p:nvPicPr>
        <p:blipFill>
          <a:blip r:embed="rId6">
            <a:alphaModFix/>
          </a:blip>
          <a:stretch>
            <a:fillRect/>
          </a:stretch>
        </p:blipFill>
        <p:spPr>
          <a:xfrm>
            <a:off x="2893225" y="3353725"/>
            <a:ext cx="4181975" cy="155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 in detail </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pic>
        <p:nvPicPr>
          <p:cNvPr id="350" name="Google Shape;350;p23"/>
          <p:cNvPicPr preferRelativeResize="0"/>
          <p:nvPr/>
        </p:nvPicPr>
        <p:blipFill>
          <a:blip r:embed="rId3">
            <a:alphaModFix/>
          </a:blip>
          <a:stretch>
            <a:fillRect/>
          </a:stretch>
        </p:blipFill>
        <p:spPr>
          <a:xfrm>
            <a:off x="5255856" y="1804800"/>
            <a:ext cx="3888144" cy="3338700"/>
          </a:xfrm>
          <a:prstGeom prst="rect">
            <a:avLst/>
          </a:prstGeom>
          <a:noFill/>
          <a:ln>
            <a:noFill/>
          </a:ln>
        </p:spPr>
      </p:pic>
      <p:sp>
        <p:nvSpPr>
          <p:cNvPr id="351" name="Google Shape;351;p23"/>
          <p:cNvSpPr txBox="1"/>
          <p:nvPr/>
        </p:nvSpPr>
        <p:spPr>
          <a:xfrm>
            <a:off x="787050" y="4910700"/>
            <a:ext cx="61632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352" name="Google Shape;352;p23"/>
          <p:cNvSpPr txBox="1"/>
          <p:nvPr/>
        </p:nvSpPr>
        <p:spPr>
          <a:xfrm>
            <a:off x="441150" y="1534025"/>
            <a:ext cx="5655600" cy="3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Data flows</a:t>
            </a:r>
            <a:r>
              <a:rPr b="1" lang="en">
                <a:solidFill>
                  <a:srgbClr val="FF9900"/>
                </a:solidFill>
              </a:rPr>
              <a:t>:</a:t>
            </a:r>
            <a:endParaRPr b="1">
              <a:solidFill>
                <a:srgbClr val="FF9900"/>
              </a:solidFill>
            </a:endParaRPr>
          </a:p>
          <a:p>
            <a:pPr indent="0" lvl="0" marL="0" rtl="0" algn="l">
              <a:spcBef>
                <a:spcPts val="0"/>
              </a:spcBef>
              <a:spcAft>
                <a:spcPts val="0"/>
              </a:spcAft>
              <a:buNone/>
            </a:pPr>
            <a:r>
              <a:t/>
            </a:r>
            <a:endParaRPr b="1">
              <a:solidFill>
                <a:srgbClr val="FF9900"/>
              </a:solidFill>
            </a:endParaRPr>
          </a:p>
          <a:p>
            <a:pPr indent="0" lvl="0" marL="0" rtl="0" algn="l">
              <a:spcBef>
                <a:spcPts val="0"/>
              </a:spcBef>
              <a:spcAft>
                <a:spcPts val="0"/>
              </a:spcAft>
              <a:buNone/>
            </a:pPr>
            <a:r>
              <a:rPr b="1" lang="en"/>
              <a:t>(1) </a:t>
            </a:r>
            <a:r>
              <a:rPr lang="en"/>
              <a:t>Using </a:t>
            </a:r>
            <a:r>
              <a:rPr b="1" lang="en"/>
              <a:t>CopyActivity</a:t>
            </a:r>
            <a:r>
              <a:rPr lang="en"/>
              <a:t> of Data Pipeline to schedule copy data from FTP server(s) to &lt;Staged&gt; zone in S3.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define a </a:t>
            </a:r>
            <a:r>
              <a:rPr b="1" lang="en"/>
              <a:t>schedule of every day</a:t>
            </a:r>
            <a:r>
              <a:rPr lang="en"/>
              <a:t> starting at 00:00:00 hours or something else, learn more at </a:t>
            </a:r>
            <a:r>
              <a:rPr lang="en" u="sng">
                <a:solidFill>
                  <a:schemeClr val="hlink"/>
                </a:solidFill>
                <a:hlinkClick r:id="rId4"/>
              </a:rPr>
              <a:t>Schedule section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 in detail </a:t>
            </a:r>
            <a:endParaRPr/>
          </a:p>
          <a:p>
            <a:pPr indent="0" lvl="0" marL="0" rtl="0" algn="l">
              <a:lnSpc>
                <a:spcPct val="115000"/>
              </a:lnSpc>
              <a:spcBef>
                <a:spcPts val="0"/>
              </a:spcBef>
              <a:spcAft>
                <a:spcPts val="0"/>
              </a:spcAft>
              <a:buNone/>
            </a:pPr>
            <a:r>
              <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58" name="Google Shape;358;p24"/>
          <p:cNvSpPr txBox="1"/>
          <p:nvPr/>
        </p:nvSpPr>
        <p:spPr>
          <a:xfrm>
            <a:off x="441150" y="1534025"/>
            <a:ext cx="5334300" cy="15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Data flows:</a:t>
            </a:r>
            <a:endParaRPr b="1">
              <a:solidFill>
                <a:srgbClr val="FF9900"/>
              </a:solidFill>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(2) EMR Transform using </a:t>
            </a:r>
            <a:r>
              <a:rPr lang="en" u="sng">
                <a:solidFill>
                  <a:schemeClr val="accent5"/>
                </a:solidFill>
                <a:hlinkClick r:id="rId3"/>
              </a:rPr>
              <a:t>EmrActivity</a:t>
            </a:r>
            <a:r>
              <a:rPr lang="en"/>
              <a:t> of Data Pipeline, which trigger and EMR task for transformation. This stage also lookup the SQL Metadata table (from RDS) to retrieve the schema definition for each data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9" name="Google Shape;359;p24"/>
          <p:cNvSpPr txBox="1"/>
          <p:nvPr/>
        </p:nvSpPr>
        <p:spPr>
          <a:xfrm>
            <a:off x="787050" y="4910700"/>
            <a:ext cx="61632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60" name="Google Shape;360;p24"/>
          <p:cNvPicPr preferRelativeResize="0"/>
          <p:nvPr/>
        </p:nvPicPr>
        <p:blipFill>
          <a:blip r:embed="rId4">
            <a:alphaModFix/>
          </a:blip>
          <a:stretch>
            <a:fillRect/>
          </a:stretch>
        </p:blipFill>
        <p:spPr>
          <a:xfrm>
            <a:off x="5586875" y="1656377"/>
            <a:ext cx="3465875" cy="3195825"/>
          </a:xfrm>
          <a:prstGeom prst="rect">
            <a:avLst/>
          </a:prstGeom>
          <a:noFill/>
          <a:ln>
            <a:noFill/>
          </a:ln>
        </p:spPr>
      </p:pic>
      <p:sp>
        <p:nvSpPr>
          <p:cNvPr id="361" name="Google Shape;361;p24"/>
          <p:cNvSpPr txBox="1"/>
          <p:nvPr/>
        </p:nvSpPr>
        <p:spPr>
          <a:xfrm>
            <a:off x="130350" y="3059522"/>
            <a:ext cx="32811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Metadata table: data_type</a:t>
            </a:r>
            <a:endParaRPr/>
          </a:p>
        </p:txBody>
      </p:sp>
      <p:graphicFrame>
        <p:nvGraphicFramePr>
          <p:cNvPr id="362" name="Google Shape;362;p24"/>
          <p:cNvGraphicFramePr/>
          <p:nvPr/>
        </p:nvGraphicFramePr>
        <p:xfrm>
          <a:off x="186825" y="3434138"/>
          <a:ext cx="3000000" cy="3000000"/>
        </p:xfrm>
        <a:graphic>
          <a:graphicData uri="http://schemas.openxmlformats.org/drawingml/2006/table">
            <a:tbl>
              <a:tblPr>
                <a:noFill/>
                <a:tableStyleId>{9BA87689-65FC-4594-92C2-83A23309FD80}</a:tableStyleId>
              </a:tblPr>
              <a:tblGrid>
                <a:gridCol w="862650"/>
                <a:gridCol w="1050350"/>
                <a:gridCol w="742425"/>
              </a:tblGrid>
              <a:tr h="380575">
                <a:tc>
                  <a:txBody>
                    <a:bodyPr>
                      <a:noAutofit/>
                    </a:bodyPr>
                    <a:lstStyle/>
                    <a:p>
                      <a:pPr indent="0" lvl="0" marL="0" rtl="0" algn="l">
                        <a:spcBef>
                          <a:spcPts val="0"/>
                        </a:spcBef>
                        <a:spcAft>
                          <a:spcPts val="0"/>
                        </a:spcAft>
                        <a:buNone/>
                      </a:pPr>
                      <a:r>
                        <a:rPr b="1" lang="en" sz="900"/>
                        <a:t>type</a:t>
                      </a:r>
                      <a:endParaRPr b="1" sz="900"/>
                    </a:p>
                  </a:txBody>
                  <a:tcPr marT="0" marB="0" marR="91425" marL="91425"/>
                </a:tc>
                <a:tc>
                  <a:txBody>
                    <a:bodyPr>
                      <a:noAutofit/>
                    </a:bodyPr>
                    <a:lstStyle/>
                    <a:p>
                      <a:pPr indent="0" lvl="0" marL="0" rtl="0" algn="l">
                        <a:spcBef>
                          <a:spcPts val="0"/>
                        </a:spcBef>
                        <a:spcAft>
                          <a:spcPts val="0"/>
                        </a:spcAft>
                        <a:buNone/>
                      </a:pPr>
                      <a:r>
                        <a:rPr b="1" lang="en" sz="900"/>
                        <a:t>column_name</a:t>
                      </a:r>
                      <a:endParaRPr b="1" sz="900"/>
                    </a:p>
                  </a:txBody>
                  <a:tcPr marT="0" marB="0" marR="91425" marL="91425"/>
                </a:tc>
                <a:tc>
                  <a:txBody>
                    <a:bodyPr>
                      <a:noAutofit/>
                    </a:bodyPr>
                    <a:lstStyle/>
                    <a:p>
                      <a:pPr indent="0" lvl="0" marL="0" rtl="0" algn="l">
                        <a:spcBef>
                          <a:spcPts val="0"/>
                        </a:spcBef>
                        <a:spcAft>
                          <a:spcPts val="0"/>
                        </a:spcAft>
                        <a:buNone/>
                      </a:pPr>
                      <a:r>
                        <a:rPr b="1" lang="en" sz="900"/>
                        <a:t>data_type</a:t>
                      </a:r>
                      <a:endParaRPr b="1" sz="900"/>
                    </a:p>
                  </a:txBody>
                  <a:tcPr marT="0" marB="0" marR="91425" marL="91425"/>
                </a:tc>
              </a:tr>
              <a:tr h="355775">
                <a:tc>
                  <a:txBody>
                    <a:bodyPr>
                      <a:noAutofit/>
                    </a:bodyPr>
                    <a:lstStyle/>
                    <a:p>
                      <a:pPr indent="0" lvl="0" marL="0" rtl="0" algn="l">
                        <a:spcBef>
                          <a:spcPts val="0"/>
                        </a:spcBef>
                        <a:spcAft>
                          <a:spcPts val="0"/>
                        </a:spcAft>
                        <a:buNone/>
                      </a:pPr>
                      <a:r>
                        <a:rPr lang="en" sz="900"/>
                        <a:t>call_histories</a:t>
                      </a:r>
                      <a:endParaRPr sz="900"/>
                    </a:p>
                  </a:txBody>
                  <a:tcPr marT="0" marB="0" marR="91425" marL="91425"/>
                </a:tc>
                <a:tc>
                  <a:txBody>
                    <a:bodyPr>
                      <a:noAutofit/>
                    </a:bodyPr>
                    <a:lstStyle/>
                    <a:p>
                      <a:pPr indent="0" lvl="0" marL="0" rtl="0" algn="l">
                        <a:spcBef>
                          <a:spcPts val="0"/>
                        </a:spcBef>
                        <a:spcAft>
                          <a:spcPts val="0"/>
                        </a:spcAft>
                        <a:buNone/>
                      </a:pPr>
                      <a:r>
                        <a:rPr lang="en" sz="900"/>
                        <a:t>FROM_PHONE</a:t>
                      </a:r>
                      <a:endParaRPr sz="900"/>
                    </a:p>
                  </a:txBody>
                  <a:tcPr marT="0" marB="0" marR="91425" marL="91425"/>
                </a:tc>
                <a:tc>
                  <a:txBody>
                    <a:bodyPr>
                      <a:noAutofit/>
                    </a:bodyPr>
                    <a:lstStyle/>
                    <a:p>
                      <a:pPr indent="0" lvl="0" marL="0" rtl="0" algn="l">
                        <a:spcBef>
                          <a:spcPts val="0"/>
                        </a:spcBef>
                        <a:spcAft>
                          <a:spcPts val="0"/>
                        </a:spcAft>
                        <a:buNone/>
                      </a:pPr>
                      <a:r>
                        <a:rPr lang="en" sz="900"/>
                        <a:t>string</a:t>
                      </a:r>
                      <a:endParaRPr sz="900"/>
                    </a:p>
                  </a:txBody>
                  <a:tcPr marT="0" marB="0" marR="91425" marL="91425"/>
                </a:tc>
              </a:tr>
              <a:tr h="301525">
                <a:tc>
                  <a:txBody>
                    <a:bodyPr>
                      <a:noAutofit/>
                    </a:bodyPr>
                    <a:lstStyle/>
                    <a:p>
                      <a:pPr indent="0" lvl="0" marL="0" rtl="0" algn="l">
                        <a:spcBef>
                          <a:spcPts val="0"/>
                        </a:spcBef>
                        <a:spcAft>
                          <a:spcPts val="0"/>
                        </a:spcAft>
                        <a:buNone/>
                      </a:pPr>
                      <a:r>
                        <a:rPr lang="en" sz="900"/>
                        <a:t>call_histories</a:t>
                      </a:r>
                      <a:endParaRPr sz="900"/>
                    </a:p>
                  </a:txBody>
                  <a:tcPr marT="0" marB="0" marR="91425" marL="91425"/>
                </a:tc>
                <a:tc>
                  <a:txBody>
                    <a:bodyPr>
                      <a:noAutofit/>
                    </a:bodyPr>
                    <a:lstStyle/>
                    <a:p>
                      <a:pPr indent="0" lvl="0" marL="0" rtl="0" algn="l">
                        <a:spcBef>
                          <a:spcPts val="0"/>
                        </a:spcBef>
                        <a:spcAft>
                          <a:spcPts val="0"/>
                        </a:spcAft>
                        <a:buNone/>
                      </a:pPr>
                      <a:r>
                        <a:rPr lang="en" sz="900"/>
                        <a:t>TO_PHONE</a:t>
                      </a:r>
                      <a:endParaRPr sz="900"/>
                    </a:p>
                  </a:txBody>
                  <a:tcPr marT="0" marB="0" marR="91425" marL="91425"/>
                </a:tc>
                <a:tc>
                  <a:txBody>
                    <a:bodyPr>
                      <a:noAutofit/>
                    </a:bodyPr>
                    <a:lstStyle/>
                    <a:p>
                      <a:pPr indent="0" lvl="0" marL="0" rtl="0" algn="l">
                        <a:spcBef>
                          <a:spcPts val="0"/>
                        </a:spcBef>
                        <a:spcAft>
                          <a:spcPts val="0"/>
                        </a:spcAft>
                        <a:buNone/>
                      </a:pPr>
                      <a:r>
                        <a:rPr lang="en" sz="900"/>
                        <a:t>string</a:t>
                      </a:r>
                      <a:endParaRPr sz="900"/>
                    </a:p>
                  </a:txBody>
                  <a:tcPr marT="0" marB="0" marR="91425" marL="91425"/>
                </a:tc>
              </a:tr>
              <a:tr h="301525">
                <a:tc>
                  <a:txBody>
                    <a:bodyPr>
                      <a:noAutofit/>
                    </a:bodyPr>
                    <a:lstStyle/>
                    <a:p>
                      <a:pPr indent="0" lvl="0" marL="0" rtl="0" algn="l">
                        <a:spcBef>
                          <a:spcPts val="0"/>
                        </a:spcBef>
                        <a:spcAft>
                          <a:spcPts val="0"/>
                        </a:spcAft>
                        <a:buNone/>
                      </a:pPr>
                      <a:r>
                        <a:rPr lang="en" sz="900"/>
                        <a:t>call_histories</a:t>
                      </a:r>
                      <a:endParaRPr sz="900"/>
                    </a:p>
                  </a:txBody>
                  <a:tcPr marT="0" marB="0" marR="91425" marL="91425"/>
                </a:tc>
                <a:tc>
                  <a:txBody>
                    <a:bodyPr>
                      <a:noAutofit/>
                    </a:bodyPr>
                    <a:lstStyle/>
                    <a:p>
                      <a:pPr indent="0" lvl="0" marL="0" rtl="0" algn="l">
                        <a:spcBef>
                          <a:spcPts val="0"/>
                        </a:spcBef>
                        <a:spcAft>
                          <a:spcPts val="0"/>
                        </a:spcAft>
                        <a:buNone/>
                      </a:pPr>
                      <a:r>
                        <a:rPr lang="en" sz="900"/>
                        <a:t>..</a:t>
                      </a:r>
                      <a:endParaRPr sz="900"/>
                    </a:p>
                  </a:txBody>
                  <a:tcPr marT="0" marB="0" marR="91425" marL="91425"/>
                </a:tc>
                <a:tc>
                  <a:txBody>
                    <a:bodyPr>
                      <a:noAutofit/>
                    </a:bodyPr>
                    <a:lstStyle/>
                    <a:p>
                      <a:pPr indent="0" lvl="0" marL="0" rtl="0" algn="l">
                        <a:spcBef>
                          <a:spcPts val="0"/>
                        </a:spcBef>
                        <a:spcAft>
                          <a:spcPts val="0"/>
                        </a:spcAft>
                        <a:buNone/>
                      </a:pPr>
                      <a:r>
                        <a:rPr lang="en" sz="900"/>
                        <a:t>...</a:t>
                      </a:r>
                      <a:endParaRPr sz="900"/>
                    </a:p>
                  </a:txBody>
                  <a:tcPr marT="0" marB="0" marR="91425" marL="91425"/>
                </a:tc>
              </a:tr>
            </a:tbl>
          </a:graphicData>
        </a:graphic>
      </p:graphicFrame>
      <p:graphicFrame>
        <p:nvGraphicFramePr>
          <p:cNvPr id="363" name="Google Shape;363;p24"/>
          <p:cNvGraphicFramePr/>
          <p:nvPr/>
        </p:nvGraphicFramePr>
        <p:xfrm>
          <a:off x="2959663" y="3493600"/>
          <a:ext cx="3000000" cy="3000000"/>
        </p:xfrm>
        <a:graphic>
          <a:graphicData uri="http://schemas.openxmlformats.org/drawingml/2006/table">
            <a:tbl>
              <a:tblPr>
                <a:noFill/>
                <a:tableStyleId>{9BA87689-65FC-4594-92C2-83A23309FD80}</a:tableStyleId>
              </a:tblPr>
              <a:tblGrid>
                <a:gridCol w="870350"/>
                <a:gridCol w="920675"/>
                <a:gridCol w="1149025"/>
              </a:tblGrid>
              <a:tr h="380575">
                <a:tc>
                  <a:txBody>
                    <a:bodyPr>
                      <a:noAutofit/>
                    </a:bodyPr>
                    <a:lstStyle/>
                    <a:p>
                      <a:pPr indent="0" lvl="0" marL="0" rtl="0" algn="l">
                        <a:spcBef>
                          <a:spcPts val="0"/>
                        </a:spcBef>
                        <a:spcAft>
                          <a:spcPts val="0"/>
                        </a:spcAft>
                        <a:buNone/>
                      </a:pPr>
                      <a:r>
                        <a:rPr b="1" lang="en" sz="900"/>
                        <a:t>type</a:t>
                      </a:r>
                      <a:endParaRPr b="1" sz="900"/>
                    </a:p>
                  </a:txBody>
                  <a:tcPr marT="0" marB="0" marR="91425" marL="91425"/>
                </a:tc>
                <a:tc>
                  <a:txBody>
                    <a:bodyPr>
                      <a:noAutofit/>
                    </a:bodyPr>
                    <a:lstStyle/>
                    <a:p>
                      <a:pPr indent="0" lvl="0" marL="0" rtl="0" algn="l">
                        <a:spcBef>
                          <a:spcPts val="0"/>
                        </a:spcBef>
                        <a:spcAft>
                          <a:spcPts val="0"/>
                        </a:spcAft>
                        <a:buNone/>
                      </a:pPr>
                      <a:r>
                        <a:rPr b="1" lang="en" sz="900"/>
                        <a:t>config_name</a:t>
                      </a:r>
                      <a:endParaRPr b="1" sz="900"/>
                    </a:p>
                  </a:txBody>
                  <a:tcPr marT="0" marB="0" marR="91425" marL="91425"/>
                </a:tc>
                <a:tc>
                  <a:txBody>
                    <a:bodyPr>
                      <a:noAutofit/>
                    </a:bodyPr>
                    <a:lstStyle/>
                    <a:p>
                      <a:pPr indent="0" lvl="0" marL="0" rtl="0" algn="l">
                        <a:spcBef>
                          <a:spcPts val="0"/>
                        </a:spcBef>
                        <a:spcAft>
                          <a:spcPts val="0"/>
                        </a:spcAft>
                        <a:buNone/>
                      </a:pPr>
                      <a:r>
                        <a:rPr b="1" lang="en" sz="900"/>
                        <a:t>config_val</a:t>
                      </a:r>
                      <a:endParaRPr b="1" sz="900"/>
                    </a:p>
                  </a:txBody>
                  <a:tcPr marT="0" marB="0" marR="91425" marL="91425"/>
                </a:tc>
              </a:tr>
              <a:tr h="355775">
                <a:tc>
                  <a:txBody>
                    <a:bodyPr>
                      <a:noAutofit/>
                    </a:bodyPr>
                    <a:lstStyle/>
                    <a:p>
                      <a:pPr indent="0" lvl="0" marL="0" rtl="0" algn="l">
                        <a:spcBef>
                          <a:spcPts val="0"/>
                        </a:spcBef>
                        <a:spcAft>
                          <a:spcPts val="0"/>
                        </a:spcAft>
                        <a:buNone/>
                      </a:pPr>
                      <a:r>
                        <a:rPr lang="en" sz="900"/>
                        <a:t>call_histories</a:t>
                      </a:r>
                      <a:endParaRPr sz="900"/>
                    </a:p>
                  </a:txBody>
                  <a:tcPr marT="0" marB="0" marR="91425" marL="91425"/>
                </a:tc>
                <a:tc>
                  <a:txBody>
                    <a:bodyPr>
                      <a:noAutofit/>
                    </a:bodyPr>
                    <a:lstStyle/>
                    <a:p>
                      <a:pPr indent="0" lvl="0" marL="0" rtl="0" algn="l">
                        <a:spcBef>
                          <a:spcPts val="0"/>
                        </a:spcBef>
                        <a:spcAft>
                          <a:spcPts val="0"/>
                        </a:spcAft>
                        <a:buNone/>
                      </a:pPr>
                      <a:r>
                        <a:rPr lang="en" sz="900"/>
                        <a:t>sep_char</a:t>
                      </a:r>
                      <a:endParaRPr sz="900"/>
                    </a:p>
                  </a:txBody>
                  <a:tcPr marT="0" marB="0" marR="91425" marL="91425"/>
                </a:tc>
                <a:tc>
                  <a:txBody>
                    <a:bodyPr>
                      <a:noAutofit/>
                    </a:bodyPr>
                    <a:lstStyle/>
                    <a:p>
                      <a:pPr indent="0" lvl="0" marL="0" rtl="0" algn="l">
                        <a:spcBef>
                          <a:spcPts val="0"/>
                        </a:spcBef>
                        <a:spcAft>
                          <a:spcPts val="0"/>
                        </a:spcAft>
                        <a:buNone/>
                      </a:pPr>
                      <a:r>
                        <a:rPr lang="en" sz="900"/>
                        <a:t>;</a:t>
                      </a:r>
                      <a:endParaRPr sz="900"/>
                    </a:p>
                  </a:txBody>
                  <a:tcPr marT="0" marB="0" marR="91425" marL="91425"/>
                </a:tc>
              </a:tr>
              <a:tr h="301525">
                <a:tc>
                  <a:txBody>
                    <a:bodyPr>
                      <a:noAutofit/>
                    </a:bodyPr>
                    <a:lstStyle/>
                    <a:p>
                      <a:pPr indent="0" lvl="0" marL="0" rtl="0" algn="l">
                        <a:spcBef>
                          <a:spcPts val="0"/>
                        </a:spcBef>
                        <a:spcAft>
                          <a:spcPts val="0"/>
                        </a:spcAft>
                        <a:buNone/>
                      </a:pPr>
                      <a:r>
                        <a:rPr lang="en" sz="900"/>
                        <a:t>call_histories</a:t>
                      </a:r>
                      <a:endParaRPr sz="900"/>
                    </a:p>
                  </a:txBody>
                  <a:tcPr marT="0" marB="0" marR="91425" marL="91425"/>
                </a:tc>
                <a:tc>
                  <a:txBody>
                    <a:bodyPr>
                      <a:noAutofit/>
                    </a:bodyPr>
                    <a:lstStyle/>
                    <a:p>
                      <a:pPr indent="0" lvl="0" marL="0" rtl="0" algn="l">
                        <a:spcBef>
                          <a:spcPts val="0"/>
                        </a:spcBef>
                        <a:spcAft>
                          <a:spcPts val="0"/>
                        </a:spcAft>
                        <a:buNone/>
                      </a:pPr>
                      <a:r>
                        <a:rPr lang="en" sz="900"/>
                        <a:t>delim</a:t>
                      </a:r>
                      <a:endParaRPr sz="900"/>
                    </a:p>
                  </a:txBody>
                  <a:tcPr marT="0" marB="0" marR="91425" marL="91425"/>
                </a:tc>
                <a:tc>
                  <a:txBody>
                    <a:bodyPr>
                      <a:noAutofit/>
                    </a:bodyPr>
                    <a:lstStyle/>
                    <a:p>
                      <a:pPr indent="0" lvl="0" marL="0" rtl="0" algn="l">
                        <a:spcBef>
                          <a:spcPts val="0"/>
                        </a:spcBef>
                        <a:spcAft>
                          <a:spcPts val="0"/>
                        </a:spcAft>
                        <a:buNone/>
                      </a:pPr>
                      <a:r>
                        <a:rPr lang="en" sz="900"/>
                        <a:t>...</a:t>
                      </a:r>
                      <a:endParaRPr sz="900"/>
                    </a:p>
                  </a:txBody>
                  <a:tcPr marT="0" marB="0" marR="91425" marL="91425"/>
                </a:tc>
              </a:tr>
              <a:tr h="301525">
                <a:tc>
                  <a:txBody>
                    <a:bodyPr>
                      <a:noAutofit/>
                    </a:bodyPr>
                    <a:lstStyle/>
                    <a:p>
                      <a:pPr indent="0" lvl="0" marL="0" rtl="0" algn="l">
                        <a:spcBef>
                          <a:spcPts val="0"/>
                        </a:spcBef>
                        <a:spcAft>
                          <a:spcPts val="0"/>
                        </a:spcAft>
                        <a:buNone/>
                      </a:pPr>
                      <a:r>
                        <a:rPr lang="en" sz="900"/>
                        <a:t>call_histories</a:t>
                      </a:r>
                      <a:endParaRPr sz="900"/>
                    </a:p>
                  </a:txBody>
                  <a:tcPr marT="0" marB="0" marR="91425" marL="91425"/>
                </a:tc>
                <a:tc>
                  <a:txBody>
                    <a:bodyPr>
                      <a:noAutofit/>
                    </a:bodyPr>
                    <a:lstStyle/>
                    <a:p>
                      <a:pPr indent="0" lvl="0" marL="0" rtl="0" algn="l">
                        <a:spcBef>
                          <a:spcPts val="0"/>
                        </a:spcBef>
                        <a:spcAft>
                          <a:spcPts val="0"/>
                        </a:spcAft>
                        <a:buNone/>
                      </a:pPr>
                      <a:r>
                        <a:rPr lang="en" sz="900"/>
                        <a:t>..</a:t>
                      </a:r>
                      <a:endParaRPr sz="900"/>
                    </a:p>
                  </a:txBody>
                  <a:tcPr marT="0" marB="0" marR="91425" marL="91425"/>
                </a:tc>
                <a:tc>
                  <a:txBody>
                    <a:bodyPr>
                      <a:noAutofit/>
                    </a:bodyPr>
                    <a:lstStyle/>
                    <a:p>
                      <a:pPr indent="0" lvl="0" marL="0" rtl="0" algn="l">
                        <a:spcBef>
                          <a:spcPts val="0"/>
                        </a:spcBef>
                        <a:spcAft>
                          <a:spcPts val="0"/>
                        </a:spcAft>
                        <a:buNone/>
                      </a:pPr>
                      <a:r>
                        <a:rPr lang="en" sz="900"/>
                        <a:t>...</a:t>
                      </a:r>
                      <a:endParaRPr sz="900"/>
                    </a:p>
                  </a:txBody>
                  <a:tcPr marT="0" marB="0" marR="91425" marL="91425"/>
                </a:tc>
              </a:tr>
            </a:tbl>
          </a:graphicData>
        </a:graphic>
      </p:graphicFrame>
      <p:sp>
        <p:nvSpPr>
          <p:cNvPr id="364" name="Google Shape;364;p24"/>
          <p:cNvSpPr txBox="1"/>
          <p:nvPr/>
        </p:nvSpPr>
        <p:spPr>
          <a:xfrm>
            <a:off x="2931450" y="3098372"/>
            <a:ext cx="32811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Metadata table: config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 in detail </a:t>
            </a:r>
            <a:endParaRPr/>
          </a:p>
          <a:p>
            <a:pPr indent="0" lvl="0" marL="0" rtl="0" algn="l">
              <a:lnSpc>
                <a:spcPct val="115000"/>
              </a:lnSpc>
              <a:spcBef>
                <a:spcPts val="0"/>
              </a:spcBef>
              <a:spcAft>
                <a:spcPts val="0"/>
              </a:spcAft>
              <a:buNone/>
            </a:pPr>
            <a:r>
              <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70" name="Google Shape;370;p25"/>
          <p:cNvSpPr txBox="1"/>
          <p:nvPr/>
        </p:nvSpPr>
        <p:spPr>
          <a:xfrm>
            <a:off x="787050" y="4910700"/>
            <a:ext cx="61632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71" name="Google Shape;371;p25"/>
          <p:cNvPicPr preferRelativeResize="0"/>
          <p:nvPr/>
        </p:nvPicPr>
        <p:blipFill>
          <a:blip r:embed="rId3">
            <a:alphaModFix/>
          </a:blip>
          <a:stretch>
            <a:fillRect/>
          </a:stretch>
        </p:blipFill>
        <p:spPr>
          <a:xfrm>
            <a:off x="5453875" y="1675525"/>
            <a:ext cx="3690125" cy="3235175"/>
          </a:xfrm>
          <a:prstGeom prst="rect">
            <a:avLst/>
          </a:prstGeom>
          <a:noFill/>
          <a:ln>
            <a:noFill/>
          </a:ln>
        </p:spPr>
      </p:pic>
      <p:sp>
        <p:nvSpPr>
          <p:cNvPr id="372" name="Google Shape;372;p25"/>
          <p:cNvSpPr txBox="1"/>
          <p:nvPr/>
        </p:nvSpPr>
        <p:spPr>
          <a:xfrm>
            <a:off x="441150" y="1534025"/>
            <a:ext cx="5334300" cy="3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Data flows:</a:t>
            </a:r>
            <a:endParaRPr b="1">
              <a:solidFill>
                <a:srgbClr val="FF99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(3) EMR Aggregation for each </a:t>
            </a:r>
            <a:r>
              <a:rPr b="1" lang="en"/>
              <a:t>data type</a:t>
            </a:r>
            <a:r>
              <a:rPr lang="en"/>
              <a:t> using </a:t>
            </a:r>
            <a:r>
              <a:rPr lang="en" u="sng">
                <a:solidFill>
                  <a:schemeClr val="accent5"/>
                </a:solidFill>
                <a:hlinkClick r:id="rId4"/>
              </a:rPr>
              <a:t>EmrActivity</a:t>
            </a:r>
            <a:r>
              <a:rPr lang="en"/>
              <a:t> of Data Pipeline, which trigger and EMR task for a</a:t>
            </a:r>
            <a:r>
              <a:rPr lang="en"/>
              <a:t>ggerration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staged can be run </a:t>
            </a:r>
            <a:r>
              <a:rPr lang="en"/>
              <a:t>aggregation</a:t>
            </a:r>
            <a:r>
              <a:rPr lang="en"/>
              <a:t> for multi data type, with the same code base but can have </a:t>
            </a:r>
            <a:r>
              <a:rPr lang="en"/>
              <a:t>different</a:t>
            </a:r>
            <a:r>
              <a:rPr lang="en"/>
              <a:t> logic transform by input parameters.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6"/>
          <p:cNvSpPr txBox="1"/>
          <p:nvPr/>
        </p:nvSpPr>
        <p:spPr>
          <a:xfrm>
            <a:off x="787050" y="4910700"/>
            <a:ext cx="61632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78" name="Google Shape;378;p26"/>
          <p:cNvPicPr preferRelativeResize="0"/>
          <p:nvPr/>
        </p:nvPicPr>
        <p:blipFill>
          <a:blip r:embed="rId3">
            <a:alphaModFix/>
          </a:blip>
          <a:stretch>
            <a:fillRect/>
          </a:stretch>
        </p:blipFill>
        <p:spPr>
          <a:xfrm>
            <a:off x="3665875" y="1118338"/>
            <a:ext cx="5478125" cy="3947475"/>
          </a:xfrm>
          <a:prstGeom prst="rect">
            <a:avLst/>
          </a:prstGeom>
          <a:noFill/>
          <a:ln>
            <a:noFill/>
          </a:ln>
        </p:spPr>
      </p:pic>
      <p:sp>
        <p:nvSpPr>
          <p:cNvPr id="379" name="Google Shape;379;p26"/>
          <p:cNvSpPr txBox="1"/>
          <p:nvPr/>
        </p:nvSpPr>
        <p:spPr>
          <a:xfrm>
            <a:off x="441150" y="1534025"/>
            <a:ext cx="4303200" cy="3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Data flows:</a:t>
            </a:r>
            <a:endParaRPr b="1">
              <a:solidFill>
                <a:srgbClr val="FF99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(3) (continue)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code flow, it can be flexible enough to add new file type in the future easily</a:t>
            </a:r>
            <a:endParaRPr/>
          </a:p>
        </p:txBody>
      </p:sp>
      <p:sp>
        <p:nvSpPr>
          <p:cNvPr id="380" name="Google Shape;38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 in detail </a:t>
            </a:r>
            <a:endParaRPr/>
          </a:p>
          <a:p>
            <a:pPr indent="0" lvl="0" marL="0" rtl="0" algn="l">
              <a:lnSpc>
                <a:spcPct val="115000"/>
              </a:lnSpc>
              <a:spcBef>
                <a:spcPts val="0"/>
              </a:spcBef>
              <a:spcAft>
                <a:spcPts val="0"/>
              </a:spcAft>
              <a:buNone/>
            </a:pPr>
            <a:r>
              <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Scalable, HA and fault tolerant</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86" name="Google Shape;386;p27"/>
          <p:cNvSpPr txBox="1"/>
          <p:nvPr/>
        </p:nvSpPr>
        <p:spPr>
          <a:xfrm>
            <a:off x="620775" y="1640600"/>
            <a:ext cx="7781700" cy="30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AWS Data Pipeline allows you to take advantage of a variety of features such as scheduling, dependency tracking, and error handling.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AWS Data Pipeline helps you easily create complex data processing workloads that are fault tolerant, repeatable, and highly available. You don’t have to worry about ensuring resource availability, managing inter-task dependencies, retrying transient failures or timeouts in individual tasks, or creating a failure notification system. AWS Data Pipeline also allows you to move and process data that was previously locked up in on-premises data silos.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84" name="Google Shape;284;p14"/>
          <p:cNvSpPr txBox="1"/>
          <p:nvPr/>
        </p:nvSpPr>
        <p:spPr>
          <a:xfrm>
            <a:off x="595050" y="1547675"/>
            <a:ext cx="7953900" cy="22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document is d</a:t>
            </a:r>
            <a:r>
              <a:rPr lang="en"/>
              <a:t>evelop a simple data pipeline for ETL and data aggregation.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system main functions:</a:t>
            </a:r>
            <a:endParaRPr/>
          </a:p>
          <a:p>
            <a:pPr indent="457200" lvl="0" marL="0" rtl="0" algn="l">
              <a:spcBef>
                <a:spcPts val="0"/>
              </a:spcBef>
              <a:spcAft>
                <a:spcPts val="0"/>
              </a:spcAft>
              <a:buNone/>
            </a:pPr>
            <a:r>
              <a:rPr lang="en"/>
              <a:t>- Collecting all data.</a:t>
            </a:r>
            <a:endParaRPr/>
          </a:p>
          <a:p>
            <a:pPr indent="457200" lvl="0" marL="0" rtl="0" algn="l">
              <a:spcBef>
                <a:spcPts val="0"/>
              </a:spcBef>
              <a:spcAft>
                <a:spcPts val="0"/>
              </a:spcAft>
              <a:buNone/>
            </a:pPr>
            <a:r>
              <a:rPr lang="en"/>
              <a:t>- Transforming the data (cleaning, formatting, deduplication). </a:t>
            </a:r>
            <a:endParaRPr/>
          </a:p>
          <a:p>
            <a:pPr indent="457200" lvl="0" marL="0" rtl="0" algn="l">
              <a:spcBef>
                <a:spcPts val="0"/>
              </a:spcBef>
              <a:spcAft>
                <a:spcPts val="0"/>
              </a:spcAft>
              <a:buNone/>
            </a:pPr>
            <a:r>
              <a:rPr lang="en"/>
              <a:t>- Storing in HDFS. </a:t>
            </a:r>
            <a:endParaRPr/>
          </a:p>
          <a:p>
            <a:pPr indent="457200" lvl="0" marL="0" rtl="0" algn="l">
              <a:spcBef>
                <a:spcPts val="0"/>
              </a:spcBef>
              <a:spcAft>
                <a:spcPts val="0"/>
              </a:spcAft>
              <a:buNone/>
            </a:pPr>
            <a:r>
              <a:rPr lang="en"/>
              <a:t>- Doing data aggregation on daily basis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90" name="Google Shape;290;p15"/>
          <p:cNvSpPr txBox="1"/>
          <p:nvPr/>
        </p:nvSpPr>
        <p:spPr>
          <a:xfrm>
            <a:off x="595050" y="3923925"/>
            <a:ext cx="7953900" cy="9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pipeline has 3 main stage:</a:t>
            </a:r>
            <a:endParaRPr/>
          </a:p>
          <a:p>
            <a:pPr indent="-317500" lvl="0" marL="457200" rtl="0" algn="l">
              <a:spcBef>
                <a:spcPts val="0"/>
              </a:spcBef>
              <a:spcAft>
                <a:spcPts val="0"/>
              </a:spcAft>
              <a:buSzPts val="1400"/>
              <a:buAutoNum type="arabicPeriod"/>
            </a:pPr>
            <a:r>
              <a:rPr lang="en"/>
              <a:t>Ingestion</a:t>
            </a:r>
            <a:endParaRPr/>
          </a:p>
          <a:p>
            <a:pPr indent="-317500" lvl="0" marL="457200" rtl="0" algn="l">
              <a:spcBef>
                <a:spcPts val="0"/>
              </a:spcBef>
              <a:spcAft>
                <a:spcPts val="0"/>
              </a:spcAft>
              <a:buSzPts val="1400"/>
              <a:buAutoNum type="arabicPeriod"/>
            </a:pPr>
            <a:r>
              <a:rPr lang="en"/>
              <a:t>Transformation</a:t>
            </a:r>
            <a:endParaRPr/>
          </a:p>
          <a:p>
            <a:pPr indent="-317500" lvl="0" marL="457200" rtl="0" algn="l">
              <a:spcBef>
                <a:spcPts val="0"/>
              </a:spcBef>
              <a:spcAft>
                <a:spcPts val="0"/>
              </a:spcAft>
              <a:buSzPts val="1400"/>
              <a:buAutoNum type="arabicPeriod"/>
            </a:pPr>
            <a:r>
              <a:rPr lang="en"/>
              <a:t>Aggregation</a:t>
            </a:r>
            <a:endParaRPr/>
          </a:p>
        </p:txBody>
      </p:sp>
      <p:pic>
        <p:nvPicPr>
          <p:cNvPr id="291" name="Google Shape;291;p15"/>
          <p:cNvPicPr preferRelativeResize="0"/>
          <p:nvPr/>
        </p:nvPicPr>
        <p:blipFill>
          <a:blip r:embed="rId3">
            <a:alphaModFix/>
          </a:blip>
          <a:stretch>
            <a:fillRect/>
          </a:stretch>
        </p:blipFill>
        <p:spPr>
          <a:xfrm>
            <a:off x="258475" y="1468338"/>
            <a:ext cx="8434498" cy="220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97" name="Google Shape;297;p16"/>
          <p:cNvSpPr txBox="1"/>
          <p:nvPr/>
        </p:nvSpPr>
        <p:spPr>
          <a:xfrm>
            <a:off x="848400" y="1338900"/>
            <a:ext cx="7967100" cy="3000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en"/>
              <a:t>Ingestion stage:</a:t>
            </a:r>
            <a:endParaRPr b="1"/>
          </a:p>
          <a:p>
            <a:pPr indent="-317500" lvl="1" marL="914400" rtl="0" algn="l">
              <a:spcBef>
                <a:spcPts val="0"/>
              </a:spcBef>
              <a:spcAft>
                <a:spcPts val="0"/>
              </a:spcAft>
              <a:buSzPts val="1400"/>
              <a:buChar char="-"/>
            </a:pPr>
            <a:r>
              <a:rPr lang="en"/>
              <a:t>Load data from FTP server(s) into &lt;Staged&gt; zone</a:t>
            </a:r>
            <a:endParaRPr/>
          </a:p>
          <a:p>
            <a:pPr indent="-317500" lvl="1" marL="914400" rtl="0" algn="l">
              <a:spcBef>
                <a:spcPts val="0"/>
              </a:spcBef>
              <a:spcAft>
                <a:spcPts val="0"/>
              </a:spcAft>
              <a:buSzPts val="1400"/>
              <a:buChar char="-"/>
            </a:pPr>
            <a:r>
              <a:rPr lang="en"/>
              <a:t>W</a:t>
            </a:r>
            <a:r>
              <a:rPr lang="en"/>
              <a:t>hich acts as incoming staging areas where raw input data shipped to as well as temporary data files reside.</a:t>
            </a:r>
            <a:endParaRPr/>
          </a:p>
          <a:p>
            <a:pPr indent="-317500" lvl="0" marL="457200" rtl="0" algn="l">
              <a:spcBef>
                <a:spcPts val="0"/>
              </a:spcBef>
              <a:spcAft>
                <a:spcPts val="0"/>
              </a:spcAft>
              <a:buSzPts val="1400"/>
              <a:buAutoNum type="arabicPeriod"/>
            </a:pPr>
            <a:r>
              <a:rPr b="1" lang="en"/>
              <a:t>Transformation stage:</a:t>
            </a:r>
            <a:endParaRPr b="1"/>
          </a:p>
          <a:p>
            <a:pPr indent="-317500" lvl="1" marL="914400" rtl="0" algn="l">
              <a:spcBef>
                <a:spcPts val="0"/>
              </a:spcBef>
              <a:spcAft>
                <a:spcPts val="0"/>
              </a:spcAft>
              <a:buSzPts val="1400"/>
              <a:buChar char="-"/>
            </a:pPr>
            <a:r>
              <a:rPr lang="en"/>
              <a:t>This stage is the most complex in the entire data transformation process where schema validation is performed, cleaning, deduplication</a:t>
            </a:r>
            <a:endParaRPr/>
          </a:p>
          <a:p>
            <a:pPr indent="-317500" lvl="2" marL="1371600" rtl="0" algn="l">
              <a:spcBef>
                <a:spcPts val="0"/>
              </a:spcBef>
              <a:spcAft>
                <a:spcPts val="0"/>
              </a:spcAft>
              <a:buSzPts val="1400"/>
              <a:buChar char="■"/>
            </a:pPr>
            <a:r>
              <a:rPr lang="en"/>
              <a:t>Step 1: Parsing and inferring structure</a:t>
            </a:r>
            <a:endParaRPr/>
          </a:p>
          <a:p>
            <a:pPr indent="-317500" lvl="2" marL="1371600" rtl="0" algn="l">
              <a:spcBef>
                <a:spcPts val="0"/>
              </a:spcBef>
              <a:spcAft>
                <a:spcPts val="0"/>
              </a:spcAft>
              <a:buSzPts val="1400"/>
              <a:buChar char="■"/>
            </a:pPr>
            <a:r>
              <a:rPr lang="en"/>
              <a:t>Step 2: Validating data schema against registered schema</a:t>
            </a:r>
            <a:endParaRPr/>
          </a:p>
          <a:p>
            <a:pPr indent="-317500" lvl="2" marL="1371600" rtl="0" algn="l">
              <a:spcBef>
                <a:spcPts val="0"/>
              </a:spcBef>
              <a:spcAft>
                <a:spcPts val="0"/>
              </a:spcAft>
              <a:buSzPts val="1400"/>
              <a:buChar char="■"/>
            </a:pPr>
            <a:r>
              <a:rPr lang="en"/>
              <a:t>Step 3: Cleaning, deduplication</a:t>
            </a:r>
            <a:endParaRPr/>
          </a:p>
          <a:p>
            <a:pPr indent="-317500" lvl="2" marL="1371600" rtl="0" algn="l">
              <a:spcBef>
                <a:spcPts val="0"/>
              </a:spcBef>
              <a:spcAft>
                <a:spcPts val="0"/>
              </a:spcAft>
              <a:buSzPts val="1400"/>
              <a:buChar char="■"/>
            </a:pPr>
            <a:r>
              <a:rPr lang="en"/>
              <a:t>Step 4: Move data to &lt;Processed&gt; zone</a:t>
            </a:r>
            <a:endParaRPr/>
          </a:p>
          <a:p>
            <a:pPr indent="-317500" lvl="0" marL="457200" rtl="0" algn="l">
              <a:spcBef>
                <a:spcPts val="0"/>
              </a:spcBef>
              <a:spcAft>
                <a:spcPts val="0"/>
              </a:spcAft>
              <a:buSzPts val="1400"/>
              <a:buAutoNum type="arabicPeriod"/>
            </a:pPr>
            <a:r>
              <a:rPr b="1" lang="en"/>
              <a:t>Aggregation</a:t>
            </a:r>
            <a:endParaRPr b="1"/>
          </a:p>
          <a:p>
            <a:pPr indent="-317500" lvl="1" marL="914400" rtl="0" algn="l">
              <a:spcBef>
                <a:spcPts val="0"/>
              </a:spcBef>
              <a:spcAft>
                <a:spcPts val="0"/>
              </a:spcAft>
              <a:buSzPts val="1400"/>
              <a:buChar char="-"/>
            </a:pPr>
            <a:r>
              <a:rPr lang="en"/>
              <a:t>Doing data aggregation based on business model. Move data to &lt;Application&gt; zone.</a:t>
            </a:r>
            <a:endParaRPr/>
          </a:p>
        </p:txBody>
      </p:sp>
      <p:sp>
        <p:nvSpPr>
          <p:cNvPr id="298" name="Google Shape;298;p16"/>
          <p:cNvSpPr txBox="1"/>
          <p:nvPr/>
        </p:nvSpPr>
        <p:spPr>
          <a:xfrm>
            <a:off x="583275" y="4295100"/>
            <a:ext cx="82323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Logs: </a:t>
            </a:r>
            <a:r>
              <a:rPr lang="en"/>
              <a:t>For each Stage, the process will always create a log to track which data files/tables/partitions have been processed and the status (successful, fail,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04" name="Google Shape;304;p17"/>
          <p:cNvSpPr txBox="1"/>
          <p:nvPr/>
        </p:nvSpPr>
        <p:spPr>
          <a:xfrm>
            <a:off x="556750" y="1511250"/>
            <a:ext cx="8232300" cy="1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Trigger execution:</a:t>
            </a:r>
            <a:r>
              <a:rPr lang="en">
                <a:solidFill>
                  <a:srgbClr val="FF9900"/>
                </a:solidFill>
              </a:rPr>
              <a:t> </a:t>
            </a:r>
            <a:endParaRPr>
              <a:solidFill>
                <a:srgbClr val="FF9900"/>
              </a:solidFill>
            </a:endParaRPr>
          </a:p>
          <a:p>
            <a:pPr indent="0" lvl="0" marL="0" rtl="0" algn="l">
              <a:spcBef>
                <a:spcPts val="0"/>
              </a:spcBef>
              <a:spcAft>
                <a:spcPts val="0"/>
              </a:spcAft>
              <a:buNone/>
            </a:pPr>
            <a:r>
              <a:rPr lang="en"/>
              <a:t>For some processes, resume and continuation can be automatic for example next day process will always from the last day process. Some processes require manual intervention to make decision how to proceed/restart.</a:t>
            </a:r>
            <a:endParaRPr/>
          </a:p>
        </p:txBody>
      </p:sp>
      <p:sp>
        <p:nvSpPr>
          <p:cNvPr id="305" name="Google Shape;305;p17"/>
          <p:cNvSpPr txBox="1"/>
          <p:nvPr/>
        </p:nvSpPr>
        <p:spPr>
          <a:xfrm>
            <a:off x="575100" y="2571750"/>
            <a:ext cx="7993800" cy="19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Zone folder template </a:t>
            </a:r>
            <a:r>
              <a:rPr b="1" lang="en">
                <a:solidFill>
                  <a:srgbClr val="FF9900"/>
                </a:solidFill>
              </a:rPr>
              <a:t>path</a:t>
            </a:r>
            <a:r>
              <a:rPr b="1" lang="en">
                <a:solidFill>
                  <a:srgbClr val="FF9900"/>
                </a:solidFill>
              </a:rPr>
              <a:t>:</a:t>
            </a:r>
            <a:endParaRPr b="1">
              <a:solidFill>
                <a:srgbClr val="FF9900"/>
              </a:solidFill>
            </a:endParaRPr>
          </a:p>
          <a:p>
            <a:pPr indent="0" lvl="0" marL="0" rtl="0" algn="l">
              <a:spcBef>
                <a:spcPts val="0"/>
              </a:spcBef>
              <a:spcAft>
                <a:spcPts val="0"/>
              </a:spcAft>
              <a:buNone/>
            </a:pPr>
            <a:r>
              <a:rPr lang="en"/>
              <a:t>We will </a:t>
            </a:r>
            <a:r>
              <a:rPr lang="en"/>
              <a:t>structure data in storage with template path to optimize for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Courier New"/>
                <a:ea typeface="Courier New"/>
                <a:cs typeface="Courier New"/>
                <a:sym typeface="Courier New"/>
              </a:rPr>
              <a:t>/&lt;zone&gt;/y=.../m=.../d=.../&lt;data type&gt;/&lt;data type&gt;_&lt;YYYmmdd&gt;.csv</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lang="en"/>
              <a:t>With: </a:t>
            </a:r>
            <a:r>
              <a:rPr lang="en">
                <a:solidFill>
                  <a:srgbClr val="980000"/>
                </a:solidFill>
              </a:rPr>
              <a:t>&lt;zone&gt;</a:t>
            </a:r>
            <a:r>
              <a:rPr lang="en"/>
              <a:t> is </a:t>
            </a:r>
            <a:r>
              <a:rPr b="1" lang="en"/>
              <a:t>“staged”, “processed” </a:t>
            </a:r>
            <a:r>
              <a:rPr lang="en"/>
              <a:t>or </a:t>
            </a:r>
            <a:r>
              <a:rPr b="1" lang="en"/>
              <a:t>“application”; </a:t>
            </a:r>
            <a:r>
              <a:rPr lang="en">
                <a:solidFill>
                  <a:srgbClr val="980000"/>
                </a:solidFill>
              </a:rPr>
              <a:t>&lt;data type&gt;</a:t>
            </a:r>
            <a:r>
              <a:rPr lang="en"/>
              <a:t> can be </a:t>
            </a:r>
            <a:r>
              <a:rPr b="1" lang="en"/>
              <a:t>“call_histories”</a:t>
            </a:r>
            <a:r>
              <a:rPr lang="en"/>
              <a:t>, </a:t>
            </a:r>
            <a:r>
              <a:rPr b="1" lang="en"/>
              <a:t>“message_histories”</a:t>
            </a:r>
            <a:r>
              <a:rPr lang="en"/>
              <a:t>, </a:t>
            </a:r>
            <a:r>
              <a:rPr b="1" lang="en"/>
              <a:t>“top_up_histories”,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echnologies used</a:t>
            </a:r>
            <a:endParaRPr/>
          </a:p>
        </p:txBody>
      </p:sp>
      <p:sp>
        <p:nvSpPr>
          <p:cNvPr id="311" name="Google Shape;311;p18"/>
          <p:cNvSpPr txBox="1"/>
          <p:nvPr/>
        </p:nvSpPr>
        <p:spPr>
          <a:xfrm>
            <a:off x="636300" y="2585000"/>
            <a:ext cx="7993800" cy="19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txBox="1"/>
          <p:nvPr/>
        </p:nvSpPr>
        <p:spPr>
          <a:xfrm>
            <a:off x="517000" y="1696825"/>
            <a:ext cx="7993800" cy="28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proposal design, I use Amazon Web Services for all implementation.</a:t>
            </a:r>
            <a:endParaRPr/>
          </a:p>
          <a:p>
            <a:pPr indent="0" lvl="0" marL="0" rtl="0" algn="l">
              <a:spcBef>
                <a:spcPts val="0"/>
              </a:spcBef>
              <a:spcAft>
                <a:spcPts val="0"/>
              </a:spcAft>
              <a:buNone/>
            </a:pPr>
            <a:r>
              <a:t/>
            </a:r>
            <a:endParaRPr/>
          </a:p>
          <a:p>
            <a:pPr indent="0" lvl="0" marL="0" rtl="0" algn="just">
              <a:spcBef>
                <a:spcPts val="0"/>
              </a:spcBef>
              <a:spcAft>
                <a:spcPts val="0"/>
              </a:spcAft>
              <a:buNone/>
            </a:pPr>
            <a:r>
              <a:rPr b="1" lang="en"/>
              <a:t>Amazon Web Services (AWS)</a:t>
            </a:r>
            <a:r>
              <a:rPr lang="en"/>
              <a:t> is a secure cloud services platform, offering compute power, database storage, content delivery and other functionality to help businesses scale and grow.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3" name="Google Shape;313;p18"/>
          <p:cNvPicPr preferRelativeResize="0"/>
          <p:nvPr/>
        </p:nvPicPr>
        <p:blipFill>
          <a:blip r:embed="rId3">
            <a:alphaModFix/>
          </a:blip>
          <a:stretch>
            <a:fillRect/>
          </a:stretch>
        </p:blipFill>
        <p:spPr>
          <a:xfrm>
            <a:off x="1163008" y="2807750"/>
            <a:ext cx="5955692" cy="1935600"/>
          </a:xfrm>
          <a:prstGeom prst="rect">
            <a:avLst/>
          </a:prstGeom>
          <a:noFill/>
          <a:ln>
            <a:noFill/>
          </a:ln>
        </p:spPr>
      </p:pic>
      <p:sp>
        <p:nvSpPr>
          <p:cNvPr id="314" name="Google Shape;314;p18"/>
          <p:cNvSpPr txBox="1"/>
          <p:nvPr/>
        </p:nvSpPr>
        <p:spPr>
          <a:xfrm>
            <a:off x="795375" y="4878375"/>
            <a:ext cx="7030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Photo: https://www.amoebanetworks.com/amazon-web-services.html</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pic>
        <p:nvPicPr>
          <p:cNvPr id="320" name="Google Shape;320;p19"/>
          <p:cNvPicPr preferRelativeResize="0"/>
          <p:nvPr/>
        </p:nvPicPr>
        <p:blipFill>
          <a:blip r:embed="rId3">
            <a:alphaModFix/>
          </a:blip>
          <a:stretch>
            <a:fillRect/>
          </a:stretch>
        </p:blipFill>
        <p:spPr>
          <a:xfrm>
            <a:off x="897900" y="1151675"/>
            <a:ext cx="8156251" cy="3921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 components (1) </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26" name="Google Shape;326;p20"/>
          <p:cNvSpPr txBox="1"/>
          <p:nvPr/>
        </p:nvSpPr>
        <p:spPr>
          <a:xfrm>
            <a:off x="441150" y="1534025"/>
            <a:ext cx="8271600" cy="3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Main service components:</a:t>
            </a:r>
            <a:endParaRPr b="1">
              <a:solidFill>
                <a:srgbClr val="FF9900"/>
              </a:solidFill>
            </a:endParaRPr>
          </a:p>
          <a:p>
            <a:pPr indent="-317500" lvl="0" marL="457200" rtl="0" algn="l">
              <a:spcBef>
                <a:spcPts val="0"/>
              </a:spcBef>
              <a:spcAft>
                <a:spcPts val="0"/>
              </a:spcAft>
              <a:buSzPts val="1400"/>
              <a:buChar char="-"/>
            </a:pPr>
            <a:r>
              <a:rPr b="1" lang="en" u="sng">
                <a:solidFill>
                  <a:schemeClr val="hlink"/>
                </a:solidFill>
                <a:hlinkClick r:id="rId3"/>
              </a:rPr>
              <a:t>AWS Data Pipeline</a:t>
            </a:r>
            <a:r>
              <a:rPr lang="en"/>
              <a:t>: AWS Data Pipeline is a web service that you can use to automate the movement and transformation of data. With AWS Data Pipeline, you can define data-driven workflows, so that tasks can be dependent on the successful completion of previous tasks. </a:t>
            </a:r>
            <a:endParaRPr/>
          </a:p>
          <a:p>
            <a:pPr indent="0" lvl="0" marL="0" rtl="0" algn="l">
              <a:spcBef>
                <a:spcPts val="0"/>
              </a:spcBef>
              <a:spcAft>
                <a:spcPts val="0"/>
              </a:spcAft>
              <a:buNone/>
            </a:pPr>
            <a:r>
              <a:rPr lang="en"/>
              <a:t>	</a:t>
            </a:r>
            <a:endParaRPr/>
          </a:p>
          <a:p>
            <a:pPr indent="0" lvl="0" marL="457200" rtl="0" algn="l">
              <a:spcBef>
                <a:spcPts val="0"/>
              </a:spcBef>
              <a:spcAft>
                <a:spcPts val="0"/>
              </a:spcAft>
              <a:buNone/>
            </a:pPr>
            <a:r>
              <a:t/>
            </a:r>
            <a:endParaRPr/>
          </a:p>
        </p:txBody>
      </p:sp>
      <p:pic>
        <p:nvPicPr>
          <p:cNvPr id="327" name="Google Shape;327;p20"/>
          <p:cNvPicPr preferRelativeResize="0"/>
          <p:nvPr/>
        </p:nvPicPr>
        <p:blipFill>
          <a:blip r:embed="rId4">
            <a:alphaModFix/>
          </a:blip>
          <a:stretch>
            <a:fillRect/>
          </a:stretch>
        </p:blipFill>
        <p:spPr>
          <a:xfrm>
            <a:off x="2261350" y="2520900"/>
            <a:ext cx="4035000" cy="2351825"/>
          </a:xfrm>
          <a:prstGeom prst="rect">
            <a:avLst/>
          </a:prstGeom>
          <a:noFill/>
          <a:ln>
            <a:noFill/>
          </a:ln>
        </p:spPr>
      </p:pic>
      <p:sp>
        <p:nvSpPr>
          <p:cNvPr id="328" name="Google Shape;328;p20"/>
          <p:cNvSpPr txBox="1"/>
          <p:nvPr/>
        </p:nvSpPr>
        <p:spPr>
          <a:xfrm>
            <a:off x="720525" y="4899625"/>
            <a:ext cx="61635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Photo: https://aws.amazon.com/datapipeline/details/</a:t>
            </a:r>
            <a:endParaRPr sz="8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Overall Architecture - components (2) </a:t>
            </a:r>
            <a:endParaRPr/>
          </a:p>
          <a:p>
            <a:pPr indent="9144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34" name="Google Shape;334;p21"/>
          <p:cNvSpPr txBox="1"/>
          <p:nvPr/>
        </p:nvSpPr>
        <p:spPr>
          <a:xfrm>
            <a:off x="441150" y="1534025"/>
            <a:ext cx="8271600" cy="3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Main service components:</a:t>
            </a:r>
            <a:endParaRPr b="1">
              <a:solidFill>
                <a:srgbClr val="FF9900"/>
              </a:solidFill>
            </a:endParaRPr>
          </a:p>
          <a:p>
            <a:pPr indent="-317500" lvl="0" marL="457200" rtl="0" algn="l">
              <a:spcBef>
                <a:spcPts val="0"/>
              </a:spcBef>
              <a:spcAft>
                <a:spcPts val="0"/>
              </a:spcAft>
              <a:buSzPts val="1400"/>
              <a:buChar char="-"/>
            </a:pPr>
            <a:r>
              <a:rPr b="1" lang="en" u="sng">
                <a:solidFill>
                  <a:schemeClr val="hlink"/>
                </a:solidFill>
                <a:hlinkClick r:id="rId3"/>
              </a:rPr>
              <a:t>AWS </a:t>
            </a:r>
            <a:r>
              <a:rPr b="1" lang="en" u="sng">
                <a:solidFill>
                  <a:schemeClr val="hlink"/>
                </a:solidFill>
                <a:hlinkClick r:id="rId4"/>
              </a:rPr>
              <a:t>EMR</a:t>
            </a:r>
            <a:r>
              <a:rPr lang="en"/>
              <a:t>: </a:t>
            </a:r>
            <a:r>
              <a:rPr lang="en"/>
              <a:t>Amazon EMR uses Hadoop processing combined with several AWS products to do such tasks as web indexing, data mining, log file analysis, machine learning, scientific simulation, and data warehousing.</a:t>
            </a:r>
            <a:r>
              <a:rPr lang="en"/>
              <a:t>. </a:t>
            </a:r>
            <a:endParaRPr/>
          </a:p>
          <a:p>
            <a:pPr indent="0" lvl="0" marL="0" rtl="0" algn="l">
              <a:spcBef>
                <a:spcPts val="0"/>
              </a:spcBef>
              <a:spcAft>
                <a:spcPts val="0"/>
              </a:spcAft>
              <a:buNone/>
            </a:pPr>
            <a:r>
              <a:rPr lang="en"/>
              <a:t>	</a:t>
            </a:r>
            <a:endParaRPr/>
          </a:p>
          <a:p>
            <a:pPr indent="0" lvl="0" marL="457200" rtl="0" algn="l">
              <a:spcBef>
                <a:spcPts val="0"/>
              </a:spcBef>
              <a:spcAft>
                <a:spcPts val="0"/>
              </a:spcAft>
              <a:buNone/>
            </a:pPr>
            <a:r>
              <a:t/>
            </a:r>
            <a:endParaRPr/>
          </a:p>
        </p:txBody>
      </p:sp>
      <p:pic>
        <p:nvPicPr>
          <p:cNvPr id="335" name="Google Shape;335;p21"/>
          <p:cNvPicPr preferRelativeResize="0"/>
          <p:nvPr/>
        </p:nvPicPr>
        <p:blipFill>
          <a:blip r:embed="rId5">
            <a:alphaModFix/>
          </a:blip>
          <a:stretch>
            <a:fillRect/>
          </a:stretch>
        </p:blipFill>
        <p:spPr>
          <a:xfrm>
            <a:off x="1444238" y="2571750"/>
            <a:ext cx="6527874" cy="2208975"/>
          </a:xfrm>
          <a:prstGeom prst="rect">
            <a:avLst/>
          </a:prstGeom>
          <a:noFill/>
          <a:ln>
            <a:noFill/>
          </a:ln>
        </p:spPr>
      </p:pic>
      <p:sp>
        <p:nvSpPr>
          <p:cNvPr id="336" name="Google Shape;336;p21"/>
          <p:cNvSpPr txBox="1"/>
          <p:nvPr/>
        </p:nvSpPr>
        <p:spPr>
          <a:xfrm>
            <a:off x="787050" y="4910700"/>
            <a:ext cx="61632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Photo: https://aws.amazon.com/emr/details/</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