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76" r:id="rId2"/>
    <p:sldId id="278" r:id="rId3"/>
    <p:sldId id="279" r:id="rId4"/>
    <p:sldId id="280" r:id="rId5"/>
    <p:sldId id="281" r:id="rId6"/>
    <p:sldId id="282" r:id="rId7"/>
    <p:sldId id="283" r:id="rId8"/>
    <p:sldId id="284" r:id="rId9"/>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7" r:id="rId28"/>
    <p:sldId id="274" r:id="rId29"/>
    <p:sldId id="275"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22" autoAdjust="0"/>
    <p:restoredTop sz="95214" autoAdjust="0"/>
  </p:normalViewPr>
  <p:slideViewPr>
    <p:cSldViewPr snapToGrid="0">
      <p:cViewPr varScale="1">
        <p:scale>
          <a:sx n="86" d="100"/>
          <a:sy n="86" d="100"/>
        </p:scale>
        <p:origin x="79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40CBED7-829E-4EDB-94D9-9F0F67561856}" type="doc">
      <dgm:prSet loTypeId="urn:microsoft.com/office/officeart/2005/8/layout/venn1" loCatId="relationship" qsTypeId="urn:microsoft.com/office/officeart/2005/8/quickstyle/simple2" qsCatId="simple" csTypeId="urn:microsoft.com/office/officeart/2005/8/colors/colorful5" csCatId="colorful" phldr="1"/>
      <dgm:spPr/>
      <dgm:t>
        <a:bodyPr/>
        <a:lstStyle/>
        <a:p>
          <a:endParaRPr lang="en-US"/>
        </a:p>
      </dgm:t>
    </dgm:pt>
    <dgm:pt modelId="{5749359A-F60B-4D12-8FF2-06B6DF40AA73}">
      <dgm:prSet custT="1"/>
      <dgm:spPr/>
      <dgm:t>
        <a:bodyPr/>
        <a:lstStyle/>
        <a:p>
          <a:r>
            <a:rPr lang="tr-TR" sz="1800" dirty="0"/>
            <a:t>Duygu Uçgun / 16030411038</a:t>
          </a:r>
          <a:endParaRPr lang="en-US" sz="1800" dirty="0"/>
        </a:p>
      </dgm:t>
    </dgm:pt>
    <dgm:pt modelId="{9887BE9F-9E05-4328-9229-1656C5808340}" type="parTrans" cxnId="{03ED666D-D8C3-430C-9B1C-8999B57AB4A9}">
      <dgm:prSet/>
      <dgm:spPr/>
      <dgm:t>
        <a:bodyPr/>
        <a:lstStyle/>
        <a:p>
          <a:endParaRPr lang="en-US"/>
        </a:p>
      </dgm:t>
    </dgm:pt>
    <dgm:pt modelId="{D1F8C68B-81BA-492E-91EC-BA53D9E6806F}" type="sibTrans" cxnId="{03ED666D-D8C3-430C-9B1C-8999B57AB4A9}">
      <dgm:prSet/>
      <dgm:spPr/>
      <dgm:t>
        <a:bodyPr/>
        <a:lstStyle/>
        <a:p>
          <a:endParaRPr lang="en-US"/>
        </a:p>
      </dgm:t>
    </dgm:pt>
    <dgm:pt modelId="{056B2DBB-A62F-4212-82FA-027356A2F72D}">
      <dgm:prSet custT="1"/>
      <dgm:spPr/>
      <dgm:t>
        <a:bodyPr/>
        <a:lstStyle/>
        <a:p>
          <a:r>
            <a:rPr lang="tr-TR" sz="1600" dirty="0"/>
            <a:t>Ayberk Ünveren / 17030411044</a:t>
          </a:r>
          <a:endParaRPr lang="en-US" sz="1600" dirty="0"/>
        </a:p>
      </dgm:t>
    </dgm:pt>
    <dgm:pt modelId="{1FE20CFD-6933-47D3-9D01-53904EAD1BCB}" type="parTrans" cxnId="{0740E1B7-79CE-4390-8BCD-BEB0B51B3051}">
      <dgm:prSet/>
      <dgm:spPr/>
      <dgm:t>
        <a:bodyPr/>
        <a:lstStyle/>
        <a:p>
          <a:endParaRPr lang="en-US"/>
        </a:p>
      </dgm:t>
    </dgm:pt>
    <dgm:pt modelId="{167D6FDC-1374-4CC2-90DD-EA03BE72E97C}" type="sibTrans" cxnId="{0740E1B7-79CE-4390-8BCD-BEB0B51B3051}">
      <dgm:prSet/>
      <dgm:spPr/>
      <dgm:t>
        <a:bodyPr/>
        <a:lstStyle/>
        <a:p>
          <a:endParaRPr lang="en-US"/>
        </a:p>
      </dgm:t>
    </dgm:pt>
    <dgm:pt modelId="{C46FE3CE-89C8-4516-8EA3-3D85A4B9E6BE}">
      <dgm:prSet custT="1"/>
      <dgm:spPr/>
      <dgm:t>
        <a:bodyPr/>
        <a:lstStyle/>
        <a:p>
          <a:r>
            <a:rPr lang="tr-TR" sz="1800" dirty="0"/>
            <a:t>Sinan </a:t>
          </a:r>
          <a:r>
            <a:rPr lang="tr-TR" sz="1800" dirty="0" err="1"/>
            <a:t>Olcaytürkan</a:t>
          </a:r>
          <a:r>
            <a:rPr lang="tr-TR" sz="1800" dirty="0"/>
            <a:t> / 16030411049</a:t>
          </a:r>
          <a:endParaRPr lang="en-US" sz="1800" dirty="0"/>
        </a:p>
      </dgm:t>
    </dgm:pt>
    <dgm:pt modelId="{A629FD65-E8B2-4A96-823A-2AC1FC192665}" type="parTrans" cxnId="{B6A5308A-95F9-4E5C-AAE0-D48A6E5205CB}">
      <dgm:prSet/>
      <dgm:spPr/>
      <dgm:t>
        <a:bodyPr/>
        <a:lstStyle/>
        <a:p>
          <a:endParaRPr lang="en-US"/>
        </a:p>
      </dgm:t>
    </dgm:pt>
    <dgm:pt modelId="{9EB0B7EC-ECC7-4639-BE75-B52C5783700F}" type="sibTrans" cxnId="{B6A5308A-95F9-4E5C-AAE0-D48A6E5205CB}">
      <dgm:prSet/>
      <dgm:spPr/>
      <dgm:t>
        <a:bodyPr/>
        <a:lstStyle/>
        <a:p>
          <a:endParaRPr lang="en-US"/>
        </a:p>
      </dgm:t>
    </dgm:pt>
    <dgm:pt modelId="{51B0D926-09A8-4A74-A158-7CA9BBB7D5A3}" type="pres">
      <dgm:prSet presAssocID="{140CBED7-829E-4EDB-94D9-9F0F67561856}" presName="compositeShape" presStyleCnt="0">
        <dgm:presLayoutVars>
          <dgm:chMax val="7"/>
          <dgm:dir/>
          <dgm:resizeHandles val="exact"/>
        </dgm:presLayoutVars>
      </dgm:prSet>
      <dgm:spPr/>
    </dgm:pt>
    <dgm:pt modelId="{78A553FD-35DA-4499-B1EE-B8FA71E3675C}" type="pres">
      <dgm:prSet presAssocID="{5749359A-F60B-4D12-8FF2-06B6DF40AA73}" presName="circ1" presStyleLbl="vennNode1" presStyleIdx="0" presStyleCnt="3"/>
      <dgm:spPr/>
    </dgm:pt>
    <dgm:pt modelId="{37DD540A-4140-4D74-8FF3-7D287CC5BFD0}" type="pres">
      <dgm:prSet presAssocID="{5749359A-F60B-4D12-8FF2-06B6DF40AA73}" presName="circ1Tx" presStyleLbl="revTx" presStyleIdx="0" presStyleCnt="0">
        <dgm:presLayoutVars>
          <dgm:chMax val="0"/>
          <dgm:chPref val="0"/>
          <dgm:bulletEnabled val="1"/>
        </dgm:presLayoutVars>
      </dgm:prSet>
      <dgm:spPr/>
    </dgm:pt>
    <dgm:pt modelId="{FBF8F980-4FF8-4969-A856-60452CD62962}" type="pres">
      <dgm:prSet presAssocID="{056B2DBB-A62F-4212-82FA-027356A2F72D}" presName="circ2" presStyleLbl="vennNode1" presStyleIdx="1" presStyleCnt="3"/>
      <dgm:spPr/>
    </dgm:pt>
    <dgm:pt modelId="{9292E35C-B3AB-4CA0-8D40-28C2558A1689}" type="pres">
      <dgm:prSet presAssocID="{056B2DBB-A62F-4212-82FA-027356A2F72D}" presName="circ2Tx" presStyleLbl="revTx" presStyleIdx="0" presStyleCnt="0">
        <dgm:presLayoutVars>
          <dgm:chMax val="0"/>
          <dgm:chPref val="0"/>
          <dgm:bulletEnabled val="1"/>
        </dgm:presLayoutVars>
      </dgm:prSet>
      <dgm:spPr/>
    </dgm:pt>
    <dgm:pt modelId="{054327A7-2847-416F-B355-69F512D7A69F}" type="pres">
      <dgm:prSet presAssocID="{C46FE3CE-89C8-4516-8EA3-3D85A4B9E6BE}" presName="circ3" presStyleLbl="vennNode1" presStyleIdx="2" presStyleCnt="3" custScaleX="99054" custScaleY="97517"/>
      <dgm:spPr/>
    </dgm:pt>
    <dgm:pt modelId="{9EC34104-2C79-4C6B-A0F5-007AC207CB65}" type="pres">
      <dgm:prSet presAssocID="{C46FE3CE-89C8-4516-8EA3-3D85A4B9E6BE}" presName="circ3Tx" presStyleLbl="revTx" presStyleIdx="0" presStyleCnt="0">
        <dgm:presLayoutVars>
          <dgm:chMax val="0"/>
          <dgm:chPref val="0"/>
          <dgm:bulletEnabled val="1"/>
        </dgm:presLayoutVars>
      </dgm:prSet>
      <dgm:spPr/>
    </dgm:pt>
  </dgm:ptLst>
  <dgm:cxnLst>
    <dgm:cxn modelId="{4DEAC620-8549-4728-A776-04BBAFE55A1E}" type="presOf" srcId="{140CBED7-829E-4EDB-94D9-9F0F67561856}" destId="{51B0D926-09A8-4A74-A158-7CA9BBB7D5A3}" srcOrd="0" destOrd="0" presId="urn:microsoft.com/office/officeart/2005/8/layout/venn1"/>
    <dgm:cxn modelId="{2CC53A3F-5FAD-43E2-8660-84EF52D61193}" type="presOf" srcId="{5749359A-F60B-4D12-8FF2-06B6DF40AA73}" destId="{78A553FD-35DA-4499-B1EE-B8FA71E3675C}" srcOrd="0" destOrd="0" presId="urn:microsoft.com/office/officeart/2005/8/layout/venn1"/>
    <dgm:cxn modelId="{03ED666D-D8C3-430C-9B1C-8999B57AB4A9}" srcId="{140CBED7-829E-4EDB-94D9-9F0F67561856}" destId="{5749359A-F60B-4D12-8FF2-06B6DF40AA73}" srcOrd="0" destOrd="0" parTransId="{9887BE9F-9E05-4328-9229-1656C5808340}" sibTransId="{D1F8C68B-81BA-492E-91EC-BA53D9E6806F}"/>
    <dgm:cxn modelId="{B6A5308A-95F9-4E5C-AAE0-D48A6E5205CB}" srcId="{140CBED7-829E-4EDB-94D9-9F0F67561856}" destId="{C46FE3CE-89C8-4516-8EA3-3D85A4B9E6BE}" srcOrd="2" destOrd="0" parTransId="{A629FD65-E8B2-4A96-823A-2AC1FC192665}" sibTransId="{9EB0B7EC-ECC7-4639-BE75-B52C5783700F}"/>
    <dgm:cxn modelId="{1F1B6792-544C-4A48-B1C5-261E9D2216F7}" type="presOf" srcId="{5749359A-F60B-4D12-8FF2-06B6DF40AA73}" destId="{37DD540A-4140-4D74-8FF3-7D287CC5BFD0}" srcOrd="1" destOrd="0" presId="urn:microsoft.com/office/officeart/2005/8/layout/venn1"/>
    <dgm:cxn modelId="{0740E1B7-79CE-4390-8BCD-BEB0B51B3051}" srcId="{140CBED7-829E-4EDB-94D9-9F0F67561856}" destId="{056B2DBB-A62F-4212-82FA-027356A2F72D}" srcOrd="1" destOrd="0" parTransId="{1FE20CFD-6933-47D3-9D01-53904EAD1BCB}" sibTransId="{167D6FDC-1374-4CC2-90DD-EA03BE72E97C}"/>
    <dgm:cxn modelId="{8A0C80C8-7A99-4582-ADCE-3D55DA4A4E79}" type="presOf" srcId="{056B2DBB-A62F-4212-82FA-027356A2F72D}" destId="{FBF8F980-4FF8-4969-A856-60452CD62962}" srcOrd="0" destOrd="0" presId="urn:microsoft.com/office/officeart/2005/8/layout/venn1"/>
    <dgm:cxn modelId="{720468DF-686C-475D-B2F1-5090F2BB44F1}" type="presOf" srcId="{056B2DBB-A62F-4212-82FA-027356A2F72D}" destId="{9292E35C-B3AB-4CA0-8D40-28C2558A1689}" srcOrd="1" destOrd="0" presId="urn:microsoft.com/office/officeart/2005/8/layout/venn1"/>
    <dgm:cxn modelId="{A6DE8DF4-37A9-4A9D-8158-37F47C852B05}" type="presOf" srcId="{C46FE3CE-89C8-4516-8EA3-3D85A4B9E6BE}" destId="{054327A7-2847-416F-B355-69F512D7A69F}" srcOrd="0" destOrd="0" presId="urn:microsoft.com/office/officeart/2005/8/layout/venn1"/>
    <dgm:cxn modelId="{B9B85DF6-F6BC-4AB1-88DA-96651B6B64EE}" type="presOf" srcId="{C46FE3CE-89C8-4516-8EA3-3D85A4B9E6BE}" destId="{9EC34104-2C79-4C6B-A0F5-007AC207CB65}" srcOrd="1" destOrd="0" presId="urn:microsoft.com/office/officeart/2005/8/layout/venn1"/>
    <dgm:cxn modelId="{7511F9A7-6B3A-40BA-9F2D-0954B59B834B}" type="presParOf" srcId="{51B0D926-09A8-4A74-A158-7CA9BBB7D5A3}" destId="{78A553FD-35DA-4499-B1EE-B8FA71E3675C}" srcOrd="0" destOrd="0" presId="urn:microsoft.com/office/officeart/2005/8/layout/venn1"/>
    <dgm:cxn modelId="{5C8BA27A-55C1-471F-A73F-82C8FBBA123A}" type="presParOf" srcId="{51B0D926-09A8-4A74-A158-7CA9BBB7D5A3}" destId="{37DD540A-4140-4D74-8FF3-7D287CC5BFD0}" srcOrd="1" destOrd="0" presId="urn:microsoft.com/office/officeart/2005/8/layout/venn1"/>
    <dgm:cxn modelId="{568211E2-B7BA-4FF3-AFDC-1BAC59D92819}" type="presParOf" srcId="{51B0D926-09A8-4A74-A158-7CA9BBB7D5A3}" destId="{FBF8F980-4FF8-4969-A856-60452CD62962}" srcOrd="2" destOrd="0" presId="urn:microsoft.com/office/officeart/2005/8/layout/venn1"/>
    <dgm:cxn modelId="{D5F50563-FDEA-40A8-B831-AA8156EE35AA}" type="presParOf" srcId="{51B0D926-09A8-4A74-A158-7CA9BBB7D5A3}" destId="{9292E35C-B3AB-4CA0-8D40-28C2558A1689}" srcOrd="3" destOrd="0" presId="urn:microsoft.com/office/officeart/2005/8/layout/venn1"/>
    <dgm:cxn modelId="{86F79535-E285-47D7-95B8-80D7ECF8A850}" type="presParOf" srcId="{51B0D926-09A8-4A74-A158-7CA9BBB7D5A3}" destId="{054327A7-2847-416F-B355-69F512D7A69F}" srcOrd="4" destOrd="0" presId="urn:microsoft.com/office/officeart/2005/8/layout/venn1"/>
    <dgm:cxn modelId="{BE84F8B6-F63F-44F9-932D-D940ADF6551A}" type="presParOf" srcId="{51B0D926-09A8-4A74-A158-7CA9BBB7D5A3}" destId="{9EC34104-2C79-4C6B-A0F5-007AC207CB65}"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0FEAD6-FE32-4D8D-A478-0C5D549DF07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028D1E7-3458-4E5E-AC42-06D8C3E04870}">
      <dgm:prSet/>
      <dgm:spPr/>
      <dgm:t>
        <a:bodyPr/>
        <a:lstStyle/>
        <a:p>
          <a:r>
            <a:rPr lang="en-US"/>
            <a:t>Thank you very much for this assignment. We did a lot of research and learned a lot. </a:t>
          </a:r>
        </a:p>
      </dgm:t>
    </dgm:pt>
    <dgm:pt modelId="{67EA25F7-C295-471D-A707-4D316892C9CC}" type="parTrans" cxnId="{5E04F558-BDF1-436F-9C62-FA1AC981D574}">
      <dgm:prSet/>
      <dgm:spPr/>
      <dgm:t>
        <a:bodyPr/>
        <a:lstStyle/>
        <a:p>
          <a:endParaRPr lang="en-US"/>
        </a:p>
      </dgm:t>
    </dgm:pt>
    <dgm:pt modelId="{0777EB44-25CD-4E0C-99BE-082327E35025}" type="sibTrans" cxnId="{5E04F558-BDF1-436F-9C62-FA1AC981D574}">
      <dgm:prSet/>
      <dgm:spPr/>
      <dgm:t>
        <a:bodyPr/>
        <a:lstStyle/>
        <a:p>
          <a:endParaRPr lang="en-US"/>
        </a:p>
      </dgm:t>
    </dgm:pt>
    <dgm:pt modelId="{B22DF873-C7D5-47CA-8108-0B2E9E4F78ED}">
      <dgm:prSet/>
      <dgm:spPr/>
      <dgm:t>
        <a:bodyPr/>
        <a:lstStyle/>
        <a:p>
          <a:r>
            <a:rPr lang="tr-TR"/>
            <a:t>Thank you for listening!</a:t>
          </a:r>
          <a:endParaRPr lang="en-US"/>
        </a:p>
      </dgm:t>
    </dgm:pt>
    <dgm:pt modelId="{741FDE89-6363-41ED-BEBB-45E867EFE35C}" type="parTrans" cxnId="{A1ACB34F-BF50-4CDF-AF89-99942DB1B736}">
      <dgm:prSet/>
      <dgm:spPr/>
      <dgm:t>
        <a:bodyPr/>
        <a:lstStyle/>
        <a:p>
          <a:endParaRPr lang="en-US"/>
        </a:p>
      </dgm:t>
    </dgm:pt>
    <dgm:pt modelId="{5BD86CDE-47BE-4526-8D70-CBE1FADD6B02}" type="sibTrans" cxnId="{A1ACB34F-BF50-4CDF-AF89-99942DB1B736}">
      <dgm:prSet/>
      <dgm:spPr/>
      <dgm:t>
        <a:bodyPr/>
        <a:lstStyle/>
        <a:p>
          <a:endParaRPr lang="en-US"/>
        </a:p>
      </dgm:t>
    </dgm:pt>
    <dgm:pt modelId="{F1ACFFE3-F530-4F17-8B01-E5634CC1B0B3}" type="pres">
      <dgm:prSet presAssocID="{5C0FEAD6-FE32-4D8D-A478-0C5D549DF07E}" presName="root" presStyleCnt="0">
        <dgm:presLayoutVars>
          <dgm:dir/>
          <dgm:resizeHandles val="exact"/>
        </dgm:presLayoutVars>
      </dgm:prSet>
      <dgm:spPr/>
    </dgm:pt>
    <dgm:pt modelId="{FD86E0BA-96D3-42E0-961B-BA04AB859BFC}" type="pres">
      <dgm:prSet presAssocID="{7028D1E7-3458-4E5E-AC42-06D8C3E04870}" presName="compNode" presStyleCnt="0"/>
      <dgm:spPr/>
    </dgm:pt>
    <dgm:pt modelId="{F1328F7A-368A-416E-9238-4300D1912320}" type="pres">
      <dgm:prSet presAssocID="{7028D1E7-3458-4E5E-AC42-06D8C3E04870}" presName="bgRect" presStyleLbl="bgShp" presStyleIdx="0" presStyleCnt="2"/>
      <dgm:spPr/>
    </dgm:pt>
    <dgm:pt modelId="{6D098862-917D-4423-B530-3ED4422B89F9}" type="pres">
      <dgm:prSet presAssocID="{7028D1E7-3458-4E5E-AC42-06D8C3E0487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kroskop"/>
        </a:ext>
      </dgm:extLst>
    </dgm:pt>
    <dgm:pt modelId="{154B821B-E530-4AD8-9DB9-341114CD47F9}" type="pres">
      <dgm:prSet presAssocID="{7028D1E7-3458-4E5E-AC42-06D8C3E04870}" presName="spaceRect" presStyleCnt="0"/>
      <dgm:spPr/>
    </dgm:pt>
    <dgm:pt modelId="{298EC4F8-1AF5-41B4-B10E-3AC7EF062868}" type="pres">
      <dgm:prSet presAssocID="{7028D1E7-3458-4E5E-AC42-06D8C3E04870}" presName="parTx" presStyleLbl="revTx" presStyleIdx="0" presStyleCnt="2">
        <dgm:presLayoutVars>
          <dgm:chMax val="0"/>
          <dgm:chPref val="0"/>
        </dgm:presLayoutVars>
      </dgm:prSet>
      <dgm:spPr/>
    </dgm:pt>
    <dgm:pt modelId="{51152EA3-74DC-4273-9D7F-CA4DBA8F2ABB}" type="pres">
      <dgm:prSet presAssocID="{0777EB44-25CD-4E0C-99BE-082327E35025}" presName="sibTrans" presStyleCnt="0"/>
      <dgm:spPr/>
    </dgm:pt>
    <dgm:pt modelId="{9189970B-CD27-41ED-BEE6-768287BED04A}" type="pres">
      <dgm:prSet presAssocID="{B22DF873-C7D5-47CA-8108-0B2E9E4F78ED}" presName="compNode" presStyleCnt="0"/>
      <dgm:spPr/>
    </dgm:pt>
    <dgm:pt modelId="{75EF7036-BE0C-41C0-A10D-A802CE7ECBEF}" type="pres">
      <dgm:prSet presAssocID="{B22DF873-C7D5-47CA-8108-0B2E9E4F78ED}" presName="bgRect" presStyleLbl="bgShp" presStyleIdx="1" presStyleCnt="2"/>
      <dgm:spPr/>
    </dgm:pt>
    <dgm:pt modelId="{641E673F-2C99-492C-A952-5874654482CF}" type="pres">
      <dgm:prSet presAssocID="{B22DF873-C7D5-47CA-8108-0B2E9E4F78E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iling Face with No Fill"/>
        </a:ext>
      </dgm:extLst>
    </dgm:pt>
    <dgm:pt modelId="{79C8A2C3-B51C-4BFC-B89A-4042F95570CC}" type="pres">
      <dgm:prSet presAssocID="{B22DF873-C7D5-47CA-8108-0B2E9E4F78ED}" presName="spaceRect" presStyleCnt="0"/>
      <dgm:spPr/>
    </dgm:pt>
    <dgm:pt modelId="{B11719B6-A260-4027-BF34-94E9110734B4}" type="pres">
      <dgm:prSet presAssocID="{B22DF873-C7D5-47CA-8108-0B2E9E4F78ED}" presName="parTx" presStyleLbl="revTx" presStyleIdx="1" presStyleCnt="2">
        <dgm:presLayoutVars>
          <dgm:chMax val="0"/>
          <dgm:chPref val="0"/>
        </dgm:presLayoutVars>
      </dgm:prSet>
      <dgm:spPr/>
    </dgm:pt>
  </dgm:ptLst>
  <dgm:cxnLst>
    <dgm:cxn modelId="{A1ACB34F-BF50-4CDF-AF89-99942DB1B736}" srcId="{5C0FEAD6-FE32-4D8D-A478-0C5D549DF07E}" destId="{B22DF873-C7D5-47CA-8108-0B2E9E4F78ED}" srcOrd="1" destOrd="0" parTransId="{741FDE89-6363-41ED-BEBB-45E867EFE35C}" sibTransId="{5BD86CDE-47BE-4526-8D70-CBE1FADD6B02}"/>
    <dgm:cxn modelId="{5E04F558-BDF1-436F-9C62-FA1AC981D574}" srcId="{5C0FEAD6-FE32-4D8D-A478-0C5D549DF07E}" destId="{7028D1E7-3458-4E5E-AC42-06D8C3E04870}" srcOrd="0" destOrd="0" parTransId="{67EA25F7-C295-471D-A707-4D316892C9CC}" sibTransId="{0777EB44-25CD-4E0C-99BE-082327E35025}"/>
    <dgm:cxn modelId="{61A0F084-48CF-4055-B3F5-2C8A926A9C99}" type="presOf" srcId="{5C0FEAD6-FE32-4D8D-A478-0C5D549DF07E}" destId="{F1ACFFE3-F530-4F17-8B01-E5634CC1B0B3}" srcOrd="0" destOrd="0" presId="urn:microsoft.com/office/officeart/2018/2/layout/IconVerticalSolidList"/>
    <dgm:cxn modelId="{0D7108DA-B7B7-408E-AEA5-DA77C9610474}" type="presOf" srcId="{B22DF873-C7D5-47CA-8108-0B2E9E4F78ED}" destId="{B11719B6-A260-4027-BF34-94E9110734B4}" srcOrd="0" destOrd="0" presId="urn:microsoft.com/office/officeart/2018/2/layout/IconVerticalSolidList"/>
    <dgm:cxn modelId="{890A38F4-2F32-4CD1-86D3-D85DB5B2C6B8}" type="presOf" srcId="{7028D1E7-3458-4E5E-AC42-06D8C3E04870}" destId="{298EC4F8-1AF5-41B4-B10E-3AC7EF062868}" srcOrd="0" destOrd="0" presId="urn:microsoft.com/office/officeart/2018/2/layout/IconVerticalSolidList"/>
    <dgm:cxn modelId="{8A18194C-6A2A-45BD-A113-E11EC90B01A8}" type="presParOf" srcId="{F1ACFFE3-F530-4F17-8B01-E5634CC1B0B3}" destId="{FD86E0BA-96D3-42E0-961B-BA04AB859BFC}" srcOrd="0" destOrd="0" presId="urn:microsoft.com/office/officeart/2018/2/layout/IconVerticalSolidList"/>
    <dgm:cxn modelId="{3DDAC41A-A39B-4A15-947E-B5857EB398FC}" type="presParOf" srcId="{FD86E0BA-96D3-42E0-961B-BA04AB859BFC}" destId="{F1328F7A-368A-416E-9238-4300D1912320}" srcOrd="0" destOrd="0" presId="urn:microsoft.com/office/officeart/2018/2/layout/IconVerticalSolidList"/>
    <dgm:cxn modelId="{81E91961-B365-45C6-8593-5AA570B25D7A}" type="presParOf" srcId="{FD86E0BA-96D3-42E0-961B-BA04AB859BFC}" destId="{6D098862-917D-4423-B530-3ED4422B89F9}" srcOrd="1" destOrd="0" presId="urn:microsoft.com/office/officeart/2018/2/layout/IconVerticalSolidList"/>
    <dgm:cxn modelId="{B20FE1C2-21FC-4E69-AF8A-9E77864E4DB8}" type="presParOf" srcId="{FD86E0BA-96D3-42E0-961B-BA04AB859BFC}" destId="{154B821B-E530-4AD8-9DB9-341114CD47F9}" srcOrd="2" destOrd="0" presId="urn:microsoft.com/office/officeart/2018/2/layout/IconVerticalSolidList"/>
    <dgm:cxn modelId="{5A180B13-9092-4EA0-9F8D-0284F910FF93}" type="presParOf" srcId="{FD86E0BA-96D3-42E0-961B-BA04AB859BFC}" destId="{298EC4F8-1AF5-41B4-B10E-3AC7EF062868}" srcOrd="3" destOrd="0" presId="urn:microsoft.com/office/officeart/2018/2/layout/IconVerticalSolidList"/>
    <dgm:cxn modelId="{59352EBA-E401-4C90-9D3A-20B509BA9188}" type="presParOf" srcId="{F1ACFFE3-F530-4F17-8B01-E5634CC1B0B3}" destId="{51152EA3-74DC-4273-9D7F-CA4DBA8F2ABB}" srcOrd="1" destOrd="0" presId="urn:microsoft.com/office/officeart/2018/2/layout/IconVerticalSolidList"/>
    <dgm:cxn modelId="{5DA8F18B-488F-4A2B-867E-7B6CB41C0310}" type="presParOf" srcId="{F1ACFFE3-F530-4F17-8B01-E5634CC1B0B3}" destId="{9189970B-CD27-41ED-BEE6-768287BED04A}" srcOrd="2" destOrd="0" presId="urn:microsoft.com/office/officeart/2018/2/layout/IconVerticalSolidList"/>
    <dgm:cxn modelId="{A5310775-2E37-4CD5-9ACB-5DABF19EE13F}" type="presParOf" srcId="{9189970B-CD27-41ED-BEE6-768287BED04A}" destId="{75EF7036-BE0C-41C0-A10D-A802CE7ECBEF}" srcOrd="0" destOrd="0" presId="urn:microsoft.com/office/officeart/2018/2/layout/IconVerticalSolidList"/>
    <dgm:cxn modelId="{8700E645-A01E-4379-9B2D-85EE924DFBB9}" type="presParOf" srcId="{9189970B-CD27-41ED-BEE6-768287BED04A}" destId="{641E673F-2C99-492C-A952-5874654482CF}" srcOrd="1" destOrd="0" presId="urn:microsoft.com/office/officeart/2018/2/layout/IconVerticalSolidList"/>
    <dgm:cxn modelId="{E22C8E7D-582D-45A1-BC28-DF9531A8BCD7}" type="presParOf" srcId="{9189970B-CD27-41ED-BEE6-768287BED04A}" destId="{79C8A2C3-B51C-4BFC-B89A-4042F95570CC}" srcOrd="2" destOrd="0" presId="urn:microsoft.com/office/officeart/2018/2/layout/IconVerticalSolidList"/>
    <dgm:cxn modelId="{26452F98-3D4B-4291-A326-20F7944EB326}" type="presParOf" srcId="{9189970B-CD27-41ED-BEE6-768287BED04A}" destId="{B11719B6-A260-4027-BF34-94E9110734B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553FD-35DA-4499-B1EE-B8FA71E3675C}">
      <dsp:nvSpPr>
        <dsp:cNvPr id="0" name=""/>
        <dsp:cNvSpPr/>
      </dsp:nvSpPr>
      <dsp:spPr>
        <a:xfrm>
          <a:off x="936693" y="501213"/>
          <a:ext cx="2613042" cy="2613042"/>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tr-TR" sz="1800" kern="1200" dirty="0"/>
            <a:t>Duygu Uçgun / 16030411038</a:t>
          </a:r>
          <a:endParaRPr lang="en-US" sz="1800" kern="1200" dirty="0"/>
        </a:p>
      </dsp:txBody>
      <dsp:txXfrm>
        <a:off x="1285098" y="958496"/>
        <a:ext cx="1916231" cy="1175869"/>
      </dsp:txXfrm>
    </dsp:sp>
    <dsp:sp modelId="{FBF8F980-4FF8-4969-A856-60452CD62962}">
      <dsp:nvSpPr>
        <dsp:cNvPr id="0" name=""/>
        <dsp:cNvSpPr/>
      </dsp:nvSpPr>
      <dsp:spPr>
        <a:xfrm>
          <a:off x="1879566" y="2134365"/>
          <a:ext cx="2613042" cy="2613042"/>
        </a:xfrm>
        <a:prstGeom prst="ellipse">
          <a:avLst/>
        </a:prstGeom>
        <a:solidFill>
          <a:schemeClr val="accent5">
            <a:alpha val="50000"/>
            <a:hueOff val="2501440"/>
            <a:satOff val="1850"/>
            <a:lumOff val="5195"/>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tr-TR" sz="1600" kern="1200" dirty="0"/>
            <a:t>Ayberk Ünveren / 17030411044</a:t>
          </a:r>
          <a:endParaRPr lang="en-US" sz="1600" kern="1200" dirty="0"/>
        </a:p>
      </dsp:txBody>
      <dsp:txXfrm>
        <a:off x="2678721" y="2809401"/>
        <a:ext cx="1567825" cy="1437173"/>
      </dsp:txXfrm>
    </dsp:sp>
    <dsp:sp modelId="{054327A7-2847-416F-B355-69F512D7A69F}">
      <dsp:nvSpPr>
        <dsp:cNvPr id="0" name=""/>
        <dsp:cNvSpPr/>
      </dsp:nvSpPr>
      <dsp:spPr>
        <a:xfrm>
          <a:off x="6179" y="2166806"/>
          <a:ext cx="2588323" cy="2548161"/>
        </a:xfrm>
        <a:prstGeom prst="ellipse">
          <a:avLst/>
        </a:prstGeom>
        <a:solidFill>
          <a:schemeClr val="accent5">
            <a:alpha val="50000"/>
            <a:hueOff val="5002879"/>
            <a:satOff val="3700"/>
            <a:lumOff val="10391"/>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tr-TR" sz="1800" kern="1200" dirty="0"/>
            <a:t>Sinan </a:t>
          </a:r>
          <a:r>
            <a:rPr lang="tr-TR" sz="1800" kern="1200" dirty="0" err="1"/>
            <a:t>Olcaytürkan</a:t>
          </a:r>
          <a:r>
            <a:rPr lang="tr-TR" sz="1800" kern="1200" dirty="0"/>
            <a:t> / 16030411049</a:t>
          </a:r>
          <a:endParaRPr lang="en-US" sz="1800" kern="1200" dirty="0"/>
        </a:p>
      </dsp:txBody>
      <dsp:txXfrm>
        <a:off x="249913" y="2825081"/>
        <a:ext cx="1552994" cy="14014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328F7A-368A-416E-9238-4300D1912320}">
      <dsp:nvSpPr>
        <dsp:cNvPr id="0" name=""/>
        <dsp:cNvSpPr/>
      </dsp:nvSpPr>
      <dsp:spPr>
        <a:xfrm>
          <a:off x="0" y="678513"/>
          <a:ext cx="10576558" cy="125264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98862-917D-4423-B530-3ED4422B89F9}">
      <dsp:nvSpPr>
        <dsp:cNvPr id="0" name=""/>
        <dsp:cNvSpPr/>
      </dsp:nvSpPr>
      <dsp:spPr>
        <a:xfrm>
          <a:off x="378923" y="960357"/>
          <a:ext cx="688952" cy="6889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8EC4F8-1AF5-41B4-B10E-3AC7EF062868}">
      <dsp:nvSpPr>
        <dsp:cNvPr id="0" name=""/>
        <dsp:cNvSpPr/>
      </dsp:nvSpPr>
      <dsp:spPr>
        <a:xfrm>
          <a:off x="1446799" y="678513"/>
          <a:ext cx="9129758" cy="125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571" tIns="132571" rIns="132571" bIns="132571" numCol="1" spcCol="1270" anchor="ctr" anchorCtr="0">
          <a:noAutofit/>
        </a:bodyPr>
        <a:lstStyle/>
        <a:p>
          <a:pPr marL="0" lvl="0" indent="0" algn="l" defTabSz="1111250">
            <a:lnSpc>
              <a:spcPct val="90000"/>
            </a:lnSpc>
            <a:spcBef>
              <a:spcPct val="0"/>
            </a:spcBef>
            <a:spcAft>
              <a:spcPct val="35000"/>
            </a:spcAft>
            <a:buNone/>
          </a:pPr>
          <a:r>
            <a:rPr lang="en-US" sz="2500" kern="1200"/>
            <a:t>Thank you very much for this assignment. We did a lot of research and learned a lot. </a:t>
          </a:r>
        </a:p>
      </dsp:txBody>
      <dsp:txXfrm>
        <a:off x="1446799" y="678513"/>
        <a:ext cx="9129758" cy="1252640"/>
      </dsp:txXfrm>
    </dsp:sp>
    <dsp:sp modelId="{75EF7036-BE0C-41C0-A10D-A802CE7ECBEF}">
      <dsp:nvSpPr>
        <dsp:cNvPr id="0" name=""/>
        <dsp:cNvSpPr/>
      </dsp:nvSpPr>
      <dsp:spPr>
        <a:xfrm>
          <a:off x="0" y="2244314"/>
          <a:ext cx="10576558" cy="125264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1E673F-2C99-492C-A952-5874654482CF}">
      <dsp:nvSpPr>
        <dsp:cNvPr id="0" name=""/>
        <dsp:cNvSpPr/>
      </dsp:nvSpPr>
      <dsp:spPr>
        <a:xfrm>
          <a:off x="378923" y="2526158"/>
          <a:ext cx="688952" cy="6889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1719B6-A260-4027-BF34-94E9110734B4}">
      <dsp:nvSpPr>
        <dsp:cNvPr id="0" name=""/>
        <dsp:cNvSpPr/>
      </dsp:nvSpPr>
      <dsp:spPr>
        <a:xfrm>
          <a:off x="1446799" y="2244314"/>
          <a:ext cx="9129758" cy="125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571" tIns="132571" rIns="132571" bIns="132571" numCol="1" spcCol="1270" anchor="ctr" anchorCtr="0">
          <a:noAutofit/>
        </a:bodyPr>
        <a:lstStyle/>
        <a:p>
          <a:pPr marL="0" lvl="0" indent="0" algn="l" defTabSz="1111250">
            <a:lnSpc>
              <a:spcPct val="90000"/>
            </a:lnSpc>
            <a:spcBef>
              <a:spcPct val="0"/>
            </a:spcBef>
            <a:spcAft>
              <a:spcPct val="35000"/>
            </a:spcAft>
            <a:buNone/>
          </a:pPr>
          <a:r>
            <a:rPr lang="tr-TR" sz="2500" kern="1200"/>
            <a:t>Thank you for listening!</a:t>
          </a:r>
          <a:endParaRPr lang="en-US" sz="2500" kern="1200"/>
        </a:p>
      </dsp:txBody>
      <dsp:txXfrm>
        <a:off x="1446799" y="2244314"/>
        <a:ext cx="9129758" cy="125264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A45ED0D8-5EC6-4D95-9610-E03BB5659CB8}" type="datetimeFigureOut">
              <a:rPr lang="tr-TR" smtClean="0"/>
              <a:t>15.06.2021</a:t>
            </a:fld>
            <a:endParaRPr lang="tr-TR"/>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tr-TR"/>
          </a:p>
        </p:txBody>
      </p:sp>
      <p:sp>
        <p:nvSpPr>
          <p:cNvPr id="6" name="Slide Number Placeholder 5"/>
          <p:cNvSpPr>
            <a:spLocks noGrp="1"/>
          </p:cNvSpPr>
          <p:nvPr>
            <p:ph type="sldNum" sz="quarter" idx="12"/>
          </p:nvPr>
        </p:nvSpPr>
        <p:spPr>
          <a:xfrm>
            <a:off x="10469880" y="320040"/>
            <a:ext cx="914400" cy="320040"/>
          </a:xfrm>
        </p:spPr>
        <p:txBody>
          <a:bodyPr/>
          <a:lstStyle/>
          <a:p>
            <a:fld id="{DF38E445-E4B5-41A4-AA15-BD127D128400}" type="slidenum">
              <a:rPr lang="tr-TR" smtClean="0"/>
              <a:t>‹#›</a:t>
            </a:fld>
            <a:endParaRPr lang="tr-TR"/>
          </a:p>
        </p:txBody>
      </p:sp>
    </p:spTree>
    <p:extLst>
      <p:ext uri="{BB962C8B-B14F-4D97-AF65-F5344CB8AC3E}">
        <p14:creationId xmlns:p14="http://schemas.microsoft.com/office/powerpoint/2010/main" val="2794420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45ED0D8-5EC6-4D95-9610-E03BB5659CB8}" type="datetimeFigureOut">
              <a:rPr lang="tr-TR" smtClean="0"/>
              <a:t>15.06.2021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F38E445-E4B5-41A4-AA15-BD127D128400}" type="slidenum">
              <a:rPr lang="tr-TR" smtClean="0"/>
              <a:t>‹#›</a:t>
            </a:fld>
            <a:endParaRPr lang="tr-TR"/>
          </a:p>
        </p:txBody>
      </p:sp>
    </p:spTree>
    <p:extLst>
      <p:ext uri="{BB962C8B-B14F-4D97-AF65-F5344CB8AC3E}">
        <p14:creationId xmlns:p14="http://schemas.microsoft.com/office/powerpoint/2010/main" val="1105329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804672" y="320040"/>
            <a:ext cx="3657600" cy="320040"/>
          </a:xfrm>
        </p:spPr>
        <p:txBody>
          <a:bodyPr/>
          <a:lstStyle/>
          <a:p>
            <a:fld id="{A45ED0D8-5EC6-4D95-9610-E03BB5659CB8}" type="datetimeFigureOut">
              <a:rPr lang="tr-TR" smtClean="0"/>
              <a:t>15.06.2021</a:t>
            </a:fld>
            <a:endParaRPr lang="tr-TR"/>
          </a:p>
        </p:txBody>
      </p:sp>
      <p:sp>
        <p:nvSpPr>
          <p:cNvPr id="5" name="Footer Placeholder 4"/>
          <p:cNvSpPr>
            <a:spLocks noGrp="1"/>
          </p:cNvSpPr>
          <p:nvPr>
            <p:ph type="ftr" sz="quarter" idx="11"/>
          </p:nvPr>
        </p:nvSpPr>
        <p:spPr>
          <a:xfrm>
            <a:off x="804672" y="6227064"/>
            <a:ext cx="10588752" cy="320040"/>
          </a:xfrm>
        </p:spPr>
        <p:txBody>
          <a:bodyPr/>
          <a:lstStyle/>
          <a:p>
            <a:endParaRPr lang="tr-TR"/>
          </a:p>
        </p:txBody>
      </p:sp>
      <p:sp>
        <p:nvSpPr>
          <p:cNvPr id="6" name="Slide Number Placeholder 5"/>
          <p:cNvSpPr>
            <a:spLocks noGrp="1"/>
          </p:cNvSpPr>
          <p:nvPr>
            <p:ph type="sldNum" sz="quarter" idx="12"/>
          </p:nvPr>
        </p:nvSpPr>
        <p:spPr>
          <a:xfrm>
            <a:off x="10469880" y="320040"/>
            <a:ext cx="914400" cy="320040"/>
          </a:xfrm>
        </p:spPr>
        <p:txBody>
          <a:bodyPr/>
          <a:lstStyle/>
          <a:p>
            <a:fld id="{DF38E445-E4B5-41A4-AA15-BD127D128400}" type="slidenum">
              <a:rPr lang="tr-TR" smtClean="0"/>
              <a:t>‹#›</a:t>
            </a:fld>
            <a:endParaRPr lang="tr-TR"/>
          </a:p>
        </p:txBody>
      </p:sp>
    </p:spTree>
    <p:extLst>
      <p:ext uri="{BB962C8B-B14F-4D97-AF65-F5344CB8AC3E}">
        <p14:creationId xmlns:p14="http://schemas.microsoft.com/office/powerpoint/2010/main" val="300371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45ED0D8-5EC6-4D95-9610-E03BB5659CB8}" type="datetimeFigureOut">
              <a:rPr lang="tr-TR" smtClean="0"/>
              <a:t>15.06.2021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F38E445-E4B5-41A4-AA15-BD127D128400}" type="slidenum">
              <a:rPr lang="tr-TR" smtClean="0"/>
              <a:t>‹#›</a:t>
            </a:fld>
            <a:endParaRPr lang="tr-TR"/>
          </a:p>
        </p:txBody>
      </p:sp>
    </p:spTree>
    <p:extLst>
      <p:ext uri="{BB962C8B-B14F-4D97-AF65-F5344CB8AC3E}">
        <p14:creationId xmlns:p14="http://schemas.microsoft.com/office/powerpoint/2010/main" val="1956138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804672" y="320040"/>
            <a:ext cx="3657600" cy="320040"/>
          </a:xfrm>
        </p:spPr>
        <p:txBody>
          <a:bodyPr/>
          <a:lstStyle/>
          <a:p>
            <a:fld id="{A45ED0D8-5EC6-4D95-9610-E03BB5659CB8}" type="datetimeFigureOut">
              <a:rPr lang="tr-TR" smtClean="0"/>
              <a:t>15.06.2021</a:t>
            </a:fld>
            <a:endParaRPr lang="tr-TR"/>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tr-TR"/>
          </a:p>
        </p:txBody>
      </p:sp>
      <p:sp>
        <p:nvSpPr>
          <p:cNvPr id="6" name="Slide Number Placeholder 5"/>
          <p:cNvSpPr>
            <a:spLocks noGrp="1"/>
          </p:cNvSpPr>
          <p:nvPr>
            <p:ph type="sldNum" sz="quarter" idx="12"/>
          </p:nvPr>
        </p:nvSpPr>
        <p:spPr>
          <a:xfrm>
            <a:off x="10469880" y="320040"/>
            <a:ext cx="914400" cy="320040"/>
          </a:xfrm>
        </p:spPr>
        <p:txBody>
          <a:bodyPr/>
          <a:lstStyle/>
          <a:p>
            <a:fld id="{DF38E445-E4B5-41A4-AA15-BD127D128400}" type="slidenum">
              <a:rPr lang="tr-TR" smtClean="0"/>
              <a:t>‹#›</a:t>
            </a:fld>
            <a:endParaRPr lang="tr-TR"/>
          </a:p>
        </p:txBody>
      </p:sp>
    </p:spTree>
    <p:extLst>
      <p:ext uri="{BB962C8B-B14F-4D97-AF65-F5344CB8AC3E}">
        <p14:creationId xmlns:p14="http://schemas.microsoft.com/office/powerpoint/2010/main" val="1010728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a:xfrm>
            <a:off x="804672" y="320040"/>
            <a:ext cx="3657600" cy="320040"/>
          </a:xfrm>
        </p:spPr>
        <p:txBody>
          <a:bodyPr/>
          <a:lstStyle/>
          <a:p>
            <a:fld id="{A45ED0D8-5EC6-4D95-9610-E03BB5659CB8}" type="datetimeFigureOut">
              <a:rPr lang="tr-TR" smtClean="0"/>
              <a:t>15.06.2021</a:t>
            </a:fld>
            <a:endParaRPr lang="tr-TR"/>
          </a:p>
        </p:txBody>
      </p:sp>
      <p:sp>
        <p:nvSpPr>
          <p:cNvPr id="6" name="Footer Placeholder 5"/>
          <p:cNvSpPr>
            <a:spLocks noGrp="1"/>
          </p:cNvSpPr>
          <p:nvPr>
            <p:ph type="ftr" sz="quarter" idx="11"/>
          </p:nvPr>
        </p:nvSpPr>
        <p:spPr>
          <a:xfrm>
            <a:off x="804672" y="6227064"/>
            <a:ext cx="10588752" cy="320040"/>
          </a:xfrm>
        </p:spPr>
        <p:txBody>
          <a:bodyPr/>
          <a:lstStyle/>
          <a:p>
            <a:endParaRPr lang="tr-TR"/>
          </a:p>
        </p:txBody>
      </p:sp>
      <p:sp>
        <p:nvSpPr>
          <p:cNvPr id="7" name="Slide Number Placeholder 6"/>
          <p:cNvSpPr>
            <a:spLocks noGrp="1"/>
          </p:cNvSpPr>
          <p:nvPr>
            <p:ph type="sldNum" sz="quarter" idx="12"/>
          </p:nvPr>
        </p:nvSpPr>
        <p:spPr>
          <a:xfrm>
            <a:off x="10469880" y="320040"/>
            <a:ext cx="914400" cy="320040"/>
          </a:xfrm>
        </p:spPr>
        <p:txBody>
          <a:bodyPr/>
          <a:lstStyle/>
          <a:p>
            <a:fld id="{DF38E445-E4B5-41A4-AA15-BD127D128400}" type="slidenum">
              <a:rPr lang="tr-TR" smtClean="0"/>
              <a:t>‹#›</a:t>
            </a:fld>
            <a:endParaRPr lang="tr-TR"/>
          </a:p>
        </p:txBody>
      </p:sp>
    </p:spTree>
    <p:extLst>
      <p:ext uri="{BB962C8B-B14F-4D97-AF65-F5344CB8AC3E}">
        <p14:creationId xmlns:p14="http://schemas.microsoft.com/office/powerpoint/2010/main" val="2334311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5125305" y="1488985"/>
            <a:ext cx="6264350" cy="169685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118447" y="4351687"/>
            <a:ext cx="6265588" cy="17040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a:xfrm>
            <a:off x="804672" y="320040"/>
            <a:ext cx="3657600" cy="320040"/>
          </a:xfrm>
        </p:spPr>
        <p:txBody>
          <a:bodyPr/>
          <a:lstStyle/>
          <a:p>
            <a:fld id="{A45ED0D8-5EC6-4D95-9610-E03BB5659CB8}" type="datetimeFigureOut">
              <a:rPr lang="tr-TR" smtClean="0"/>
              <a:t>15.06.2021</a:t>
            </a:fld>
            <a:endParaRPr lang="tr-TR"/>
          </a:p>
        </p:txBody>
      </p:sp>
      <p:sp>
        <p:nvSpPr>
          <p:cNvPr id="8" name="Footer Placeholder 7"/>
          <p:cNvSpPr>
            <a:spLocks noGrp="1"/>
          </p:cNvSpPr>
          <p:nvPr>
            <p:ph type="ftr" sz="quarter" idx="11"/>
          </p:nvPr>
        </p:nvSpPr>
        <p:spPr>
          <a:xfrm>
            <a:off x="804672" y="6227064"/>
            <a:ext cx="10588752" cy="320040"/>
          </a:xfrm>
        </p:spPr>
        <p:txBody>
          <a:bodyPr/>
          <a:lstStyle/>
          <a:p>
            <a:endParaRPr lang="tr-TR"/>
          </a:p>
        </p:txBody>
      </p:sp>
      <p:sp>
        <p:nvSpPr>
          <p:cNvPr id="9" name="Slide Number Placeholder 8"/>
          <p:cNvSpPr>
            <a:spLocks noGrp="1"/>
          </p:cNvSpPr>
          <p:nvPr>
            <p:ph type="sldNum" sz="quarter" idx="12"/>
          </p:nvPr>
        </p:nvSpPr>
        <p:spPr>
          <a:xfrm>
            <a:off x="10469880" y="320040"/>
            <a:ext cx="914400" cy="320040"/>
          </a:xfrm>
        </p:spPr>
        <p:txBody>
          <a:bodyPr/>
          <a:lstStyle/>
          <a:p>
            <a:fld id="{DF38E445-E4B5-41A4-AA15-BD127D128400}" type="slidenum">
              <a:rPr lang="tr-TR" smtClean="0"/>
              <a:t>‹#›</a:t>
            </a:fld>
            <a:endParaRPr lang="tr-TR"/>
          </a:p>
        </p:txBody>
      </p:sp>
    </p:spTree>
    <p:extLst>
      <p:ext uri="{BB962C8B-B14F-4D97-AF65-F5344CB8AC3E}">
        <p14:creationId xmlns:p14="http://schemas.microsoft.com/office/powerpoint/2010/main" val="915542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A45ED0D8-5EC6-4D95-9610-E03BB5659CB8}" type="datetimeFigureOut">
              <a:rPr lang="tr-TR" smtClean="0"/>
              <a:t>15.06.2021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F38E445-E4B5-41A4-AA15-BD127D128400}" type="slidenum">
              <a:rPr lang="tr-TR" smtClean="0"/>
              <a:t>‹#›</a:t>
            </a:fld>
            <a:endParaRPr lang="tr-TR"/>
          </a:p>
        </p:txBody>
      </p:sp>
    </p:spTree>
    <p:extLst>
      <p:ext uri="{BB962C8B-B14F-4D97-AF65-F5344CB8AC3E}">
        <p14:creationId xmlns:p14="http://schemas.microsoft.com/office/powerpoint/2010/main" val="3332849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A45ED0D8-5EC6-4D95-9610-E03BB5659CB8}" type="datetimeFigureOut">
              <a:rPr lang="tr-TR" smtClean="0"/>
              <a:t>15.06.2021</a:t>
            </a:fld>
            <a:endParaRPr lang="tr-TR"/>
          </a:p>
        </p:txBody>
      </p:sp>
      <p:sp>
        <p:nvSpPr>
          <p:cNvPr id="3" name="Footer Placeholder 2"/>
          <p:cNvSpPr>
            <a:spLocks noGrp="1"/>
          </p:cNvSpPr>
          <p:nvPr>
            <p:ph type="ftr" sz="quarter" idx="11"/>
          </p:nvPr>
        </p:nvSpPr>
        <p:spPr>
          <a:xfrm>
            <a:off x="804672" y="6227064"/>
            <a:ext cx="10588752" cy="320040"/>
          </a:xfrm>
        </p:spPr>
        <p:txBody>
          <a:bodyPr/>
          <a:lstStyle/>
          <a:p>
            <a:endParaRPr lang="tr-TR"/>
          </a:p>
        </p:txBody>
      </p:sp>
      <p:sp>
        <p:nvSpPr>
          <p:cNvPr id="4" name="Slide Number Placeholder 3"/>
          <p:cNvSpPr>
            <a:spLocks noGrp="1"/>
          </p:cNvSpPr>
          <p:nvPr>
            <p:ph type="sldNum" sz="quarter" idx="12"/>
          </p:nvPr>
        </p:nvSpPr>
        <p:spPr>
          <a:xfrm>
            <a:off x="10469880" y="320040"/>
            <a:ext cx="914400" cy="320040"/>
          </a:xfrm>
        </p:spPr>
        <p:txBody>
          <a:bodyPr/>
          <a:lstStyle/>
          <a:p>
            <a:fld id="{DF38E445-E4B5-41A4-AA15-BD127D128400}" type="slidenum">
              <a:rPr lang="tr-TR" smtClean="0"/>
              <a:t>‹#›</a:t>
            </a:fld>
            <a:endParaRPr lang="tr-TR"/>
          </a:p>
        </p:txBody>
      </p:sp>
    </p:spTree>
    <p:extLst>
      <p:ext uri="{BB962C8B-B14F-4D97-AF65-F5344CB8AC3E}">
        <p14:creationId xmlns:p14="http://schemas.microsoft.com/office/powerpoint/2010/main" val="2164254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45ED0D8-5EC6-4D95-9610-E03BB5659CB8}" type="datetimeFigureOut">
              <a:rPr lang="tr-TR" smtClean="0"/>
              <a:t>15.06.2021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F38E445-E4B5-41A4-AA15-BD127D128400}" type="slidenum">
              <a:rPr lang="tr-TR" smtClean="0"/>
              <a:t>‹#›</a:t>
            </a:fld>
            <a:endParaRPr lang="tr-TR"/>
          </a:p>
        </p:txBody>
      </p:sp>
    </p:spTree>
    <p:extLst>
      <p:ext uri="{BB962C8B-B14F-4D97-AF65-F5344CB8AC3E}">
        <p14:creationId xmlns:p14="http://schemas.microsoft.com/office/powerpoint/2010/main" val="616980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804672" y="320040"/>
            <a:ext cx="3657600" cy="320040"/>
          </a:xfrm>
        </p:spPr>
        <p:txBody>
          <a:bodyPr/>
          <a:lstStyle/>
          <a:p>
            <a:fld id="{A45ED0D8-5EC6-4D95-9610-E03BB5659CB8}" type="datetimeFigureOut">
              <a:rPr lang="tr-TR" smtClean="0"/>
              <a:t>15.06.2021</a:t>
            </a:fld>
            <a:endParaRPr lang="tr-TR"/>
          </a:p>
        </p:txBody>
      </p:sp>
      <p:sp>
        <p:nvSpPr>
          <p:cNvPr id="6" name="Footer Placeholder 5"/>
          <p:cNvSpPr>
            <a:spLocks noGrp="1"/>
          </p:cNvSpPr>
          <p:nvPr>
            <p:ph type="ftr" sz="quarter" idx="11"/>
          </p:nvPr>
        </p:nvSpPr>
        <p:spPr>
          <a:xfrm>
            <a:off x="804672" y="6227064"/>
            <a:ext cx="5942203" cy="320040"/>
          </a:xfrm>
        </p:spPr>
        <p:txBody>
          <a:bodyPr/>
          <a:lstStyle/>
          <a:p>
            <a:endParaRPr lang="tr-TR"/>
          </a:p>
        </p:txBody>
      </p:sp>
      <p:sp>
        <p:nvSpPr>
          <p:cNvPr id="7" name="Slide Number Placeholder 6"/>
          <p:cNvSpPr>
            <a:spLocks noGrp="1"/>
          </p:cNvSpPr>
          <p:nvPr>
            <p:ph type="sldNum" sz="quarter" idx="12"/>
          </p:nvPr>
        </p:nvSpPr>
        <p:spPr>
          <a:xfrm>
            <a:off x="5828377" y="320040"/>
            <a:ext cx="914400" cy="320040"/>
          </a:xfrm>
        </p:spPr>
        <p:txBody>
          <a:bodyPr/>
          <a:lstStyle/>
          <a:p>
            <a:fld id="{DF38E445-E4B5-41A4-AA15-BD127D128400}" type="slidenum">
              <a:rPr lang="tr-TR" smtClean="0"/>
              <a:t>‹#›</a:t>
            </a:fld>
            <a:endParaRPr lang="tr-TR"/>
          </a:p>
        </p:txBody>
      </p:sp>
    </p:spTree>
    <p:extLst>
      <p:ext uri="{BB962C8B-B14F-4D97-AF65-F5344CB8AC3E}">
        <p14:creationId xmlns:p14="http://schemas.microsoft.com/office/powerpoint/2010/main" val="3810941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A45ED0D8-5EC6-4D95-9610-E03BB5659CB8}" type="datetimeFigureOut">
              <a:rPr lang="tr-TR" smtClean="0"/>
              <a:t>15.06.2021</a:t>
            </a:fld>
            <a:endParaRPr lang="tr-TR"/>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DF38E445-E4B5-41A4-AA15-BD127D128400}" type="slidenum">
              <a:rPr lang="tr-TR" smtClean="0"/>
              <a:t>‹#›</a:t>
            </a:fld>
            <a:endParaRPr lang="tr-TR"/>
          </a:p>
        </p:txBody>
      </p:sp>
    </p:spTree>
    <p:extLst>
      <p:ext uri="{BB962C8B-B14F-4D97-AF65-F5344CB8AC3E}">
        <p14:creationId xmlns:p14="http://schemas.microsoft.com/office/powerpoint/2010/main" val="67359772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5" name="Rectangle 57">
            <a:extLst>
              <a:ext uri="{FF2B5EF4-FFF2-40B4-BE49-F238E27FC236}">
                <a16:creationId xmlns:a16="http://schemas.microsoft.com/office/drawing/2014/main" id="{D275908B-DB12-448E-BB28-EEF9109D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97817EE6-E8A2-47DB-A2A5-B29A73AFC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648" y="0"/>
            <a:ext cx="6102351" cy="6858000"/>
          </a:xfrm>
          <a:prstGeom prst="rect">
            <a:avLst/>
          </a:prstGeom>
          <a:solidFill>
            <a:srgbClr val="00000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06781405-5A6A-4C3A-BD95-B204EE040F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63" name="Freeform 5">
              <a:extLst>
                <a:ext uri="{FF2B5EF4-FFF2-40B4-BE49-F238E27FC236}">
                  <a16:creationId xmlns:a16="http://schemas.microsoft.com/office/drawing/2014/main" id="{677AB4B2-F02C-4DD7-80E3-6B9000773A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6">
              <a:extLst>
                <a:ext uri="{FF2B5EF4-FFF2-40B4-BE49-F238E27FC236}">
                  <a16:creationId xmlns:a16="http://schemas.microsoft.com/office/drawing/2014/main" id="{DD1BCAFC-D239-4C93-950C-E3563B91D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7">
              <a:extLst>
                <a:ext uri="{FF2B5EF4-FFF2-40B4-BE49-F238E27FC236}">
                  <a16:creationId xmlns:a16="http://schemas.microsoft.com/office/drawing/2014/main" id="{D138769D-C64C-4316-9EFB-5087B17DFF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8">
              <a:extLst>
                <a:ext uri="{FF2B5EF4-FFF2-40B4-BE49-F238E27FC236}">
                  <a16:creationId xmlns:a16="http://schemas.microsoft.com/office/drawing/2014/main" id="{14D781CD-9207-40CF-AFB2-5F590A3198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9">
              <a:extLst>
                <a:ext uri="{FF2B5EF4-FFF2-40B4-BE49-F238E27FC236}">
                  <a16:creationId xmlns:a16="http://schemas.microsoft.com/office/drawing/2014/main" id="{A4C20FA6-02F3-4B9E-BC2E-EF84B79C4A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10">
              <a:extLst>
                <a:ext uri="{FF2B5EF4-FFF2-40B4-BE49-F238E27FC236}">
                  <a16:creationId xmlns:a16="http://schemas.microsoft.com/office/drawing/2014/main" id="{3E18794B-E4CC-4531-8318-C360F4DC1F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11">
              <a:extLst>
                <a:ext uri="{FF2B5EF4-FFF2-40B4-BE49-F238E27FC236}">
                  <a16:creationId xmlns:a16="http://schemas.microsoft.com/office/drawing/2014/main" id="{0C1A613A-560C-43FC-A8D2-14D4E22DA3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12">
              <a:extLst>
                <a:ext uri="{FF2B5EF4-FFF2-40B4-BE49-F238E27FC236}">
                  <a16:creationId xmlns:a16="http://schemas.microsoft.com/office/drawing/2014/main" id="{F1E49780-92DB-4284-A256-C52904AF00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13">
              <a:extLst>
                <a:ext uri="{FF2B5EF4-FFF2-40B4-BE49-F238E27FC236}">
                  <a16:creationId xmlns:a16="http://schemas.microsoft.com/office/drawing/2014/main" id="{A779B7B4-C3CF-41CD-9091-D5ECA112EF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14">
              <a:extLst>
                <a:ext uri="{FF2B5EF4-FFF2-40B4-BE49-F238E27FC236}">
                  <a16:creationId xmlns:a16="http://schemas.microsoft.com/office/drawing/2014/main" id="{47147151-E013-4967-90A8-784C1C4426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15">
              <a:extLst>
                <a:ext uri="{FF2B5EF4-FFF2-40B4-BE49-F238E27FC236}">
                  <a16:creationId xmlns:a16="http://schemas.microsoft.com/office/drawing/2014/main" id="{963559EC-D5D8-4D5A-BD6B-A6833F3156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16">
              <a:extLst>
                <a:ext uri="{FF2B5EF4-FFF2-40B4-BE49-F238E27FC236}">
                  <a16:creationId xmlns:a16="http://schemas.microsoft.com/office/drawing/2014/main" id="{43D25C4B-B69A-4C31-BCD9-B49288BEB9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17">
              <a:extLst>
                <a:ext uri="{FF2B5EF4-FFF2-40B4-BE49-F238E27FC236}">
                  <a16:creationId xmlns:a16="http://schemas.microsoft.com/office/drawing/2014/main" id="{547D2034-1660-46A9-8A88-81B47753EF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18">
              <a:extLst>
                <a:ext uri="{FF2B5EF4-FFF2-40B4-BE49-F238E27FC236}">
                  <a16:creationId xmlns:a16="http://schemas.microsoft.com/office/drawing/2014/main" id="{4B70E7B6-CC9C-487F-B87F-AAC943687D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19">
              <a:extLst>
                <a:ext uri="{FF2B5EF4-FFF2-40B4-BE49-F238E27FC236}">
                  <a16:creationId xmlns:a16="http://schemas.microsoft.com/office/drawing/2014/main" id="{344D0B3F-5CD6-4C74-9474-CE5B0DFF22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20">
              <a:extLst>
                <a:ext uri="{FF2B5EF4-FFF2-40B4-BE49-F238E27FC236}">
                  <a16:creationId xmlns:a16="http://schemas.microsoft.com/office/drawing/2014/main" id="{0ADBAD08-2FA6-4951-A635-1C248DAB3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21">
              <a:extLst>
                <a:ext uri="{FF2B5EF4-FFF2-40B4-BE49-F238E27FC236}">
                  <a16:creationId xmlns:a16="http://schemas.microsoft.com/office/drawing/2014/main" id="{5CCE5554-F9A8-4EF1-B49D-ACA76AE8E9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22">
              <a:extLst>
                <a:ext uri="{FF2B5EF4-FFF2-40B4-BE49-F238E27FC236}">
                  <a16:creationId xmlns:a16="http://schemas.microsoft.com/office/drawing/2014/main" id="{2A306EB9-C3A7-4678-90B1-54547C46D4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23">
              <a:extLst>
                <a:ext uri="{FF2B5EF4-FFF2-40B4-BE49-F238E27FC236}">
                  <a16:creationId xmlns:a16="http://schemas.microsoft.com/office/drawing/2014/main" id="{CFD63CAB-BED9-4720-8600-9D19DB5B94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24">
              <a:extLst>
                <a:ext uri="{FF2B5EF4-FFF2-40B4-BE49-F238E27FC236}">
                  <a16:creationId xmlns:a16="http://schemas.microsoft.com/office/drawing/2014/main" id="{C4550DFD-117D-4AF9-9CDD-9F6F268C4D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25">
              <a:extLst>
                <a:ext uri="{FF2B5EF4-FFF2-40B4-BE49-F238E27FC236}">
                  <a16:creationId xmlns:a16="http://schemas.microsoft.com/office/drawing/2014/main" id="{85874B45-D021-4E50-B5FE-8D3D84EE09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5" name="Group 84">
            <a:extLst>
              <a:ext uri="{FF2B5EF4-FFF2-40B4-BE49-F238E27FC236}">
                <a16:creationId xmlns:a16="http://schemas.microsoft.com/office/drawing/2014/main" id="{B82325B8-6EBB-48D6-93D5-EBCB308B03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156" y="1699589"/>
            <a:ext cx="3675191" cy="3470421"/>
            <a:chOff x="697168" y="1816768"/>
            <a:chExt cx="3675191" cy="3470421"/>
          </a:xfrm>
        </p:grpSpPr>
        <p:sp>
          <p:nvSpPr>
            <p:cNvPr id="86" name="Rectangle 85">
              <a:extLst>
                <a:ext uri="{FF2B5EF4-FFF2-40B4-BE49-F238E27FC236}">
                  <a16:creationId xmlns:a16="http://schemas.microsoft.com/office/drawing/2014/main" id="{ACE125ED-26E1-41DF-9BC1-78C8444FF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168" y="1816768"/>
              <a:ext cx="3675191" cy="50292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Isosceles Triangle 22">
              <a:extLst>
                <a:ext uri="{FF2B5EF4-FFF2-40B4-BE49-F238E27FC236}">
                  <a16:creationId xmlns:a16="http://schemas.microsoft.com/office/drawing/2014/main" id="{C5322F88-4D81-46B3-909E-B81C35878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CC2B6A9F-6B65-4E20-B2D1-6B0F76F9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Başlık 1">
            <a:extLst>
              <a:ext uri="{FF2B5EF4-FFF2-40B4-BE49-F238E27FC236}">
                <a16:creationId xmlns:a16="http://schemas.microsoft.com/office/drawing/2014/main" id="{8B50F996-633B-4FE2-A651-A1AC5B181D6A}"/>
              </a:ext>
            </a:extLst>
          </p:cNvPr>
          <p:cNvSpPr>
            <a:spLocks noGrp="1"/>
          </p:cNvSpPr>
          <p:nvPr>
            <p:ph type="title"/>
          </p:nvPr>
        </p:nvSpPr>
        <p:spPr>
          <a:xfrm>
            <a:off x="1037072" y="2107907"/>
            <a:ext cx="3960378" cy="2800020"/>
          </a:xfrm>
        </p:spPr>
        <p:txBody>
          <a:bodyPr>
            <a:normAutofit/>
          </a:bodyPr>
          <a:lstStyle/>
          <a:p>
            <a:r>
              <a:rPr lang="tr-TR" b="0" i="0" dirty="0">
                <a:effectLst/>
                <a:latin typeface="Times New Roman" panose="02020603050405020304" pitchFamily="18" charset="0"/>
                <a:cs typeface="Times New Roman" panose="02020603050405020304" pitchFamily="18" charset="0"/>
              </a:rPr>
              <a:t>MIS 311 PROJECT PRESENTATION</a:t>
            </a:r>
            <a:endParaRPr lang="tr-TR" dirty="0">
              <a:latin typeface="Times New Roman" panose="02020603050405020304" pitchFamily="18" charset="0"/>
              <a:cs typeface="Times New Roman" panose="02020603050405020304" pitchFamily="18" charset="0"/>
            </a:endParaRPr>
          </a:p>
        </p:txBody>
      </p:sp>
      <p:graphicFrame>
        <p:nvGraphicFramePr>
          <p:cNvPr id="53" name="İçerik Yer Tutucusu 2">
            <a:extLst>
              <a:ext uri="{FF2B5EF4-FFF2-40B4-BE49-F238E27FC236}">
                <a16:creationId xmlns:a16="http://schemas.microsoft.com/office/drawing/2014/main" id="{FB4024AF-B3D7-46D7-B2D0-C1118781674F}"/>
              </a:ext>
            </a:extLst>
          </p:cNvPr>
          <p:cNvGraphicFramePr>
            <a:graphicFrameLocks noGrp="1"/>
          </p:cNvGraphicFramePr>
          <p:nvPr>
            <p:ph idx="1"/>
            <p:extLst>
              <p:ext uri="{D42A27DB-BD31-4B8C-83A1-F6EECF244321}">
                <p14:modId xmlns:p14="http://schemas.microsoft.com/office/powerpoint/2010/main" val="3082746816"/>
              </p:ext>
            </p:extLst>
          </p:nvPr>
        </p:nvGraphicFramePr>
        <p:xfrm>
          <a:off x="6901531" y="803186"/>
          <a:ext cx="4498789" cy="5248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4" name="Metin kutusu 83">
            <a:extLst>
              <a:ext uri="{FF2B5EF4-FFF2-40B4-BE49-F238E27FC236}">
                <a16:creationId xmlns:a16="http://schemas.microsoft.com/office/drawing/2014/main" id="{6B43B555-22C3-44DC-8AC5-56E17B4BA642}"/>
              </a:ext>
            </a:extLst>
          </p:cNvPr>
          <p:cNvSpPr txBox="1"/>
          <p:nvPr/>
        </p:nvSpPr>
        <p:spPr>
          <a:xfrm>
            <a:off x="8189913" y="545838"/>
            <a:ext cx="2057400" cy="479235"/>
          </a:xfrm>
          <a:prstGeom prst="rect">
            <a:avLst/>
          </a:prstGeom>
          <a:solidFill>
            <a:schemeClr val="tx1">
              <a:lumMod val="75000"/>
              <a:lumOff val="25000"/>
            </a:schemeClr>
          </a:solidFill>
        </p:spPr>
        <p:txBody>
          <a:bodyPr wrap="square" rtlCol="0">
            <a:spAutoFit/>
          </a:bodyPr>
          <a:lstStyle/>
          <a:p>
            <a:pPr algn="ctr"/>
            <a:r>
              <a:rPr lang="tr-TR" sz="2400" dirty="0" err="1">
                <a:solidFill>
                  <a:schemeClr val="bg1"/>
                </a:solidFill>
                <a:latin typeface="Times New Roman" panose="02020603050405020304" pitchFamily="18" charset="0"/>
                <a:cs typeface="Times New Roman" panose="02020603050405020304" pitchFamily="18" charset="0"/>
              </a:rPr>
              <a:t>Prepared</a:t>
            </a:r>
            <a:r>
              <a:rPr lang="tr-TR" sz="2400" dirty="0">
                <a:solidFill>
                  <a:schemeClr val="bg1"/>
                </a:solidFill>
                <a:latin typeface="Times New Roman" panose="02020603050405020304" pitchFamily="18" charset="0"/>
                <a:cs typeface="Times New Roman" panose="02020603050405020304" pitchFamily="18" charset="0"/>
              </a:rPr>
              <a:t> </a:t>
            </a:r>
            <a:r>
              <a:rPr lang="tr-TR" sz="2400" dirty="0" err="1">
                <a:solidFill>
                  <a:schemeClr val="bg1"/>
                </a:solidFill>
                <a:latin typeface="Times New Roman" panose="02020603050405020304" pitchFamily="18" charset="0"/>
                <a:cs typeface="Times New Roman" panose="02020603050405020304" pitchFamily="18" charset="0"/>
              </a:rPr>
              <a:t>by</a:t>
            </a:r>
            <a:r>
              <a:rPr lang="tr-TR" sz="2400"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482691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1F623F99-70BA-42AB-B9DF-5D88D6E844FC}"/>
              </a:ext>
            </a:extLst>
          </p:cNvPr>
          <p:cNvPicPr>
            <a:picLocks noChangeAspect="1"/>
          </p:cNvPicPr>
          <p:nvPr/>
        </p:nvPicPr>
        <p:blipFill rotWithShape="1">
          <a:blip r:embed="rId2">
            <a:extLst>
              <a:ext uri="{28A0092B-C50C-407E-A947-70E740481C1C}">
                <a14:useLocalDpi xmlns:a14="http://schemas.microsoft.com/office/drawing/2010/main" val="0"/>
              </a:ext>
            </a:extLst>
          </a:blip>
          <a:srcRect b="1397"/>
          <a:stretch/>
        </p:blipFill>
        <p:spPr>
          <a:xfrm>
            <a:off x="307775" y="261437"/>
            <a:ext cx="11576450" cy="6335126"/>
          </a:xfrm>
          <a:prstGeom prst="rect">
            <a:avLst/>
          </a:prstGeom>
        </p:spPr>
      </p:pic>
      <p:sp>
        <p:nvSpPr>
          <p:cNvPr id="6" name="Metin kutusu 5">
            <a:extLst>
              <a:ext uri="{FF2B5EF4-FFF2-40B4-BE49-F238E27FC236}">
                <a16:creationId xmlns:a16="http://schemas.microsoft.com/office/drawing/2014/main" id="{8EDCB8BA-BD3C-404C-BFC8-EE920D5BA2B7}"/>
              </a:ext>
            </a:extLst>
          </p:cNvPr>
          <p:cNvSpPr txBox="1"/>
          <p:nvPr/>
        </p:nvSpPr>
        <p:spPr>
          <a:xfrm>
            <a:off x="6551629" y="1480007"/>
            <a:ext cx="4534293" cy="461665"/>
          </a:xfrm>
          <a:prstGeom prst="rect">
            <a:avLst/>
          </a:prstGeom>
          <a:solidFill>
            <a:srgbClr val="00B0F0"/>
          </a:solidFill>
        </p:spPr>
        <p:txBody>
          <a:bodyPr wrap="square" rtlCol="0">
            <a:spAutoFit/>
          </a:bodyPr>
          <a:lstStyle/>
          <a:p>
            <a:pPr marL="285750" indent="-285750">
              <a:buFont typeface="Arial" panose="020B0604020202020204" pitchFamily="34" charset="0"/>
              <a:buChar char="•"/>
            </a:pPr>
            <a:r>
              <a:rPr lang="tr-TR" sz="2400" dirty="0" err="1">
                <a:solidFill>
                  <a:schemeClr val="bg1"/>
                </a:solidFill>
                <a:latin typeface="Times New Roman" panose="02020603050405020304" pitchFamily="18" charset="0"/>
                <a:cs typeface="Times New Roman" panose="02020603050405020304" pitchFamily="18" charset="0"/>
              </a:rPr>
              <a:t>Enter</a:t>
            </a:r>
            <a:r>
              <a:rPr lang="tr-TR" sz="2400" dirty="0">
                <a:solidFill>
                  <a:schemeClr val="bg1"/>
                </a:solidFill>
                <a:latin typeface="Times New Roman" panose="02020603050405020304" pitchFamily="18" charset="0"/>
                <a:cs typeface="Times New Roman" panose="02020603050405020304" pitchFamily="18" charset="0"/>
              </a:rPr>
              <a:t> </a:t>
            </a:r>
            <a:r>
              <a:rPr lang="tr-TR" sz="2400" dirty="0" err="1">
                <a:solidFill>
                  <a:schemeClr val="bg1"/>
                </a:solidFill>
                <a:latin typeface="Times New Roman" panose="02020603050405020304" pitchFamily="18" charset="0"/>
                <a:cs typeface="Times New Roman" panose="02020603050405020304" pitchFamily="18" charset="0"/>
              </a:rPr>
              <a:t>the</a:t>
            </a:r>
            <a:r>
              <a:rPr lang="tr-TR" sz="2400" dirty="0">
                <a:solidFill>
                  <a:schemeClr val="bg1"/>
                </a:solidFill>
                <a:latin typeface="Times New Roman" panose="02020603050405020304" pitchFamily="18" charset="0"/>
                <a:cs typeface="Times New Roman" panose="02020603050405020304" pitchFamily="18" charset="0"/>
              </a:rPr>
              <a:t> </a:t>
            </a:r>
            <a:r>
              <a:rPr lang="tr-TR" sz="2400" dirty="0" err="1">
                <a:solidFill>
                  <a:schemeClr val="bg1"/>
                </a:solidFill>
                <a:latin typeface="Times New Roman" panose="02020603050405020304" pitchFamily="18" charset="0"/>
                <a:cs typeface="Times New Roman" panose="02020603050405020304" pitchFamily="18" charset="0"/>
              </a:rPr>
              <a:t>Kali</a:t>
            </a:r>
            <a:r>
              <a:rPr lang="tr-TR" sz="2400" dirty="0">
                <a:solidFill>
                  <a:schemeClr val="bg1"/>
                </a:solidFill>
                <a:latin typeface="Times New Roman" panose="02020603050405020304" pitchFamily="18" charset="0"/>
                <a:cs typeface="Times New Roman" panose="02020603050405020304" pitchFamily="18" charset="0"/>
              </a:rPr>
              <a:t> as a </a:t>
            </a:r>
            <a:r>
              <a:rPr lang="tr-TR" sz="2400" dirty="0" err="1">
                <a:solidFill>
                  <a:schemeClr val="bg1"/>
                </a:solidFill>
                <a:latin typeface="Times New Roman" panose="02020603050405020304" pitchFamily="18" charset="0"/>
                <a:cs typeface="Times New Roman" panose="02020603050405020304" pitchFamily="18" charset="0"/>
              </a:rPr>
              <a:t>root</a:t>
            </a:r>
            <a:r>
              <a:rPr lang="tr-TR" sz="2400" dirty="0">
                <a:solidFill>
                  <a:schemeClr val="bg1"/>
                </a:solidFill>
                <a:latin typeface="Times New Roman" panose="02020603050405020304" pitchFamily="18" charset="0"/>
                <a:cs typeface="Times New Roman" panose="02020603050405020304" pitchFamily="18" charset="0"/>
              </a:rPr>
              <a:t>. </a:t>
            </a:r>
          </a:p>
        </p:txBody>
      </p:sp>
      <p:sp>
        <p:nvSpPr>
          <p:cNvPr id="2" name="Dikdörtgen 1">
            <a:extLst>
              <a:ext uri="{FF2B5EF4-FFF2-40B4-BE49-F238E27FC236}">
                <a16:creationId xmlns:a16="http://schemas.microsoft.com/office/drawing/2014/main" id="{D71D11C6-8852-4673-BF2E-99B985E07AE6}"/>
              </a:ext>
            </a:extLst>
          </p:cNvPr>
          <p:cNvSpPr/>
          <p:nvPr/>
        </p:nvSpPr>
        <p:spPr>
          <a:xfrm>
            <a:off x="1772239" y="2620652"/>
            <a:ext cx="2149312" cy="22624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255404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Resim 4" descr="metin içeren bir resim&#10;&#10;Açıklama otomatik olarak oluşturuldu">
            <a:extLst>
              <a:ext uri="{FF2B5EF4-FFF2-40B4-BE49-F238E27FC236}">
                <a16:creationId xmlns:a16="http://schemas.microsoft.com/office/drawing/2014/main" id="{BAFA5078-0752-4FB9-8BFD-5CC3B8FD95D2}"/>
              </a:ext>
            </a:extLst>
          </p:cNvPr>
          <p:cNvPicPr>
            <a:picLocks noChangeAspect="1"/>
          </p:cNvPicPr>
          <p:nvPr/>
        </p:nvPicPr>
        <p:blipFill rotWithShape="1">
          <a:blip r:embed="rId2">
            <a:extLst>
              <a:ext uri="{28A0092B-C50C-407E-A947-70E740481C1C}">
                <a14:useLocalDpi xmlns:a14="http://schemas.microsoft.com/office/drawing/2010/main" val="0"/>
              </a:ext>
            </a:extLst>
          </a:blip>
          <a:srcRect b="12492"/>
          <a:stretch/>
        </p:blipFill>
        <p:spPr>
          <a:xfrm>
            <a:off x="20" y="0"/>
            <a:ext cx="12191980" cy="6721475"/>
          </a:xfrm>
          <a:custGeom>
            <a:avLst/>
            <a:gdLst/>
            <a:ahLst/>
            <a:cxnLst/>
            <a:rect l="l" t="t" r="r" b="b"/>
            <a:pathLst>
              <a:path w="12192000" h="6721475">
                <a:moveTo>
                  <a:pt x="4721175" y="5742856"/>
                </a:moveTo>
                <a:lnTo>
                  <a:pt x="4722110" y="5743067"/>
                </a:lnTo>
                <a:cubicBezTo>
                  <a:pt x="4721144" y="5743709"/>
                  <a:pt x="4718265" y="5744315"/>
                  <a:pt x="4717201" y="5744338"/>
                </a:cubicBezTo>
                <a:close/>
                <a:moveTo>
                  <a:pt x="0" y="0"/>
                </a:moveTo>
                <a:lnTo>
                  <a:pt x="12192000" y="0"/>
                </a:lnTo>
                <a:lnTo>
                  <a:pt x="12192000" y="834942"/>
                </a:lnTo>
                <a:lnTo>
                  <a:pt x="12192000" y="2274073"/>
                </a:lnTo>
                <a:lnTo>
                  <a:pt x="12192000" y="6586253"/>
                </a:lnTo>
                <a:lnTo>
                  <a:pt x="12140861" y="6605451"/>
                </a:lnTo>
                <a:cubicBezTo>
                  <a:pt x="12126657" y="6607665"/>
                  <a:pt x="12093590" y="6662867"/>
                  <a:pt x="12080162" y="6661300"/>
                </a:cubicBezTo>
                <a:cubicBezTo>
                  <a:pt x="11978189" y="6685453"/>
                  <a:pt x="11967362" y="6708506"/>
                  <a:pt x="11917886" y="6696520"/>
                </a:cubicBezTo>
                <a:cubicBezTo>
                  <a:pt x="11872780" y="6694805"/>
                  <a:pt x="11928862" y="6731720"/>
                  <a:pt x="11894611" y="6718680"/>
                </a:cubicBezTo>
                <a:cubicBezTo>
                  <a:pt x="11860360" y="6705640"/>
                  <a:pt x="11736092" y="6642174"/>
                  <a:pt x="11712380" y="6618279"/>
                </a:cubicBezTo>
                <a:cubicBezTo>
                  <a:pt x="11688668" y="6594384"/>
                  <a:pt x="11627913" y="6617875"/>
                  <a:pt x="11585367" y="6575313"/>
                </a:cubicBezTo>
                <a:lnTo>
                  <a:pt x="11516471" y="6498621"/>
                </a:lnTo>
                <a:cubicBezTo>
                  <a:pt x="11468275" y="6496789"/>
                  <a:pt x="11507336" y="6461535"/>
                  <a:pt x="11462693" y="6445069"/>
                </a:cubicBezTo>
                <a:cubicBezTo>
                  <a:pt x="11417568" y="6443442"/>
                  <a:pt x="11408022" y="6391555"/>
                  <a:pt x="11369713" y="6383596"/>
                </a:cubicBezTo>
                <a:cubicBezTo>
                  <a:pt x="11354318" y="6389646"/>
                  <a:pt x="11288329" y="6334752"/>
                  <a:pt x="11273970" y="6323928"/>
                </a:cubicBezTo>
                <a:cubicBezTo>
                  <a:pt x="11231914" y="6325320"/>
                  <a:pt x="11221974" y="6315486"/>
                  <a:pt x="11195085" y="6302909"/>
                </a:cubicBezTo>
                <a:cubicBezTo>
                  <a:pt x="11164087" y="6332691"/>
                  <a:pt x="11171650" y="6306732"/>
                  <a:pt x="11143409" y="6303556"/>
                </a:cubicBezTo>
                <a:cubicBezTo>
                  <a:pt x="11125907" y="6299917"/>
                  <a:pt x="11102604" y="6295777"/>
                  <a:pt x="11085936" y="6294307"/>
                </a:cubicBezTo>
                <a:cubicBezTo>
                  <a:pt x="11057494" y="6294603"/>
                  <a:pt x="11029907" y="6276438"/>
                  <a:pt x="11030954" y="6291426"/>
                </a:cubicBezTo>
                <a:cubicBezTo>
                  <a:pt x="11007785" y="6293943"/>
                  <a:pt x="10982006" y="6298120"/>
                  <a:pt x="10951061" y="6296182"/>
                </a:cubicBezTo>
                <a:cubicBezTo>
                  <a:pt x="10885366" y="6259348"/>
                  <a:pt x="10915289" y="6295910"/>
                  <a:pt x="10857722" y="6283099"/>
                </a:cubicBezTo>
                <a:cubicBezTo>
                  <a:pt x="10806647" y="6270732"/>
                  <a:pt x="10707076" y="6237654"/>
                  <a:pt x="10644617" y="6221981"/>
                </a:cubicBezTo>
                <a:cubicBezTo>
                  <a:pt x="10616447" y="6217166"/>
                  <a:pt x="10558604" y="6206555"/>
                  <a:pt x="10519278" y="6201735"/>
                </a:cubicBezTo>
                <a:cubicBezTo>
                  <a:pt x="10495462" y="6203254"/>
                  <a:pt x="10473831" y="6189810"/>
                  <a:pt x="10445982" y="6199677"/>
                </a:cubicBezTo>
                <a:cubicBezTo>
                  <a:pt x="10436537" y="6203715"/>
                  <a:pt x="10409282" y="6202908"/>
                  <a:pt x="10383866" y="6195830"/>
                </a:cubicBezTo>
                <a:cubicBezTo>
                  <a:pt x="10374828" y="6204037"/>
                  <a:pt x="10347865" y="6195374"/>
                  <a:pt x="10336853" y="6195219"/>
                </a:cubicBezTo>
                <a:cubicBezTo>
                  <a:pt x="10323587" y="6201929"/>
                  <a:pt x="10274742" y="6192863"/>
                  <a:pt x="10261099" y="6185468"/>
                </a:cubicBezTo>
                <a:lnTo>
                  <a:pt x="10126498" y="6173953"/>
                </a:lnTo>
                <a:lnTo>
                  <a:pt x="10082167" y="6171858"/>
                </a:lnTo>
                <a:cubicBezTo>
                  <a:pt x="10074568" y="6173927"/>
                  <a:pt x="10046861" y="6172599"/>
                  <a:pt x="10039238" y="6173522"/>
                </a:cubicBezTo>
                <a:cubicBezTo>
                  <a:pt x="9998459" y="6163421"/>
                  <a:pt x="9984395" y="6162931"/>
                  <a:pt x="9960017" y="6158007"/>
                </a:cubicBezTo>
                <a:cubicBezTo>
                  <a:pt x="9918981" y="6157865"/>
                  <a:pt x="9888742" y="6161064"/>
                  <a:pt x="9847790" y="6151239"/>
                </a:cubicBezTo>
                <a:lnTo>
                  <a:pt x="9728307" y="6131032"/>
                </a:lnTo>
                <a:cubicBezTo>
                  <a:pt x="9675057" y="6140618"/>
                  <a:pt x="9602036" y="6132224"/>
                  <a:pt x="9584505" y="6119612"/>
                </a:cubicBezTo>
                <a:cubicBezTo>
                  <a:pt x="9518953" y="6105336"/>
                  <a:pt x="9415430" y="6079210"/>
                  <a:pt x="9343050" y="6073910"/>
                </a:cubicBezTo>
                <a:lnTo>
                  <a:pt x="9231368" y="6022005"/>
                </a:lnTo>
                <a:lnTo>
                  <a:pt x="9194808" y="6011926"/>
                </a:lnTo>
                <a:lnTo>
                  <a:pt x="9189244" y="6002687"/>
                </a:lnTo>
                <a:lnTo>
                  <a:pt x="9151230" y="5991485"/>
                </a:lnTo>
                <a:lnTo>
                  <a:pt x="9150208" y="5992550"/>
                </a:lnTo>
                <a:cubicBezTo>
                  <a:pt x="9147046" y="5994681"/>
                  <a:pt x="9143082" y="5995773"/>
                  <a:pt x="9137316" y="5994719"/>
                </a:cubicBezTo>
                <a:cubicBezTo>
                  <a:pt x="9138863" y="6014203"/>
                  <a:pt x="9130953" y="6000914"/>
                  <a:pt x="9113810" y="5996085"/>
                </a:cubicBezTo>
                <a:cubicBezTo>
                  <a:pt x="9112389" y="6025268"/>
                  <a:pt x="9068115" y="5990834"/>
                  <a:pt x="9053451" y="6004399"/>
                </a:cubicBezTo>
                <a:lnTo>
                  <a:pt x="9005484" y="6001114"/>
                </a:lnTo>
                <a:lnTo>
                  <a:pt x="9005199" y="6001354"/>
                </a:lnTo>
                <a:cubicBezTo>
                  <a:pt x="9003144" y="6001574"/>
                  <a:pt x="9000325" y="6001246"/>
                  <a:pt x="8996230" y="6000143"/>
                </a:cubicBezTo>
                <a:lnTo>
                  <a:pt x="8990392" y="5998082"/>
                </a:lnTo>
                <a:lnTo>
                  <a:pt x="8974335" y="5994856"/>
                </a:lnTo>
                <a:lnTo>
                  <a:pt x="8968009" y="5995556"/>
                </a:lnTo>
                <a:lnTo>
                  <a:pt x="8963046" y="5997781"/>
                </a:lnTo>
                <a:cubicBezTo>
                  <a:pt x="8954691" y="5989830"/>
                  <a:pt x="8955518" y="5980882"/>
                  <a:pt x="8928986" y="6000969"/>
                </a:cubicBezTo>
                <a:cubicBezTo>
                  <a:pt x="8898032" y="5999949"/>
                  <a:pt x="8789301" y="5985294"/>
                  <a:pt x="8752442" y="5981737"/>
                </a:cubicBezTo>
                <a:cubicBezTo>
                  <a:pt x="8719820" y="5971017"/>
                  <a:pt x="8748195" y="5984678"/>
                  <a:pt x="8707845" y="5979636"/>
                </a:cubicBezTo>
                <a:cubicBezTo>
                  <a:pt x="8671607" y="5960101"/>
                  <a:pt x="8639143" y="5976541"/>
                  <a:pt x="8596069" y="5971064"/>
                </a:cubicBezTo>
                <a:lnTo>
                  <a:pt x="8525228" y="5985906"/>
                </a:lnTo>
                <a:lnTo>
                  <a:pt x="8510981" y="5979991"/>
                </a:lnTo>
                <a:lnTo>
                  <a:pt x="8506165" y="5976990"/>
                </a:lnTo>
                <a:cubicBezTo>
                  <a:pt x="8502647" y="5975213"/>
                  <a:pt x="8500046" y="5974402"/>
                  <a:pt x="8497966" y="5974252"/>
                </a:cubicBezTo>
                <a:lnTo>
                  <a:pt x="8497592" y="5974431"/>
                </a:lnTo>
                <a:lnTo>
                  <a:pt x="8490247" y="5971381"/>
                </a:lnTo>
                <a:lnTo>
                  <a:pt x="8367180" y="5957339"/>
                </a:lnTo>
                <a:cubicBezTo>
                  <a:pt x="8362022" y="5955314"/>
                  <a:pt x="8357731" y="5955662"/>
                  <a:pt x="8353797" y="5957145"/>
                </a:cubicBezTo>
                <a:lnTo>
                  <a:pt x="8352370" y="5957985"/>
                </a:lnTo>
                <a:lnTo>
                  <a:pt x="8320102" y="5940567"/>
                </a:lnTo>
                <a:lnTo>
                  <a:pt x="8314430" y="5940241"/>
                </a:lnTo>
                <a:lnTo>
                  <a:pt x="8295171" y="5926346"/>
                </a:lnTo>
                <a:lnTo>
                  <a:pt x="8284274" y="5920523"/>
                </a:lnTo>
                <a:lnTo>
                  <a:pt x="8283147" y="5916080"/>
                </a:lnTo>
                <a:cubicBezTo>
                  <a:pt x="8280843" y="5912835"/>
                  <a:pt x="8276149" y="5910187"/>
                  <a:pt x="8266073" y="5908905"/>
                </a:cubicBezTo>
                <a:lnTo>
                  <a:pt x="8263374" y="5909135"/>
                </a:lnTo>
                <a:lnTo>
                  <a:pt x="8252031" y="5899292"/>
                </a:lnTo>
                <a:cubicBezTo>
                  <a:pt x="8248857" y="5895442"/>
                  <a:pt x="8246645" y="5891160"/>
                  <a:pt x="8245832" y="5886300"/>
                </a:cubicBezTo>
                <a:cubicBezTo>
                  <a:pt x="8181825" y="5889207"/>
                  <a:pt x="8147128" y="5855085"/>
                  <a:pt x="8090269" y="5840139"/>
                </a:cubicBezTo>
                <a:cubicBezTo>
                  <a:pt x="8025465" y="5816997"/>
                  <a:pt x="7967068" y="5795761"/>
                  <a:pt x="7905405" y="5798166"/>
                </a:cubicBezTo>
                <a:cubicBezTo>
                  <a:pt x="7835117" y="5783254"/>
                  <a:pt x="7780963" y="5781023"/>
                  <a:pt x="7718742" y="5772451"/>
                </a:cubicBezTo>
                <a:lnTo>
                  <a:pt x="7614344" y="5775922"/>
                </a:lnTo>
                <a:lnTo>
                  <a:pt x="7527540" y="5770094"/>
                </a:lnTo>
                <a:lnTo>
                  <a:pt x="7519568" y="5767541"/>
                </a:lnTo>
                <a:cubicBezTo>
                  <a:pt x="7513990" y="5766202"/>
                  <a:pt x="7510170" y="5765852"/>
                  <a:pt x="7507409" y="5766206"/>
                </a:cubicBezTo>
                <a:lnTo>
                  <a:pt x="7507037" y="5766533"/>
                </a:lnTo>
                <a:lnTo>
                  <a:pt x="7495792" y="5764581"/>
                </a:lnTo>
                <a:cubicBezTo>
                  <a:pt x="7476983" y="5760463"/>
                  <a:pt x="7422525" y="5777879"/>
                  <a:pt x="7405388" y="5772686"/>
                </a:cubicBezTo>
                <a:cubicBezTo>
                  <a:pt x="7374786" y="5775636"/>
                  <a:pt x="7333987" y="5776741"/>
                  <a:pt x="7312177" y="5782281"/>
                </a:cubicBezTo>
                <a:lnTo>
                  <a:pt x="7310850" y="5783723"/>
                </a:lnTo>
                <a:lnTo>
                  <a:pt x="7218557" y="5758474"/>
                </a:lnTo>
                <a:lnTo>
                  <a:pt x="7201099" y="5753924"/>
                </a:lnTo>
                <a:lnTo>
                  <a:pt x="7197001" y="5748566"/>
                </a:lnTo>
                <a:cubicBezTo>
                  <a:pt x="7192109" y="5745043"/>
                  <a:pt x="7184503" y="5742904"/>
                  <a:pt x="7170805" y="5743918"/>
                </a:cubicBezTo>
                <a:lnTo>
                  <a:pt x="7096985" y="5731690"/>
                </a:lnTo>
                <a:cubicBezTo>
                  <a:pt x="7061145" y="5730712"/>
                  <a:pt x="7050186" y="5729735"/>
                  <a:pt x="7018493" y="5732064"/>
                </a:cubicBezTo>
                <a:cubicBezTo>
                  <a:pt x="6937525" y="5721126"/>
                  <a:pt x="6943642" y="5696960"/>
                  <a:pt x="6904143" y="5702558"/>
                </a:cubicBezTo>
                <a:cubicBezTo>
                  <a:pt x="6871919" y="5707766"/>
                  <a:pt x="6787986" y="5688692"/>
                  <a:pt x="6708219" y="5674603"/>
                </a:cubicBezTo>
                <a:cubicBezTo>
                  <a:pt x="6649103" y="5665148"/>
                  <a:pt x="6628103" y="5651047"/>
                  <a:pt x="6549452" y="5645827"/>
                </a:cubicBezTo>
                <a:cubicBezTo>
                  <a:pt x="6472151" y="5601737"/>
                  <a:pt x="6409693" y="5625460"/>
                  <a:pt x="6317557" y="5599027"/>
                </a:cubicBezTo>
                <a:cubicBezTo>
                  <a:pt x="6297548" y="5583505"/>
                  <a:pt x="6209289" y="5600698"/>
                  <a:pt x="6168671" y="5596940"/>
                </a:cubicBezTo>
                <a:cubicBezTo>
                  <a:pt x="6128053" y="5593182"/>
                  <a:pt x="6090537" y="5579634"/>
                  <a:pt x="6073845" y="5576478"/>
                </a:cubicBezTo>
                <a:lnTo>
                  <a:pt x="6068527" y="5578015"/>
                </a:lnTo>
                <a:lnTo>
                  <a:pt x="6048635" y="5577332"/>
                </a:lnTo>
                <a:lnTo>
                  <a:pt x="6041280" y="5585681"/>
                </a:lnTo>
                <a:lnTo>
                  <a:pt x="6010089" y="5590774"/>
                </a:lnTo>
                <a:cubicBezTo>
                  <a:pt x="5998678" y="5591361"/>
                  <a:pt x="5970125" y="5590448"/>
                  <a:pt x="5957374" y="5587130"/>
                </a:cubicBezTo>
                <a:lnTo>
                  <a:pt x="5758917" y="5571438"/>
                </a:lnTo>
                <a:lnTo>
                  <a:pt x="5626958" y="5570415"/>
                </a:lnTo>
                <a:lnTo>
                  <a:pt x="5470904" y="5584435"/>
                </a:lnTo>
                <a:cubicBezTo>
                  <a:pt x="5478132" y="5597463"/>
                  <a:pt x="5439008" y="5583397"/>
                  <a:pt x="5432758" y="5595688"/>
                </a:cubicBezTo>
                <a:cubicBezTo>
                  <a:pt x="5429367" y="5605720"/>
                  <a:pt x="5391826" y="5610404"/>
                  <a:pt x="5381665" y="5613390"/>
                </a:cubicBezTo>
                <a:lnTo>
                  <a:pt x="5261761" y="5633807"/>
                </a:lnTo>
                <a:cubicBezTo>
                  <a:pt x="5251596" y="5633991"/>
                  <a:pt x="5230549" y="5642301"/>
                  <a:pt x="5222961" y="5644931"/>
                </a:cubicBezTo>
                <a:lnTo>
                  <a:pt x="5174658" y="5647921"/>
                </a:lnTo>
                <a:lnTo>
                  <a:pt x="5156553" y="5655144"/>
                </a:lnTo>
                <a:lnTo>
                  <a:pt x="5142596" y="5658544"/>
                </a:lnTo>
                <a:lnTo>
                  <a:pt x="5139595" y="5660645"/>
                </a:lnTo>
                <a:cubicBezTo>
                  <a:pt x="5133875" y="5664685"/>
                  <a:pt x="5128077" y="5668496"/>
                  <a:pt x="5121657" y="5671498"/>
                </a:cubicBezTo>
                <a:cubicBezTo>
                  <a:pt x="5108318" y="5642879"/>
                  <a:pt x="5064854" y="5692315"/>
                  <a:pt x="5065789" y="5664927"/>
                </a:cubicBezTo>
                <a:cubicBezTo>
                  <a:pt x="5028194" y="5676443"/>
                  <a:pt x="5038945" y="5647354"/>
                  <a:pt x="5011512" y="5681308"/>
                </a:cubicBezTo>
                <a:cubicBezTo>
                  <a:pt x="4937025" y="5680925"/>
                  <a:pt x="4916355" y="5667918"/>
                  <a:pt x="4840439" y="5705325"/>
                </a:cubicBezTo>
                <a:cubicBezTo>
                  <a:pt x="4806741" y="5721967"/>
                  <a:pt x="4784108" y="5733113"/>
                  <a:pt x="4762445" y="5733093"/>
                </a:cubicBezTo>
                <a:cubicBezTo>
                  <a:pt x="4741324" y="5737594"/>
                  <a:pt x="4729483" y="5740416"/>
                  <a:pt x="4723183" y="5742108"/>
                </a:cubicBezTo>
                <a:lnTo>
                  <a:pt x="4721175" y="5742856"/>
                </a:lnTo>
                <a:lnTo>
                  <a:pt x="4715526" y="5741581"/>
                </a:lnTo>
                <a:cubicBezTo>
                  <a:pt x="4680149" y="5748537"/>
                  <a:pt x="4524746" y="5749345"/>
                  <a:pt x="4515811" y="5751483"/>
                </a:cubicBezTo>
                <a:cubicBezTo>
                  <a:pt x="4457821" y="5764595"/>
                  <a:pt x="4462660" y="5765336"/>
                  <a:pt x="4428540" y="5762134"/>
                </a:cubicBezTo>
                <a:cubicBezTo>
                  <a:pt x="4423305" y="5758763"/>
                  <a:pt x="4368975" y="5765057"/>
                  <a:pt x="4362874" y="5763480"/>
                </a:cubicBezTo>
                <a:lnTo>
                  <a:pt x="4316963" y="5756865"/>
                </a:lnTo>
                <a:lnTo>
                  <a:pt x="4315109" y="5758206"/>
                </a:lnTo>
                <a:cubicBezTo>
                  <a:pt x="4306124" y="5761577"/>
                  <a:pt x="4299996" y="5761576"/>
                  <a:pt x="4295141" y="5760085"/>
                </a:cubicBezTo>
                <a:lnTo>
                  <a:pt x="4290061" y="5757168"/>
                </a:lnTo>
                <a:lnTo>
                  <a:pt x="4276140" y="5757414"/>
                </a:lnTo>
                <a:lnTo>
                  <a:pt x="4248115" y="5755090"/>
                </a:lnTo>
                <a:lnTo>
                  <a:pt x="4202048" y="5757885"/>
                </a:lnTo>
                <a:cubicBezTo>
                  <a:pt x="4201946" y="5758305"/>
                  <a:pt x="4201844" y="5758724"/>
                  <a:pt x="4201744" y="5759144"/>
                </a:cubicBezTo>
                <a:cubicBezTo>
                  <a:pt x="4200117" y="5761981"/>
                  <a:pt x="4197141" y="5764100"/>
                  <a:pt x="4191246" y="5764778"/>
                </a:cubicBezTo>
                <a:cubicBezTo>
                  <a:pt x="4204214" y="5782067"/>
                  <a:pt x="4161275" y="5780172"/>
                  <a:pt x="4142743" y="5780643"/>
                </a:cubicBezTo>
                <a:cubicBezTo>
                  <a:pt x="4124718" y="5787709"/>
                  <a:pt x="4099100" y="5801289"/>
                  <a:pt x="4083095" y="5807176"/>
                </a:cubicBezTo>
                <a:lnTo>
                  <a:pt x="4074544" y="5808011"/>
                </a:lnTo>
                <a:cubicBezTo>
                  <a:pt x="4074505" y="5808112"/>
                  <a:pt x="4074464" y="5808211"/>
                  <a:pt x="4074425" y="5808310"/>
                </a:cubicBezTo>
                <a:cubicBezTo>
                  <a:pt x="4072679" y="5809094"/>
                  <a:pt x="4069907" y="5809595"/>
                  <a:pt x="4065508" y="5809754"/>
                </a:cubicBezTo>
                <a:lnTo>
                  <a:pt x="4058952" y="5809536"/>
                </a:lnTo>
                <a:lnTo>
                  <a:pt x="4042362" y="5811157"/>
                </a:lnTo>
                <a:lnTo>
                  <a:pt x="4036994" y="5813591"/>
                </a:lnTo>
                <a:lnTo>
                  <a:pt x="4035361" y="5817258"/>
                </a:lnTo>
                <a:lnTo>
                  <a:pt x="4033776" y="5817023"/>
                </a:lnTo>
                <a:cubicBezTo>
                  <a:pt x="4021425" y="5812159"/>
                  <a:pt x="4016875" y="5803783"/>
                  <a:pt x="4004536" y="5829591"/>
                </a:cubicBezTo>
                <a:cubicBezTo>
                  <a:pt x="3976668" y="5822526"/>
                  <a:pt x="3972978" y="5837855"/>
                  <a:pt x="3936844" y="5847048"/>
                </a:cubicBezTo>
                <a:cubicBezTo>
                  <a:pt x="3920507" y="5839324"/>
                  <a:pt x="3908536" y="5844013"/>
                  <a:pt x="3897273" y="5852703"/>
                </a:cubicBezTo>
                <a:cubicBezTo>
                  <a:pt x="3861093" y="5852207"/>
                  <a:pt x="3829629" y="5866077"/>
                  <a:pt x="3789758" y="5872941"/>
                </a:cubicBezTo>
                <a:cubicBezTo>
                  <a:pt x="3741008" y="5887647"/>
                  <a:pt x="3725130" y="5889624"/>
                  <a:pt x="3682511" y="5896864"/>
                </a:cubicBezTo>
                <a:lnTo>
                  <a:pt x="3610033" y="5929135"/>
                </a:lnTo>
                <a:lnTo>
                  <a:pt x="3603853" y="5927773"/>
                </a:lnTo>
                <a:cubicBezTo>
                  <a:pt x="3599581" y="5927154"/>
                  <a:pt x="3596727" y="5927154"/>
                  <a:pt x="3594734" y="5927609"/>
                </a:cubicBezTo>
                <a:lnTo>
                  <a:pt x="3594499" y="5927878"/>
                </a:lnTo>
                <a:lnTo>
                  <a:pt x="3585976" y="5927188"/>
                </a:lnTo>
                <a:cubicBezTo>
                  <a:pt x="3571624" y="5925397"/>
                  <a:pt x="3549390" y="5939596"/>
                  <a:pt x="3536133" y="5936887"/>
                </a:cubicBezTo>
                <a:cubicBezTo>
                  <a:pt x="3513941" y="5941183"/>
                  <a:pt x="3488623" y="5934918"/>
                  <a:pt x="3473221" y="5940548"/>
                </a:cubicBezTo>
                <a:lnTo>
                  <a:pt x="3400726" y="5952596"/>
                </a:lnTo>
                <a:lnTo>
                  <a:pt x="3375936" y="5941189"/>
                </a:lnTo>
                <a:lnTo>
                  <a:pt x="3348220" y="5944802"/>
                </a:lnTo>
                <a:cubicBezTo>
                  <a:pt x="3337207" y="5945475"/>
                  <a:pt x="3327055" y="5946237"/>
                  <a:pt x="3319640" y="5949737"/>
                </a:cubicBezTo>
                <a:lnTo>
                  <a:pt x="3248530" y="5968289"/>
                </a:lnTo>
                <a:lnTo>
                  <a:pt x="3210309" y="5954736"/>
                </a:lnTo>
                <a:cubicBezTo>
                  <a:pt x="3206089" y="5952812"/>
                  <a:pt x="3200153" y="5952268"/>
                  <a:pt x="3190376" y="5954857"/>
                </a:cubicBezTo>
                <a:lnTo>
                  <a:pt x="3188146" y="5956038"/>
                </a:lnTo>
                <a:cubicBezTo>
                  <a:pt x="3182626" y="5954058"/>
                  <a:pt x="3141857" y="5956624"/>
                  <a:pt x="3108597" y="5957358"/>
                </a:cubicBezTo>
                <a:cubicBezTo>
                  <a:pt x="3055969" y="5959784"/>
                  <a:pt x="3048941" y="5952417"/>
                  <a:pt x="2988585" y="5960444"/>
                </a:cubicBezTo>
                <a:cubicBezTo>
                  <a:pt x="2928854" y="5964632"/>
                  <a:pt x="2917952" y="5959591"/>
                  <a:pt x="2876541" y="5967961"/>
                </a:cubicBezTo>
                <a:lnTo>
                  <a:pt x="2626865" y="5968713"/>
                </a:lnTo>
                <a:cubicBezTo>
                  <a:pt x="2562349" y="5946800"/>
                  <a:pt x="2563423" y="5977398"/>
                  <a:pt x="2491423" y="5970428"/>
                </a:cubicBezTo>
                <a:cubicBezTo>
                  <a:pt x="2433092" y="6035904"/>
                  <a:pt x="2455710" y="5995425"/>
                  <a:pt x="2415618" y="6003657"/>
                </a:cubicBezTo>
                <a:lnTo>
                  <a:pt x="2290099" y="6001093"/>
                </a:lnTo>
                <a:cubicBezTo>
                  <a:pt x="2257058" y="5987464"/>
                  <a:pt x="2202459" y="6022632"/>
                  <a:pt x="2161715" y="6004244"/>
                </a:cubicBezTo>
                <a:cubicBezTo>
                  <a:pt x="2122715" y="6007244"/>
                  <a:pt x="2080451" y="6015292"/>
                  <a:pt x="2056090" y="6019086"/>
                </a:cubicBezTo>
                <a:cubicBezTo>
                  <a:pt x="2019829" y="6026050"/>
                  <a:pt x="1978840" y="6038739"/>
                  <a:pt x="1944154" y="6046026"/>
                </a:cubicBezTo>
                <a:cubicBezTo>
                  <a:pt x="1925868" y="6034021"/>
                  <a:pt x="1896028" y="6059125"/>
                  <a:pt x="1847969" y="6062810"/>
                </a:cubicBezTo>
                <a:cubicBezTo>
                  <a:pt x="1827978" y="6048913"/>
                  <a:pt x="1815571" y="6065486"/>
                  <a:pt x="1777084" y="6047209"/>
                </a:cubicBezTo>
                <a:cubicBezTo>
                  <a:pt x="1775440" y="6049158"/>
                  <a:pt x="1773398" y="6050977"/>
                  <a:pt x="1771026" y="6052610"/>
                </a:cubicBezTo>
                <a:cubicBezTo>
                  <a:pt x="1757252" y="6062088"/>
                  <a:pt x="1735529" y="6063344"/>
                  <a:pt x="1722510" y="6055412"/>
                </a:cubicBezTo>
                <a:cubicBezTo>
                  <a:pt x="1691780" y="6043382"/>
                  <a:pt x="1662322" y="6038247"/>
                  <a:pt x="1633942" y="6035716"/>
                </a:cubicBezTo>
                <a:lnTo>
                  <a:pt x="1586146" y="6045126"/>
                </a:lnTo>
                <a:cubicBezTo>
                  <a:pt x="1567949" y="6050358"/>
                  <a:pt x="1545901" y="6061305"/>
                  <a:pt x="1524749" y="6067115"/>
                </a:cubicBezTo>
                <a:cubicBezTo>
                  <a:pt x="1502587" y="6070337"/>
                  <a:pt x="1478014" y="6065935"/>
                  <a:pt x="1459243" y="6079986"/>
                </a:cubicBezTo>
                <a:cubicBezTo>
                  <a:pt x="1421475" y="6095139"/>
                  <a:pt x="1374525" y="6079162"/>
                  <a:pt x="1349458" y="6115647"/>
                </a:cubicBezTo>
                <a:cubicBezTo>
                  <a:pt x="1273277" y="6137331"/>
                  <a:pt x="1121513" y="6171202"/>
                  <a:pt x="1009213" y="6196169"/>
                </a:cubicBezTo>
                <a:cubicBezTo>
                  <a:pt x="939017" y="6208471"/>
                  <a:pt x="866896" y="6205091"/>
                  <a:pt x="808573" y="6211966"/>
                </a:cubicBezTo>
                <a:cubicBezTo>
                  <a:pt x="802824" y="6209126"/>
                  <a:pt x="726017" y="6232905"/>
                  <a:pt x="719550" y="6231933"/>
                </a:cubicBezTo>
                <a:lnTo>
                  <a:pt x="698796" y="6232599"/>
                </a:lnTo>
                <a:cubicBezTo>
                  <a:pt x="689834" y="6236836"/>
                  <a:pt x="683493" y="6237437"/>
                  <a:pt x="678328" y="6236429"/>
                </a:cubicBezTo>
                <a:lnTo>
                  <a:pt x="672785" y="6234027"/>
                </a:lnTo>
                <a:lnTo>
                  <a:pt x="658407" y="6235638"/>
                </a:lnTo>
                <a:lnTo>
                  <a:pt x="629186" y="6236074"/>
                </a:lnTo>
                <a:lnTo>
                  <a:pt x="624559" y="6238724"/>
                </a:lnTo>
                <a:lnTo>
                  <a:pt x="581799" y="6243380"/>
                </a:lnTo>
                <a:cubicBezTo>
                  <a:pt x="581737" y="6243807"/>
                  <a:pt x="581672" y="6244236"/>
                  <a:pt x="581609" y="6244664"/>
                </a:cubicBezTo>
                <a:cubicBezTo>
                  <a:pt x="580205" y="6247646"/>
                  <a:pt x="577332" y="6250048"/>
                  <a:pt x="571300" y="6251300"/>
                </a:cubicBezTo>
                <a:cubicBezTo>
                  <a:pt x="551624" y="6261209"/>
                  <a:pt x="484500" y="6294596"/>
                  <a:pt x="463550" y="6304115"/>
                </a:cubicBezTo>
                <a:cubicBezTo>
                  <a:pt x="453137" y="6305662"/>
                  <a:pt x="449732" y="6307620"/>
                  <a:pt x="445607" y="6308407"/>
                </a:cubicBezTo>
                <a:lnTo>
                  <a:pt x="438800" y="6308835"/>
                </a:lnTo>
                <a:cubicBezTo>
                  <a:pt x="417223" y="6317125"/>
                  <a:pt x="343313" y="6348349"/>
                  <a:pt x="316139" y="6358155"/>
                </a:cubicBezTo>
                <a:cubicBezTo>
                  <a:pt x="298482" y="6352074"/>
                  <a:pt x="286557" y="6357914"/>
                  <a:pt x="275749" y="6367668"/>
                </a:cubicBezTo>
                <a:cubicBezTo>
                  <a:pt x="238275" y="6370726"/>
                  <a:pt x="207077" y="6387621"/>
                  <a:pt x="166497" y="6398366"/>
                </a:cubicBezTo>
                <a:lnTo>
                  <a:pt x="1" y="6464830"/>
                </a:lnTo>
                <a:lnTo>
                  <a:pt x="1" y="2274073"/>
                </a:lnTo>
                <a:lnTo>
                  <a:pt x="0" y="2274073"/>
                </a:lnTo>
                <a:close/>
              </a:path>
            </a:pathLst>
          </a:custGeom>
        </p:spPr>
      </p:pic>
      <p:sp>
        <p:nvSpPr>
          <p:cNvPr id="7" name="Metin kutusu 6">
            <a:extLst>
              <a:ext uri="{FF2B5EF4-FFF2-40B4-BE49-F238E27FC236}">
                <a16:creationId xmlns:a16="http://schemas.microsoft.com/office/drawing/2014/main" id="{64825A4F-8A48-4865-B4DF-F0636FD8AF17}"/>
              </a:ext>
            </a:extLst>
          </p:cNvPr>
          <p:cNvSpPr txBox="1"/>
          <p:nvPr/>
        </p:nvSpPr>
        <p:spPr>
          <a:xfrm>
            <a:off x="3234520" y="5964072"/>
            <a:ext cx="5265104" cy="830997"/>
          </a:xfrm>
          <a:prstGeom prst="rect">
            <a:avLst/>
          </a:prstGeom>
          <a:solidFill>
            <a:srgbClr val="00B0F0"/>
          </a:solidFill>
        </p:spPr>
        <p:txBody>
          <a:bodyPr wrap="square" rtlCol="0">
            <a:spAutoFit/>
          </a:bodyPr>
          <a:lstStyle/>
          <a:p>
            <a:pPr marL="285750" indent="-285750">
              <a:buFont typeface="Arial" panose="020B0604020202020204" pitchFamily="34" charset="0"/>
              <a:buChar char="•"/>
            </a:pPr>
            <a:r>
              <a:rPr lang="tr-TR" sz="2400" dirty="0" err="1">
                <a:solidFill>
                  <a:schemeClr val="bg1"/>
                </a:solidFill>
                <a:latin typeface="Times New Roman" panose="02020603050405020304" pitchFamily="18" charset="0"/>
                <a:cs typeface="Times New Roman" panose="02020603050405020304" pitchFamily="18" charset="0"/>
              </a:rPr>
              <a:t>Identify</a:t>
            </a:r>
            <a:r>
              <a:rPr lang="tr-TR" sz="2400" dirty="0">
                <a:solidFill>
                  <a:schemeClr val="bg1"/>
                </a:solidFill>
                <a:latin typeface="Times New Roman" panose="02020603050405020304" pitchFamily="18" charset="0"/>
                <a:cs typeface="Times New Roman" panose="02020603050405020304" pitchFamily="18" charset="0"/>
              </a:rPr>
              <a:t> </a:t>
            </a:r>
            <a:r>
              <a:rPr lang="tr-TR" sz="2400" dirty="0" err="1">
                <a:solidFill>
                  <a:schemeClr val="bg1"/>
                </a:solidFill>
                <a:latin typeface="Times New Roman" panose="02020603050405020304" pitchFamily="18" charset="0"/>
                <a:cs typeface="Times New Roman" panose="02020603050405020304" pitchFamily="18" charset="0"/>
              </a:rPr>
              <a:t>the</a:t>
            </a:r>
            <a:r>
              <a:rPr lang="tr-TR" sz="2400" dirty="0">
                <a:solidFill>
                  <a:schemeClr val="bg1"/>
                </a:solidFill>
                <a:latin typeface="Times New Roman" panose="02020603050405020304" pitchFamily="18" charset="0"/>
                <a:cs typeface="Times New Roman" panose="02020603050405020304" pitchFamily="18" charset="0"/>
              </a:rPr>
              <a:t> </a:t>
            </a:r>
            <a:r>
              <a:rPr lang="tr-TR" sz="2400" dirty="0" err="1">
                <a:solidFill>
                  <a:schemeClr val="bg1"/>
                </a:solidFill>
                <a:latin typeface="Times New Roman" panose="02020603050405020304" pitchFamily="18" charset="0"/>
                <a:cs typeface="Times New Roman" panose="02020603050405020304" pitchFamily="18" charset="0"/>
              </a:rPr>
              <a:t>attacker’s</a:t>
            </a:r>
            <a:r>
              <a:rPr lang="tr-TR" sz="2400" dirty="0">
                <a:solidFill>
                  <a:schemeClr val="bg1"/>
                </a:solidFill>
                <a:latin typeface="Times New Roman" panose="02020603050405020304" pitchFamily="18" charset="0"/>
                <a:cs typeface="Times New Roman" panose="02020603050405020304" pitchFamily="18" charset="0"/>
              </a:rPr>
              <a:t> IP </a:t>
            </a:r>
            <a:r>
              <a:rPr lang="tr-TR" sz="2400" dirty="0" err="1">
                <a:solidFill>
                  <a:schemeClr val="bg1"/>
                </a:solidFill>
                <a:latin typeface="Times New Roman" panose="02020603050405020304" pitchFamily="18" charset="0"/>
                <a:cs typeface="Times New Roman" panose="02020603050405020304" pitchFamily="18" charset="0"/>
              </a:rPr>
              <a:t>with</a:t>
            </a:r>
            <a:r>
              <a:rPr lang="tr-TR" sz="2400" dirty="0">
                <a:solidFill>
                  <a:schemeClr val="bg1"/>
                </a:solidFill>
                <a:latin typeface="Times New Roman" panose="02020603050405020304" pitchFamily="18" charset="0"/>
                <a:cs typeface="Times New Roman" panose="02020603050405020304" pitchFamily="18" charset="0"/>
              </a:rPr>
              <a:t> «eth0» </a:t>
            </a:r>
            <a:r>
              <a:rPr lang="tr-TR" sz="2400" dirty="0" err="1">
                <a:solidFill>
                  <a:schemeClr val="bg1"/>
                </a:solidFill>
                <a:latin typeface="Times New Roman" panose="02020603050405020304" pitchFamily="18" charset="0"/>
                <a:cs typeface="Times New Roman" panose="02020603050405020304" pitchFamily="18" charset="0"/>
              </a:rPr>
              <a:t>code</a:t>
            </a:r>
            <a:r>
              <a:rPr lang="tr-TR" sz="2400" dirty="0">
                <a:solidFill>
                  <a:schemeClr val="bg1"/>
                </a:solidFill>
                <a:latin typeface="Times New Roman" panose="02020603050405020304" pitchFamily="18" charset="0"/>
                <a:cs typeface="Times New Roman" panose="02020603050405020304" pitchFamily="18" charset="0"/>
              </a:rPr>
              <a:t>.</a:t>
            </a:r>
          </a:p>
        </p:txBody>
      </p:sp>
      <p:sp>
        <p:nvSpPr>
          <p:cNvPr id="8" name="Dikdörtgen 7">
            <a:extLst>
              <a:ext uri="{FF2B5EF4-FFF2-40B4-BE49-F238E27FC236}">
                <a16:creationId xmlns:a16="http://schemas.microsoft.com/office/drawing/2014/main" id="{EBCDF829-1FDC-4FDC-A5D6-038CC12BD059}"/>
              </a:ext>
            </a:extLst>
          </p:cNvPr>
          <p:cNvSpPr/>
          <p:nvPr/>
        </p:nvSpPr>
        <p:spPr>
          <a:xfrm>
            <a:off x="1480008" y="1621411"/>
            <a:ext cx="1754512" cy="216816"/>
          </a:xfrm>
          <a:prstGeom prst="rect">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tr-TR"/>
          </a:p>
        </p:txBody>
      </p:sp>
    </p:spTree>
    <p:extLst>
      <p:ext uri="{BB962C8B-B14F-4D97-AF65-F5344CB8AC3E}">
        <p14:creationId xmlns:p14="http://schemas.microsoft.com/office/powerpoint/2010/main" val="3231988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Resim 4" descr="metin içeren bir resim&#10;&#10;Açıklama otomatik olarak oluşturuldu">
            <a:extLst>
              <a:ext uri="{FF2B5EF4-FFF2-40B4-BE49-F238E27FC236}">
                <a16:creationId xmlns:a16="http://schemas.microsoft.com/office/drawing/2014/main" id="{32367A9C-672F-4C23-8988-F90B983C0E6B}"/>
              </a:ext>
            </a:extLst>
          </p:cNvPr>
          <p:cNvPicPr>
            <a:picLocks noChangeAspect="1"/>
          </p:cNvPicPr>
          <p:nvPr/>
        </p:nvPicPr>
        <p:blipFill rotWithShape="1">
          <a:blip r:embed="rId2">
            <a:extLst>
              <a:ext uri="{28A0092B-C50C-407E-A947-70E740481C1C}">
                <a14:useLocalDpi xmlns:a14="http://schemas.microsoft.com/office/drawing/2010/main" val="0"/>
              </a:ext>
            </a:extLst>
          </a:blip>
          <a:srcRect t="3880" b="17463"/>
          <a:stretch/>
        </p:blipFill>
        <p:spPr>
          <a:xfrm>
            <a:off x="20" y="1282"/>
            <a:ext cx="12191980" cy="6856718"/>
          </a:xfrm>
          <a:prstGeom prst="rect">
            <a:avLst/>
          </a:prstGeom>
        </p:spPr>
      </p:pic>
      <p:sp>
        <p:nvSpPr>
          <p:cNvPr id="13" name="Metin kutusu 12">
            <a:extLst>
              <a:ext uri="{FF2B5EF4-FFF2-40B4-BE49-F238E27FC236}">
                <a16:creationId xmlns:a16="http://schemas.microsoft.com/office/drawing/2014/main" id="{63AEFA9D-0C71-436B-BFEB-22DF411F0A73}"/>
              </a:ext>
            </a:extLst>
          </p:cNvPr>
          <p:cNvSpPr txBox="1"/>
          <p:nvPr/>
        </p:nvSpPr>
        <p:spPr>
          <a:xfrm>
            <a:off x="6182492" y="1667282"/>
            <a:ext cx="5327636" cy="1015663"/>
          </a:xfrm>
          <a:prstGeom prst="rect">
            <a:avLst/>
          </a:prstGeom>
          <a:solidFill>
            <a:srgbClr val="00B0F0"/>
          </a:solidFill>
        </p:spPr>
        <p:txBody>
          <a:bodyPr wrap="square" rtlCol="0">
            <a:spAutoFit/>
          </a:bodyPr>
          <a:lstStyle/>
          <a:p>
            <a:pPr marL="285750" indent="-285750">
              <a:buFont typeface="Arial" panose="020B0604020202020204" pitchFamily="34" charset="0"/>
              <a:buChar char="•"/>
            </a:pPr>
            <a:r>
              <a:rPr lang="tr-TR" sz="2000" dirty="0" err="1">
                <a:solidFill>
                  <a:schemeClr val="bg1"/>
                </a:solidFill>
              </a:rPr>
              <a:t>Opening</a:t>
            </a:r>
            <a:r>
              <a:rPr lang="tr-TR" sz="2000" dirty="0">
                <a:solidFill>
                  <a:schemeClr val="bg1"/>
                </a:solidFill>
              </a:rPr>
              <a:t> </a:t>
            </a:r>
            <a:r>
              <a:rPr lang="tr-TR" sz="2000" dirty="0" err="1">
                <a:solidFill>
                  <a:schemeClr val="bg1"/>
                </a:solidFill>
              </a:rPr>
              <a:t>the</a:t>
            </a:r>
            <a:r>
              <a:rPr lang="tr-TR" sz="2000" dirty="0">
                <a:solidFill>
                  <a:schemeClr val="bg1"/>
                </a:solidFill>
              </a:rPr>
              <a:t> «</a:t>
            </a:r>
            <a:r>
              <a:rPr lang="tr-TR" sz="2000" dirty="0" err="1">
                <a:solidFill>
                  <a:schemeClr val="bg1"/>
                </a:solidFill>
              </a:rPr>
              <a:t>Metasploit</a:t>
            </a:r>
            <a:r>
              <a:rPr lang="tr-TR" sz="2000" dirty="0">
                <a:solidFill>
                  <a:schemeClr val="bg1"/>
                </a:solidFill>
              </a:rPr>
              <a:t> Framework» </a:t>
            </a:r>
            <a:r>
              <a:rPr lang="tr-TR" sz="2000" dirty="0" err="1">
                <a:solidFill>
                  <a:schemeClr val="bg1"/>
                </a:solidFill>
              </a:rPr>
              <a:t>with</a:t>
            </a:r>
            <a:r>
              <a:rPr lang="tr-TR" sz="2000" dirty="0">
                <a:solidFill>
                  <a:schemeClr val="bg1"/>
                </a:solidFill>
              </a:rPr>
              <a:t> «</a:t>
            </a:r>
            <a:r>
              <a:rPr lang="tr-TR" sz="2000" dirty="0" err="1">
                <a:solidFill>
                  <a:schemeClr val="bg1"/>
                </a:solidFill>
              </a:rPr>
              <a:t>sudo</a:t>
            </a:r>
            <a:r>
              <a:rPr lang="tr-TR" sz="2000" dirty="0">
                <a:solidFill>
                  <a:schemeClr val="bg1"/>
                </a:solidFill>
              </a:rPr>
              <a:t> </a:t>
            </a:r>
            <a:r>
              <a:rPr lang="tr-TR" sz="2000" dirty="0" err="1">
                <a:solidFill>
                  <a:schemeClr val="bg1"/>
                </a:solidFill>
              </a:rPr>
              <a:t>msfconsole</a:t>
            </a:r>
            <a:r>
              <a:rPr lang="tr-TR" sz="2000" dirty="0">
                <a:solidFill>
                  <a:schemeClr val="bg1"/>
                </a:solidFill>
              </a:rPr>
              <a:t>» </a:t>
            </a:r>
            <a:r>
              <a:rPr lang="tr-TR" sz="2000" dirty="0" err="1">
                <a:solidFill>
                  <a:schemeClr val="bg1"/>
                </a:solidFill>
              </a:rPr>
              <a:t>code</a:t>
            </a:r>
            <a:r>
              <a:rPr lang="tr-TR" sz="2000" dirty="0">
                <a:solidFill>
                  <a:schemeClr val="bg1"/>
                </a:solidFill>
              </a:rPr>
              <a:t> </a:t>
            </a:r>
            <a:r>
              <a:rPr lang="tr-TR" sz="2000" dirty="0" err="1">
                <a:solidFill>
                  <a:schemeClr val="bg1"/>
                </a:solidFill>
              </a:rPr>
              <a:t>which</a:t>
            </a:r>
            <a:r>
              <a:rPr lang="tr-TR" sz="2000" dirty="0">
                <a:solidFill>
                  <a:schemeClr val="bg1"/>
                </a:solidFill>
              </a:rPr>
              <a:t> is </a:t>
            </a:r>
            <a:r>
              <a:rPr lang="tr-TR" sz="2000" dirty="0" err="1">
                <a:solidFill>
                  <a:schemeClr val="bg1"/>
                </a:solidFill>
              </a:rPr>
              <a:t>already</a:t>
            </a:r>
            <a:r>
              <a:rPr lang="tr-TR" sz="2000" dirty="0">
                <a:solidFill>
                  <a:schemeClr val="bg1"/>
                </a:solidFill>
              </a:rPr>
              <a:t> set </a:t>
            </a:r>
            <a:r>
              <a:rPr lang="tr-TR" sz="2000" dirty="0" err="1">
                <a:solidFill>
                  <a:schemeClr val="bg1"/>
                </a:solidFill>
              </a:rPr>
              <a:t>up</a:t>
            </a:r>
            <a:r>
              <a:rPr lang="tr-TR" sz="2000" dirty="0">
                <a:solidFill>
                  <a:schemeClr val="bg1"/>
                </a:solidFill>
              </a:rPr>
              <a:t> on </a:t>
            </a:r>
            <a:r>
              <a:rPr lang="tr-TR" sz="2000" dirty="0" err="1">
                <a:solidFill>
                  <a:schemeClr val="bg1"/>
                </a:solidFill>
              </a:rPr>
              <a:t>Kali</a:t>
            </a:r>
            <a:r>
              <a:rPr lang="tr-TR" sz="2000" dirty="0">
                <a:solidFill>
                  <a:schemeClr val="bg1"/>
                </a:solidFill>
              </a:rPr>
              <a:t> Linux.</a:t>
            </a:r>
          </a:p>
        </p:txBody>
      </p:sp>
    </p:spTree>
    <p:extLst>
      <p:ext uri="{BB962C8B-B14F-4D97-AF65-F5344CB8AC3E}">
        <p14:creationId xmlns:p14="http://schemas.microsoft.com/office/powerpoint/2010/main" val="774676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Resim 4" descr="metin içeren bir resim&#10;&#10;Açıklama otomatik olarak oluşturuldu">
            <a:extLst>
              <a:ext uri="{FF2B5EF4-FFF2-40B4-BE49-F238E27FC236}">
                <a16:creationId xmlns:a16="http://schemas.microsoft.com/office/drawing/2014/main" id="{01AE67A7-F342-4638-9DDC-719372E3D03B}"/>
              </a:ext>
            </a:extLst>
          </p:cNvPr>
          <p:cNvPicPr>
            <a:picLocks noChangeAspect="1"/>
          </p:cNvPicPr>
          <p:nvPr/>
        </p:nvPicPr>
        <p:blipFill rotWithShape="1">
          <a:blip r:embed="rId2">
            <a:extLst>
              <a:ext uri="{28A0092B-C50C-407E-A947-70E740481C1C}">
                <a14:useLocalDpi xmlns:a14="http://schemas.microsoft.com/office/drawing/2010/main" val="0"/>
              </a:ext>
            </a:extLst>
          </a:blip>
          <a:srcRect t="23524" b="1767"/>
          <a:stretch/>
        </p:blipFill>
        <p:spPr>
          <a:xfrm>
            <a:off x="307775" y="261437"/>
            <a:ext cx="11576450" cy="6335126"/>
          </a:xfrm>
          <a:prstGeom prst="rect">
            <a:avLst/>
          </a:prstGeom>
        </p:spPr>
      </p:pic>
      <p:sp>
        <p:nvSpPr>
          <p:cNvPr id="20" name="Metin kutusu 19">
            <a:extLst>
              <a:ext uri="{FF2B5EF4-FFF2-40B4-BE49-F238E27FC236}">
                <a16:creationId xmlns:a16="http://schemas.microsoft.com/office/drawing/2014/main" id="{1A37C55E-0BC4-4402-92C2-1160E8D5F973}"/>
              </a:ext>
            </a:extLst>
          </p:cNvPr>
          <p:cNvSpPr txBox="1"/>
          <p:nvPr/>
        </p:nvSpPr>
        <p:spPr>
          <a:xfrm>
            <a:off x="6217997" y="837455"/>
            <a:ext cx="4534293" cy="707886"/>
          </a:xfrm>
          <a:prstGeom prst="rect">
            <a:avLst/>
          </a:prstGeom>
          <a:solidFill>
            <a:srgbClr val="00B0F0"/>
          </a:solidFill>
        </p:spPr>
        <p:txBody>
          <a:bodyPr wrap="square" rtlCol="0">
            <a:spAutoFit/>
          </a:bodyPr>
          <a:lstStyle/>
          <a:p>
            <a:pPr marL="285750" indent="-285750">
              <a:buFont typeface="Arial" panose="020B0604020202020204" pitchFamily="34" charset="0"/>
              <a:buChar char="•"/>
            </a:pPr>
            <a:r>
              <a:rPr lang="tr-TR" sz="2000" dirty="0" err="1">
                <a:solidFill>
                  <a:schemeClr val="bg1"/>
                </a:solidFill>
              </a:rPr>
              <a:t>Configuring</a:t>
            </a:r>
            <a:r>
              <a:rPr lang="tr-TR" sz="2000" dirty="0">
                <a:solidFill>
                  <a:schemeClr val="bg1"/>
                </a:solidFill>
              </a:rPr>
              <a:t> </a:t>
            </a:r>
            <a:r>
              <a:rPr lang="tr-TR" sz="2000" dirty="0" err="1">
                <a:solidFill>
                  <a:schemeClr val="bg1"/>
                </a:solidFill>
              </a:rPr>
              <a:t>the</a:t>
            </a:r>
            <a:r>
              <a:rPr lang="tr-TR" sz="2000" dirty="0">
                <a:solidFill>
                  <a:schemeClr val="bg1"/>
                </a:solidFill>
              </a:rPr>
              <a:t> </a:t>
            </a:r>
            <a:r>
              <a:rPr lang="tr-TR" sz="2000" dirty="0" err="1">
                <a:solidFill>
                  <a:schemeClr val="bg1"/>
                </a:solidFill>
              </a:rPr>
              <a:t>EternalBlue</a:t>
            </a:r>
            <a:r>
              <a:rPr lang="tr-TR" sz="2000" dirty="0">
                <a:solidFill>
                  <a:schemeClr val="bg1"/>
                </a:solidFill>
              </a:rPr>
              <a:t> </a:t>
            </a:r>
            <a:r>
              <a:rPr lang="tr-TR" sz="2000" dirty="0" err="1">
                <a:solidFill>
                  <a:schemeClr val="bg1"/>
                </a:solidFill>
              </a:rPr>
              <a:t>with</a:t>
            </a:r>
            <a:r>
              <a:rPr lang="tr-TR" sz="2000" dirty="0">
                <a:solidFill>
                  <a:schemeClr val="bg1"/>
                </a:solidFill>
              </a:rPr>
              <a:t> «</a:t>
            </a:r>
            <a:r>
              <a:rPr lang="tr-TR" sz="2000" dirty="0" err="1">
                <a:solidFill>
                  <a:schemeClr val="bg1"/>
                </a:solidFill>
              </a:rPr>
              <a:t>search</a:t>
            </a:r>
            <a:r>
              <a:rPr lang="tr-TR" sz="2000" dirty="0">
                <a:solidFill>
                  <a:schemeClr val="bg1"/>
                </a:solidFill>
              </a:rPr>
              <a:t> </a:t>
            </a:r>
            <a:r>
              <a:rPr lang="tr-TR" sz="2000" dirty="0" err="1">
                <a:solidFill>
                  <a:schemeClr val="bg1"/>
                </a:solidFill>
              </a:rPr>
              <a:t>eternalblue</a:t>
            </a:r>
            <a:r>
              <a:rPr lang="tr-TR" sz="2000" dirty="0">
                <a:solidFill>
                  <a:schemeClr val="bg1"/>
                </a:solidFill>
              </a:rPr>
              <a:t>» </a:t>
            </a:r>
            <a:r>
              <a:rPr lang="tr-TR" sz="2000" dirty="0" err="1">
                <a:solidFill>
                  <a:schemeClr val="bg1"/>
                </a:solidFill>
              </a:rPr>
              <a:t>code</a:t>
            </a:r>
            <a:r>
              <a:rPr lang="tr-TR" sz="2000" dirty="0">
                <a:solidFill>
                  <a:schemeClr val="bg1"/>
                </a:solidFill>
              </a:rPr>
              <a:t>.</a:t>
            </a:r>
          </a:p>
        </p:txBody>
      </p:sp>
    </p:spTree>
    <p:extLst>
      <p:ext uri="{BB962C8B-B14F-4D97-AF65-F5344CB8AC3E}">
        <p14:creationId xmlns:p14="http://schemas.microsoft.com/office/powerpoint/2010/main" val="2916091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Resim 2" descr="metin içeren bir resim&#10;&#10;Açıklama otomatik olarak oluşturuldu">
            <a:extLst>
              <a:ext uri="{FF2B5EF4-FFF2-40B4-BE49-F238E27FC236}">
                <a16:creationId xmlns:a16="http://schemas.microsoft.com/office/drawing/2014/main" id="{D1D20908-30F5-4845-8A7B-F1EAF3E9DF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a:ln>
            <a:noFill/>
          </a:ln>
        </p:spPr>
      </p:pic>
      <p:sp>
        <p:nvSpPr>
          <p:cNvPr id="11" name="Metin kutusu 10">
            <a:extLst>
              <a:ext uri="{FF2B5EF4-FFF2-40B4-BE49-F238E27FC236}">
                <a16:creationId xmlns:a16="http://schemas.microsoft.com/office/drawing/2014/main" id="{76668495-4E8D-4505-9F29-7AB1F7BCD735}"/>
              </a:ext>
            </a:extLst>
          </p:cNvPr>
          <p:cNvSpPr txBox="1"/>
          <p:nvPr/>
        </p:nvSpPr>
        <p:spPr>
          <a:xfrm>
            <a:off x="6096000" y="1676709"/>
            <a:ext cx="5265104" cy="1015663"/>
          </a:xfrm>
          <a:prstGeom prst="rect">
            <a:avLst/>
          </a:prstGeom>
          <a:solidFill>
            <a:srgbClr val="00B0F0"/>
          </a:solidFill>
        </p:spPr>
        <p:txBody>
          <a:bodyPr wrap="square" rtlCol="0">
            <a:spAutoFit/>
          </a:bodyPr>
          <a:lstStyle/>
          <a:p>
            <a:pPr marL="285750" indent="-285750">
              <a:buFont typeface="Arial" panose="020B0604020202020204" pitchFamily="34" charset="0"/>
              <a:buChar char="•"/>
            </a:pPr>
            <a:r>
              <a:rPr lang="tr-TR" sz="2000" dirty="0" err="1">
                <a:solidFill>
                  <a:schemeClr val="bg1"/>
                </a:solidFill>
              </a:rPr>
              <a:t>Setting</a:t>
            </a:r>
            <a:r>
              <a:rPr lang="tr-TR" sz="2000" dirty="0">
                <a:solidFill>
                  <a:schemeClr val="bg1"/>
                </a:solidFill>
              </a:rPr>
              <a:t> </a:t>
            </a:r>
            <a:r>
              <a:rPr lang="tr-TR" sz="2000" dirty="0" err="1">
                <a:solidFill>
                  <a:schemeClr val="bg1"/>
                </a:solidFill>
              </a:rPr>
              <a:t>up</a:t>
            </a:r>
            <a:r>
              <a:rPr lang="tr-TR" sz="2000" dirty="0">
                <a:solidFill>
                  <a:schemeClr val="bg1"/>
                </a:solidFill>
              </a:rPr>
              <a:t> </a:t>
            </a:r>
            <a:r>
              <a:rPr lang="tr-TR" sz="2000" dirty="0" err="1">
                <a:solidFill>
                  <a:schemeClr val="bg1"/>
                </a:solidFill>
              </a:rPr>
              <a:t>the</a:t>
            </a:r>
            <a:r>
              <a:rPr lang="tr-TR" sz="2000" dirty="0">
                <a:solidFill>
                  <a:schemeClr val="bg1"/>
                </a:solidFill>
              </a:rPr>
              <a:t> Windows 2008  Server on </a:t>
            </a:r>
            <a:r>
              <a:rPr lang="tr-TR" sz="2000" dirty="0" err="1">
                <a:solidFill>
                  <a:schemeClr val="bg1"/>
                </a:solidFill>
              </a:rPr>
              <a:t>Oracle</a:t>
            </a:r>
            <a:r>
              <a:rPr lang="tr-TR" sz="2000" dirty="0">
                <a:solidFill>
                  <a:schemeClr val="bg1"/>
                </a:solidFill>
              </a:rPr>
              <a:t> </a:t>
            </a:r>
            <a:r>
              <a:rPr lang="tr-TR" sz="2000" dirty="0" err="1">
                <a:solidFill>
                  <a:schemeClr val="bg1"/>
                </a:solidFill>
              </a:rPr>
              <a:t>Virtualbox</a:t>
            </a:r>
            <a:r>
              <a:rPr lang="tr-TR" sz="2000" dirty="0">
                <a:solidFill>
                  <a:schemeClr val="bg1"/>
                </a:solidFill>
              </a:rPr>
              <a:t> </a:t>
            </a:r>
            <a:r>
              <a:rPr lang="tr-TR" sz="2000" dirty="0" err="1">
                <a:solidFill>
                  <a:schemeClr val="bg1"/>
                </a:solidFill>
              </a:rPr>
              <a:t>and</a:t>
            </a:r>
            <a:r>
              <a:rPr lang="tr-TR" sz="2000" dirty="0">
                <a:solidFill>
                  <a:schemeClr val="bg1"/>
                </a:solidFill>
              </a:rPr>
              <a:t> </a:t>
            </a:r>
            <a:r>
              <a:rPr lang="tr-TR" sz="2000" dirty="0" err="1">
                <a:solidFill>
                  <a:schemeClr val="bg1"/>
                </a:solidFill>
              </a:rPr>
              <a:t>find</a:t>
            </a:r>
            <a:r>
              <a:rPr lang="tr-TR" sz="2000" dirty="0">
                <a:solidFill>
                  <a:schemeClr val="bg1"/>
                </a:solidFill>
              </a:rPr>
              <a:t> </a:t>
            </a:r>
            <a:r>
              <a:rPr lang="tr-TR" sz="2000" dirty="0" err="1">
                <a:solidFill>
                  <a:schemeClr val="bg1"/>
                </a:solidFill>
              </a:rPr>
              <a:t>the</a:t>
            </a:r>
            <a:r>
              <a:rPr lang="tr-TR" sz="2000" dirty="0">
                <a:solidFill>
                  <a:schemeClr val="bg1"/>
                </a:solidFill>
              </a:rPr>
              <a:t> IP </a:t>
            </a:r>
            <a:r>
              <a:rPr lang="tr-TR" sz="2000" dirty="0" err="1">
                <a:solidFill>
                  <a:schemeClr val="bg1"/>
                </a:solidFill>
              </a:rPr>
              <a:t>address</a:t>
            </a:r>
            <a:r>
              <a:rPr lang="tr-TR" sz="2000" dirty="0">
                <a:solidFill>
                  <a:schemeClr val="bg1"/>
                </a:solidFill>
              </a:rPr>
              <a:t> </a:t>
            </a:r>
            <a:r>
              <a:rPr lang="tr-TR" sz="2000" dirty="0" err="1">
                <a:solidFill>
                  <a:schemeClr val="bg1"/>
                </a:solidFill>
              </a:rPr>
              <a:t>with</a:t>
            </a:r>
            <a:r>
              <a:rPr lang="tr-TR" sz="2000" dirty="0">
                <a:solidFill>
                  <a:schemeClr val="bg1"/>
                </a:solidFill>
              </a:rPr>
              <a:t> «</a:t>
            </a:r>
            <a:r>
              <a:rPr lang="tr-TR" sz="2000" dirty="0" err="1">
                <a:solidFill>
                  <a:schemeClr val="bg1"/>
                </a:solidFill>
              </a:rPr>
              <a:t>ipconfig</a:t>
            </a:r>
            <a:r>
              <a:rPr lang="tr-TR" sz="2000" dirty="0">
                <a:solidFill>
                  <a:schemeClr val="bg1"/>
                </a:solidFill>
              </a:rPr>
              <a:t>» </a:t>
            </a:r>
            <a:r>
              <a:rPr lang="tr-TR" sz="2000" dirty="0" err="1">
                <a:solidFill>
                  <a:schemeClr val="bg1"/>
                </a:solidFill>
              </a:rPr>
              <a:t>code</a:t>
            </a:r>
            <a:r>
              <a:rPr lang="tr-TR" sz="2000" dirty="0">
                <a:solidFill>
                  <a:schemeClr val="bg1"/>
                </a:solidFill>
              </a:rPr>
              <a:t>.</a:t>
            </a:r>
          </a:p>
        </p:txBody>
      </p:sp>
      <p:sp>
        <p:nvSpPr>
          <p:cNvPr id="2" name="Dikdörtgen 1">
            <a:extLst>
              <a:ext uri="{FF2B5EF4-FFF2-40B4-BE49-F238E27FC236}">
                <a16:creationId xmlns:a16="http://schemas.microsoft.com/office/drawing/2014/main" id="{2A5F813A-1F6F-49FC-A88A-390333EA0F02}"/>
              </a:ext>
            </a:extLst>
          </p:cNvPr>
          <p:cNvSpPr/>
          <p:nvPr/>
        </p:nvSpPr>
        <p:spPr>
          <a:xfrm>
            <a:off x="5740923" y="3271101"/>
            <a:ext cx="1913641" cy="2356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857983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DADDAB-8E5E-4908-BAAB-D364C3987848}"/>
              </a:ext>
            </a:extLst>
          </p:cNvPr>
          <p:cNvSpPr>
            <a:spLocks noGrp="1"/>
          </p:cNvSpPr>
          <p:nvPr>
            <p:ph type="title"/>
          </p:nvPr>
        </p:nvSpPr>
        <p:spPr/>
        <p:txBody>
          <a:bodyPr/>
          <a:lstStyle/>
          <a:p>
            <a:endParaRPr lang="tr-TR"/>
          </a:p>
        </p:txBody>
      </p:sp>
      <p:pic>
        <p:nvPicPr>
          <p:cNvPr id="5" name="İçerik Yer Tutucusu 4" descr="metin içeren bir resim&#10;&#10;Açıklama otomatik olarak oluşturuldu">
            <a:extLst>
              <a:ext uri="{FF2B5EF4-FFF2-40B4-BE49-F238E27FC236}">
                <a16:creationId xmlns:a16="http://schemas.microsoft.com/office/drawing/2014/main" id="{46BC594F-87F4-4144-9E7E-4623E5A6D7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Metin kutusu 5">
            <a:extLst>
              <a:ext uri="{FF2B5EF4-FFF2-40B4-BE49-F238E27FC236}">
                <a16:creationId xmlns:a16="http://schemas.microsoft.com/office/drawing/2014/main" id="{CBB3C784-49B1-4C76-B3D6-F8978EBD4322}"/>
              </a:ext>
            </a:extLst>
          </p:cNvPr>
          <p:cNvSpPr txBox="1"/>
          <p:nvPr/>
        </p:nvSpPr>
        <p:spPr>
          <a:xfrm>
            <a:off x="6474724" y="1955686"/>
            <a:ext cx="5265104" cy="1015663"/>
          </a:xfrm>
          <a:prstGeom prst="rect">
            <a:avLst/>
          </a:prstGeom>
          <a:solidFill>
            <a:srgbClr val="00B0F0"/>
          </a:solidFill>
        </p:spPr>
        <p:txBody>
          <a:bodyPr wrap="square" rtlCol="0">
            <a:spAutoFit/>
          </a:bodyPr>
          <a:lstStyle/>
          <a:p>
            <a:pPr marL="285750" indent="-285750">
              <a:buFont typeface="Arial" panose="020B0604020202020204" pitchFamily="34" charset="0"/>
              <a:buChar char="•"/>
            </a:pPr>
            <a:r>
              <a:rPr lang="tr-TR" sz="2000" dirty="0" err="1">
                <a:solidFill>
                  <a:schemeClr val="bg1"/>
                </a:solidFill>
              </a:rPr>
              <a:t>Starting</a:t>
            </a:r>
            <a:r>
              <a:rPr lang="tr-TR" sz="2000" dirty="0">
                <a:solidFill>
                  <a:schemeClr val="bg1"/>
                </a:solidFill>
              </a:rPr>
              <a:t> </a:t>
            </a:r>
            <a:r>
              <a:rPr lang="tr-TR" sz="2000" dirty="0" err="1">
                <a:solidFill>
                  <a:schemeClr val="bg1"/>
                </a:solidFill>
              </a:rPr>
              <a:t>the</a:t>
            </a:r>
            <a:r>
              <a:rPr lang="tr-TR" sz="2000" dirty="0">
                <a:solidFill>
                  <a:schemeClr val="bg1"/>
                </a:solidFill>
              </a:rPr>
              <a:t> </a:t>
            </a:r>
            <a:r>
              <a:rPr lang="tr-TR" sz="2000" dirty="0" err="1">
                <a:solidFill>
                  <a:schemeClr val="bg1"/>
                </a:solidFill>
              </a:rPr>
              <a:t>Nmap</a:t>
            </a:r>
            <a:r>
              <a:rPr lang="tr-TR" sz="2000" dirty="0">
                <a:solidFill>
                  <a:schemeClr val="bg1"/>
                </a:solidFill>
              </a:rPr>
              <a:t> on </a:t>
            </a:r>
            <a:r>
              <a:rPr lang="tr-TR" sz="2000" dirty="0" err="1">
                <a:solidFill>
                  <a:schemeClr val="bg1"/>
                </a:solidFill>
              </a:rPr>
              <a:t>Kali</a:t>
            </a:r>
            <a:r>
              <a:rPr lang="tr-TR" sz="2000" dirty="0">
                <a:solidFill>
                  <a:schemeClr val="bg1"/>
                </a:solidFill>
              </a:rPr>
              <a:t> Linux. </a:t>
            </a:r>
            <a:r>
              <a:rPr lang="tr-TR" sz="2000" dirty="0" err="1">
                <a:solidFill>
                  <a:schemeClr val="bg1"/>
                </a:solidFill>
              </a:rPr>
              <a:t>After</a:t>
            </a:r>
            <a:r>
              <a:rPr lang="tr-TR" sz="2000" dirty="0">
                <a:solidFill>
                  <a:schemeClr val="bg1"/>
                </a:solidFill>
              </a:rPr>
              <a:t> </a:t>
            </a:r>
            <a:r>
              <a:rPr lang="tr-TR" sz="2000" dirty="0" err="1">
                <a:solidFill>
                  <a:schemeClr val="bg1"/>
                </a:solidFill>
              </a:rPr>
              <a:t>the</a:t>
            </a:r>
            <a:r>
              <a:rPr lang="tr-TR" sz="2000" dirty="0">
                <a:solidFill>
                  <a:schemeClr val="bg1"/>
                </a:solidFill>
              </a:rPr>
              <a:t> </a:t>
            </a:r>
            <a:r>
              <a:rPr lang="tr-TR" sz="2000" dirty="0" err="1">
                <a:solidFill>
                  <a:schemeClr val="bg1"/>
                </a:solidFill>
              </a:rPr>
              <a:t>scan</a:t>
            </a:r>
            <a:r>
              <a:rPr lang="tr-TR" sz="2000" dirty="0">
                <a:solidFill>
                  <a:schemeClr val="bg1"/>
                </a:solidFill>
              </a:rPr>
              <a:t> </a:t>
            </a:r>
            <a:r>
              <a:rPr lang="tr-TR" sz="2000" dirty="0" err="1">
                <a:solidFill>
                  <a:schemeClr val="bg1"/>
                </a:solidFill>
              </a:rPr>
              <a:t>we</a:t>
            </a:r>
            <a:r>
              <a:rPr lang="tr-TR" sz="2000" dirty="0">
                <a:solidFill>
                  <a:schemeClr val="bg1"/>
                </a:solidFill>
              </a:rPr>
              <a:t> </a:t>
            </a:r>
            <a:r>
              <a:rPr lang="tr-TR" sz="2000" dirty="0" err="1">
                <a:solidFill>
                  <a:schemeClr val="bg1"/>
                </a:solidFill>
              </a:rPr>
              <a:t>understand</a:t>
            </a:r>
            <a:r>
              <a:rPr lang="tr-TR" sz="2000" dirty="0">
                <a:solidFill>
                  <a:schemeClr val="bg1"/>
                </a:solidFill>
              </a:rPr>
              <a:t> </a:t>
            </a:r>
            <a:r>
              <a:rPr lang="tr-TR" sz="2000" dirty="0" err="1">
                <a:solidFill>
                  <a:schemeClr val="bg1"/>
                </a:solidFill>
              </a:rPr>
              <a:t>the</a:t>
            </a:r>
            <a:r>
              <a:rPr lang="tr-TR" sz="2000" dirty="0">
                <a:solidFill>
                  <a:schemeClr val="bg1"/>
                </a:solidFill>
              </a:rPr>
              <a:t> Windows </a:t>
            </a:r>
            <a:r>
              <a:rPr lang="tr-TR" sz="2000" dirty="0" err="1">
                <a:solidFill>
                  <a:schemeClr val="bg1"/>
                </a:solidFill>
              </a:rPr>
              <a:t>machine</a:t>
            </a:r>
            <a:r>
              <a:rPr lang="tr-TR" sz="2000" dirty="0">
                <a:solidFill>
                  <a:schemeClr val="bg1"/>
                </a:solidFill>
              </a:rPr>
              <a:t> is «VULNERABLE».</a:t>
            </a:r>
          </a:p>
        </p:txBody>
      </p:sp>
      <p:sp>
        <p:nvSpPr>
          <p:cNvPr id="3" name="Dikdörtgen 2">
            <a:extLst>
              <a:ext uri="{FF2B5EF4-FFF2-40B4-BE49-F238E27FC236}">
                <a16:creationId xmlns:a16="http://schemas.microsoft.com/office/drawing/2014/main" id="{AA3FE167-6295-4AC6-8B07-DC3B2EFA0034}"/>
              </a:ext>
            </a:extLst>
          </p:cNvPr>
          <p:cNvSpPr/>
          <p:nvPr/>
        </p:nvSpPr>
        <p:spPr>
          <a:xfrm>
            <a:off x="456493" y="3489961"/>
            <a:ext cx="1120847" cy="18288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635112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26E9A6-42C7-461B-A328-8BBC125F9B0F}"/>
              </a:ext>
            </a:extLst>
          </p:cNvPr>
          <p:cNvSpPr>
            <a:spLocks noGrp="1"/>
          </p:cNvSpPr>
          <p:nvPr>
            <p:ph type="title"/>
          </p:nvPr>
        </p:nvSpPr>
        <p:spPr/>
        <p:txBody>
          <a:bodyPr/>
          <a:lstStyle/>
          <a:p>
            <a:endParaRPr lang="tr-TR"/>
          </a:p>
        </p:txBody>
      </p:sp>
      <p:pic>
        <p:nvPicPr>
          <p:cNvPr id="5" name="İçerik Yer Tutucusu 4" descr="metin içeren bir resim&#10;&#10;Açıklama otomatik olarak oluşturuldu">
            <a:extLst>
              <a:ext uri="{FF2B5EF4-FFF2-40B4-BE49-F238E27FC236}">
                <a16:creationId xmlns:a16="http://schemas.microsoft.com/office/drawing/2014/main" id="{25AE01FE-F3D7-4528-AD59-F8EC787091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Metin kutusu 5">
            <a:extLst>
              <a:ext uri="{FF2B5EF4-FFF2-40B4-BE49-F238E27FC236}">
                <a16:creationId xmlns:a16="http://schemas.microsoft.com/office/drawing/2014/main" id="{EB3BBE27-FB8F-495B-B4D6-5375891574D6}"/>
              </a:ext>
            </a:extLst>
          </p:cNvPr>
          <p:cNvSpPr txBox="1"/>
          <p:nvPr/>
        </p:nvSpPr>
        <p:spPr>
          <a:xfrm>
            <a:off x="6191919" y="1667282"/>
            <a:ext cx="5265104" cy="400110"/>
          </a:xfrm>
          <a:prstGeom prst="rect">
            <a:avLst/>
          </a:prstGeom>
          <a:solidFill>
            <a:srgbClr val="00B0F0"/>
          </a:solidFill>
        </p:spPr>
        <p:txBody>
          <a:bodyPr wrap="square" rtlCol="0">
            <a:spAutoFit/>
          </a:bodyPr>
          <a:lstStyle/>
          <a:p>
            <a:pPr marL="285750" indent="-285750">
              <a:buFont typeface="Arial" panose="020B0604020202020204" pitchFamily="34" charset="0"/>
              <a:buChar char="•"/>
            </a:pPr>
            <a:r>
              <a:rPr lang="tr-TR" sz="2000" dirty="0" err="1">
                <a:solidFill>
                  <a:schemeClr val="bg1"/>
                </a:solidFill>
              </a:rPr>
              <a:t>Starting</a:t>
            </a:r>
            <a:r>
              <a:rPr lang="tr-TR" sz="2000" dirty="0">
                <a:solidFill>
                  <a:schemeClr val="bg1"/>
                </a:solidFill>
              </a:rPr>
              <a:t> «</a:t>
            </a:r>
            <a:r>
              <a:rPr lang="tr-TR" sz="2000" dirty="0" err="1">
                <a:solidFill>
                  <a:schemeClr val="bg1"/>
                </a:solidFill>
              </a:rPr>
              <a:t>msfconsole</a:t>
            </a:r>
            <a:r>
              <a:rPr lang="tr-TR" sz="2000" dirty="0">
                <a:solidFill>
                  <a:schemeClr val="bg1"/>
                </a:solidFill>
              </a:rPr>
              <a:t>» is </a:t>
            </a:r>
            <a:r>
              <a:rPr lang="tr-TR" sz="2000" dirty="0" err="1">
                <a:solidFill>
                  <a:schemeClr val="bg1"/>
                </a:solidFill>
              </a:rPr>
              <a:t>succeeded</a:t>
            </a:r>
            <a:r>
              <a:rPr lang="tr-TR" sz="2000" dirty="0">
                <a:solidFill>
                  <a:schemeClr val="bg1"/>
                </a:solidFill>
              </a:rPr>
              <a:t>.</a:t>
            </a:r>
          </a:p>
        </p:txBody>
      </p:sp>
    </p:spTree>
    <p:extLst>
      <p:ext uri="{BB962C8B-B14F-4D97-AF65-F5344CB8AC3E}">
        <p14:creationId xmlns:p14="http://schemas.microsoft.com/office/powerpoint/2010/main" val="1079514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2FE853-231C-4C46-A4CD-75315DE83DE2}"/>
              </a:ext>
            </a:extLst>
          </p:cNvPr>
          <p:cNvSpPr>
            <a:spLocks noGrp="1"/>
          </p:cNvSpPr>
          <p:nvPr>
            <p:ph type="title"/>
          </p:nvPr>
        </p:nvSpPr>
        <p:spPr/>
        <p:txBody>
          <a:bodyPr/>
          <a:lstStyle/>
          <a:p>
            <a:endParaRPr lang="tr-TR"/>
          </a:p>
        </p:txBody>
      </p:sp>
      <p:pic>
        <p:nvPicPr>
          <p:cNvPr id="5" name="İçerik Yer Tutucusu 4" descr="metin içeren bir resim&#10;&#10;Açıklama otomatik olarak oluşturuldu">
            <a:extLst>
              <a:ext uri="{FF2B5EF4-FFF2-40B4-BE49-F238E27FC236}">
                <a16:creationId xmlns:a16="http://schemas.microsoft.com/office/drawing/2014/main" id="{B0DE1F03-5298-4EB1-9A32-255E3A5A0E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
        <p:nvSpPr>
          <p:cNvPr id="6" name="Metin kutusu 5">
            <a:extLst>
              <a:ext uri="{FF2B5EF4-FFF2-40B4-BE49-F238E27FC236}">
                <a16:creationId xmlns:a16="http://schemas.microsoft.com/office/drawing/2014/main" id="{9B1E27CB-46B7-4D5A-9758-50A38C1458CA}"/>
              </a:ext>
            </a:extLst>
          </p:cNvPr>
          <p:cNvSpPr txBox="1"/>
          <p:nvPr/>
        </p:nvSpPr>
        <p:spPr>
          <a:xfrm>
            <a:off x="5535387" y="869614"/>
            <a:ext cx="5717656" cy="461665"/>
          </a:xfrm>
          <a:prstGeom prst="rect">
            <a:avLst/>
          </a:prstGeom>
          <a:solidFill>
            <a:srgbClr val="00B0F0"/>
          </a:solidFill>
        </p:spPr>
        <p:txBody>
          <a:bodyPr wrap="square" rtlCol="0">
            <a:spAutoFit/>
          </a:bodyPr>
          <a:lstStyle/>
          <a:p>
            <a:pPr marL="285750" indent="-285750">
              <a:buFont typeface="Arial" panose="020B0604020202020204" pitchFamily="34" charset="0"/>
              <a:buChar char="•"/>
            </a:pPr>
            <a:r>
              <a:rPr lang="tr-TR" sz="2400" dirty="0" err="1">
                <a:solidFill>
                  <a:schemeClr val="bg1"/>
                </a:solidFill>
              </a:rPr>
              <a:t>Search</a:t>
            </a:r>
            <a:r>
              <a:rPr lang="tr-TR" sz="2400" dirty="0">
                <a:solidFill>
                  <a:schemeClr val="bg1"/>
                </a:solidFill>
              </a:rPr>
              <a:t> </a:t>
            </a:r>
            <a:r>
              <a:rPr lang="tr-TR" sz="2400" dirty="0" err="1">
                <a:solidFill>
                  <a:schemeClr val="bg1"/>
                </a:solidFill>
              </a:rPr>
              <a:t>the</a:t>
            </a:r>
            <a:r>
              <a:rPr lang="tr-TR" sz="2400" dirty="0">
                <a:solidFill>
                  <a:schemeClr val="bg1"/>
                </a:solidFill>
              </a:rPr>
              <a:t> </a:t>
            </a:r>
            <a:r>
              <a:rPr lang="tr-TR" sz="2400" dirty="0" err="1">
                <a:solidFill>
                  <a:schemeClr val="bg1"/>
                </a:solidFill>
              </a:rPr>
              <a:t>module</a:t>
            </a:r>
            <a:r>
              <a:rPr lang="tr-TR" sz="2400" dirty="0">
                <a:solidFill>
                  <a:schemeClr val="bg1"/>
                </a:solidFill>
              </a:rPr>
              <a:t> </a:t>
            </a:r>
            <a:r>
              <a:rPr lang="tr-TR" sz="2400" dirty="0" err="1">
                <a:solidFill>
                  <a:schemeClr val="bg1"/>
                </a:solidFill>
              </a:rPr>
              <a:t>for</a:t>
            </a:r>
            <a:r>
              <a:rPr lang="tr-TR" sz="2400" dirty="0">
                <a:solidFill>
                  <a:schemeClr val="bg1"/>
                </a:solidFill>
              </a:rPr>
              <a:t> «</a:t>
            </a:r>
            <a:r>
              <a:rPr lang="tr-TR" sz="2400" dirty="0" err="1">
                <a:solidFill>
                  <a:schemeClr val="bg1"/>
                </a:solidFill>
              </a:rPr>
              <a:t>eternalblue</a:t>
            </a:r>
            <a:r>
              <a:rPr lang="tr-TR" sz="2400" dirty="0">
                <a:solidFill>
                  <a:schemeClr val="bg1"/>
                </a:solidFill>
              </a:rPr>
              <a:t>».</a:t>
            </a:r>
          </a:p>
        </p:txBody>
      </p:sp>
      <p:sp>
        <p:nvSpPr>
          <p:cNvPr id="7" name="Dikdörtgen 6">
            <a:extLst>
              <a:ext uri="{FF2B5EF4-FFF2-40B4-BE49-F238E27FC236}">
                <a16:creationId xmlns:a16="http://schemas.microsoft.com/office/drawing/2014/main" id="{01397AB2-B65F-48A0-B256-3A8FA2710785}"/>
              </a:ext>
            </a:extLst>
          </p:cNvPr>
          <p:cNvSpPr/>
          <p:nvPr/>
        </p:nvSpPr>
        <p:spPr>
          <a:xfrm>
            <a:off x="758151" y="778174"/>
            <a:ext cx="1947342" cy="25877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Dikdörtgen 7">
            <a:extLst>
              <a:ext uri="{FF2B5EF4-FFF2-40B4-BE49-F238E27FC236}">
                <a16:creationId xmlns:a16="http://schemas.microsoft.com/office/drawing/2014/main" id="{64B49EAD-56C2-4478-A68B-82AA4C2C7162}"/>
              </a:ext>
            </a:extLst>
          </p:cNvPr>
          <p:cNvSpPr/>
          <p:nvPr/>
        </p:nvSpPr>
        <p:spPr>
          <a:xfrm>
            <a:off x="758151" y="4760913"/>
            <a:ext cx="787845" cy="25877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Dikdörtgen 8">
            <a:extLst>
              <a:ext uri="{FF2B5EF4-FFF2-40B4-BE49-F238E27FC236}">
                <a16:creationId xmlns:a16="http://schemas.microsoft.com/office/drawing/2014/main" id="{6F6DC180-6600-458E-9616-85E0C7FDDA22}"/>
              </a:ext>
            </a:extLst>
          </p:cNvPr>
          <p:cNvSpPr/>
          <p:nvPr/>
        </p:nvSpPr>
        <p:spPr>
          <a:xfrm>
            <a:off x="315092" y="2599441"/>
            <a:ext cx="301658" cy="24384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041278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DEC4B0-E11A-43C3-9C36-B25AB9951CAD}"/>
              </a:ext>
            </a:extLst>
          </p:cNvPr>
          <p:cNvSpPr>
            <a:spLocks noGrp="1"/>
          </p:cNvSpPr>
          <p:nvPr>
            <p:ph type="title"/>
          </p:nvPr>
        </p:nvSpPr>
        <p:spPr/>
        <p:txBody>
          <a:bodyPr/>
          <a:lstStyle/>
          <a:p>
            <a:endParaRPr lang="tr-TR"/>
          </a:p>
        </p:txBody>
      </p:sp>
      <p:pic>
        <p:nvPicPr>
          <p:cNvPr id="5" name="İçerik Yer Tutucusu 4" descr="metin içeren bir resim&#10;&#10;Açıklama otomatik olarak oluşturuldu">
            <a:extLst>
              <a:ext uri="{FF2B5EF4-FFF2-40B4-BE49-F238E27FC236}">
                <a16:creationId xmlns:a16="http://schemas.microsoft.com/office/drawing/2014/main" id="{5A94AC23-9DB9-417D-A2F4-8327C5905F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Metin kutusu 5">
            <a:extLst>
              <a:ext uri="{FF2B5EF4-FFF2-40B4-BE49-F238E27FC236}">
                <a16:creationId xmlns:a16="http://schemas.microsoft.com/office/drawing/2014/main" id="{8C7ACA31-9A35-411E-93C3-A8DC7889313E}"/>
              </a:ext>
            </a:extLst>
          </p:cNvPr>
          <p:cNvSpPr txBox="1"/>
          <p:nvPr/>
        </p:nvSpPr>
        <p:spPr>
          <a:xfrm>
            <a:off x="6287993" y="3978695"/>
            <a:ext cx="5265104" cy="769441"/>
          </a:xfrm>
          <a:prstGeom prst="rect">
            <a:avLst/>
          </a:prstGeom>
          <a:solidFill>
            <a:srgbClr val="00B0F0"/>
          </a:solidFill>
        </p:spPr>
        <p:txBody>
          <a:bodyPr wrap="square" rtlCol="0">
            <a:spAutoFit/>
          </a:bodyPr>
          <a:lstStyle/>
          <a:p>
            <a:pPr marL="285750" indent="-285750">
              <a:buFont typeface="Arial" panose="020B0604020202020204" pitchFamily="34" charset="0"/>
              <a:buChar char="•"/>
            </a:pPr>
            <a:r>
              <a:rPr lang="tr-TR" sz="2200" dirty="0" err="1">
                <a:solidFill>
                  <a:schemeClr val="bg1"/>
                </a:solidFill>
              </a:rPr>
              <a:t>Find</a:t>
            </a:r>
            <a:r>
              <a:rPr lang="tr-TR" sz="2200" dirty="0">
                <a:solidFill>
                  <a:schemeClr val="bg1"/>
                </a:solidFill>
              </a:rPr>
              <a:t> </a:t>
            </a:r>
            <a:r>
              <a:rPr lang="tr-TR" sz="2200" dirty="0" err="1">
                <a:solidFill>
                  <a:schemeClr val="bg1"/>
                </a:solidFill>
              </a:rPr>
              <a:t>out</a:t>
            </a:r>
            <a:r>
              <a:rPr lang="tr-TR" sz="2200" dirty="0">
                <a:solidFill>
                  <a:schemeClr val="bg1"/>
                </a:solidFill>
              </a:rPr>
              <a:t> </a:t>
            </a:r>
            <a:r>
              <a:rPr lang="tr-TR" sz="2200" dirty="0" err="1">
                <a:solidFill>
                  <a:schemeClr val="bg1"/>
                </a:solidFill>
              </a:rPr>
              <a:t>the</a:t>
            </a:r>
            <a:r>
              <a:rPr lang="tr-TR" sz="2200" dirty="0">
                <a:solidFill>
                  <a:schemeClr val="bg1"/>
                </a:solidFill>
              </a:rPr>
              <a:t> </a:t>
            </a:r>
            <a:r>
              <a:rPr lang="tr-TR" sz="2200" dirty="0" err="1">
                <a:solidFill>
                  <a:schemeClr val="bg1"/>
                </a:solidFill>
              </a:rPr>
              <a:t>target</a:t>
            </a:r>
            <a:r>
              <a:rPr lang="tr-TR" sz="2200" dirty="0">
                <a:solidFill>
                  <a:schemeClr val="bg1"/>
                </a:solidFill>
              </a:rPr>
              <a:t> </a:t>
            </a:r>
            <a:r>
              <a:rPr lang="tr-TR" sz="2200" dirty="0" err="1">
                <a:solidFill>
                  <a:schemeClr val="bg1"/>
                </a:solidFill>
              </a:rPr>
              <a:t>which</a:t>
            </a:r>
            <a:r>
              <a:rPr lang="tr-TR" sz="2200" dirty="0">
                <a:solidFill>
                  <a:schemeClr val="bg1"/>
                </a:solidFill>
              </a:rPr>
              <a:t> </a:t>
            </a:r>
            <a:r>
              <a:rPr lang="tr-TR" sz="2200" dirty="0" err="1">
                <a:solidFill>
                  <a:schemeClr val="bg1"/>
                </a:solidFill>
              </a:rPr>
              <a:t>we</a:t>
            </a:r>
            <a:r>
              <a:rPr lang="tr-TR" sz="2200" dirty="0">
                <a:solidFill>
                  <a:schemeClr val="bg1"/>
                </a:solidFill>
              </a:rPr>
              <a:t> </a:t>
            </a:r>
            <a:r>
              <a:rPr lang="tr-TR" sz="2200" dirty="0" err="1">
                <a:solidFill>
                  <a:schemeClr val="bg1"/>
                </a:solidFill>
              </a:rPr>
              <a:t>will</a:t>
            </a:r>
            <a:r>
              <a:rPr lang="tr-TR" sz="2200" dirty="0">
                <a:solidFill>
                  <a:schemeClr val="bg1"/>
                </a:solidFill>
              </a:rPr>
              <a:t> </a:t>
            </a:r>
            <a:r>
              <a:rPr lang="tr-TR" sz="2200" dirty="0" err="1">
                <a:solidFill>
                  <a:schemeClr val="bg1"/>
                </a:solidFill>
              </a:rPr>
              <a:t>exploit</a:t>
            </a:r>
            <a:r>
              <a:rPr lang="tr-TR" sz="2200" dirty="0">
                <a:solidFill>
                  <a:schemeClr val="bg1"/>
                </a:solidFill>
              </a:rPr>
              <a:t>.</a:t>
            </a:r>
          </a:p>
        </p:txBody>
      </p:sp>
      <p:sp>
        <p:nvSpPr>
          <p:cNvPr id="7" name="Dikdörtgen 6">
            <a:extLst>
              <a:ext uri="{FF2B5EF4-FFF2-40B4-BE49-F238E27FC236}">
                <a16:creationId xmlns:a16="http://schemas.microsoft.com/office/drawing/2014/main" id="{2F72D0CB-9B7E-4880-8DA7-166B7FC7F22A}"/>
              </a:ext>
            </a:extLst>
          </p:cNvPr>
          <p:cNvSpPr/>
          <p:nvPr/>
        </p:nvSpPr>
        <p:spPr>
          <a:xfrm>
            <a:off x="84725" y="5723715"/>
            <a:ext cx="1527259" cy="35657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Dikdörtgen 7">
            <a:extLst>
              <a:ext uri="{FF2B5EF4-FFF2-40B4-BE49-F238E27FC236}">
                <a16:creationId xmlns:a16="http://schemas.microsoft.com/office/drawing/2014/main" id="{6E61D433-800A-4C42-808A-3976E6808A93}"/>
              </a:ext>
            </a:extLst>
          </p:cNvPr>
          <p:cNvSpPr/>
          <p:nvPr/>
        </p:nvSpPr>
        <p:spPr>
          <a:xfrm>
            <a:off x="377783" y="5103119"/>
            <a:ext cx="5627091" cy="17589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900875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56D65C-2B71-48ED-898E-B961595E11D6}"/>
              </a:ext>
            </a:extLst>
          </p:cNvPr>
          <p:cNvSpPr>
            <a:spLocks noGrp="1"/>
          </p:cNvSpPr>
          <p:nvPr>
            <p:ph type="title"/>
          </p:nvPr>
        </p:nvSpPr>
        <p:spPr/>
        <p:txBody>
          <a:bodyPr/>
          <a:lstStyle/>
          <a:p>
            <a:endParaRPr lang="tr-TR"/>
          </a:p>
        </p:txBody>
      </p:sp>
      <p:pic>
        <p:nvPicPr>
          <p:cNvPr id="5" name="İçerik Yer Tutucusu 4" descr="metin içeren bir resim&#10;&#10;Açıklama otomatik olarak oluşturuldu">
            <a:extLst>
              <a:ext uri="{FF2B5EF4-FFF2-40B4-BE49-F238E27FC236}">
                <a16:creationId xmlns:a16="http://schemas.microsoft.com/office/drawing/2014/main" id="{1ABFC4CD-A297-4A27-A78F-ED9C074340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Metin kutusu 5">
            <a:extLst>
              <a:ext uri="{FF2B5EF4-FFF2-40B4-BE49-F238E27FC236}">
                <a16:creationId xmlns:a16="http://schemas.microsoft.com/office/drawing/2014/main" id="{E9A93D7F-07E6-4204-A6BE-8E2FB5312DB9}"/>
              </a:ext>
            </a:extLst>
          </p:cNvPr>
          <p:cNvSpPr txBox="1"/>
          <p:nvPr/>
        </p:nvSpPr>
        <p:spPr>
          <a:xfrm>
            <a:off x="6211675" y="3710091"/>
            <a:ext cx="5265104" cy="430887"/>
          </a:xfrm>
          <a:prstGeom prst="rect">
            <a:avLst/>
          </a:prstGeom>
          <a:solidFill>
            <a:srgbClr val="00B0F0"/>
          </a:solidFill>
        </p:spPr>
        <p:txBody>
          <a:bodyPr wrap="square" rtlCol="0">
            <a:spAutoFit/>
          </a:bodyPr>
          <a:lstStyle/>
          <a:p>
            <a:pPr marL="285750" indent="-285750">
              <a:buFont typeface="Arial" panose="020B0604020202020204" pitchFamily="34" charset="0"/>
              <a:buChar char="•"/>
            </a:pPr>
            <a:r>
              <a:rPr lang="tr-TR" sz="2200" dirty="0" err="1">
                <a:solidFill>
                  <a:schemeClr val="bg1"/>
                </a:solidFill>
              </a:rPr>
              <a:t>Configuring</a:t>
            </a:r>
            <a:r>
              <a:rPr lang="tr-TR" sz="2200" dirty="0">
                <a:solidFill>
                  <a:schemeClr val="bg1"/>
                </a:solidFill>
              </a:rPr>
              <a:t> on </a:t>
            </a:r>
            <a:r>
              <a:rPr lang="tr-TR" sz="2200" dirty="0" err="1">
                <a:solidFill>
                  <a:schemeClr val="bg1"/>
                </a:solidFill>
              </a:rPr>
              <a:t>Eternalblue</a:t>
            </a:r>
            <a:r>
              <a:rPr lang="tr-TR" sz="2200" dirty="0">
                <a:solidFill>
                  <a:schemeClr val="bg1"/>
                </a:solidFill>
              </a:rPr>
              <a:t> </a:t>
            </a:r>
            <a:r>
              <a:rPr lang="tr-TR" sz="2200" dirty="0" err="1">
                <a:solidFill>
                  <a:schemeClr val="bg1"/>
                </a:solidFill>
              </a:rPr>
              <a:t>for</a:t>
            </a:r>
            <a:r>
              <a:rPr lang="tr-TR" sz="2200" dirty="0">
                <a:solidFill>
                  <a:schemeClr val="bg1"/>
                </a:solidFill>
              </a:rPr>
              <a:t> </a:t>
            </a:r>
            <a:r>
              <a:rPr lang="tr-TR" sz="2200" dirty="0" err="1">
                <a:solidFill>
                  <a:schemeClr val="bg1"/>
                </a:solidFill>
              </a:rPr>
              <a:t>target</a:t>
            </a:r>
            <a:r>
              <a:rPr lang="tr-TR" sz="2200" dirty="0">
                <a:solidFill>
                  <a:schemeClr val="bg1"/>
                </a:solidFill>
              </a:rPr>
              <a:t> </a:t>
            </a:r>
          </a:p>
        </p:txBody>
      </p:sp>
      <p:sp>
        <p:nvSpPr>
          <p:cNvPr id="7" name="Dikdörtgen 6">
            <a:extLst>
              <a:ext uri="{FF2B5EF4-FFF2-40B4-BE49-F238E27FC236}">
                <a16:creationId xmlns:a16="http://schemas.microsoft.com/office/drawing/2014/main" id="{4F6401AF-4992-4CE7-86EE-2ECCE037A8F9}"/>
              </a:ext>
            </a:extLst>
          </p:cNvPr>
          <p:cNvSpPr/>
          <p:nvPr/>
        </p:nvSpPr>
        <p:spPr>
          <a:xfrm>
            <a:off x="565492" y="4911366"/>
            <a:ext cx="6900537" cy="2545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Dikdörtgen 7">
            <a:extLst>
              <a:ext uri="{FF2B5EF4-FFF2-40B4-BE49-F238E27FC236}">
                <a16:creationId xmlns:a16="http://schemas.microsoft.com/office/drawing/2014/main" id="{D6D00488-152C-4EC1-B46D-EAF95C5926C4}"/>
              </a:ext>
            </a:extLst>
          </p:cNvPr>
          <p:cNvSpPr/>
          <p:nvPr/>
        </p:nvSpPr>
        <p:spPr>
          <a:xfrm>
            <a:off x="84725" y="3584350"/>
            <a:ext cx="1687514" cy="38433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Dikdörtgen 8">
            <a:extLst>
              <a:ext uri="{FF2B5EF4-FFF2-40B4-BE49-F238E27FC236}">
                <a16:creationId xmlns:a16="http://schemas.microsoft.com/office/drawing/2014/main" id="{0C512279-CEFE-4DC0-A6FF-64B74A8F0092}"/>
              </a:ext>
            </a:extLst>
          </p:cNvPr>
          <p:cNvSpPr/>
          <p:nvPr/>
        </p:nvSpPr>
        <p:spPr>
          <a:xfrm>
            <a:off x="2705376" y="5846476"/>
            <a:ext cx="9304372" cy="2545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745594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622DE8-99D5-44C3-9AF4-C2E62A420F0C}"/>
              </a:ext>
            </a:extLst>
          </p:cNvPr>
          <p:cNvSpPr>
            <a:spLocks noGrp="1"/>
          </p:cNvSpPr>
          <p:nvPr>
            <p:ph type="title"/>
          </p:nvPr>
        </p:nvSpPr>
        <p:spPr/>
        <p:txBody>
          <a:bodyPr>
            <a:normAutofit/>
          </a:bodyPr>
          <a:lstStyle/>
          <a:p>
            <a:r>
              <a:rPr lang="tr-TR" sz="3200" b="1" dirty="0" err="1">
                <a:effectLst/>
                <a:latin typeface="Times New Roman" panose="02020603050405020304" pitchFamily="18" charset="0"/>
                <a:ea typeface="Times New Roman" panose="02020603050405020304" pitchFamily="18" charset="0"/>
              </a:rPr>
              <a:t>What</a:t>
            </a:r>
            <a:r>
              <a:rPr lang="tr-TR" sz="3200" b="1" dirty="0">
                <a:effectLst/>
                <a:latin typeface="Times New Roman" panose="02020603050405020304" pitchFamily="18" charset="0"/>
                <a:ea typeface="Times New Roman" panose="02020603050405020304" pitchFamily="18" charset="0"/>
              </a:rPr>
              <a:t> is </a:t>
            </a:r>
            <a:r>
              <a:rPr lang="tr-TR" sz="3200" b="1" dirty="0" err="1">
                <a:effectLst/>
                <a:latin typeface="Times New Roman" panose="02020603050405020304" pitchFamily="18" charset="0"/>
                <a:ea typeface="Times New Roman" panose="02020603050405020304" pitchFamily="18" charset="0"/>
              </a:rPr>
              <a:t>the</a:t>
            </a:r>
            <a:r>
              <a:rPr lang="tr-TR" sz="3200" b="1" dirty="0">
                <a:effectLst/>
                <a:latin typeface="Times New Roman" panose="02020603050405020304" pitchFamily="18" charset="0"/>
                <a:ea typeface="Times New Roman" panose="02020603050405020304" pitchFamily="18" charset="0"/>
              </a:rPr>
              <a:t> </a:t>
            </a:r>
            <a:r>
              <a:rPr lang="tr-TR" sz="3200" b="1" dirty="0" err="1">
                <a:effectLst/>
                <a:latin typeface="Times New Roman" panose="02020603050405020304" pitchFamily="18" charset="0"/>
                <a:ea typeface="Times New Roman" panose="02020603050405020304" pitchFamily="18" charset="0"/>
              </a:rPr>
              <a:t>Metasploit</a:t>
            </a:r>
            <a:r>
              <a:rPr lang="tr-TR" sz="3200" b="1" dirty="0">
                <a:effectLst/>
                <a:latin typeface="Times New Roman" panose="02020603050405020304" pitchFamily="18" charset="0"/>
                <a:ea typeface="Times New Roman" panose="02020603050405020304" pitchFamily="18" charset="0"/>
              </a:rPr>
              <a:t> Framework </a:t>
            </a:r>
            <a:r>
              <a:rPr lang="tr-TR" sz="3200" b="1" dirty="0" err="1">
                <a:effectLst/>
                <a:latin typeface="Times New Roman" panose="02020603050405020304" pitchFamily="18" charset="0"/>
                <a:ea typeface="Times New Roman" panose="02020603050405020304" pitchFamily="18" charset="0"/>
              </a:rPr>
              <a:t>and</a:t>
            </a:r>
            <a:r>
              <a:rPr lang="tr-TR" sz="3200" b="1" dirty="0">
                <a:effectLst/>
                <a:latin typeface="Times New Roman" panose="02020603050405020304" pitchFamily="18" charset="0"/>
                <a:ea typeface="Times New Roman" panose="02020603050405020304" pitchFamily="18" charset="0"/>
              </a:rPr>
              <a:t> How is it </a:t>
            </a:r>
            <a:r>
              <a:rPr lang="tr-TR" sz="3200" b="1" dirty="0" err="1">
                <a:effectLst/>
                <a:latin typeface="Times New Roman" panose="02020603050405020304" pitchFamily="18" charset="0"/>
                <a:ea typeface="Times New Roman" panose="02020603050405020304" pitchFamily="18" charset="0"/>
              </a:rPr>
              <a:t>Used</a:t>
            </a:r>
            <a:r>
              <a:rPr lang="tr-TR" sz="3200" b="1" dirty="0">
                <a:effectLst/>
                <a:latin typeface="Times New Roman" panose="02020603050405020304" pitchFamily="18" charset="0"/>
                <a:ea typeface="Times New Roman" panose="02020603050405020304" pitchFamily="18" charset="0"/>
              </a:rPr>
              <a:t>?</a:t>
            </a:r>
            <a:endParaRPr lang="tr-TR" sz="3200" dirty="0"/>
          </a:p>
        </p:txBody>
      </p:sp>
      <p:sp>
        <p:nvSpPr>
          <p:cNvPr id="3" name="İçerik Yer Tutucusu 2">
            <a:extLst>
              <a:ext uri="{FF2B5EF4-FFF2-40B4-BE49-F238E27FC236}">
                <a16:creationId xmlns:a16="http://schemas.microsoft.com/office/drawing/2014/main" id="{A70508FB-5C3C-451A-B4A6-2FB93E2E9E1B}"/>
              </a:ext>
            </a:extLst>
          </p:cNvPr>
          <p:cNvSpPr>
            <a:spLocks noGrp="1"/>
          </p:cNvSpPr>
          <p:nvPr>
            <p:ph idx="1"/>
          </p:nvPr>
        </p:nvSpPr>
        <p:spPr/>
        <p:txBody>
          <a:bodyPr/>
          <a:lstStyle/>
          <a:p>
            <a:pPr indent="457200" algn="just">
              <a:lnSpc>
                <a:spcPct val="150000"/>
              </a:lnSpc>
              <a:spcAft>
                <a:spcPts val="800"/>
              </a:spcAft>
            </a:pP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Metasploit</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framework</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is a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very</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powerful</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tool</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which</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can be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used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by</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cybercriminals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as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well</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as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ethical</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hackers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to</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probe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systematic</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vulnerabilities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on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networks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and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servers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Because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it’s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an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open-source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framework</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it can be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easily</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customized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and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used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with</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most</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operating</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systems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gn="just">
              <a:lnSpc>
                <a:spcPct val="150000"/>
              </a:lnSpc>
              <a:spcAft>
                <a:spcPts val="800"/>
              </a:spcAft>
            </a:pP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With</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Metasploit</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pen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testing</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team</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can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use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ready-made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or</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custom</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code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and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introduce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it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into</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 network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to</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probe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for</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weak</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spots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As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another</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flavor</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of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threat</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hunting</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once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flaws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are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identified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and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documented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information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can be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used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to</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address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systemic</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weaknesses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and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prioritize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solutions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662139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EC8D9F-3E2C-490C-820B-E923130C59D8}"/>
              </a:ext>
            </a:extLst>
          </p:cNvPr>
          <p:cNvSpPr>
            <a:spLocks noGrp="1"/>
          </p:cNvSpPr>
          <p:nvPr>
            <p:ph type="title"/>
          </p:nvPr>
        </p:nvSpPr>
        <p:spPr/>
        <p:txBody>
          <a:bodyPr/>
          <a:lstStyle/>
          <a:p>
            <a:endParaRPr lang="tr-TR"/>
          </a:p>
        </p:txBody>
      </p:sp>
      <p:pic>
        <p:nvPicPr>
          <p:cNvPr id="5" name="İçerik Yer Tutucusu 4" descr="metin içeren bir resim&#10;&#10;Açıklama otomatik olarak oluşturuldu">
            <a:extLst>
              <a:ext uri="{FF2B5EF4-FFF2-40B4-BE49-F238E27FC236}">
                <a16:creationId xmlns:a16="http://schemas.microsoft.com/office/drawing/2014/main" id="{3593167D-ED4D-4213-AAB6-F00947F28C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Metin kutusu 5">
            <a:extLst>
              <a:ext uri="{FF2B5EF4-FFF2-40B4-BE49-F238E27FC236}">
                <a16:creationId xmlns:a16="http://schemas.microsoft.com/office/drawing/2014/main" id="{027E3592-3CD1-4976-A0BE-942AC55E7D20}"/>
              </a:ext>
            </a:extLst>
          </p:cNvPr>
          <p:cNvSpPr txBox="1"/>
          <p:nvPr/>
        </p:nvSpPr>
        <p:spPr>
          <a:xfrm>
            <a:off x="6437216" y="2181344"/>
            <a:ext cx="5265104" cy="461665"/>
          </a:xfrm>
          <a:prstGeom prst="rect">
            <a:avLst/>
          </a:prstGeom>
          <a:solidFill>
            <a:srgbClr val="00B0F0"/>
          </a:solidFill>
        </p:spPr>
        <p:txBody>
          <a:bodyPr wrap="square" rtlCol="0">
            <a:spAutoFit/>
          </a:bodyPr>
          <a:lstStyle/>
          <a:p>
            <a:pPr marL="285750" indent="-285750">
              <a:buFont typeface="Arial" panose="020B0604020202020204" pitchFamily="34" charset="0"/>
              <a:buChar char="•"/>
            </a:pPr>
            <a:r>
              <a:rPr lang="tr-TR" sz="2400" dirty="0" err="1">
                <a:solidFill>
                  <a:schemeClr val="bg1"/>
                </a:solidFill>
              </a:rPr>
              <a:t>Send</a:t>
            </a:r>
            <a:r>
              <a:rPr lang="tr-TR" sz="2400" dirty="0">
                <a:solidFill>
                  <a:schemeClr val="bg1"/>
                </a:solidFill>
              </a:rPr>
              <a:t> </a:t>
            </a:r>
            <a:r>
              <a:rPr lang="tr-TR" sz="2400" dirty="0" err="1">
                <a:solidFill>
                  <a:schemeClr val="bg1"/>
                </a:solidFill>
              </a:rPr>
              <a:t>out</a:t>
            </a:r>
            <a:r>
              <a:rPr lang="tr-TR" sz="2400" dirty="0">
                <a:solidFill>
                  <a:schemeClr val="bg1"/>
                </a:solidFill>
              </a:rPr>
              <a:t> </a:t>
            </a:r>
            <a:r>
              <a:rPr lang="tr-TR" sz="2400" dirty="0" err="1">
                <a:solidFill>
                  <a:schemeClr val="bg1"/>
                </a:solidFill>
              </a:rPr>
              <a:t>the</a:t>
            </a:r>
            <a:r>
              <a:rPr lang="tr-TR" sz="2400" dirty="0">
                <a:solidFill>
                  <a:schemeClr val="bg1"/>
                </a:solidFill>
              </a:rPr>
              <a:t> </a:t>
            </a:r>
            <a:r>
              <a:rPr lang="tr-TR" sz="2400" dirty="0" err="1">
                <a:solidFill>
                  <a:schemeClr val="bg1"/>
                </a:solidFill>
              </a:rPr>
              <a:t>exploit</a:t>
            </a:r>
            <a:r>
              <a:rPr lang="tr-TR" sz="2400" dirty="0">
                <a:solidFill>
                  <a:schemeClr val="bg1"/>
                </a:solidFill>
              </a:rPr>
              <a:t> </a:t>
            </a:r>
            <a:r>
              <a:rPr lang="tr-TR" sz="2400" dirty="0" err="1">
                <a:solidFill>
                  <a:schemeClr val="bg1"/>
                </a:solidFill>
              </a:rPr>
              <a:t>packets</a:t>
            </a:r>
            <a:r>
              <a:rPr lang="tr-TR" sz="2400" dirty="0">
                <a:solidFill>
                  <a:schemeClr val="bg1"/>
                </a:solidFill>
              </a:rPr>
              <a:t>.</a:t>
            </a:r>
          </a:p>
        </p:txBody>
      </p:sp>
      <p:sp>
        <p:nvSpPr>
          <p:cNvPr id="7" name="Dikdörtgen 6">
            <a:extLst>
              <a:ext uri="{FF2B5EF4-FFF2-40B4-BE49-F238E27FC236}">
                <a16:creationId xmlns:a16="http://schemas.microsoft.com/office/drawing/2014/main" id="{EFE5532B-B7ED-4B3A-ADD2-3554A302F527}"/>
              </a:ext>
            </a:extLst>
          </p:cNvPr>
          <p:cNvSpPr/>
          <p:nvPr/>
        </p:nvSpPr>
        <p:spPr>
          <a:xfrm>
            <a:off x="4844483" y="2249562"/>
            <a:ext cx="1103053" cy="22968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Dikdörtgen 7">
            <a:extLst>
              <a:ext uri="{FF2B5EF4-FFF2-40B4-BE49-F238E27FC236}">
                <a16:creationId xmlns:a16="http://schemas.microsoft.com/office/drawing/2014/main" id="{199C3177-0B58-489D-8EEF-1A1F2BDD6580}"/>
              </a:ext>
            </a:extLst>
          </p:cNvPr>
          <p:cNvSpPr/>
          <p:nvPr/>
        </p:nvSpPr>
        <p:spPr>
          <a:xfrm>
            <a:off x="2224610" y="3716326"/>
            <a:ext cx="2715036" cy="19579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Dikdörtgen 9">
            <a:extLst>
              <a:ext uri="{FF2B5EF4-FFF2-40B4-BE49-F238E27FC236}">
                <a16:creationId xmlns:a16="http://schemas.microsoft.com/office/drawing/2014/main" id="{BC3FB9B8-9B20-4895-BD6D-5F7AA2A6B859}"/>
              </a:ext>
            </a:extLst>
          </p:cNvPr>
          <p:cNvSpPr/>
          <p:nvPr/>
        </p:nvSpPr>
        <p:spPr>
          <a:xfrm>
            <a:off x="2223319" y="4786938"/>
            <a:ext cx="4347163" cy="24187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Dikdörtgen 10">
            <a:extLst>
              <a:ext uri="{FF2B5EF4-FFF2-40B4-BE49-F238E27FC236}">
                <a16:creationId xmlns:a16="http://schemas.microsoft.com/office/drawing/2014/main" id="{95786959-29CF-41E1-94AB-206110F97D73}"/>
              </a:ext>
            </a:extLst>
          </p:cNvPr>
          <p:cNvSpPr/>
          <p:nvPr/>
        </p:nvSpPr>
        <p:spPr>
          <a:xfrm>
            <a:off x="2394408" y="6239482"/>
            <a:ext cx="4893892" cy="41262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698924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F177BB-ED6B-469A-BB3B-D99E4D8BD52C}"/>
              </a:ext>
            </a:extLst>
          </p:cNvPr>
          <p:cNvSpPr>
            <a:spLocks noGrp="1"/>
          </p:cNvSpPr>
          <p:nvPr>
            <p:ph type="title"/>
          </p:nvPr>
        </p:nvSpPr>
        <p:spPr/>
        <p:txBody>
          <a:bodyPr/>
          <a:lstStyle/>
          <a:p>
            <a:endParaRPr lang="tr-TR"/>
          </a:p>
        </p:txBody>
      </p:sp>
      <p:pic>
        <p:nvPicPr>
          <p:cNvPr id="5" name="İçerik Yer Tutucusu 4" descr="metin içeren bir resim&#10;&#10;Açıklama otomatik olarak oluşturuldu">
            <a:extLst>
              <a:ext uri="{FF2B5EF4-FFF2-40B4-BE49-F238E27FC236}">
                <a16:creationId xmlns:a16="http://schemas.microsoft.com/office/drawing/2014/main" id="{B4923C08-38EA-4431-97DE-384037A8C2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Metin kutusu 5">
            <a:extLst>
              <a:ext uri="{FF2B5EF4-FFF2-40B4-BE49-F238E27FC236}">
                <a16:creationId xmlns:a16="http://schemas.microsoft.com/office/drawing/2014/main" id="{2B487D2F-1816-43A7-B619-AB0334423EC3}"/>
              </a:ext>
            </a:extLst>
          </p:cNvPr>
          <p:cNvSpPr txBox="1"/>
          <p:nvPr/>
        </p:nvSpPr>
        <p:spPr>
          <a:xfrm>
            <a:off x="6756424" y="300495"/>
            <a:ext cx="5265104" cy="707886"/>
          </a:xfrm>
          <a:prstGeom prst="rect">
            <a:avLst/>
          </a:prstGeom>
          <a:solidFill>
            <a:srgbClr val="00B0F0"/>
          </a:solidFill>
        </p:spPr>
        <p:txBody>
          <a:bodyPr wrap="square" rtlCol="0">
            <a:spAutoFit/>
          </a:bodyPr>
          <a:lstStyle/>
          <a:p>
            <a:pPr marL="285750" indent="-285750">
              <a:buFont typeface="Arial" panose="020B0604020202020204" pitchFamily="34" charset="0"/>
              <a:buChar char="•"/>
            </a:pPr>
            <a:r>
              <a:rPr lang="tr-TR" sz="2000" dirty="0" err="1">
                <a:solidFill>
                  <a:schemeClr val="bg1"/>
                </a:solidFill>
              </a:rPr>
              <a:t>Send</a:t>
            </a:r>
            <a:r>
              <a:rPr lang="tr-TR" sz="2000" dirty="0">
                <a:solidFill>
                  <a:schemeClr val="bg1"/>
                </a:solidFill>
              </a:rPr>
              <a:t> </a:t>
            </a:r>
            <a:r>
              <a:rPr lang="tr-TR" sz="2000" dirty="0" err="1">
                <a:solidFill>
                  <a:schemeClr val="bg1"/>
                </a:solidFill>
              </a:rPr>
              <a:t>out</a:t>
            </a:r>
            <a:r>
              <a:rPr lang="tr-TR" sz="2000" dirty="0">
                <a:solidFill>
                  <a:schemeClr val="bg1"/>
                </a:solidFill>
              </a:rPr>
              <a:t> </a:t>
            </a:r>
            <a:r>
              <a:rPr lang="tr-TR" sz="2000" dirty="0" err="1">
                <a:solidFill>
                  <a:schemeClr val="bg1"/>
                </a:solidFill>
              </a:rPr>
              <a:t>the</a:t>
            </a:r>
            <a:r>
              <a:rPr lang="tr-TR" sz="2000" dirty="0">
                <a:solidFill>
                  <a:schemeClr val="bg1"/>
                </a:solidFill>
              </a:rPr>
              <a:t> </a:t>
            </a:r>
            <a:r>
              <a:rPr lang="tr-TR" sz="2000" dirty="0" err="1">
                <a:solidFill>
                  <a:schemeClr val="bg1"/>
                </a:solidFill>
              </a:rPr>
              <a:t>exploit</a:t>
            </a:r>
            <a:r>
              <a:rPr lang="tr-TR" sz="2000" dirty="0">
                <a:solidFill>
                  <a:schemeClr val="bg1"/>
                </a:solidFill>
              </a:rPr>
              <a:t> </a:t>
            </a:r>
            <a:r>
              <a:rPr lang="tr-TR" sz="2000" dirty="0" err="1">
                <a:solidFill>
                  <a:schemeClr val="bg1"/>
                </a:solidFill>
              </a:rPr>
              <a:t>packets</a:t>
            </a:r>
            <a:r>
              <a:rPr lang="tr-TR" sz="2000" dirty="0">
                <a:solidFill>
                  <a:schemeClr val="bg1"/>
                </a:solidFill>
              </a:rPr>
              <a:t> </a:t>
            </a:r>
            <a:r>
              <a:rPr lang="tr-TR" sz="2000" dirty="0" err="1">
                <a:solidFill>
                  <a:schemeClr val="bg1"/>
                </a:solidFill>
              </a:rPr>
              <a:t>successfully</a:t>
            </a:r>
            <a:r>
              <a:rPr lang="tr-TR" sz="2000" dirty="0">
                <a:solidFill>
                  <a:schemeClr val="bg1"/>
                </a:solidFill>
              </a:rPr>
              <a:t>.</a:t>
            </a:r>
          </a:p>
        </p:txBody>
      </p:sp>
      <p:sp>
        <p:nvSpPr>
          <p:cNvPr id="7" name="Dikdörtgen 6">
            <a:extLst>
              <a:ext uri="{FF2B5EF4-FFF2-40B4-BE49-F238E27FC236}">
                <a16:creationId xmlns:a16="http://schemas.microsoft.com/office/drawing/2014/main" id="{32E0E812-F8C5-4858-9EAA-F85E96A58599}"/>
              </a:ext>
            </a:extLst>
          </p:cNvPr>
          <p:cNvSpPr/>
          <p:nvPr/>
        </p:nvSpPr>
        <p:spPr>
          <a:xfrm>
            <a:off x="4619134" y="5948313"/>
            <a:ext cx="1140644" cy="2911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Dikdörtgen 7">
            <a:extLst>
              <a:ext uri="{FF2B5EF4-FFF2-40B4-BE49-F238E27FC236}">
                <a16:creationId xmlns:a16="http://schemas.microsoft.com/office/drawing/2014/main" id="{BA9CD436-3D12-4A05-AA6E-A0A9FBF0DBC3}"/>
              </a:ext>
            </a:extLst>
          </p:cNvPr>
          <p:cNvSpPr/>
          <p:nvPr/>
        </p:nvSpPr>
        <p:spPr>
          <a:xfrm>
            <a:off x="2367699" y="4903509"/>
            <a:ext cx="5965596" cy="2058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549437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içeren bir resim&#10;&#10;Açıklama otomatik olarak oluşturuldu">
            <a:extLst>
              <a:ext uri="{FF2B5EF4-FFF2-40B4-BE49-F238E27FC236}">
                <a16:creationId xmlns:a16="http://schemas.microsoft.com/office/drawing/2014/main" id="{EF49D7FE-B2AE-4328-AC3B-4A4D3F6D9D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Metin kutusu 5">
            <a:extLst>
              <a:ext uri="{FF2B5EF4-FFF2-40B4-BE49-F238E27FC236}">
                <a16:creationId xmlns:a16="http://schemas.microsoft.com/office/drawing/2014/main" id="{AD9E76F3-65A4-4905-A787-AF068D913588}"/>
              </a:ext>
            </a:extLst>
          </p:cNvPr>
          <p:cNvSpPr txBox="1"/>
          <p:nvPr/>
        </p:nvSpPr>
        <p:spPr>
          <a:xfrm>
            <a:off x="5656082" y="2516958"/>
            <a:ext cx="5705022" cy="461665"/>
          </a:xfrm>
          <a:prstGeom prst="rect">
            <a:avLst/>
          </a:prstGeom>
          <a:solidFill>
            <a:srgbClr val="00B0F0"/>
          </a:solidFill>
        </p:spPr>
        <p:txBody>
          <a:bodyPr wrap="square" rtlCol="0">
            <a:spAutoFit/>
          </a:bodyPr>
          <a:lstStyle/>
          <a:p>
            <a:pPr marL="285750" indent="-285750">
              <a:buFont typeface="Arial" panose="020B0604020202020204" pitchFamily="34" charset="0"/>
              <a:buChar char="•"/>
            </a:pPr>
            <a:r>
              <a:rPr lang="en-US" sz="2400" dirty="0">
                <a:solidFill>
                  <a:schemeClr val="bg1"/>
                </a:solidFill>
              </a:rPr>
              <a:t>We leaked to the target machine.</a:t>
            </a:r>
            <a:endParaRPr lang="tr-TR" sz="2400" dirty="0">
              <a:solidFill>
                <a:schemeClr val="bg1"/>
              </a:solidFill>
            </a:endParaRPr>
          </a:p>
        </p:txBody>
      </p:sp>
      <p:sp>
        <p:nvSpPr>
          <p:cNvPr id="7" name="Dikdörtgen 6">
            <a:extLst>
              <a:ext uri="{FF2B5EF4-FFF2-40B4-BE49-F238E27FC236}">
                <a16:creationId xmlns:a16="http://schemas.microsoft.com/office/drawing/2014/main" id="{9F8D1740-088C-4F36-8708-28C5EE28CED4}"/>
              </a:ext>
            </a:extLst>
          </p:cNvPr>
          <p:cNvSpPr/>
          <p:nvPr/>
        </p:nvSpPr>
        <p:spPr>
          <a:xfrm>
            <a:off x="0" y="1687399"/>
            <a:ext cx="6447934" cy="40535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Dikdörtgen 7">
            <a:extLst>
              <a:ext uri="{FF2B5EF4-FFF2-40B4-BE49-F238E27FC236}">
                <a16:creationId xmlns:a16="http://schemas.microsoft.com/office/drawing/2014/main" id="{A63288C6-657C-4686-8F29-E91D29EB6085}"/>
              </a:ext>
            </a:extLst>
          </p:cNvPr>
          <p:cNvSpPr/>
          <p:nvPr/>
        </p:nvSpPr>
        <p:spPr>
          <a:xfrm>
            <a:off x="0" y="2196446"/>
            <a:ext cx="3035430" cy="40535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154942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2AB8C2-9DFD-478D-98E5-5F9E046ABA8D}"/>
              </a:ext>
            </a:extLst>
          </p:cNvPr>
          <p:cNvSpPr>
            <a:spLocks noGrp="1"/>
          </p:cNvSpPr>
          <p:nvPr>
            <p:ph type="title"/>
          </p:nvPr>
        </p:nvSpPr>
        <p:spPr/>
        <p:txBody>
          <a:bodyPr/>
          <a:lstStyle/>
          <a:p>
            <a:endParaRPr lang="tr-TR"/>
          </a:p>
        </p:txBody>
      </p:sp>
      <p:pic>
        <p:nvPicPr>
          <p:cNvPr id="5" name="İçerik Yer Tutucusu 4" descr="metin, ekran, ekran görüntüsü içeren bir resim&#10;&#10;Açıklama otomatik olarak oluşturuldu">
            <a:extLst>
              <a:ext uri="{FF2B5EF4-FFF2-40B4-BE49-F238E27FC236}">
                <a16:creationId xmlns:a16="http://schemas.microsoft.com/office/drawing/2014/main" id="{71F4DD71-8A5D-4104-B633-14E5D29D18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
        <p:nvSpPr>
          <p:cNvPr id="6" name="Metin kutusu 5">
            <a:extLst>
              <a:ext uri="{FF2B5EF4-FFF2-40B4-BE49-F238E27FC236}">
                <a16:creationId xmlns:a16="http://schemas.microsoft.com/office/drawing/2014/main" id="{9147FA10-55F2-4108-8FCE-499A6C3B5C16}"/>
              </a:ext>
            </a:extLst>
          </p:cNvPr>
          <p:cNvSpPr txBox="1"/>
          <p:nvPr/>
        </p:nvSpPr>
        <p:spPr>
          <a:xfrm>
            <a:off x="6416157" y="3960276"/>
            <a:ext cx="5265104" cy="707886"/>
          </a:xfrm>
          <a:prstGeom prst="rect">
            <a:avLst/>
          </a:prstGeom>
          <a:solidFill>
            <a:schemeClr val="tx1">
              <a:lumMod val="75000"/>
              <a:lumOff val="25000"/>
            </a:schemeClr>
          </a:solidFill>
        </p:spPr>
        <p:txBody>
          <a:bodyPr wrap="square" rtlCol="0">
            <a:spAutoFit/>
          </a:bodyPr>
          <a:lstStyle/>
          <a:p>
            <a:pPr marL="285750" indent="-285750">
              <a:buFont typeface="Arial" panose="020B0604020202020204" pitchFamily="34" charset="0"/>
              <a:buChar char="•"/>
            </a:pPr>
            <a:r>
              <a:rPr lang="tr-TR" sz="2000" dirty="0" err="1">
                <a:solidFill>
                  <a:schemeClr val="bg1"/>
                </a:solidFill>
              </a:rPr>
              <a:t>We</a:t>
            </a:r>
            <a:r>
              <a:rPr lang="tr-TR" sz="2000" dirty="0">
                <a:solidFill>
                  <a:schemeClr val="bg1"/>
                </a:solidFill>
              </a:rPr>
              <a:t> </a:t>
            </a:r>
            <a:r>
              <a:rPr lang="tr-TR" sz="2000" dirty="0" err="1">
                <a:solidFill>
                  <a:schemeClr val="bg1"/>
                </a:solidFill>
              </a:rPr>
              <a:t>created</a:t>
            </a:r>
            <a:r>
              <a:rPr lang="tr-TR" sz="2000" dirty="0">
                <a:solidFill>
                  <a:schemeClr val="bg1"/>
                </a:solidFill>
              </a:rPr>
              <a:t> a file on Windows </a:t>
            </a:r>
            <a:r>
              <a:rPr lang="tr-TR" sz="2000" dirty="0" err="1">
                <a:solidFill>
                  <a:schemeClr val="bg1"/>
                </a:solidFill>
              </a:rPr>
              <a:t>machine</a:t>
            </a:r>
            <a:r>
              <a:rPr lang="tr-TR" sz="2000" dirty="0">
                <a:solidFill>
                  <a:schemeClr val="bg1"/>
                </a:solidFill>
              </a:rPr>
              <a:t> </a:t>
            </a:r>
            <a:r>
              <a:rPr lang="tr-TR" sz="2000" dirty="0" err="1">
                <a:solidFill>
                  <a:schemeClr val="bg1"/>
                </a:solidFill>
              </a:rPr>
              <a:t>with</a:t>
            </a:r>
            <a:r>
              <a:rPr lang="tr-TR" sz="2000" dirty="0">
                <a:solidFill>
                  <a:schemeClr val="bg1"/>
                </a:solidFill>
              </a:rPr>
              <a:t> </a:t>
            </a:r>
            <a:r>
              <a:rPr lang="tr-TR" sz="2000" dirty="0" err="1">
                <a:solidFill>
                  <a:schemeClr val="bg1"/>
                </a:solidFill>
              </a:rPr>
              <a:t>using</a:t>
            </a:r>
            <a:r>
              <a:rPr lang="tr-TR" sz="2000" dirty="0">
                <a:solidFill>
                  <a:schemeClr val="bg1"/>
                </a:solidFill>
              </a:rPr>
              <a:t> </a:t>
            </a:r>
            <a:r>
              <a:rPr lang="tr-TR" sz="2000" dirty="0" err="1">
                <a:solidFill>
                  <a:schemeClr val="bg1"/>
                </a:solidFill>
              </a:rPr>
              <a:t>Kali</a:t>
            </a:r>
            <a:r>
              <a:rPr lang="tr-TR" sz="2000" dirty="0">
                <a:solidFill>
                  <a:schemeClr val="bg1"/>
                </a:solidFill>
              </a:rPr>
              <a:t> Linux terminal.</a:t>
            </a:r>
          </a:p>
        </p:txBody>
      </p:sp>
      <p:sp>
        <p:nvSpPr>
          <p:cNvPr id="7" name="Dikdörtgen 6">
            <a:extLst>
              <a:ext uri="{FF2B5EF4-FFF2-40B4-BE49-F238E27FC236}">
                <a16:creationId xmlns:a16="http://schemas.microsoft.com/office/drawing/2014/main" id="{C845038A-8116-4A24-892D-BD534908529D}"/>
              </a:ext>
            </a:extLst>
          </p:cNvPr>
          <p:cNvSpPr/>
          <p:nvPr/>
        </p:nvSpPr>
        <p:spPr>
          <a:xfrm>
            <a:off x="0" y="2196446"/>
            <a:ext cx="3450210" cy="32051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Dikdörtgen 7">
            <a:extLst>
              <a:ext uri="{FF2B5EF4-FFF2-40B4-BE49-F238E27FC236}">
                <a16:creationId xmlns:a16="http://schemas.microsoft.com/office/drawing/2014/main" id="{C28D478A-1346-436E-B191-7DB6A0A65403}"/>
              </a:ext>
            </a:extLst>
          </p:cNvPr>
          <p:cNvSpPr/>
          <p:nvPr/>
        </p:nvSpPr>
        <p:spPr>
          <a:xfrm>
            <a:off x="0" y="5476974"/>
            <a:ext cx="3261674" cy="45248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Dikdörtgen 8">
            <a:extLst>
              <a:ext uri="{FF2B5EF4-FFF2-40B4-BE49-F238E27FC236}">
                <a16:creationId xmlns:a16="http://schemas.microsoft.com/office/drawing/2014/main" id="{5B95A2DC-B498-4B22-A91F-71F04E8BD9A6}"/>
              </a:ext>
            </a:extLst>
          </p:cNvPr>
          <p:cNvSpPr/>
          <p:nvPr/>
        </p:nvSpPr>
        <p:spPr>
          <a:xfrm>
            <a:off x="-1" y="6036806"/>
            <a:ext cx="5260157" cy="45248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Dikdörtgen 9">
            <a:extLst>
              <a:ext uri="{FF2B5EF4-FFF2-40B4-BE49-F238E27FC236}">
                <a16:creationId xmlns:a16="http://schemas.microsoft.com/office/drawing/2014/main" id="{5C86731C-6A50-461D-95E9-98FD0619DB9D}"/>
              </a:ext>
            </a:extLst>
          </p:cNvPr>
          <p:cNvSpPr/>
          <p:nvPr/>
        </p:nvSpPr>
        <p:spPr>
          <a:xfrm>
            <a:off x="8399281" y="2314280"/>
            <a:ext cx="1084083" cy="11147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501064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4C6181-76F9-4465-9660-D22BB78D990F}"/>
              </a:ext>
            </a:extLst>
          </p:cNvPr>
          <p:cNvSpPr>
            <a:spLocks noGrp="1"/>
          </p:cNvSpPr>
          <p:nvPr>
            <p:ph type="title"/>
          </p:nvPr>
        </p:nvSpPr>
        <p:spPr/>
        <p:txBody>
          <a:bodyPr/>
          <a:lstStyle/>
          <a:p>
            <a:endParaRPr lang="tr-TR"/>
          </a:p>
        </p:txBody>
      </p:sp>
      <p:pic>
        <p:nvPicPr>
          <p:cNvPr id="5" name="İçerik Yer Tutucusu 4" descr="metin, siyah, ekran görüntüsü içeren bir resim&#10;&#10;Açıklama otomatik olarak oluşturuldu">
            <a:extLst>
              <a:ext uri="{FF2B5EF4-FFF2-40B4-BE49-F238E27FC236}">
                <a16:creationId xmlns:a16="http://schemas.microsoft.com/office/drawing/2014/main" id="{9530E4AB-E2D7-4CC0-B908-3F141FF361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Metin kutusu 5">
            <a:extLst>
              <a:ext uri="{FF2B5EF4-FFF2-40B4-BE49-F238E27FC236}">
                <a16:creationId xmlns:a16="http://schemas.microsoft.com/office/drawing/2014/main" id="{4C9BF144-CDC6-4A99-9E3A-59BA8BCB4BB6}"/>
              </a:ext>
            </a:extLst>
          </p:cNvPr>
          <p:cNvSpPr txBox="1"/>
          <p:nvPr/>
        </p:nvSpPr>
        <p:spPr>
          <a:xfrm>
            <a:off x="6201345" y="2732511"/>
            <a:ext cx="5265104" cy="830997"/>
          </a:xfrm>
          <a:prstGeom prst="rect">
            <a:avLst/>
          </a:prstGeom>
          <a:solidFill>
            <a:srgbClr val="00B0F0"/>
          </a:solidFill>
        </p:spPr>
        <p:txBody>
          <a:bodyPr wrap="square" rtlCol="0">
            <a:spAutoFit/>
          </a:bodyPr>
          <a:lstStyle/>
          <a:p>
            <a:pPr marL="285750" indent="-285750">
              <a:buFont typeface="Arial" panose="020B0604020202020204" pitchFamily="34" charset="0"/>
              <a:buChar char="•"/>
            </a:pPr>
            <a:r>
              <a:rPr lang="tr-TR" sz="2400" dirty="0" err="1">
                <a:solidFill>
                  <a:schemeClr val="bg1"/>
                </a:solidFill>
              </a:rPr>
              <a:t>Found</a:t>
            </a:r>
            <a:r>
              <a:rPr lang="tr-TR" sz="2400" dirty="0">
                <a:solidFill>
                  <a:schemeClr val="bg1"/>
                </a:solidFill>
              </a:rPr>
              <a:t> </a:t>
            </a:r>
            <a:r>
              <a:rPr lang="tr-TR" sz="2400" dirty="0" err="1">
                <a:solidFill>
                  <a:schemeClr val="bg1"/>
                </a:solidFill>
              </a:rPr>
              <a:t>out</a:t>
            </a:r>
            <a:r>
              <a:rPr lang="tr-TR" sz="2400" dirty="0">
                <a:solidFill>
                  <a:schemeClr val="bg1"/>
                </a:solidFill>
              </a:rPr>
              <a:t> </a:t>
            </a:r>
            <a:r>
              <a:rPr lang="tr-TR" sz="2400" dirty="0" err="1">
                <a:solidFill>
                  <a:schemeClr val="bg1"/>
                </a:solidFill>
              </a:rPr>
              <a:t>the</a:t>
            </a:r>
            <a:r>
              <a:rPr lang="tr-TR" sz="2400" dirty="0">
                <a:solidFill>
                  <a:schemeClr val="bg1"/>
                </a:solidFill>
              </a:rPr>
              <a:t> </a:t>
            </a:r>
            <a:r>
              <a:rPr lang="tr-TR" sz="2400" dirty="0" err="1">
                <a:solidFill>
                  <a:schemeClr val="bg1"/>
                </a:solidFill>
              </a:rPr>
              <a:t>information</a:t>
            </a:r>
            <a:r>
              <a:rPr lang="tr-TR" sz="2400" dirty="0">
                <a:solidFill>
                  <a:schemeClr val="bg1"/>
                </a:solidFill>
              </a:rPr>
              <a:t> </a:t>
            </a:r>
            <a:r>
              <a:rPr lang="tr-TR" sz="2400" dirty="0" err="1">
                <a:solidFill>
                  <a:schemeClr val="bg1"/>
                </a:solidFill>
              </a:rPr>
              <a:t>about</a:t>
            </a:r>
            <a:r>
              <a:rPr lang="tr-TR" sz="2400" dirty="0">
                <a:solidFill>
                  <a:schemeClr val="bg1"/>
                </a:solidFill>
              </a:rPr>
              <a:t> Windows </a:t>
            </a:r>
            <a:r>
              <a:rPr lang="tr-TR" sz="2400" dirty="0" err="1">
                <a:solidFill>
                  <a:schemeClr val="bg1"/>
                </a:solidFill>
              </a:rPr>
              <a:t>machine</a:t>
            </a:r>
            <a:r>
              <a:rPr lang="tr-TR" sz="2400" dirty="0">
                <a:solidFill>
                  <a:schemeClr val="bg1"/>
                </a:solidFill>
              </a:rPr>
              <a:t>.</a:t>
            </a:r>
          </a:p>
        </p:txBody>
      </p:sp>
      <p:sp>
        <p:nvSpPr>
          <p:cNvPr id="7" name="Dikdörtgen 6">
            <a:extLst>
              <a:ext uri="{FF2B5EF4-FFF2-40B4-BE49-F238E27FC236}">
                <a16:creationId xmlns:a16="http://schemas.microsoft.com/office/drawing/2014/main" id="{758E22CF-51A7-495D-8A4C-4697CE2F5794}"/>
              </a:ext>
            </a:extLst>
          </p:cNvPr>
          <p:cNvSpPr/>
          <p:nvPr/>
        </p:nvSpPr>
        <p:spPr>
          <a:xfrm>
            <a:off x="1272619" y="5090474"/>
            <a:ext cx="1093509" cy="24509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747425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1BA4F0-6F1E-4279-9845-8A675DFCE836}"/>
              </a:ext>
            </a:extLst>
          </p:cNvPr>
          <p:cNvSpPr>
            <a:spLocks noGrp="1"/>
          </p:cNvSpPr>
          <p:nvPr>
            <p:ph type="title"/>
          </p:nvPr>
        </p:nvSpPr>
        <p:spPr/>
        <p:txBody>
          <a:bodyPr/>
          <a:lstStyle/>
          <a:p>
            <a:endParaRPr lang="tr-TR"/>
          </a:p>
        </p:txBody>
      </p:sp>
      <p:pic>
        <p:nvPicPr>
          <p:cNvPr id="5" name="İçerik Yer Tutucusu 4" descr="metin, ekran, ekran görüntüsü içeren bir resim&#10;&#10;Açıklama otomatik olarak oluşturuldu">
            <a:extLst>
              <a:ext uri="{FF2B5EF4-FFF2-40B4-BE49-F238E27FC236}">
                <a16:creationId xmlns:a16="http://schemas.microsoft.com/office/drawing/2014/main" id="{96D6737E-5FEA-4138-A4A3-31D59F58D7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Metin kutusu 5">
            <a:extLst>
              <a:ext uri="{FF2B5EF4-FFF2-40B4-BE49-F238E27FC236}">
                <a16:creationId xmlns:a16="http://schemas.microsoft.com/office/drawing/2014/main" id="{E86651E8-03AA-46C9-A387-52A1FACC50F9}"/>
              </a:ext>
            </a:extLst>
          </p:cNvPr>
          <p:cNvSpPr txBox="1"/>
          <p:nvPr/>
        </p:nvSpPr>
        <p:spPr>
          <a:xfrm>
            <a:off x="168191" y="533677"/>
            <a:ext cx="5265104" cy="830997"/>
          </a:xfrm>
          <a:prstGeom prst="rect">
            <a:avLst/>
          </a:prstGeom>
          <a:solidFill>
            <a:schemeClr val="tx1">
              <a:lumMod val="75000"/>
              <a:lumOff val="25000"/>
            </a:schemeClr>
          </a:solidFill>
        </p:spPr>
        <p:txBody>
          <a:bodyPr wrap="square" rtlCol="0">
            <a:spAutoFit/>
          </a:bodyPr>
          <a:lstStyle/>
          <a:p>
            <a:pPr marL="285750" indent="-285750">
              <a:buFont typeface="Arial" panose="020B0604020202020204" pitchFamily="34" charset="0"/>
              <a:buChar char="•"/>
            </a:pPr>
            <a:r>
              <a:rPr lang="tr-TR" sz="2400" dirty="0" err="1">
                <a:solidFill>
                  <a:schemeClr val="bg1"/>
                </a:solidFill>
              </a:rPr>
              <a:t>Took</a:t>
            </a:r>
            <a:r>
              <a:rPr lang="tr-TR" sz="2400" dirty="0">
                <a:solidFill>
                  <a:schemeClr val="bg1"/>
                </a:solidFill>
              </a:rPr>
              <a:t> a </a:t>
            </a:r>
            <a:r>
              <a:rPr lang="tr-TR" sz="2400" dirty="0" err="1">
                <a:solidFill>
                  <a:schemeClr val="bg1"/>
                </a:solidFill>
              </a:rPr>
              <a:t>screenshot</a:t>
            </a:r>
            <a:r>
              <a:rPr lang="tr-TR" sz="2400" dirty="0">
                <a:solidFill>
                  <a:schemeClr val="bg1"/>
                </a:solidFill>
              </a:rPr>
              <a:t> on Windows </a:t>
            </a:r>
            <a:r>
              <a:rPr lang="tr-TR" sz="2400" dirty="0" err="1">
                <a:solidFill>
                  <a:schemeClr val="bg1"/>
                </a:solidFill>
              </a:rPr>
              <a:t>and</a:t>
            </a:r>
            <a:r>
              <a:rPr lang="tr-TR" sz="2400" dirty="0">
                <a:solidFill>
                  <a:schemeClr val="bg1"/>
                </a:solidFill>
              </a:rPr>
              <a:t> </a:t>
            </a:r>
            <a:r>
              <a:rPr lang="tr-TR" sz="2400" dirty="0" err="1">
                <a:solidFill>
                  <a:schemeClr val="bg1"/>
                </a:solidFill>
              </a:rPr>
              <a:t>saved</a:t>
            </a:r>
            <a:r>
              <a:rPr lang="tr-TR" sz="2400" dirty="0">
                <a:solidFill>
                  <a:schemeClr val="bg1"/>
                </a:solidFill>
              </a:rPr>
              <a:t> it in </a:t>
            </a:r>
            <a:r>
              <a:rPr lang="tr-TR" sz="2400" dirty="0" err="1">
                <a:solidFill>
                  <a:schemeClr val="bg1"/>
                </a:solidFill>
              </a:rPr>
              <a:t>the</a:t>
            </a:r>
            <a:r>
              <a:rPr lang="tr-TR" sz="2400" dirty="0">
                <a:solidFill>
                  <a:schemeClr val="bg1"/>
                </a:solidFill>
              </a:rPr>
              <a:t> </a:t>
            </a:r>
            <a:r>
              <a:rPr lang="tr-TR" sz="2400" dirty="0" err="1">
                <a:solidFill>
                  <a:schemeClr val="bg1"/>
                </a:solidFill>
              </a:rPr>
              <a:t>Kali</a:t>
            </a:r>
            <a:r>
              <a:rPr lang="tr-TR" sz="2400" dirty="0">
                <a:solidFill>
                  <a:schemeClr val="bg1"/>
                </a:solidFill>
              </a:rPr>
              <a:t>.</a:t>
            </a:r>
          </a:p>
        </p:txBody>
      </p:sp>
      <p:sp>
        <p:nvSpPr>
          <p:cNvPr id="7" name="Dikdörtgen 6">
            <a:extLst>
              <a:ext uri="{FF2B5EF4-FFF2-40B4-BE49-F238E27FC236}">
                <a16:creationId xmlns:a16="http://schemas.microsoft.com/office/drawing/2014/main" id="{4E74BBAC-1CE7-4918-9435-EB265676E9BB}"/>
              </a:ext>
            </a:extLst>
          </p:cNvPr>
          <p:cNvSpPr/>
          <p:nvPr/>
        </p:nvSpPr>
        <p:spPr>
          <a:xfrm>
            <a:off x="3714161" y="4675695"/>
            <a:ext cx="1074655" cy="99924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Dikdörtgen 7">
            <a:extLst>
              <a:ext uri="{FF2B5EF4-FFF2-40B4-BE49-F238E27FC236}">
                <a16:creationId xmlns:a16="http://schemas.microsoft.com/office/drawing/2014/main" id="{DA07F916-A301-4F1A-9BF3-6320C09B56C3}"/>
              </a:ext>
            </a:extLst>
          </p:cNvPr>
          <p:cNvSpPr/>
          <p:nvPr/>
        </p:nvSpPr>
        <p:spPr>
          <a:xfrm>
            <a:off x="6004873" y="6136850"/>
            <a:ext cx="3035431" cy="3582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145481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EFB760-28B0-457B-8EE7-613C22771A98}"/>
              </a:ext>
            </a:extLst>
          </p:cNvPr>
          <p:cNvSpPr>
            <a:spLocks noGrp="1"/>
          </p:cNvSpPr>
          <p:nvPr>
            <p:ph type="title"/>
          </p:nvPr>
        </p:nvSpPr>
        <p:spPr/>
        <p:txBody>
          <a:bodyPr/>
          <a:lstStyle/>
          <a:p>
            <a:endParaRPr lang="tr-TR"/>
          </a:p>
        </p:txBody>
      </p:sp>
      <p:pic>
        <p:nvPicPr>
          <p:cNvPr id="5" name="İçerik Yer Tutucusu 4" descr="metin, siyah, ekran görüntüsü içeren bir resim&#10;&#10;Açıklama otomatik olarak oluşturuldu">
            <a:extLst>
              <a:ext uri="{FF2B5EF4-FFF2-40B4-BE49-F238E27FC236}">
                <a16:creationId xmlns:a16="http://schemas.microsoft.com/office/drawing/2014/main" id="{19655DBD-A574-4C2F-B374-F3CB7FB99C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Metin kutusu 5">
            <a:extLst>
              <a:ext uri="{FF2B5EF4-FFF2-40B4-BE49-F238E27FC236}">
                <a16:creationId xmlns:a16="http://schemas.microsoft.com/office/drawing/2014/main" id="{80F68D6A-F809-4FA1-942B-A9E3FE61DCBA}"/>
              </a:ext>
            </a:extLst>
          </p:cNvPr>
          <p:cNvSpPr txBox="1"/>
          <p:nvPr/>
        </p:nvSpPr>
        <p:spPr>
          <a:xfrm>
            <a:off x="5782307" y="3053022"/>
            <a:ext cx="5265104" cy="400110"/>
          </a:xfrm>
          <a:prstGeom prst="rect">
            <a:avLst/>
          </a:prstGeom>
          <a:solidFill>
            <a:srgbClr val="00B0F0"/>
          </a:solidFill>
        </p:spPr>
        <p:txBody>
          <a:bodyPr wrap="square" rtlCol="0">
            <a:spAutoFit/>
          </a:bodyPr>
          <a:lstStyle/>
          <a:p>
            <a:pPr marL="285750" indent="-285750">
              <a:buFont typeface="Arial" panose="020B0604020202020204" pitchFamily="34" charset="0"/>
              <a:buChar char="•"/>
            </a:pPr>
            <a:r>
              <a:rPr lang="tr-TR" sz="2000" dirty="0" err="1">
                <a:solidFill>
                  <a:schemeClr val="bg1"/>
                </a:solidFill>
              </a:rPr>
              <a:t>Looking</a:t>
            </a:r>
            <a:r>
              <a:rPr lang="tr-TR" sz="2000" dirty="0">
                <a:solidFill>
                  <a:schemeClr val="bg1"/>
                </a:solidFill>
              </a:rPr>
              <a:t> </a:t>
            </a:r>
            <a:r>
              <a:rPr lang="tr-TR" sz="2000" dirty="0" err="1">
                <a:solidFill>
                  <a:schemeClr val="bg1"/>
                </a:solidFill>
              </a:rPr>
              <a:t>to</a:t>
            </a:r>
            <a:r>
              <a:rPr lang="tr-TR" sz="2000" dirty="0">
                <a:solidFill>
                  <a:schemeClr val="bg1"/>
                </a:solidFill>
              </a:rPr>
              <a:t> </a:t>
            </a:r>
            <a:r>
              <a:rPr lang="tr-TR" sz="2000" dirty="0" err="1">
                <a:solidFill>
                  <a:schemeClr val="bg1"/>
                </a:solidFill>
              </a:rPr>
              <a:t>the</a:t>
            </a:r>
            <a:r>
              <a:rPr lang="tr-TR" sz="2000" dirty="0">
                <a:solidFill>
                  <a:schemeClr val="bg1"/>
                </a:solidFill>
              </a:rPr>
              <a:t> file </a:t>
            </a:r>
            <a:r>
              <a:rPr lang="tr-TR" sz="2000" dirty="0" err="1">
                <a:solidFill>
                  <a:schemeClr val="bg1"/>
                </a:solidFill>
              </a:rPr>
              <a:t>system’s</a:t>
            </a:r>
            <a:r>
              <a:rPr lang="tr-TR" sz="2000" dirty="0">
                <a:solidFill>
                  <a:schemeClr val="bg1"/>
                </a:solidFill>
              </a:rPr>
              <a:t> </a:t>
            </a:r>
            <a:r>
              <a:rPr lang="tr-TR" sz="2000" dirty="0" err="1">
                <a:solidFill>
                  <a:schemeClr val="bg1"/>
                </a:solidFill>
              </a:rPr>
              <a:t>information</a:t>
            </a:r>
            <a:endParaRPr lang="tr-TR" sz="2000" dirty="0">
              <a:solidFill>
                <a:schemeClr val="bg1"/>
              </a:solidFill>
            </a:endParaRPr>
          </a:p>
        </p:txBody>
      </p:sp>
      <p:sp>
        <p:nvSpPr>
          <p:cNvPr id="7" name="Dikdörtgen 6">
            <a:extLst>
              <a:ext uri="{FF2B5EF4-FFF2-40B4-BE49-F238E27FC236}">
                <a16:creationId xmlns:a16="http://schemas.microsoft.com/office/drawing/2014/main" id="{78F31905-487B-46F4-A45B-C1978C679F0D}"/>
              </a:ext>
            </a:extLst>
          </p:cNvPr>
          <p:cNvSpPr/>
          <p:nvPr/>
        </p:nvSpPr>
        <p:spPr>
          <a:xfrm>
            <a:off x="1234912" y="4053339"/>
            <a:ext cx="1414020" cy="20757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Dikdörtgen 7">
            <a:extLst>
              <a:ext uri="{FF2B5EF4-FFF2-40B4-BE49-F238E27FC236}">
                <a16:creationId xmlns:a16="http://schemas.microsoft.com/office/drawing/2014/main" id="{EC6AE10C-98A8-446C-BE2B-08772AB79D47}"/>
              </a:ext>
            </a:extLst>
          </p:cNvPr>
          <p:cNvSpPr/>
          <p:nvPr/>
        </p:nvSpPr>
        <p:spPr>
          <a:xfrm>
            <a:off x="-1" y="4355560"/>
            <a:ext cx="5147035" cy="171530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658554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A89F3A-FF79-4228-972F-83C1B8AD855C}"/>
              </a:ext>
            </a:extLst>
          </p:cNvPr>
          <p:cNvSpPr>
            <a:spLocks noGrp="1"/>
          </p:cNvSpPr>
          <p:nvPr>
            <p:ph type="title"/>
          </p:nvPr>
        </p:nvSpPr>
        <p:spPr/>
        <p:txBody>
          <a:bodyPr>
            <a:normAutofit/>
          </a:bodyPr>
          <a:lstStyle/>
          <a:p>
            <a:r>
              <a:rPr lang="tr-TR" sz="4800" b="1" dirty="0" err="1"/>
              <a:t>Warning</a:t>
            </a:r>
            <a:r>
              <a:rPr lang="tr-TR" sz="4800" b="1" dirty="0"/>
              <a:t>!!</a:t>
            </a:r>
          </a:p>
        </p:txBody>
      </p:sp>
      <p:sp>
        <p:nvSpPr>
          <p:cNvPr id="3" name="İçerik Yer Tutucusu 2">
            <a:extLst>
              <a:ext uri="{FF2B5EF4-FFF2-40B4-BE49-F238E27FC236}">
                <a16:creationId xmlns:a16="http://schemas.microsoft.com/office/drawing/2014/main" id="{8B3D1E1D-531D-4680-AC16-34A8C259053F}"/>
              </a:ext>
            </a:extLst>
          </p:cNvPr>
          <p:cNvSpPr>
            <a:spLocks noGrp="1"/>
          </p:cNvSpPr>
          <p:nvPr>
            <p:ph idx="1"/>
          </p:nvPr>
        </p:nvSpPr>
        <p:spPr/>
        <p:txBody>
          <a:bodyPr/>
          <a:lstStyle/>
          <a:p>
            <a:r>
              <a:rPr lang="en-US" dirty="0"/>
              <a:t>Since '</a:t>
            </a:r>
            <a:r>
              <a:rPr lang="en-US" dirty="0" err="1"/>
              <a:t>meterpreter</a:t>
            </a:r>
            <a:r>
              <a:rPr lang="en-US" dirty="0"/>
              <a:t>' establishes an encrypted connection, we had to configure '</a:t>
            </a:r>
            <a:r>
              <a:rPr lang="en-US" dirty="0" err="1"/>
              <a:t>eternalblue</a:t>
            </a:r>
            <a:r>
              <a:rPr lang="en-US" dirty="0"/>
              <a:t>' again before 'exploit' it.</a:t>
            </a:r>
          </a:p>
          <a:p>
            <a:endParaRPr lang="en-US" dirty="0"/>
          </a:p>
          <a:p>
            <a:r>
              <a:rPr lang="en-US" dirty="0"/>
              <a:t>We set payload windows/shell/</a:t>
            </a:r>
            <a:r>
              <a:rPr lang="en-US" dirty="0" err="1"/>
              <a:t>reverse_tcp</a:t>
            </a:r>
            <a:r>
              <a:rPr lang="en-US" dirty="0"/>
              <a:t> edit required.</a:t>
            </a:r>
          </a:p>
          <a:p>
            <a:endParaRPr lang="en-US" dirty="0"/>
          </a:p>
          <a:p>
            <a:r>
              <a:rPr lang="en-US" dirty="0"/>
              <a:t>Then, when we clicked </a:t>
            </a:r>
            <a:r>
              <a:rPr lang="en-US" dirty="0" err="1"/>
              <a:t>Exloited</a:t>
            </a:r>
            <a:r>
              <a:rPr lang="en-US" dirty="0"/>
              <a:t>, we had a chance to examine it with </a:t>
            </a:r>
            <a:r>
              <a:rPr lang="en-US" dirty="0" err="1"/>
              <a:t>wireshark</a:t>
            </a:r>
            <a:r>
              <a:rPr lang="en-US" dirty="0"/>
              <a:t>.</a:t>
            </a:r>
            <a:endParaRPr lang="tr-TR" dirty="0"/>
          </a:p>
        </p:txBody>
      </p:sp>
    </p:spTree>
    <p:extLst>
      <p:ext uri="{BB962C8B-B14F-4D97-AF65-F5344CB8AC3E}">
        <p14:creationId xmlns:p14="http://schemas.microsoft.com/office/powerpoint/2010/main" val="808433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916DBE-AD1E-4010-8646-C4227D695352}"/>
              </a:ext>
            </a:extLst>
          </p:cNvPr>
          <p:cNvSpPr>
            <a:spLocks noGrp="1"/>
          </p:cNvSpPr>
          <p:nvPr>
            <p:ph type="title"/>
          </p:nvPr>
        </p:nvSpPr>
        <p:spPr/>
        <p:txBody>
          <a:bodyPr/>
          <a:lstStyle/>
          <a:p>
            <a:endParaRPr lang="tr-TR"/>
          </a:p>
        </p:txBody>
      </p:sp>
      <p:pic>
        <p:nvPicPr>
          <p:cNvPr id="5" name="İçerik Yer Tutucusu 4" descr="metin içeren bir resim&#10;&#10;Açıklama otomatik olarak oluşturuldu">
            <a:extLst>
              <a:ext uri="{FF2B5EF4-FFF2-40B4-BE49-F238E27FC236}">
                <a16:creationId xmlns:a16="http://schemas.microsoft.com/office/drawing/2014/main" id="{69ADEC29-C638-4C99-AC60-F26CDC34DB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Metin kutusu 5">
            <a:extLst>
              <a:ext uri="{FF2B5EF4-FFF2-40B4-BE49-F238E27FC236}">
                <a16:creationId xmlns:a16="http://schemas.microsoft.com/office/drawing/2014/main" id="{88E4A664-E05A-47EA-829F-7EF8B57A5794}"/>
              </a:ext>
            </a:extLst>
          </p:cNvPr>
          <p:cNvSpPr txBox="1"/>
          <p:nvPr/>
        </p:nvSpPr>
        <p:spPr>
          <a:xfrm>
            <a:off x="6318780" y="4062045"/>
            <a:ext cx="5265104" cy="830997"/>
          </a:xfrm>
          <a:prstGeom prst="rect">
            <a:avLst/>
          </a:prstGeom>
          <a:solidFill>
            <a:srgbClr val="00B0F0"/>
          </a:solidFill>
        </p:spPr>
        <p:txBody>
          <a:bodyPr wrap="square" rtlCol="0">
            <a:spAutoFit/>
          </a:bodyPr>
          <a:lstStyle/>
          <a:p>
            <a:pPr marL="285750" indent="-285750">
              <a:buFont typeface="Arial" panose="020B0604020202020204" pitchFamily="34" charset="0"/>
              <a:buChar char="•"/>
            </a:pPr>
            <a:r>
              <a:rPr lang="tr-TR" sz="2400" dirty="0" err="1">
                <a:solidFill>
                  <a:schemeClr val="bg1"/>
                </a:solidFill>
              </a:rPr>
              <a:t>We</a:t>
            </a:r>
            <a:r>
              <a:rPr lang="tr-TR" sz="2400" dirty="0">
                <a:solidFill>
                  <a:schemeClr val="bg1"/>
                </a:solidFill>
              </a:rPr>
              <a:t> </a:t>
            </a:r>
            <a:r>
              <a:rPr lang="tr-TR" sz="2400" dirty="0" err="1">
                <a:solidFill>
                  <a:schemeClr val="bg1"/>
                </a:solidFill>
              </a:rPr>
              <a:t>analyzed</a:t>
            </a:r>
            <a:r>
              <a:rPr lang="tr-TR" sz="2400" dirty="0">
                <a:solidFill>
                  <a:schemeClr val="bg1"/>
                </a:solidFill>
              </a:rPr>
              <a:t> </a:t>
            </a:r>
            <a:r>
              <a:rPr lang="tr-TR" sz="2400" dirty="0" err="1">
                <a:solidFill>
                  <a:schemeClr val="bg1"/>
                </a:solidFill>
              </a:rPr>
              <a:t>our</a:t>
            </a:r>
            <a:r>
              <a:rPr lang="tr-TR" sz="2400" dirty="0">
                <a:solidFill>
                  <a:schemeClr val="bg1"/>
                </a:solidFill>
              </a:rPr>
              <a:t> </a:t>
            </a:r>
            <a:r>
              <a:rPr lang="tr-TR" sz="2400" dirty="0" err="1">
                <a:solidFill>
                  <a:schemeClr val="bg1"/>
                </a:solidFill>
              </a:rPr>
              <a:t>steps</a:t>
            </a:r>
            <a:r>
              <a:rPr lang="tr-TR" sz="2400" dirty="0">
                <a:solidFill>
                  <a:schemeClr val="bg1"/>
                </a:solidFill>
              </a:rPr>
              <a:t> on «</a:t>
            </a:r>
            <a:r>
              <a:rPr lang="tr-TR" sz="2400" dirty="0" err="1">
                <a:solidFill>
                  <a:schemeClr val="bg1"/>
                </a:solidFill>
              </a:rPr>
              <a:t>Wireshark</a:t>
            </a:r>
            <a:r>
              <a:rPr lang="tr-TR" sz="2400" dirty="0">
                <a:solidFill>
                  <a:schemeClr val="bg1"/>
                </a:solidFill>
              </a:rPr>
              <a:t>».</a:t>
            </a:r>
          </a:p>
        </p:txBody>
      </p:sp>
    </p:spTree>
    <p:extLst>
      <p:ext uri="{BB962C8B-B14F-4D97-AF65-F5344CB8AC3E}">
        <p14:creationId xmlns:p14="http://schemas.microsoft.com/office/powerpoint/2010/main" val="1646198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 name="Resim 4" descr="metin içeren bir resim&#10;&#10;Açıklama otomatik olarak oluşturuldu">
            <a:extLst>
              <a:ext uri="{FF2B5EF4-FFF2-40B4-BE49-F238E27FC236}">
                <a16:creationId xmlns:a16="http://schemas.microsoft.com/office/drawing/2014/main" id="{05FF9CA0-1016-42F5-908B-F990568AF9C5}"/>
              </a:ext>
            </a:extLst>
          </p:cNvPr>
          <p:cNvPicPr>
            <a:picLocks noChangeAspect="1"/>
          </p:cNvPicPr>
          <p:nvPr/>
        </p:nvPicPr>
        <p:blipFill rotWithShape="1">
          <a:blip r:embed="rId3">
            <a:extLst>
              <a:ext uri="{28A0092B-C50C-407E-A947-70E740481C1C}">
                <a14:useLocalDpi xmlns:a14="http://schemas.microsoft.com/office/drawing/2010/main" val="0"/>
              </a:ext>
            </a:extLst>
          </a:blip>
          <a:srcRect l="5542" r="3348" b="1"/>
          <a:stretch/>
        </p:blipFill>
        <p:spPr>
          <a:xfrm>
            <a:off x="20" y="10"/>
            <a:ext cx="12191980" cy="6857990"/>
          </a:xfrm>
          <a:prstGeom prst="rect">
            <a:avLst/>
          </a:prstGeom>
        </p:spPr>
      </p:pic>
      <p:sp>
        <p:nvSpPr>
          <p:cNvPr id="52" name="Metin kutusu 51">
            <a:extLst>
              <a:ext uri="{FF2B5EF4-FFF2-40B4-BE49-F238E27FC236}">
                <a16:creationId xmlns:a16="http://schemas.microsoft.com/office/drawing/2014/main" id="{C17DF7B4-3ABE-45F2-8CBB-B70C13965C61}"/>
              </a:ext>
            </a:extLst>
          </p:cNvPr>
          <p:cNvSpPr txBox="1"/>
          <p:nvPr/>
        </p:nvSpPr>
        <p:spPr>
          <a:xfrm>
            <a:off x="7237230" y="3190013"/>
            <a:ext cx="4583295" cy="830997"/>
          </a:xfrm>
          <a:prstGeom prst="rect">
            <a:avLst/>
          </a:prstGeom>
          <a:solidFill>
            <a:srgbClr val="00B0F0"/>
          </a:solidFill>
        </p:spPr>
        <p:txBody>
          <a:bodyPr wrap="square" rtlCol="0">
            <a:spAutoFit/>
          </a:bodyPr>
          <a:lstStyle/>
          <a:p>
            <a:pPr marL="285750" indent="-285750">
              <a:buFont typeface="Arial" panose="020B0604020202020204" pitchFamily="34" charset="0"/>
              <a:buChar char="•"/>
            </a:pPr>
            <a:r>
              <a:rPr lang="tr-TR" sz="2400" dirty="0" err="1">
                <a:solidFill>
                  <a:schemeClr val="bg1"/>
                </a:solidFill>
              </a:rPr>
              <a:t>We</a:t>
            </a:r>
            <a:r>
              <a:rPr lang="tr-TR" sz="2400" dirty="0">
                <a:solidFill>
                  <a:schemeClr val="bg1"/>
                </a:solidFill>
              </a:rPr>
              <a:t> </a:t>
            </a:r>
            <a:r>
              <a:rPr lang="tr-TR" sz="2400" dirty="0" err="1">
                <a:solidFill>
                  <a:schemeClr val="bg1"/>
                </a:solidFill>
              </a:rPr>
              <a:t>analyzed</a:t>
            </a:r>
            <a:r>
              <a:rPr lang="tr-TR" sz="2400" dirty="0">
                <a:solidFill>
                  <a:schemeClr val="bg1"/>
                </a:solidFill>
              </a:rPr>
              <a:t> </a:t>
            </a:r>
            <a:r>
              <a:rPr lang="tr-TR" sz="2400" dirty="0" err="1">
                <a:solidFill>
                  <a:schemeClr val="bg1"/>
                </a:solidFill>
              </a:rPr>
              <a:t>our</a:t>
            </a:r>
            <a:r>
              <a:rPr lang="tr-TR" sz="2400" dirty="0">
                <a:solidFill>
                  <a:schemeClr val="bg1"/>
                </a:solidFill>
              </a:rPr>
              <a:t> </a:t>
            </a:r>
            <a:r>
              <a:rPr lang="tr-TR" sz="2400" dirty="0" err="1">
                <a:solidFill>
                  <a:schemeClr val="bg1"/>
                </a:solidFill>
              </a:rPr>
              <a:t>steps</a:t>
            </a:r>
            <a:r>
              <a:rPr lang="tr-TR" sz="2400" dirty="0">
                <a:solidFill>
                  <a:schemeClr val="bg1"/>
                </a:solidFill>
              </a:rPr>
              <a:t> on «</a:t>
            </a:r>
            <a:r>
              <a:rPr lang="tr-TR" sz="2400" dirty="0" err="1">
                <a:solidFill>
                  <a:schemeClr val="bg1"/>
                </a:solidFill>
              </a:rPr>
              <a:t>Wireshark</a:t>
            </a:r>
            <a:r>
              <a:rPr lang="tr-TR" sz="2400" dirty="0">
                <a:solidFill>
                  <a:schemeClr val="bg1"/>
                </a:solidFill>
              </a:rPr>
              <a:t>».</a:t>
            </a:r>
          </a:p>
        </p:txBody>
      </p:sp>
    </p:spTree>
    <p:extLst>
      <p:ext uri="{BB962C8B-B14F-4D97-AF65-F5344CB8AC3E}">
        <p14:creationId xmlns:p14="http://schemas.microsoft.com/office/powerpoint/2010/main" val="559503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3"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6"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4"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5"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3" name="Group 92">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94" name="Rectangle 93">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5" name="Isosceles Triangle 94">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Rectangle 95">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98" name="Rectangle 97">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0" name="Group 99">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1"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4"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0"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1"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12"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13"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4"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5"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6"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7"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8"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9"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Başlık 1">
            <a:extLst>
              <a:ext uri="{FF2B5EF4-FFF2-40B4-BE49-F238E27FC236}">
                <a16:creationId xmlns:a16="http://schemas.microsoft.com/office/drawing/2014/main" id="{8F1A6B6A-4098-454B-9A94-F870BA5677A3}"/>
              </a:ext>
            </a:extLst>
          </p:cNvPr>
          <p:cNvSpPr>
            <a:spLocks noGrp="1"/>
          </p:cNvSpPr>
          <p:nvPr>
            <p:ph type="title"/>
          </p:nvPr>
        </p:nvSpPr>
        <p:spPr>
          <a:xfrm>
            <a:off x="1378425" y="5199797"/>
            <a:ext cx="9435152" cy="789673"/>
          </a:xfrm>
        </p:spPr>
        <p:txBody>
          <a:bodyPr vert="horz" lIns="228600" tIns="228600" rIns="228600" bIns="0" rtlCol="0" anchor="ctr">
            <a:normAutofit fontScale="90000"/>
          </a:bodyPr>
          <a:lstStyle/>
          <a:p>
            <a:pPr>
              <a:lnSpc>
                <a:spcPct val="80000"/>
              </a:lnSpc>
            </a:pPr>
            <a:r>
              <a:rPr lang="en-US" sz="5300" b="1" dirty="0">
                <a:solidFill>
                  <a:schemeClr val="bg1"/>
                </a:solidFill>
              </a:rPr>
              <a:t>Metasploit Uses and Benefits</a:t>
            </a:r>
            <a:br>
              <a:rPr lang="en-US" sz="2200" dirty="0">
                <a:solidFill>
                  <a:schemeClr val="bg1"/>
                </a:solidFill>
              </a:rPr>
            </a:br>
            <a:endParaRPr lang="en-US" sz="2200" dirty="0">
              <a:solidFill>
                <a:schemeClr val="bg1"/>
              </a:solidFill>
            </a:endParaRPr>
          </a:p>
        </p:txBody>
      </p:sp>
      <p:sp>
        <p:nvSpPr>
          <p:cNvPr id="121" name="Freeform: Shape 120">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7" name="Resim 6" descr="metin içeren bir resim&#10;&#10;Açıklama otomatik olarak oluşturuldu">
            <a:extLst>
              <a:ext uri="{FF2B5EF4-FFF2-40B4-BE49-F238E27FC236}">
                <a16:creationId xmlns:a16="http://schemas.microsoft.com/office/drawing/2014/main" id="{EA333CD1-22EB-4137-B0C6-1E49687034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2452" y="346029"/>
            <a:ext cx="6785499" cy="4393611"/>
          </a:xfrm>
          <a:prstGeom prst="rect">
            <a:avLst/>
          </a:prstGeom>
        </p:spPr>
      </p:pic>
    </p:spTree>
    <p:extLst>
      <p:ext uri="{BB962C8B-B14F-4D97-AF65-F5344CB8AC3E}">
        <p14:creationId xmlns:p14="http://schemas.microsoft.com/office/powerpoint/2010/main" val="32313789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A89F3A-FF79-4228-972F-83C1B8AD855C}"/>
              </a:ext>
            </a:extLst>
          </p:cNvPr>
          <p:cNvSpPr>
            <a:spLocks noGrp="1"/>
          </p:cNvSpPr>
          <p:nvPr>
            <p:ph type="title"/>
          </p:nvPr>
        </p:nvSpPr>
        <p:spPr/>
        <p:txBody>
          <a:bodyPr>
            <a:normAutofit/>
          </a:bodyPr>
          <a:lstStyle/>
          <a:p>
            <a:r>
              <a:rPr lang="tr-TR" sz="4800" b="1" dirty="0" err="1"/>
              <a:t>Challenges</a:t>
            </a:r>
            <a:r>
              <a:rPr lang="tr-TR" sz="4800" b="1" dirty="0"/>
              <a:t> </a:t>
            </a:r>
            <a:r>
              <a:rPr lang="tr-TR" sz="4800" b="1" dirty="0" err="1"/>
              <a:t>We</a:t>
            </a:r>
            <a:r>
              <a:rPr lang="tr-TR" sz="4800" b="1" dirty="0"/>
              <a:t> </a:t>
            </a:r>
            <a:r>
              <a:rPr lang="tr-TR" sz="4800" b="1" dirty="0" err="1"/>
              <a:t>Have</a:t>
            </a:r>
            <a:r>
              <a:rPr lang="tr-TR" sz="4800" b="1" dirty="0"/>
              <a:t> </a:t>
            </a:r>
            <a:r>
              <a:rPr lang="tr-TR" sz="4800" b="1" dirty="0" err="1"/>
              <a:t>Faced</a:t>
            </a:r>
            <a:r>
              <a:rPr lang="tr-TR" sz="4800" b="1" dirty="0"/>
              <a:t> </a:t>
            </a:r>
            <a:r>
              <a:rPr lang="tr-TR" sz="4800" b="1" dirty="0" err="1"/>
              <a:t>with</a:t>
            </a:r>
            <a:endParaRPr lang="tr-TR" sz="4800" b="1" dirty="0"/>
          </a:p>
        </p:txBody>
      </p:sp>
      <p:sp>
        <p:nvSpPr>
          <p:cNvPr id="3" name="İçerik Yer Tutucusu 2">
            <a:extLst>
              <a:ext uri="{FF2B5EF4-FFF2-40B4-BE49-F238E27FC236}">
                <a16:creationId xmlns:a16="http://schemas.microsoft.com/office/drawing/2014/main" id="{8B3D1E1D-531D-4680-AC16-34A8C259053F}"/>
              </a:ext>
            </a:extLst>
          </p:cNvPr>
          <p:cNvSpPr>
            <a:spLocks noGrp="1"/>
          </p:cNvSpPr>
          <p:nvPr>
            <p:ph idx="1"/>
          </p:nvPr>
        </p:nvSpPr>
        <p:spPr/>
        <p:txBody>
          <a:bodyPr/>
          <a:lstStyle/>
          <a:p>
            <a:r>
              <a:rPr lang="en-US" b="0" i="0" dirty="0">
                <a:solidFill>
                  <a:srgbClr val="2E3338"/>
                </a:solidFill>
                <a:effectLst/>
                <a:latin typeface="Whitney"/>
              </a:rPr>
              <a:t>First of all we had problem about installing Windows 2008 on </a:t>
            </a:r>
            <a:r>
              <a:rPr lang="en-US" b="0" i="0" dirty="0" err="1">
                <a:solidFill>
                  <a:srgbClr val="2E3338"/>
                </a:solidFill>
                <a:effectLst/>
                <a:latin typeface="Whitney"/>
              </a:rPr>
              <a:t>VmWare</a:t>
            </a:r>
            <a:r>
              <a:rPr lang="en-US" b="0" i="0" dirty="0">
                <a:solidFill>
                  <a:srgbClr val="2E3338"/>
                </a:solidFill>
                <a:effectLst/>
                <a:latin typeface="Whitney"/>
              </a:rPr>
              <a:t> Work Station. Then we change the Virtual Machine program and we install it on Oracle </a:t>
            </a:r>
            <a:r>
              <a:rPr lang="en-US" b="0" i="0" dirty="0" err="1">
                <a:solidFill>
                  <a:srgbClr val="2E3338"/>
                </a:solidFill>
                <a:effectLst/>
                <a:latin typeface="Whitney"/>
              </a:rPr>
              <a:t>Virtualbox</a:t>
            </a:r>
            <a:r>
              <a:rPr lang="en-US" b="0" i="0" dirty="0">
                <a:solidFill>
                  <a:srgbClr val="2E3338"/>
                </a:solidFill>
                <a:effectLst/>
                <a:latin typeface="Whitney"/>
              </a:rPr>
              <a:t> Program. Then we connected the Kali Linux and Windows 2008.</a:t>
            </a:r>
            <a:endParaRPr lang="tr-TR" b="0" i="0" dirty="0">
              <a:solidFill>
                <a:srgbClr val="2E3338"/>
              </a:solidFill>
              <a:effectLst/>
              <a:latin typeface="Whitney"/>
            </a:endParaRPr>
          </a:p>
          <a:p>
            <a:r>
              <a:rPr lang="en-US" b="0" i="0" dirty="0">
                <a:solidFill>
                  <a:srgbClr val="2E3338"/>
                </a:solidFill>
                <a:effectLst/>
                <a:latin typeface="Whitney"/>
              </a:rPr>
              <a:t>The second problem was internet connection. We try a lot of method for internet connection. After 5-6 try, we successfully made the internet connection for both machines.</a:t>
            </a:r>
            <a:endParaRPr lang="tr-TR" b="0" i="0" dirty="0">
              <a:solidFill>
                <a:srgbClr val="2E3338"/>
              </a:solidFill>
              <a:effectLst/>
              <a:latin typeface="Whitney"/>
            </a:endParaRPr>
          </a:p>
          <a:p>
            <a:r>
              <a:rPr lang="en-US" b="0" i="0" dirty="0">
                <a:solidFill>
                  <a:srgbClr val="2E3338"/>
                </a:solidFill>
                <a:effectLst/>
                <a:latin typeface="Whitney"/>
              </a:rPr>
              <a:t>At the last stage of the project, the Windows 2008 Server machine we installed became inoperable due to the exploit packages we were constantly sending and crashed every time we installed it. That's why we ended our project by making limited transactions.</a:t>
            </a:r>
            <a:endParaRPr lang="tr-TR" dirty="0"/>
          </a:p>
        </p:txBody>
      </p:sp>
    </p:spTree>
    <p:extLst>
      <p:ext uri="{BB962C8B-B14F-4D97-AF65-F5344CB8AC3E}">
        <p14:creationId xmlns:p14="http://schemas.microsoft.com/office/powerpoint/2010/main" val="1263579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62">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64">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0"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Başlık 1">
            <a:extLst>
              <a:ext uri="{FF2B5EF4-FFF2-40B4-BE49-F238E27FC236}">
                <a16:creationId xmlns:a16="http://schemas.microsoft.com/office/drawing/2014/main" id="{02EC9DD4-D5A6-4EDD-AC79-5603AD549C25}"/>
              </a:ext>
            </a:extLst>
          </p:cNvPr>
          <p:cNvSpPr>
            <a:spLocks noGrp="1"/>
          </p:cNvSpPr>
          <p:nvPr>
            <p:ph type="title"/>
          </p:nvPr>
        </p:nvSpPr>
        <p:spPr>
          <a:xfrm>
            <a:off x="1759287" y="798881"/>
            <a:ext cx="8673427" cy="1048945"/>
          </a:xfrm>
        </p:spPr>
        <p:txBody>
          <a:bodyPr vert="horz" lIns="228600" tIns="228600" rIns="228600" bIns="0" rtlCol="0">
            <a:normAutofit/>
          </a:bodyPr>
          <a:lstStyle/>
          <a:p>
            <a:r>
              <a:rPr lang="en-US" sz="5400" b="1" dirty="0">
                <a:solidFill>
                  <a:srgbClr val="C00000"/>
                </a:solidFill>
              </a:rPr>
              <a:t>Thank You!</a:t>
            </a:r>
          </a:p>
        </p:txBody>
      </p:sp>
      <p:graphicFrame>
        <p:nvGraphicFramePr>
          <p:cNvPr id="111" name="İçerik Yer Tutucusu 2">
            <a:extLst>
              <a:ext uri="{FF2B5EF4-FFF2-40B4-BE49-F238E27FC236}">
                <a16:creationId xmlns:a16="http://schemas.microsoft.com/office/drawing/2014/main" id="{8DE60AC9-12A1-4956-97E1-C4F6F8146F82}"/>
              </a:ext>
            </a:extLst>
          </p:cNvPr>
          <p:cNvGraphicFramePr>
            <a:graphicFrameLocks noGrp="1"/>
          </p:cNvGraphicFramePr>
          <p:nvPr>
            <p:ph idx="1"/>
            <p:extLst>
              <p:ext uri="{D42A27DB-BD31-4B8C-83A1-F6EECF244321}">
                <p14:modId xmlns:p14="http://schemas.microsoft.com/office/powerpoint/2010/main" val="657126334"/>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651086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1C52ED-7DF1-493C-8200-A83CE32F4CB5}"/>
              </a:ext>
            </a:extLst>
          </p:cNvPr>
          <p:cNvSpPr>
            <a:spLocks noGrp="1"/>
          </p:cNvSpPr>
          <p:nvPr>
            <p:ph type="title"/>
          </p:nvPr>
        </p:nvSpPr>
        <p:spPr/>
        <p:txBody>
          <a:bodyPr/>
          <a:lstStyle/>
          <a:p>
            <a:r>
              <a:rPr lang="tr-TR" b="1" dirty="0" err="1">
                <a:effectLst/>
                <a:latin typeface="Times New Roman" panose="02020603050405020304" pitchFamily="18" charset="0"/>
                <a:ea typeface="Times New Roman" panose="02020603050405020304" pitchFamily="18" charset="0"/>
                <a:cs typeface="Times New Roman" panose="02020603050405020304" pitchFamily="18" charset="0"/>
              </a:rPr>
              <a:t>What</a:t>
            </a:r>
            <a:r>
              <a:rPr lang="tr-TR" b="1" dirty="0">
                <a:effectLst/>
                <a:latin typeface="Times New Roman" panose="02020603050405020304" pitchFamily="18" charset="0"/>
                <a:ea typeface="Times New Roman" panose="02020603050405020304" pitchFamily="18" charset="0"/>
                <a:cs typeface="Times New Roman" panose="02020603050405020304" pitchFamily="18" charset="0"/>
              </a:rPr>
              <a:t> is </a:t>
            </a:r>
            <a:r>
              <a:rPr lang="tr-TR" b="1"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b="1" dirty="0" err="1">
                <a:effectLst/>
                <a:latin typeface="Times New Roman" panose="02020603050405020304" pitchFamily="18" charset="0"/>
                <a:ea typeface="Times New Roman" panose="02020603050405020304" pitchFamily="18" charset="0"/>
                <a:cs typeface="Times New Roman" panose="02020603050405020304" pitchFamily="18" charset="0"/>
              </a:rPr>
              <a:t>EternalBlue</a:t>
            </a:r>
            <a:r>
              <a:rPr lang="tr-TR" b="1"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tr-TR"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4CB79917-BC6B-4E02-B130-EA67421FE0C8}"/>
              </a:ext>
            </a:extLst>
          </p:cNvPr>
          <p:cNvSpPr>
            <a:spLocks noGrp="1"/>
          </p:cNvSpPr>
          <p:nvPr>
            <p:ph idx="1"/>
          </p:nvPr>
        </p:nvSpPr>
        <p:spPr/>
        <p:txBody>
          <a:bodyPr/>
          <a:lstStyle/>
          <a:p>
            <a:pPr indent="457200">
              <a:lnSpc>
                <a:spcPct val="150000"/>
              </a:lnSpc>
              <a:spcAft>
                <a:spcPts val="800"/>
              </a:spcAft>
            </a:pP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EternalBlue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is a Windows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exploit</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created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by</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US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National</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Security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Agency</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(NSA)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and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used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in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2017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WannaCry</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ransomware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attack</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50000"/>
              </a:lnSpc>
              <a:spcAft>
                <a:spcPts val="800"/>
              </a:spcAft>
            </a:pP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EternalBlue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exploits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vulnerability</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in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Microsoft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implementation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of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Server Message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Block</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(SMB) Protocol.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This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dupes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 Windows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machine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that</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has not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been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patched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against</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vulnerability</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into</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allowing</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illegitimate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data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packets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into</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legitimate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network.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These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data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packets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can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contain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malware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such</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as a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trojan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ransomware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or</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similar</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dangerous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program.</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4060125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5C2DDD-80E6-42A1-8928-7939C0E18C1D}"/>
              </a:ext>
            </a:extLst>
          </p:cNvPr>
          <p:cNvSpPr>
            <a:spLocks noGrp="1"/>
          </p:cNvSpPr>
          <p:nvPr>
            <p:ph type="title"/>
          </p:nvPr>
        </p:nvSpPr>
        <p:spPr/>
        <p:txBody>
          <a:bodyPr>
            <a:normAutofit/>
          </a:bodyPr>
          <a:lstStyle/>
          <a:p>
            <a:r>
              <a:rPr lang="tr-TR" sz="4400" b="1" dirty="0" err="1">
                <a:effectLst/>
                <a:latin typeface="Times New Roman" panose="02020603050405020304" pitchFamily="18" charset="0"/>
                <a:ea typeface="Times New Roman" panose="02020603050405020304" pitchFamily="18" charset="0"/>
              </a:rPr>
              <a:t>What</a:t>
            </a:r>
            <a:r>
              <a:rPr lang="tr-TR" sz="4400" b="1" dirty="0">
                <a:effectLst/>
                <a:latin typeface="Times New Roman" panose="02020603050405020304" pitchFamily="18" charset="0"/>
                <a:ea typeface="Times New Roman" panose="02020603050405020304" pitchFamily="18" charset="0"/>
              </a:rPr>
              <a:t> is </a:t>
            </a:r>
            <a:r>
              <a:rPr lang="tr-TR" sz="4400" b="1" dirty="0" err="1">
                <a:effectLst/>
                <a:latin typeface="Times New Roman" panose="02020603050405020304" pitchFamily="18" charset="0"/>
                <a:ea typeface="Times New Roman" panose="02020603050405020304" pitchFamily="18" charset="0"/>
              </a:rPr>
              <a:t>Nmap</a:t>
            </a:r>
            <a:r>
              <a:rPr lang="tr-TR" sz="4400" b="1" dirty="0">
                <a:effectLst/>
                <a:latin typeface="Times New Roman" panose="02020603050405020304" pitchFamily="18" charset="0"/>
                <a:ea typeface="Times New Roman" panose="02020603050405020304" pitchFamily="18" charset="0"/>
              </a:rPr>
              <a:t>?</a:t>
            </a:r>
            <a:endParaRPr lang="tr-TR" sz="4400" dirty="0"/>
          </a:p>
        </p:txBody>
      </p:sp>
      <p:sp>
        <p:nvSpPr>
          <p:cNvPr id="3" name="İçerik Yer Tutucusu 2">
            <a:extLst>
              <a:ext uri="{FF2B5EF4-FFF2-40B4-BE49-F238E27FC236}">
                <a16:creationId xmlns:a16="http://schemas.microsoft.com/office/drawing/2014/main" id="{C9E50B20-B8DB-4835-BDB7-072BB55B7763}"/>
              </a:ext>
            </a:extLst>
          </p:cNvPr>
          <p:cNvSpPr>
            <a:spLocks noGrp="1"/>
          </p:cNvSpPr>
          <p:nvPr>
            <p:ph idx="1"/>
          </p:nvPr>
        </p:nvSpPr>
        <p:spPr>
          <a:xfrm>
            <a:off x="5118447" y="0"/>
            <a:ext cx="6281873" cy="6858000"/>
          </a:xfrm>
        </p:spPr>
        <p:txBody>
          <a:bodyPr>
            <a:normAutofit fontScale="55000" lnSpcReduction="20000"/>
          </a:bodyPr>
          <a:lstStyle/>
          <a:p>
            <a:pPr indent="457200">
              <a:lnSpc>
                <a:spcPct val="150000"/>
              </a:lnSpc>
              <a:spcAft>
                <a:spcPts val="800"/>
              </a:spcAft>
            </a:pP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Nmap</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is a network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scanning</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tool</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that</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uses</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IP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packets</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to</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identify</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all</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devices</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connected</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to</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 network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and</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to</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provide</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information</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on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services</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and</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operating</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systems</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they</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are</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running</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25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50000"/>
              </a:lnSpc>
              <a:spcAft>
                <a:spcPts val="800"/>
              </a:spcAft>
            </a:pP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program is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most</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commonly</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used</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via</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command-line</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interface</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though</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GUI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front-ends</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are</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also</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available</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and</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is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available</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for</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many</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different</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operating</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systems</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such</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as Linux,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Free</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BSD,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and</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Gentoo</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Its</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popularity</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has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also</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been</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bolstered</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by</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an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active</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and</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enthusiastic</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user</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support</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community</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25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50000"/>
              </a:lnSpc>
              <a:spcAft>
                <a:spcPts val="800"/>
              </a:spcAft>
            </a:pP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Nmap</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was</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developed</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for</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enterprise-scale</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networks</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and</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can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scan</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through</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thousands</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of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connected</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devices</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However</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in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recent</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years</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Nmap</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is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being</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increasingly</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used</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by</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smaller</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companies</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rise</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of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IoT</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in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particular</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now</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means</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that</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networks</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used</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by</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these</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companies</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have</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become</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more</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complex</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and</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therefore</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harder</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to</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secure</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25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50000"/>
              </a:lnSpc>
              <a:spcAft>
                <a:spcPts val="800"/>
              </a:spcAft>
            </a:pP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This</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means</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that</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Nmap</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is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now</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used</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in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many</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website</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monitoring</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tools</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to</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audit</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traffic</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between</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web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servers</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and</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IoT</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devices</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recent</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emergence</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of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IoT</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botnets</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like</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Mirai</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has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also</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stimulated</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interest</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in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Nmap</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not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least</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because</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of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its</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ability</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to</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interrogate</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devices</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connected</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via</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UPnP</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protocol</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and</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to</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highlight</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any</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devices</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that</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may</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 be </a:t>
            </a:r>
            <a:r>
              <a:rPr lang="tr-TR" sz="2500" dirty="0" err="1">
                <a:effectLst/>
                <a:latin typeface="Times New Roman" panose="02020603050405020304" pitchFamily="18" charset="0"/>
                <a:ea typeface="Times New Roman" panose="02020603050405020304" pitchFamily="18" charset="0"/>
                <a:cs typeface="Times New Roman" panose="02020603050405020304" pitchFamily="18" charset="0"/>
              </a:rPr>
              <a:t>malicious</a:t>
            </a:r>
            <a:r>
              <a:rPr lang="tr-TR" sz="25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25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1711623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Başlık 1">
            <a:extLst>
              <a:ext uri="{FF2B5EF4-FFF2-40B4-BE49-F238E27FC236}">
                <a16:creationId xmlns:a16="http://schemas.microsoft.com/office/drawing/2014/main" id="{8BD6B4AA-16B3-46E2-AD52-A71960AE9E55}"/>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a:solidFill>
                  <a:schemeClr val="bg1"/>
                </a:solidFill>
              </a:rPr>
              <a:t>What Does Nmap Do?</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İçerik Yer Tutucusu 4">
            <a:extLst>
              <a:ext uri="{FF2B5EF4-FFF2-40B4-BE49-F238E27FC236}">
                <a16:creationId xmlns:a16="http://schemas.microsoft.com/office/drawing/2014/main" id="{C7A255EE-F78C-47F4-A078-00AE2DA996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0175" y="211959"/>
            <a:ext cx="8121399" cy="4527681"/>
          </a:xfrm>
          <a:prstGeom prst="rect">
            <a:avLst/>
          </a:prstGeom>
        </p:spPr>
      </p:pic>
    </p:spTree>
    <p:extLst>
      <p:ext uri="{BB962C8B-B14F-4D97-AF65-F5344CB8AC3E}">
        <p14:creationId xmlns:p14="http://schemas.microsoft.com/office/powerpoint/2010/main" val="2903727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2FA756-D9A7-4444-9C26-448BEB59CEC3}"/>
              </a:ext>
            </a:extLst>
          </p:cNvPr>
          <p:cNvSpPr>
            <a:spLocks noGrp="1"/>
          </p:cNvSpPr>
          <p:nvPr>
            <p:ph type="title"/>
          </p:nvPr>
        </p:nvSpPr>
        <p:spPr/>
        <p:txBody>
          <a:bodyPr>
            <a:normAutofit/>
          </a:bodyPr>
          <a:lstStyle/>
          <a:p>
            <a:r>
              <a:rPr lang="tr-TR" b="1" dirty="0" err="1">
                <a:effectLst/>
                <a:latin typeface="Times New Roman" panose="02020603050405020304" pitchFamily="18" charset="0"/>
                <a:ea typeface="Times New Roman" panose="02020603050405020304" pitchFamily="18" charset="0"/>
              </a:rPr>
              <a:t>What</a:t>
            </a:r>
            <a:r>
              <a:rPr lang="tr-TR" b="1" dirty="0">
                <a:effectLst/>
                <a:latin typeface="Times New Roman" panose="02020603050405020304" pitchFamily="18" charset="0"/>
                <a:ea typeface="Times New Roman" panose="02020603050405020304" pitchFamily="18" charset="0"/>
              </a:rPr>
              <a:t> is </a:t>
            </a:r>
            <a:r>
              <a:rPr lang="tr-TR" b="1" dirty="0" err="1">
                <a:effectLst/>
                <a:latin typeface="Times New Roman" panose="02020603050405020304" pitchFamily="18" charset="0"/>
                <a:ea typeface="Times New Roman" panose="02020603050405020304" pitchFamily="18" charset="0"/>
              </a:rPr>
              <a:t>Wireshark</a:t>
            </a:r>
            <a:r>
              <a:rPr lang="tr-TR" b="1" dirty="0">
                <a:effectLst/>
                <a:latin typeface="Times New Roman" panose="02020603050405020304" pitchFamily="18" charset="0"/>
                <a:ea typeface="Times New Roman" panose="02020603050405020304" pitchFamily="18" charset="0"/>
              </a:rPr>
              <a:t>?</a:t>
            </a:r>
            <a:endParaRPr lang="tr-TR" dirty="0"/>
          </a:p>
        </p:txBody>
      </p:sp>
      <p:sp>
        <p:nvSpPr>
          <p:cNvPr id="3" name="İçerik Yer Tutucusu 2">
            <a:extLst>
              <a:ext uri="{FF2B5EF4-FFF2-40B4-BE49-F238E27FC236}">
                <a16:creationId xmlns:a16="http://schemas.microsoft.com/office/drawing/2014/main" id="{95955356-5626-4B19-87F6-3C3E122CD614}"/>
              </a:ext>
            </a:extLst>
          </p:cNvPr>
          <p:cNvSpPr>
            <a:spLocks noGrp="1"/>
          </p:cNvSpPr>
          <p:nvPr>
            <p:ph idx="1"/>
          </p:nvPr>
        </p:nvSpPr>
        <p:spPr>
          <a:xfrm>
            <a:off x="5118447" y="803186"/>
            <a:ext cx="6281873" cy="5567134"/>
          </a:xfrm>
        </p:spPr>
        <p:txBody>
          <a:bodyPr>
            <a:normAutofit fontScale="85000" lnSpcReduction="20000"/>
          </a:bodyPr>
          <a:lstStyle/>
          <a:p>
            <a:pPr indent="457200">
              <a:lnSpc>
                <a:spcPct val="150000"/>
              </a:lnSpc>
              <a:spcAft>
                <a:spcPts val="800"/>
              </a:spcAft>
            </a:pP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Wireshark</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is an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open-source</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network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protocol</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analysis</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software program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started</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by</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Gerald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Combs</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in 1998. A global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organization</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of network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specialists</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and</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software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developers</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support</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Wireshark</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and</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continue</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to</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make</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updates</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for</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new</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network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technologies</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and</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encryption</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methods</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9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50000"/>
              </a:lnSpc>
              <a:spcAft>
                <a:spcPts val="800"/>
              </a:spcAft>
            </a:pP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Wireshark</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is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absolutely</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safe</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to</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use</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Government</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agencies</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corporations</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non-profits</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and</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educational</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institutions</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use</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Wireshark</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for</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troubleshooting</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and</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teaching</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purposes</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There</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isn’t</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better</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way</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to</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learn</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networking</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than</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to</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look</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traffic</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under</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Wireshark</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microscope</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9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50000"/>
              </a:lnSpc>
              <a:spcAft>
                <a:spcPts val="800"/>
              </a:spcAft>
            </a:pP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There</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are</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questions</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about</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legality</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of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Wireshark</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since it is a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powerful</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packet</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sniffer</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Light</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side</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of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Force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says</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that</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you</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should</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only</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use</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Wireshark</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on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networks</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where</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you</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have</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permission</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to</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inspect</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network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packets</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Using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Wireshark</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to</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look</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packets</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without</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permission</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is a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path</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to</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90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1900" dirty="0">
                <a:effectLst/>
                <a:latin typeface="Times New Roman" panose="02020603050405020304" pitchFamily="18" charset="0"/>
                <a:ea typeface="Times New Roman" panose="02020603050405020304" pitchFamily="18" charset="0"/>
                <a:cs typeface="Times New Roman" panose="02020603050405020304" pitchFamily="18" charset="0"/>
              </a:rPr>
              <a:t> Dark Side.</a:t>
            </a:r>
            <a:endParaRPr lang="tr-TR" sz="19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462382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BFC9B5-2202-4B56-AA9F-C81213D2DBA1}"/>
              </a:ext>
            </a:extLst>
          </p:cNvPr>
          <p:cNvSpPr>
            <a:spLocks noGrp="1"/>
          </p:cNvSpPr>
          <p:nvPr>
            <p:ph type="title"/>
          </p:nvPr>
        </p:nvSpPr>
        <p:spPr/>
        <p:txBody>
          <a:bodyPr/>
          <a:lstStyle/>
          <a:p>
            <a:r>
              <a:rPr lang="tr-TR" sz="3200" b="1" dirty="0">
                <a:effectLst/>
                <a:latin typeface="Times New Roman" panose="02020603050405020304" pitchFamily="18" charset="0"/>
                <a:ea typeface="Times New Roman" panose="02020603050405020304" pitchFamily="18" charset="0"/>
                <a:cs typeface="Times New Roman" panose="02020603050405020304" pitchFamily="18" charset="0"/>
              </a:rPr>
              <a:t>How </a:t>
            </a:r>
            <a:r>
              <a:rPr lang="tr-TR" sz="3200" b="1" dirty="0" err="1">
                <a:effectLst/>
                <a:latin typeface="Times New Roman" panose="02020603050405020304" pitchFamily="18" charset="0"/>
                <a:ea typeface="Times New Roman" panose="02020603050405020304" pitchFamily="18" charset="0"/>
                <a:cs typeface="Times New Roman" panose="02020603050405020304" pitchFamily="18" charset="0"/>
              </a:rPr>
              <a:t>does</a:t>
            </a:r>
            <a:r>
              <a:rPr lang="tr-TR" sz="32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3200" b="1" dirty="0" err="1">
                <a:effectLst/>
                <a:latin typeface="Times New Roman" panose="02020603050405020304" pitchFamily="18" charset="0"/>
                <a:ea typeface="Times New Roman" panose="02020603050405020304" pitchFamily="18" charset="0"/>
                <a:cs typeface="Times New Roman" panose="02020603050405020304" pitchFamily="18" charset="0"/>
              </a:rPr>
              <a:t>Wireshark</a:t>
            </a:r>
            <a:r>
              <a:rPr lang="tr-TR" sz="32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3200" b="1" dirty="0" err="1">
                <a:effectLst/>
                <a:latin typeface="Times New Roman" panose="02020603050405020304" pitchFamily="18" charset="0"/>
                <a:ea typeface="Times New Roman" panose="02020603050405020304" pitchFamily="18" charset="0"/>
                <a:cs typeface="Times New Roman" panose="02020603050405020304" pitchFamily="18" charset="0"/>
              </a:rPr>
              <a:t>work</a:t>
            </a:r>
            <a:r>
              <a:rPr lang="tr-TR" sz="3200" b="1"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tr-TR"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6E2B5DFE-B175-4494-951A-EF2CD798494A}"/>
              </a:ext>
            </a:extLst>
          </p:cNvPr>
          <p:cNvSpPr>
            <a:spLocks noGrp="1"/>
          </p:cNvSpPr>
          <p:nvPr>
            <p:ph idx="1"/>
          </p:nvPr>
        </p:nvSpPr>
        <p:spPr>
          <a:xfrm>
            <a:off x="5118447" y="228600"/>
            <a:ext cx="6692553" cy="6507480"/>
          </a:xfrm>
        </p:spPr>
        <p:txBody>
          <a:bodyPr>
            <a:normAutofit fontScale="92500" lnSpcReduction="20000"/>
          </a:bodyPr>
          <a:lstStyle/>
          <a:p>
            <a:pPr indent="457200">
              <a:lnSpc>
                <a:spcPct val="150000"/>
              </a:lnSpc>
              <a:spcAft>
                <a:spcPts val="800"/>
              </a:spcAft>
            </a:pP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Wireshark</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is a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packet</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sniffer</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and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analysis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tool</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It</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captures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network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traffic</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on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local</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network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and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stores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that</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data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for</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offline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analysis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Wireshark</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captures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network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traffic</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from</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Ethernet, Bluetooth, Wireless (IEEE.802.11),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Token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Ring,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Frame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Relay</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connections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and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more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Note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packet</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is a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single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message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from</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any</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network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protocol</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i.e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TCP, DNS,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etc</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Note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2: LAN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traffic</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is in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broadcast</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mode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meaning</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single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computer</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with</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Wireshark</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can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see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traffic</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between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two</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other</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computers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If</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you</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want</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to</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see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traffic</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to</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an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external</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site,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you</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need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to</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capture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packets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on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local</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computer</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50000"/>
              </a:lnSpc>
              <a:spcAft>
                <a:spcPts val="800"/>
              </a:spcAft>
            </a:pP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Wireshark</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allows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you</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to</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filter</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log</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either</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before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capture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starts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or</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during</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analysis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so</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you</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can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narrow</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down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and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zero</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into</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what</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you</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are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looking</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for</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in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network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trace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For</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example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you</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can set a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filter</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to</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see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TCP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traffic</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between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two</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IP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addresses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You</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can set it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only</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to</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show</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you</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packets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sent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from</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one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computer</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filters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in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Wireshark</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are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one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of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primary</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reasons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it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became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standard</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tool</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for</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packet</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analysis</a:t>
            </a:r>
            <a:r>
              <a:rPr lang="tr-TR" sz="18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2984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1CED4F8D-58BB-46BD-90D3-4AA1D467B8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79"/>
            <a:ext cx="12192000" cy="6845821"/>
          </a:xfrm>
          <a:prstGeom prst="rect">
            <a:avLst/>
          </a:prstGeom>
        </p:spPr>
      </p:pic>
      <p:sp>
        <p:nvSpPr>
          <p:cNvPr id="3" name="Alt Başlık 2">
            <a:extLst>
              <a:ext uri="{FF2B5EF4-FFF2-40B4-BE49-F238E27FC236}">
                <a16:creationId xmlns:a16="http://schemas.microsoft.com/office/drawing/2014/main" id="{95AB5223-7390-4315-8717-7A233D1C6CE2}"/>
              </a:ext>
            </a:extLst>
          </p:cNvPr>
          <p:cNvSpPr>
            <a:spLocks noGrp="1"/>
          </p:cNvSpPr>
          <p:nvPr>
            <p:ph type="subTitle" idx="1"/>
          </p:nvPr>
        </p:nvSpPr>
        <p:spPr>
          <a:xfrm>
            <a:off x="472910" y="5152451"/>
            <a:ext cx="11246179" cy="772295"/>
          </a:xfrm>
          <a:solidFill>
            <a:schemeClr val="bg2">
              <a:lumMod val="60000"/>
              <a:lumOff val="40000"/>
            </a:schemeClr>
          </a:solidFill>
        </p:spPr>
        <p:txBody>
          <a:bodyPr>
            <a:normAutofit lnSpcReduction="10000"/>
          </a:bodyPr>
          <a:lstStyle/>
          <a:p>
            <a:r>
              <a:rPr lang="tr-TR" sz="2400" b="1" cap="none" dirty="0" err="1">
                <a:solidFill>
                  <a:schemeClr val="tx1"/>
                </a:solidFill>
                <a:latin typeface="Times New Roman" panose="02020603050405020304" pitchFamily="18" charset="0"/>
                <a:cs typeface="Times New Roman" panose="02020603050405020304" pitchFamily="18" charset="0"/>
              </a:rPr>
              <a:t>Setting</a:t>
            </a:r>
            <a:r>
              <a:rPr lang="tr-TR" sz="2400" b="1" cap="none" dirty="0">
                <a:solidFill>
                  <a:schemeClr val="tx1"/>
                </a:solidFill>
                <a:latin typeface="Times New Roman" panose="02020603050405020304" pitchFamily="18" charset="0"/>
                <a:cs typeface="Times New Roman" panose="02020603050405020304" pitchFamily="18" charset="0"/>
              </a:rPr>
              <a:t> </a:t>
            </a:r>
            <a:r>
              <a:rPr lang="tr-TR" sz="2400" b="1" cap="none" dirty="0" err="1">
                <a:solidFill>
                  <a:schemeClr val="tx1"/>
                </a:solidFill>
                <a:latin typeface="Times New Roman" panose="02020603050405020304" pitchFamily="18" charset="0"/>
                <a:cs typeface="Times New Roman" panose="02020603050405020304" pitchFamily="18" charset="0"/>
              </a:rPr>
              <a:t>up</a:t>
            </a:r>
            <a:r>
              <a:rPr lang="tr-TR" sz="2400" b="1" cap="none" dirty="0">
                <a:solidFill>
                  <a:schemeClr val="tx1"/>
                </a:solidFill>
                <a:latin typeface="Times New Roman" panose="02020603050405020304" pitchFamily="18" charset="0"/>
                <a:cs typeface="Times New Roman" panose="02020603050405020304" pitchFamily="18" charset="0"/>
              </a:rPr>
              <a:t> </a:t>
            </a:r>
            <a:r>
              <a:rPr lang="tr-TR" sz="2400" b="1" cap="none" dirty="0" err="1">
                <a:solidFill>
                  <a:schemeClr val="tx1"/>
                </a:solidFill>
                <a:latin typeface="Times New Roman" panose="02020603050405020304" pitchFamily="18" charset="0"/>
                <a:cs typeface="Times New Roman" panose="02020603050405020304" pitchFamily="18" charset="0"/>
              </a:rPr>
              <a:t>the</a:t>
            </a:r>
            <a:r>
              <a:rPr lang="tr-TR" sz="2400" b="1" cap="none" dirty="0">
                <a:solidFill>
                  <a:schemeClr val="tx1"/>
                </a:solidFill>
                <a:latin typeface="Times New Roman" panose="02020603050405020304" pitchFamily="18" charset="0"/>
                <a:cs typeface="Times New Roman" panose="02020603050405020304" pitchFamily="18" charset="0"/>
              </a:rPr>
              <a:t> </a:t>
            </a:r>
            <a:r>
              <a:rPr lang="tr-TR" sz="2400" b="1" cap="none" dirty="0" err="1">
                <a:solidFill>
                  <a:schemeClr val="tx1"/>
                </a:solidFill>
                <a:latin typeface="Times New Roman" panose="02020603050405020304" pitchFamily="18" charset="0"/>
                <a:cs typeface="Times New Roman" panose="02020603050405020304" pitchFamily="18" charset="0"/>
              </a:rPr>
              <a:t>kali</a:t>
            </a:r>
            <a:r>
              <a:rPr lang="tr-TR" sz="2400" b="1" cap="none" dirty="0">
                <a:solidFill>
                  <a:schemeClr val="tx1"/>
                </a:solidFill>
                <a:latin typeface="Times New Roman" panose="02020603050405020304" pitchFamily="18" charset="0"/>
                <a:cs typeface="Times New Roman" panose="02020603050405020304" pitchFamily="18" charset="0"/>
              </a:rPr>
              <a:t> </a:t>
            </a:r>
            <a:r>
              <a:rPr lang="tr-TR" sz="2400" b="1" cap="none" dirty="0" err="1">
                <a:solidFill>
                  <a:schemeClr val="tx1"/>
                </a:solidFill>
                <a:latin typeface="Times New Roman" panose="02020603050405020304" pitchFamily="18" charset="0"/>
                <a:cs typeface="Times New Roman" panose="02020603050405020304" pitchFamily="18" charset="0"/>
              </a:rPr>
              <a:t>linux</a:t>
            </a:r>
            <a:r>
              <a:rPr lang="tr-TR" sz="2400" b="1" cap="none" dirty="0">
                <a:solidFill>
                  <a:schemeClr val="tx1"/>
                </a:solidFill>
                <a:latin typeface="Times New Roman" panose="02020603050405020304" pitchFamily="18" charset="0"/>
                <a:cs typeface="Times New Roman" panose="02020603050405020304" pitchFamily="18" charset="0"/>
              </a:rPr>
              <a:t>. (https://developer.Microsoft.Com/en-us/microsoft-edge/tools/vms/)</a:t>
            </a:r>
          </a:p>
        </p:txBody>
      </p:sp>
    </p:spTree>
    <p:extLst>
      <p:ext uri="{BB962C8B-B14F-4D97-AF65-F5344CB8AC3E}">
        <p14:creationId xmlns:p14="http://schemas.microsoft.com/office/powerpoint/2010/main" val="1502720263"/>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422</TotalTime>
  <Words>1205</Words>
  <Application>Microsoft Office PowerPoint</Application>
  <PresentationFormat>Geniş ekran</PresentationFormat>
  <Paragraphs>60</Paragraphs>
  <Slides>31</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31</vt:i4>
      </vt:variant>
    </vt:vector>
  </HeadingPairs>
  <TitlesOfParts>
    <vt:vector size="40" baseType="lpstr">
      <vt:lpstr>Arial</vt:lpstr>
      <vt:lpstr>Calibri</vt:lpstr>
      <vt:lpstr>Calibri Light</vt:lpstr>
      <vt:lpstr>Rockwell</vt:lpstr>
      <vt:lpstr>Symbol</vt:lpstr>
      <vt:lpstr>Times New Roman</vt:lpstr>
      <vt:lpstr>Whitney</vt:lpstr>
      <vt:lpstr>Wingdings</vt:lpstr>
      <vt:lpstr>Atlas</vt:lpstr>
      <vt:lpstr>MIS 311 PROJECT PRESENTATION</vt:lpstr>
      <vt:lpstr>What is the Metasploit Framework and How is it Used?</vt:lpstr>
      <vt:lpstr>Metasploit Uses and Benefits </vt:lpstr>
      <vt:lpstr>What is the EternalBlue? </vt:lpstr>
      <vt:lpstr>What is Nmap?</vt:lpstr>
      <vt:lpstr>What Does Nmap Do?</vt:lpstr>
      <vt:lpstr>What is Wireshark?</vt:lpstr>
      <vt:lpstr>How does Wireshark work?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Warning!!</vt:lpstr>
      <vt:lpstr>PowerPoint Sunusu</vt:lpstr>
      <vt:lpstr>PowerPoint Sunusu</vt:lpstr>
      <vt:lpstr>Challenges We Have Faced with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Duygu Uçgun</dc:creator>
  <cp:lastModifiedBy>SİNAN OLCAYTÜRKAN</cp:lastModifiedBy>
  <cp:revision>31</cp:revision>
  <dcterms:created xsi:type="dcterms:W3CDTF">2021-06-09T10:06:31Z</dcterms:created>
  <dcterms:modified xsi:type="dcterms:W3CDTF">2021-06-15T15:54:36Z</dcterms:modified>
</cp:coreProperties>
</file>