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4D9DE7-EDC7-4F54-B442-11C87742EC85}"/>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0A1419F2-DBA2-4822-B6B5-C4BA65B19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D66B5701-B30C-4BE3-B97D-9DC2FEAC34A8}"/>
              </a:ext>
            </a:extLst>
          </p:cNvPr>
          <p:cNvSpPr>
            <a:spLocks noGrp="1"/>
          </p:cNvSpPr>
          <p:nvPr>
            <p:ph type="dt" sz="half" idx="10"/>
          </p:nvPr>
        </p:nvSpPr>
        <p:spPr/>
        <p:txBody>
          <a:bodyPr/>
          <a:lstStyle/>
          <a:p>
            <a:fld id="{1BFE05AE-900E-485A-9F40-2D3DD67E342D}" type="datetimeFigureOut">
              <a:rPr lang="tr-TR" smtClean="0"/>
              <a:t>1.06.2021</a:t>
            </a:fld>
            <a:endParaRPr lang="tr-TR"/>
          </a:p>
        </p:txBody>
      </p:sp>
      <p:sp>
        <p:nvSpPr>
          <p:cNvPr id="5" name="Alt Bilgi Yer Tutucusu 4">
            <a:extLst>
              <a:ext uri="{FF2B5EF4-FFF2-40B4-BE49-F238E27FC236}">
                <a16:creationId xmlns:a16="http://schemas.microsoft.com/office/drawing/2014/main" id="{F340BB00-9166-4707-8BBC-600B049D524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E8E4A83-ADE5-4A42-A8CF-DE3071EE6D95}"/>
              </a:ext>
            </a:extLst>
          </p:cNvPr>
          <p:cNvSpPr>
            <a:spLocks noGrp="1"/>
          </p:cNvSpPr>
          <p:nvPr>
            <p:ph type="sldNum" sz="quarter" idx="12"/>
          </p:nvPr>
        </p:nvSpPr>
        <p:spPr/>
        <p:txBody>
          <a:bodyPr/>
          <a:lstStyle/>
          <a:p>
            <a:fld id="{14D6DE5C-8EBC-48C7-B752-D9536A98BF16}" type="slidenum">
              <a:rPr lang="tr-TR" smtClean="0"/>
              <a:t>‹#›</a:t>
            </a:fld>
            <a:endParaRPr lang="tr-TR"/>
          </a:p>
        </p:txBody>
      </p:sp>
    </p:spTree>
    <p:extLst>
      <p:ext uri="{BB962C8B-B14F-4D97-AF65-F5344CB8AC3E}">
        <p14:creationId xmlns:p14="http://schemas.microsoft.com/office/powerpoint/2010/main" val="1080602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B8EBB7-529E-4133-BA4C-6BB2771CF44A}"/>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7E3AFDF6-42C9-44F5-9E32-E5DFC7EBDB2C}"/>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661B01E-D0DD-484B-B9B6-3D1451083155}"/>
              </a:ext>
            </a:extLst>
          </p:cNvPr>
          <p:cNvSpPr>
            <a:spLocks noGrp="1"/>
          </p:cNvSpPr>
          <p:nvPr>
            <p:ph type="dt" sz="half" idx="10"/>
          </p:nvPr>
        </p:nvSpPr>
        <p:spPr/>
        <p:txBody>
          <a:bodyPr/>
          <a:lstStyle/>
          <a:p>
            <a:fld id="{1BFE05AE-900E-485A-9F40-2D3DD67E342D}" type="datetimeFigureOut">
              <a:rPr lang="tr-TR" smtClean="0"/>
              <a:t>1.06.2021</a:t>
            </a:fld>
            <a:endParaRPr lang="tr-TR"/>
          </a:p>
        </p:txBody>
      </p:sp>
      <p:sp>
        <p:nvSpPr>
          <p:cNvPr id="5" name="Alt Bilgi Yer Tutucusu 4">
            <a:extLst>
              <a:ext uri="{FF2B5EF4-FFF2-40B4-BE49-F238E27FC236}">
                <a16:creationId xmlns:a16="http://schemas.microsoft.com/office/drawing/2014/main" id="{8689CDDA-9D1A-4C74-A506-81220B05030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1403BB8-6E01-464A-AAB3-5616AEE34124}"/>
              </a:ext>
            </a:extLst>
          </p:cNvPr>
          <p:cNvSpPr>
            <a:spLocks noGrp="1"/>
          </p:cNvSpPr>
          <p:nvPr>
            <p:ph type="sldNum" sz="quarter" idx="12"/>
          </p:nvPr>
        </p:nvSpPr>
        <p:spPr/>
        <p:txBody>
          <a:bodyPr/>
          <a:lstStyle/>
          <a:p>
            <a:fld id="{14D6DE5C-8EBC-48C7-B752-D9536A98BF16}" type="slidenum">
              <a:rPr lang="tr-TR" smtClean="0"/>
              <a:t>‹#›</a:t>
            </a:fld>
            <a:endParaRPr lang="tr-TR"/>
          </a:p>
        </p:txBody>
      </p:sp>
    </p:spTree>
    <p:extLst>
      <p:ext uri="{BB962C8B-B14F-4D97-AF65-F5344CB8AC3E}">
        <p14:creationId xmlns:p14="http://schemas.microsoft.com/office/powerpoint/2010/main" val="541547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48D0449C-EA75-4AFE-B1FD-EC01E0E87534}"/>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2A713F5F-68D4-4748-B932-18B35D8DEC84}"/>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068ACE1-EC05-4C6F-8CE6-2FA71D4501C1}"/>
              </a:ext>
            </a:extLst>
          </p:cNvPr>
          <p:cNvSpPr>
            <a:spLocks noGrp="1"/>
          </p:cNvSpPr>
          <p:nvPr>
            <p:ph type="dt" sz="half" idx="10"/>
          </p:nvPr>
        </p:nvSpPr>
        <p:spPr/>
        <p:txBody>
          <a:bodyPr/>
          <a:lstStyle/>
          <a:p>
            <a:fld id="{1BFE05AE-900E-485A-9F40-2D3DD67E342D}" type="datetimeFigureOut">
              <a:rPr lang="tr-TR" smtClean="0"/>
              <a:t>1.06.2021</a:t>
            </a:fld>
            <a:endParaRPr lang="tr-TR"/>
          </a:p>
        </p:txBody>
      </p:sp>
      <p:sp>
        <p:nvSpPr>
          <p:cNvPr id="5" name="Alt Bilgi Yer Tutucusu 4">
            <a:extLst>
              <a:ext uri="{FF2B5EF4-FFF2-40B4-BE49-F238E27FC236}">
                <a16:creationId xmlns:a16="http://schemas.microsoft.com/office/drawing/2014/main" id="{BAD567A6-1FDB-4674-88CA-FD670589CE8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2D215A6-2688-4832-8175-919130924C29}"/>
              </a:ext>
            </a:extLst>
          </p:cNvPr>
          <p:cNvSpPr>
            <a:spLocks noGrp="1"/>
          </p:cNvSpPr>
          <p:nvPr>
            <p:ph type="sldNum" sz="quarter" idx="12"/>
          </p:nvPr>
        </p:nvSpPr>
        <p:spPr/>
        <p:txBody>
          <a:bodyPr/>
          <a:lstStyle/>
          <a:p>
            <a:fld id="{14D6DE5C-8EBC-48C7-B752-D9536A98BF16}" type="slidenum">
              <a:rPr lang="tr-TR" smtClean="0"/>
              <a:t>‹#›</a:t>
            </a:fld>
            <a:endParaRPr lang="tr-TR"/>
          </a:p>
        </p:txBody>
      </p:sp>
    </p:spTree>
    <p:extLst>
      <p:ext uri="{BB962C8B-B14F-4D97-AF65-F5344CB8AC3E}">
        <p14:creationId xmlns:p14="http://schemas.microsoft.com/office/powerpoint/2010/main" val="214115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90856D-BD5C-4B92-9C5D-F8E7C445229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56BE2C9-5E82-4D3F-AD11-8441F6444DDB}"/>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2B38D56-1971-4BFA-BF1C-F5D48C715CAE}"/>
              </a:ext>
            </a:extLst>
          </p:cNvPr>
          <p:cNvSpPr>
            <a:spLocks noGrp="1"/>
          </p:cNvSpPr>
          <p:nvPr>
            <p:ph type="dt" sz="half" idx="10"/>
          </p:nvPr>
        </p:nvSpPr>
        <p:spPr/>
        <p:txBody>
          <a:bodyPr/>
          <a:lstStyle/>
          <a:p>
            <a:fld id="{1BFE05AE-900E-485A-9F40-2D3DD67E342D}" type="datetimeFigureOut">
              <a:rPr lang="tr-TR" smtClean="0"/>
              <a:t>1.06.2021</a:t>
            </a:fld>
            <a:endParaRPr lang="tr-TR"/>
          </a:p>
        </p:txBody>
      </p:sp>
      <p:sp>
        <p:nvSpPr>
          <p:cNvPr id="5" name="Alt Bilgi Yer Tutucusu 4">
            <a:extLst>
              <a:ext uri="{FF2B5EF4-FFF2-40B4-BE49-F238E27FC236}">
                <a16:creationId xmlns:a16="http://schemas.microsoft.com/office/drawing/2014/main" id="{28110403-6A74-49C2-8405-A998DB1395D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068022C-3B99-4B1B-A61B-06CA49C835E0}"/>
              </a:ext>
            </a:extLst>
          </p:cNvPr>
          <p:cNvSpPr>
            <a:spLocks noGrp="1"/>
          </p:cNvSpPr>
          <p:nvPr>
            <p:ph type="sldNum" sz="quarter" idx="12"/>
          </p:nvPr>
        </p:nvSpPr>
        <p:spPr/>
        <p:txBody>
          <a:bodyPr/>
          <a:lstStyle/>
          <a:p>
            <a:fld id="{14D6DE5C-8EBC-48C7-B752-D9536A98BF16}" type="slidenum">
              <a:rPr lang="tr-TR" smtClean="0"/>
              <a:t>‹#›</a:t>
            </a:fld>
            <a:endParaRPr lang="tr-TR"/>
          </a:p>
        </p:txBody>
      </p:sp>
    </p:spTree>
    <p:extLst>
      <p:ext uri="{BB962C8B-B14F-4D97-AF65-F5344CB8AC3E}">
        <p14:creationId xmlns:p14="http://schemas.microsoft.com/office/powerpoint/2010/main" val="88281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130711-5F17-4C26-9CFB-1D623F19DC17}"/>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6314946C-6306-4B99-812F-749DEBDA08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72B87E8D-81FF-4E7E-AE0A-6DE24381B7A3}"/>
              </a:ext>
            </a:extLst>
          </p:cNvPr>
          <p:cNvSpPr>
            <a:spLocks noGrp="1"/>
          </p:cNvSpPr>
          <p:nvPr>
            <p:ph type="dt" sz="half" idx="10"/>
          </p:nvPr>
        </p:nvSpPr>
        <p:spPr/>
        <p:txBody>
          <a:bodyPr/>
          <a:lstStyle/>
          <a:p>
            <a:fld id="{1BFE05AE-900E-485A-9F40-2D3DD67E342D}" type="datetimeFigureOut">
              <a:rPr lang="tr-TR" smtClean="0"/>
              <a:t>1.06.2021</a:t>
            </a:fld>
            <a:endParaRPr lang="tr-TR"/>
          </a:p>
        </p:txBody>
      </p:sp>
      <p:sp>
        <p:nvSpPr>
          <p:cNvPr id="5" name="Alt Bilgi Yer Tutucusu 4">
            <a:extLst>
              <a:ext uri="{FF2B5EF4-FFF2-40B4-BE49-F238E27FC236}">
                <a16:creationId xmlns:a16="http://schemas.microsoft.com/office/drawing/2014/main" id="{85EFCDCA-4C20-42EC-92D2-9CD27B32E4E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1325CC2-B235-41F1-8B66-5CFF47ABF650}"/>
              </a:ext>
            </a:extLst>
          </p:cNvPr>
          <p:cNvSpPr>
            <a:spLocks noGrp="1"/>
          </p:cNvSpPr>
          <p:nvPr>
            <p:ph type="sldNum" sz="quarter" idx="12"/>
          </p:nvPr>
        </p:nvSpPr>
        <p:spPr/>
        <p:txBody>
          <a:bodyPr/>
          <a:lstStyle/>
          <a:p>
            <a:fld id="{14D6DE5C-8EBC-48C7-B752-D9536A98BF16}" type="slidenum">
              <a:rPr lang="tr-TR" smtClean="0"/>
              <a:t>‹#›</a:t>
            </a:fld>
            <a:endParaRPr lang="tr-TR"/>
          </a:p>
        </p:txBody>
      </p:sp>
    </p:spTree>
    <p:extLst>
      <p:ext uri="{BB962C8B-B14F-4D97-AF65-F5344CB8AC3E}">
        <p14:creationId xmlns:p14="http://schemas.microsoft.com/office/powerpoint/2010/main" val="1812274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3D4BE7-88E0-4C08-A628-A0E4EF9A6FB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CEF66B9-F102-4D8B-9DF3-E400C87C925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22F57EDE-70E4-4C9C-9D7F-2A2EF0CA0C8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F926EDAD-B55D-42B7-9B3A-A22EC895D35D}"/>
              </a:ext>
            </a:extLst>
          </p:cNvPr>
          <p:cNvSpPr>
            <a:spLocks noGrp="1"/>
          </p:cNvSpPr>
          <p:nvPr>
            <p:ph type="dt" sz="half" idx="10"/>
          </p:nvPr>
        </p:nvSpPr>
        <p:spPr/>
        <p:txBody>
          <a:bodyPr/>
          <a:lstStyle/>
          <a:p>
            <a:fld id="{1BFE05AE-900E-485A-9F40-2D3DD67E342D}" type="datetimeFigureOut">
              <a:rPr lang="tr-TR" smtClean="0"/>
              <a:t>1.06.2021</a:t>
            </a:fld>
            <a:endParaRPr lang="tr-TR"/>
          </a:p>
        </p:txBody>
      </p:sp>
      <p:sp>
        <p:nvSpPr>
          <p:cNvPr id="6" name="Alt Bilgi Yer Tutucusu 5">
            <a:extLst>
              <a:ext uri="{FF2B5EF4-FFF2-40B4-BE49-F238E27FC236}">
                <a16:creationId xmlns:a16="http://schemas.microsoft.com/office/drawing/2014/main" id="{F2382DC7-A182-4656-848E-6A45AD5A79F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8071B9E-AF1A-48A3-AD83-10C508EC70F5}"/>
              </a:ext>
            </a:extLst>
          </p:cNvPr>
          <p:cNvSpPr>
            <a:spLocks noGrp="1"/>
          </p:cNvSpPr>
          <p:nvPr>
            <p:ph type="sldNum" sz="quarter" idx="12"/>
          </p:nvPr>
        </p:nvSpPr>
        <p:spPr/>
        <p:txBody>
          <a:bodyPr/>
          <a:lstStyle/>
          <a:p>
            <a:fld id="{14D6DE5C-8EBC-48C7-B752-D9536A98BF16}" type="slidenum">
              <a:rPr lang="tr-TR" smtClean="0"/>
              <a:t>‹#›</a:t>
            </a:fld>
            <a:endParaRPr lang="tr-TR"/>
          </a:p>
        </p:txBody>
      </p:sp>
    </p:spTree>
    <p:extLst>
      <p:ext uri="{BB962C8B-B14F-4D97-AF65-F5344CB8AC3E}">
        <p14:creationId xmlns:p14="http://schemas.microsoft.com/office/powerpoint/2010/main" val="3908522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BB39B2-1823-4B1A-86B7-497975999EE9}"/>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3B08D4D-585A-4887-85F4-963CD5DE2A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924F0C6D-2B49-4EAA-8177-0C8CEC2DA2D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CFA1670E-116C-4761-8060-ED8174C530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A584418-EA20-4D0B-AD8C-F6F2EF407A56}"/>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EFF39D28-E6A3-45B3-87AB-DB1AE506C228}"/>
              </a:ext>
            </a:extLst>
          </p:cNvPr>
          <p:cNvSpPr>
            <a:spLocks noGrp="1"/>
          </p:cNvSpPr>
          <p:nvPr>
            <p:ph type="dt" sz="half" idx="10"/>
          </p:nvPr>
        </p:nvSpPr>
        <p:spPr/>
        <p:txBody>
          <a:bodyPr/>
          <a:lstStyle/>
          <a:p>
            <a:fld id="{1BFE05AE-900E-485A-9F40-2D3DD67E342D}" type="datetimeFigureOut">
              <a:rPr lang="tr-TR" smtClean="0"/>
              <a:t>1.06.2021</a:t>
            </a:fld>
            <a:endParaRPr lang="tr-TR"/>
          </a:p>
        </p:txBody>
      </p:sp>
      <p:sp>
        <p:nvSpPr>
          <p:cNvPr id="8" name="Alt Bilgi Yer Tutucusu 7">
            <a:extLst>
              <a:ext uri="{FF2B5EF4-FFF2-40B4-BE49-F238E27FC236}">
                <a16:creationId xmlns:a16="http://schemas.microsoft.com/office/drawing/2014/main" id="{D7C89878-FE52-4C6B-8C6E-13F854AE9A60}"/>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2BA2E326-3CF0-44C1-8458-249563725259}"/>
              </a:ext>
            </a:extLst>
          </p:cNvPr>
          <p:cNvSpPr>
            <a:spLocks noGrp="1"/>
          </p:cNvSpPr>
          <p:nvPr>
            <p:ph type="sldNum" sz="quarter" idx="12"/>
          </p:nvPr>
        </p:nvSpPr>
        <p:spPr/>
        <p:txBody>
          <a:bodyPr/>
          <a:lstStyle/>
          <a:p>
            <a:fld id="{14D6DE5C-8EBC-48C7-B752-D9536A98BF16}" type="slidenum">
              <a:rPr lang="tr-TR" smtClean="0"/>
              <a:t>‹#›</a:t>
            </a:fld>
            <a:endParaRPr lang="tr-TR"/>
          </a:p>
        </p:txBody>
      </p:sp>
    </p:spTree>
    <p:extLst>
      <p:ext uri="{BB962C8B-B14F-4D97-AF65-F5344CB8AC3E}">
        <p14:creationId xmlns:p14="http://schemas.microsoft.com/office/powerpoint/2010/main" val="512840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316BFC-7FA8-41EA-8ECF-B961E86630BE}"/>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7F1FC8E-49DE-41F4-973E-55C1EFC637AD}"/>
              </a:ext>
            </a:extLst>
          </p:cNvPr>
          <p:cNvSpPr>
            <a:spLocks noGrp="1"/>
          </p:cNvSpPr>
          <p:nvPr>
            <p:ph type="dt" sz="half" idx="10"/>
          </p:nvPr>
        </p:nvSpPr>
        <p:spPr/>
        <p:txBody>
          <a:bodyPr/>
          <a:lstStyle/>
          <a:p>
            <a:fld id="{1BFE05AE-900E-485A-9F40-2D3DD67E342D}" type="datetimeFigureOut">
              <a:rPr lang="tr-TR" smtClean="0"/>
              <a:t>1.06.2021</a:t>
            </a:fld>
            <a:endParaRPr lang="tr-TR"/>
          </a:p>
        </p:txBody>
      </p:sp>
      <p:sp>
        <p:nvSpPr>
          <p:cNvPr id="4" name="Alt Bilgi Yer Tutucusu 3">
            <a:extLst>
              <a:ext uri="{FF2B5EF4-FFF2-40B4-BE49-F238E27FC236}">
                <a16:creationId xmlns:a16="http://schemas.microsoft.com/office/drawing/2014/main" id="{A24D8691-4B1A-433F-91B7-DD77B9A1E9D0}"/>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0B17BC7D-EC20-4413-A6A3-319DCADDF12D}"/>
              </a:ext>
            </a:extLst>
          </p:cNvPr>
          <p:cNvSpPr>
            <a:spLocks noGrp="1"/>
          </p:cNvSpPr>
          <p:nvPr>
            <p:ph type="sldNum" sz="quarter" idx="12"/>
          </p:nvPr>
        </p:nvSpPr>
        <p:spPr/>
        <p:txBody>
          <a:bodyPr/>
          <a:lstStyle/>
          <a:p>
            <a:fld id="{14D6DE5C-8EBC-48C7-B752-D9536A98BF16}" type="slidenum">
              <a:rPr lang="tr-TR" smtClean="0"/>
              <a:t>‹#›</a:t>
            </a:fld>
            <a:endParaRPr lang="tr-TR"/>
          </a:p>
        </p:txBody>
      </p:sp>
    </p:spTree>
    <p:extLst>
      <p:ext uri="{BB962C8B-B14F-4D97-AF65-F5344CB8AC3E}">
        <p14:creationId xmlns:p14="http://schemas.microsoft.com/office/powerpoint/2010/main" val="1603998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0056FF8F-86FE-4836-ABE6-508BACBA21F6}"/>
              </a:ext>
            </a:extLst>
          </p:cNvPr>
          <p:cNvSpPr>
            <a:spLocks noGrp="1"/>
          </p:cNvSpPr>
          <p:nvPr>
            <p:ph type="dt" sz="half" idx="10"/>
          </p:nvPr>
        </p:nvSpPr>
        <p:spPr/>
        <p:txBody>
          <a:bodyPr/>
          <a:lstStyle/>
          <a:p>
            <a:fld id="{1BFE05AE-900E-485A-9F40-2D3DD67E342D}" type="datetimeFigureOut">
              <a:rPr lang="tr-TR" smtClean="0"/>
              <a:t>1.06.2021</a:t>
            </a:fld>
            <a:endParaRPr lang="tr-TR"/>
          </a:p>
        </p:txBody>
      </p:sp>
      <p:sp>
        <p:nvSpPr>
          <p:cNvPr id="3" name="Alt Bilgi Yer Tutucusu 2">
            <a:extLst>
              <a:ext uri="{FF2B5EF4-FFF2-40B4-BE49-F238E27FC236}">
                <a16:creationId xmlns:a16="http://schemas.microsoft.com/office/drawing/2014/main" id="{43C79776-46BA-4DC2-B421-DB32B0EAF647}"/>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25A562F4-EA26-4CE0-9A86-681B5026161E}"/>
              </a:ext>
            </a:extLst>
          </p:cNvPr>
          <p:cNvSpPr>
            <a:spLocks noGrp="1"/>
          </p:cNvSpPr>
          <p:nvPr>
            <p:ph type="sldNum" sz="quarter" idx="12"/>
          </p:nvPr>
        </p:nvSpPr>
        <p:spPr/>
        <p:txBody>
          <a:bodyPr/>
          <a:lstStyle/>
          <a:p>
            <a:fld id="{14D6DE5C-8EBC-48C7-B752-D9536A98BF16}" type="slidenum">
              <a:rPr lang="tr-TR" smtClean="0"/>
              <a:t>‹#›</a:t>
            </a:fld>
            <a:endParaRPr lang="tr-TR"/>
          </a:p>
        </p:txBody>
      </p:sp>
    </p:spTree>
    <p:extLst>
      <p:ext uri="{BB962C8B-B14F-4D97-AF65-F5344CB8AC3E}">
        <p14:creationId xmlns:p14="http://schemas.microsoft.com/office/powerpoint/2010/main" val="2381140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BEE113-8341-465F-99E0-9C7F42DC233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C29A0063-C422-4979-A097-B5759AB28A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AE7EDACD-4A7D-4C85-B42C-24B2C06725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F03FF62-27CF-4019-9BEC-154DFBB1A34A}"/>
              </a:ext>
            </a:extLst>
          </p:cNvPr>
          <p:cNvSpPr>
            <a:spLocks noGrp="1"/>
          </p:cNvSpPr>
          <p:nvPr>
            <p:ph type="dt" sz="half" idx="10"/>
          </p:nvPr>
        </p:nvSpPr>
        <p:spPr/>
        <p:txBody>
          <a:bodyPr/>
          <a:lstStyle/>
          <a:p>
            <a:fld id="{1BFE05AE-900E-485A-9F40-2D3DD67E342D}" type="datetimeFigureOut">
              <a:rPr lang="tr-TR" smtClean="0"/>
              <a:t>1.06.2021</a:t>
            </a:fld>
            <a:endParaRPr lang="tr-TR"/>
          </a:p>
        </p:txBody>
      </p:sp>
      <p:sp>
        <p:nvSpPr>
          <p:cNvPr id="6" name="Alt Bilgi Yer Tutucusu 5">
            <a:extLst>
              <a:ext uri="{FF2B5EF4-FFF2-40B4-BE49-F238E27FC236}">
                <a16:creationId xmlns:a16="http://schemas.microsoft.com/office/drawing/2014/main" id="{3FC32E51-6806-452E-A820-E15BBA49C6D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01F0C54-A691-4F78-8359-34B46E40FD58}"/>
              </a:ext>
            </a:extLst>
          </p:cNvPr>
          <p:cNvSpPr>
            <a:spLocks noGrp="1"/>
          </p:cNvSpPr>
          <p:nvPr>
            <p:ph type="sldNum" sz="quarter" idx="12"/>
          </p:nvPr>
        </p:nvSpPr>
        <p:spPr/>
        <p:txBody>
          <a:bodyPr/>
          <a:lstStyle/>
          <a:p>
            <a:fld id="{14D6DE5C-8EBC-48C7-B752-D9536A98BF16}" type="slidenum">
              <a:rPr lang="tr-TR" smtClean="0"/>
              <a:t>‹#›</a:t>
            </a:fld>
            <a:endParaRPr lang="tr-TR"/>
          </a:p>
        </p:txBody>
      </p:sp>
    </p:spTree>
    <p:extLst>
      <p:ext uri="{BB962C8B-B14F-4D97-AF65-F5344CB8AC3E}">
        <p14:creationId xmlns:p14="http://schemas.microsoft.com/office/powerpoint/2010/main" val="213881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E8E8A4-1857-4652-976A-1B433BD3A03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AAED95F5-85E3-46A3-BCEF-BF23DA9D7B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81937166-C47C-4FBE-B29B-21EBAB16D9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E738400-51F3-43DD-8DDA-365D007A7C9A}"/>
              </a:ext>
            </a:extLst>
          </p:cNvPr>
          <p:cNvSpPr>
            <a:spLocks noGrp="1"/>
          </p:cNvSpPr>
          <p:nvPr>
            <p:ph type="dt" sz="half" idx="10"/>
          </p:nvPr>
        </p:nvSpPr>
        <p:spPr/>
        <p:txBody>
          <a:bodyPr/>
          <a:lstStyle/>
          <a:p>
            <a:fld id="{1BFE05AE-900E-485A-9F40-2D3DD67E342D}" type="datetimeFigureOut">
              <a:rPr lang="tr-TR" smtClean="0"/>
              <a:t>1.06.2021</a:t>
            </a:fld>
            <a:endParaRPr lang="tr-TR"/>
          </a:p>
        </p:txBody>
      </p:sp>
      <p:sp>
        <p:nvSpPr>
          <p:cNvPr id="6" name="Alt Bilgi Yer Tutucusu 5">
            <a:extLst>
              <a:ext uri="{FF2B5EF4-FFF2-40B4-BE49-F238E27FC236}">
                <a16:creationId xmlns:a16="http://schemas.microsoft.com/office/drawing/2014/main" id="{D7EC6D07-E798-490C-A547-EF4CDAD978F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8EA558D-B16E-46EE-95E6-C8DEECF99FAC}"/>
              </a:ext>
            </a:extLst>
          </p:cNvPr>
          <p:cNvSpPr>
            <a:spLocks noGrp="1"/>
          </p:cNvSpPr>
          <p:nvPr>
            <p:ph type="sldNum" sz="quarter" idx="12"/>
          </p:nvPr>
        </p:nvSpPr>
        <p:spPr/>
        <p:txBody>
          <a:bodyPr/>
          <a:lstStyle/>
          <a:p>
            <a:fld id="{14D6DE5C-8EBC-48C7-B752-D9536A98BF16}" type="slidenum">
              <a:rPr lang="tr-TR" smtClean="0"/>
              <a:t>‹#›</a:t>
            </a:fld>
            <a:endParaRPr lang="tr-TR"/>
          </a:p>
        </p:txBody>
      </p:sp>
    </p:spTree>
    <p:extLst>
      <p:ext uri="{BB962C8B-B14F-4D97-AF65-F5344CB8AC3E}">
        <p14:creationId xmlns:p14="http://schemas.microsoft.com/office/powerpoint/2010/main" val="33100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AE2E2FC-31A2-4DAF-953D-29BAD650EF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F39A7D3-5E41-4C5B-B378-C796F2DC7A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13E6F31-606E-4E26-B422-681622198C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FE05AE-900E-485A-9F40-2D3DD67E342D}" type="datetimeFigureOut">
              <a:rPr lang="tr-TR" smtClean="0"/>
              <a:t>1.06.2021</a:t>
            </a:fld>
            <a:endParaRPr lang="tr-TR"/>
          </a:p>
        </p:txBody>
      </p:sp>
      <p:sp>
        <p:nvSpPr>
          <p:cNvPr id="5" name="Alt Bilgi Yer Tutucusu 4">
            <a:extLst>
              <a:ext uri="{FF2B5EF4-FFF2-40B4-BE49-F238E27FC236}">
                <a16:creationId xmlns:a16="http://schemas.microsoft.com/office/drawing/2014/main" id="{C3561AE7-9A0E-4848-ADB2-F6433FDA97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85BAE9BE-43F3-4C75-99FA-F78A725B9E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D6DE5C-8EBC-48C7-B752-D9536A98BF16}" type="slidenum">
              <a:rPr lang="tr-TR" smtClean="0"/>
              <a:t>‹#›</a:t>
            </a:fld>
            <a:endParaRPr lang="tr-TR"/>
          </a:p>
        </p:txBody>
      </p:sp>
    </p:spTree>
    <p:extLst>
      <p:ext uri="{BB962C8B-B14F-4D97-AF65-F5344CB8AC3E}">
        <p14:creationId xmlns:p14="http://schemas.microsoft.com/office/powerpoint/2010/main" val="1728411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dişli, çiçek, bitki, kivi içeren bir resim&#10;&#10;Açıklama otomatik olarak oluşturuldu">
            <a:extLst>
              <a:ext uri="{FF2B5EF4-FFF2-40B4-BE49-F238E27FC236}">
                <a16:creationId xmlns:a16="http://schemas.microsoft.com/office/drawing/2014/main" id="{95CFF385-A84A-4896-B5B8-8C8D62B2567F}"/>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469"/>
          <a:stretch/>
        </p:blipFill>
        <p:spPr>
          <a:xfrm>
            <a:off x="20" y="10"/>
            <a:ext cx="12188930" cy="6857990"/>
          </a:xfrm>
          <a:prstGeom prst="rect">
            <a:avLst/>
          </a:prstGeom>
        </p:spPr>
      </p:pic>
      <p:sp>
        <p:nvSpPr>
          <p:cNvPr id="2" name="Başlık 1">
            <a:extLst>
              <a:ext uri="{FF2B5EF4-FFF2-40B4-BE49-F238E27FC236}">
                <a16:creationId xmlns:a16="http://schemas.microsoft.com/office/drawing/2014/main" id="{E8F240B6-EB09-4C9D-A4A3-4B24F85A457D}"/>
              </a:ext>
            </a:extLst>
          </p:cNvPr>
          <p:cNvSpPr>
            <a:spLocks noGrp="1"/>
          </p:cNvSpPr>
          <p:nvPr>
            <p:ph type="ctrTitle"/>
          </p:nvPr>
        </p:nvSpPr>
        <p:spPr>
          <a:xfrm>
            <a:off x="1524000" y="1122363"/>
            <a:ext cx="9144000" cy="3063240"/>
          </a:xfrm>
        </p:spPr>
        <p:txBody>
          <a:bodyPr>
            <a:normAutofit/>
          </a:bodyPr>
          <a:lstStyle/>
          <a:p>
            <a:r>
              <a:rPr lang="en-US" sz="6600" b="0" i="0">
                <a:solidFill>
                  <a:srgbClr val="FFFFFF"/>
                </a:solidFill>
                <a:effectLst/>
                <a:latin typeface="-apple-system"/>
              </a:rPr>
              <a:t>Hospital </a:t>
            </a:r>
            <a:r>
              <a:rPr lang="tr-TR" sz="6600" b="0" i="0">
                <a:solidFill>
                  <a:srgbClr val="FFFFFF"/>
                </a:solidFill>
                <a:effectLst/>
                <a:latin typeface="-apple-system"/>
              </a:rPr>
              <a:t>O</a:t>
            </a:r>
            <a:r>
              <a:rPr lang="en-US" sz="6600" b="0" i="0">
                <a:solidFill>
                  <a:srgbClr val="FFFFFF"/>
                </a:solidFill>
                <a:effectLst/>
                <a:latin typeface="-apple-system"/>
              </a:rPr>
              <a:t>ccupancy </a:t>
            </a:r>
            <a:r>
              <a:rPr lang="tr-TR" sz="6600" b="0" i="0">
                <a:solidFill>
                  <a:srgbClr val="FFFFFF"/>
                </a:solidFill>
                <a:effectLst/>
                <a:latin typeface="-apple-system"/>
              </a:rPr>
              <a:t>R</a:t>
            </a:r>
            <a:r>
              <a:rPr lang="en-US" sz="6600" b="0" i="0">
                <a:solidFill>
                  <a:srgbClr val="FFFFFF"/>
                </a:solidFill>
                <a:effectLst/>
                <a:latin typeface="-apple-system"/>
              </a:rPr>
              <a:t>ates in Turkey </a:t>
            </a:r>
            <a:r>
              <a:rPr lang="tr-TR" sz="6600" b="0" i="0">
                <a:solidFill>
                  <a:srgbClr val="FFFFFF"/>
                </a:solidFill>
                <a:effectLst/>
                <a:latin typeface="-apple-system"/>
              </a:rPr>
              <a:t>D</a:t>
            </a:r>
            <a:r>
              <a:rPr lang="en-US" sz="6600" b="0" i="0">
                <a:solidFill>
                  <a:srgbClr val="FFFFFF"/>
                </a:solidFill>
                <a:effectLst/>
                <a:latin typeface="-apple-system"/>
              </a:rPr>
              <a:t>uring the Covid-19 </a:t>
            </a:r>
            <a:r>
              <a:rPr lang="tr-TR" sz="6600" b="0" i="0">
                <a:solidFill>
                  <a:srgbClr val="FFFFFF"/>
                </a:solidFill>
                <a:effectLst/>
                <a:latin typeface="-apple-system"/>
              </a:rPr>
              <a:t>P</a:t>
            </a:r>
            <a:r>
              <a:rPr lang="en-US" sz="6600" b="0" i="0">
                <a:solidFill>
                  <a:srgbClr val="FFFFFF"/>
                </a:solidFill>
                <a:effectLst/>
                <a:latin typeface="-apple-system"/>
              </a:rPr>
              <a:t>rocess</a:t>
            </a:r>
            <a:endParaRPr lang="tr-TR" sz="6600">
              <a:solidFill>
                <a:srgbClr val="FFFFFF"/>
              </a:solidFill>
            </a:endParaRPr>
          </a:p>
        </p:txBody>
      </p:sp>
      <p:sp>
        <p:nvSpPr>
          <p:cNvPr id="3" name="Alt Başlık 2">
            <a:extLst>
              <a:ext uri="{FF2B5EF4-FFF2-40B4-BE49-F238E27FC236}">
                <a16:creationId xmlns:a16="http://schemas.microsoft.com/office/drawing/2014/main" id="{28892832-1D0F-42F1-B8B2-88BA2B03B1D8}"/>
              </a:ext>
            </a:extLst>
          </p:cNvPr>
          <p:cNvSpPr>
            <a:spLocks noGrp="1"/>
          </p:cNvSpPr>
          <p:nvPr>
            <p:ph type="subTitle" idx="1"/>
          </p:nvPr>
        </p:nvSpPr>
        <p:spPr>
          <a:xfrm>
            <a:off x="1527048" y="4599432"/>
            <a:ext cx="9144000" cy="1536192"/>
          </a:xfrm>
        </p:spPr>
        <p:txBody>
          <a:bodyPr>
            <a:normAutofit/>
          </a:bodyPr>
          <a:lstStyle/>
          <a:p>
            <a:br>
              <a:rPr lang="tr-TR">
                <a:solidFill>
                  <a:srgbClr val="FFFFFF"/>
                </a:solidFill>
              </a:rPr>
            </a:br>
            <a:br>
              <a:rPr lang="tr-TR">
                <a:solidFill>
                  <a:srgbClr val="FFFFFF"/>
                </a:solidFill>
              </a:rPr>
            </a:br>
            <a:r>
              <a:rPr lang="tr-TR">
                <a:solidFill>
                  <a:srgbClr val="FFFFFF"/>
                </a:solidFill>
              </a:rPr>
              <a:t>Prepared by Duygu Uçgun</a:t>
            </a:r>
          </a:p>
        </p:txBody>
      </p:sp>
      <p:sp>
        <p:nvSpPr>
          <p:cNvPr id="1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212149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71000">
              <a:schemeClr val="accent1">
                <a:lumMod val="40000"/>
                <a:lumOff val="60000"/>
              </a:schemeClr>
            </a:gs>
            <a:gs pos="60000">
              <a:schemeClr val="accent1">
                <a:lumMod val="95000"/>
                <a:lumOff val="5000"/>
              </a:schemeClr>
            </a:gs>
            <a:gs pos="76000">
              <a:schemeClr val="accent1">
                <a:lumMod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 name="Rectangle 2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a:extLst>
              <a:ext uri="{FF2B5EF4-FFF2-40B4-BE49-F238E27FC236}">
                <a16:creationId xmlns:a16="http://schemas.microsoft.com/office/drawing/2014/main" id="{2168B9F2-BB01-409F-9948-60C496726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4" y="716591"/>
            <a:ext cx="6025140" cy="5588317"/>
          </a:xfrm>
          <a:prstGeom prst="rect">
            <a:avLst/>
          </a:prstGeom>
        </p:spPr>
      </p:pic>
      <p:pic>
        <p:nvPicPr>
          <p:cNvPr id="5" name="İçerik Yer Tutucusu 4">
            <a:extLst>
              <a:ext uri="{FF2B5EF4-FFF2-40B4-BE49-F238E27FC236}">
                <a16:creationId xmlns:a16="http://schemas.microsoft.com/office/drawing/2014/main" id="{A767E657-93C5-4F77-8A1B-AE814CB7AF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40038" y="878030"/>
            <a:ext cx="5426878" cy="5426878"/>
          </a:xfrm>
          <a:prstGeom prst="rect">
            <a:avLst/>
          </a:prstGeom>
        </p:spPr>
      </p:pic>
    </p:spTree>
    <p:extLst>
      <p:ext uri="{BB962C8B-B14F-4D97-AF65-F5344CB8AC3E}">
        <p14:creationId xmlns:p14="http://schemas.microsoft.com/office/powerpoint/2010/main" val="1595389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55451182-5494-4387-98AA-9D607D7C36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457200"/>
            <a:ext cx="9906000" cy="5943600"/>
          </a:xfrm>
          <a:prstGeom prst="rect">
            <a:avLst/>
          </a:prstGeom>
        </p:spPr>
      </p:pic>
    </p:spTree>
    <p:extLst>
      <p:ext uri="{BB962C8B-B14F-4D97-AF65-F5344CB8AC3E}">
        <p14:creationId xmlns:p14="http://schemas.microsoft.com/office/powerpoint/2010/main" val="871214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etin kutusu 6">
            <a:extLst>
              <a:ext uri="{FF2B5EF4-FFF2-40B4-BE49-F238E27FC236}">
                <a16:creationId xmlns:a16="http://schemas.microsoft.com/office/drawing/2014/main" id="{49090F8F-7C4F-421E-B160-645CD2C824D9}"/>
              </a:ext>
            </a:extLst>
          </p:cNvPr>
          <p:cNvSpPr txBox="1"/>
          <p:nvPr/>
        </p:nvSpPr>
        <p:spPr>
          <a:xfrm>
            <a:off x="450166" y="2872899"/>
            <a:ext cx="4433503" cy="3688273"/>
          </a:xfrm>
          <a:prstGeom prst="rect">
            <a:avLst/>
          </a:prstGeom>
        </p:spPr>
        <p:txBody>
          <a:bodyPr vert="horz" lIns="91440" tIns="45720" rIns="91440" bIns="45720" rtlCol="0">
            <a:noAutofit/>
          </a:bodyPr>
          <a:lstStyle/>
          <a:p>
            <a:pPr>
              <a:lnSpc>
                <a:spcPct val="90000"/>
              </a:lnSpc>
              <a:spcAft>
                <a:spcPts val="600"/>
              </a:spcAft>
            </a:pPr>
            <a:r>
              <a:rPr lang="en-US" sz="2400" dirty="0"/>
              <a:t>During the Covid-19 process, bed occupancy rates in Turkey gradually increased. People could not find vacancies in hospitals. Private hospitals were not adequately equipped. Therefore, all the burden was in the hands of the State hospitals, that is, the State. Inspired by a scenario I witnessed, I decided to examine hospital occupancy rates.</a:t>
            </a:r>
          </a:p>
        </p:txBody>
      </p:sp>
      <p:pic>
        <p:nvPicPr>
          <p:cNvPr id="5" name="İçerik Yer Tutucusu 4">
            <a:extLst>
              <a:ext uri="{FF2B5EF4-FFF2-40B4-BE49-F238E27FC236}">
                <a16:creationId xmlns:a16="http://schemas.microsoft.com/office/drawing/2014/main" id="{870F82B2-DFCD-4C25-A782-79A6A1C7B5C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1790" r="2179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258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2">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Content Placeholder 8">
            <a:extLst>
              <a:ext uri="{FF2B5EF4-FFF2-40B4-BE49-F238E27FC236}">
                <a16:creationId xmlns:a16="http://schemas.microsoft.com/office/drawing/2014/main" id="{9A0962A1-B188-47EC-9FA6-974469CA5070}"/>
              </a:ext>
            </a:extLst>
          </p:cNvPr>
          <p:cNvSpPr>
            <a:spLocks noGrp="1"/>
          </p:cNvSpPr>
          <p:nvPr>
            <p:ph idx="1"/>
          </p:nvPr>
        </p:nvSpPr>
        <p:spPr>
          <a:xfrm>
            <a:off x="838200" y="1825625"/>
            <a:ext cx="5393361" cy="4351338"/>
          </a:xfrm>
        </p:spPr>
        <p:txBody>
          <a:bodyPr>
            <a:normAutofit/>
          </a:bodyPr>
          <a:lstStyle/>
          <a:p>
            <a:pPr marL="0" indent="0">
              <a:buNone/>
            </a:pPr>
            <a:r>
              <a:rPr lang="en-US" sz="2600" dirty="0"/>
              <a:t>Although the pandemic seemed to be under control in Turkey at first, it gradually turned into an increasingly difficult process due to psychological and social reasons. That's why I examined the beginning of the pandemic, namely April 2020, the times when the pandemic was felt the most in Turkey, in 3 different times: December 2020 and finally April 2021, which is a current time interval.</a:t>
            </a:r>
          </a:p>
        </p:txBody>
      </p:sp>
      <p:pic>
        <p:nvPicPr>
          <p:cNvPr id="5" name="İçerik Yer Tutucusu 4" descr="duvar, kıyafet, iç mekan, kişi içeren bir resim&#10;&#10;Açıklama otomatik olarak oluşturuldu">
            <a:extLst>
              <a:ext uri="{FF2B5EF4-FFF2-40B4-BE49-F238E27FC236}">
                <a16:creationId xmlns:a16="http://schemas.microsoft.com/office/drawing/2014/main" id="{896AF51E-E136-49E4-AB2B-6EA5DE754247}"/>
              </a:ext>
            </a:extLst>
          </p:cNvPr>
          <p:cNvPicPr>
            <a:picLocks noChangeAspect="1"/>
          </p:cNvPicPr>
          <p:nvPr/>
        </p:nvPicPr>
        <p:blipFill rotWithShape="1">
          <a:blip r:embed="rId2">
            <a:extLst>
              <a:ext uri="{28A0092B-C50C-407E-A947-70E740481C1C}">
                <a14:useLocalDpi xmlns:a14="http://schemas.microsoft.com/office/drawing/2010/main" val="0"/>
              </a:ext>
            </a:extLst>
          </a:blip>
          <a:srcRect l="24000" r="19752"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9"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4857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iç mekan, kalabalık, dağınık içeren bir resim&#10;&#10;Açıklama otomatik olarak oluşturuldu">
            <a:extLst>
              <a:ext uri="{FF2B5EF4-FFF2-40B4-BE49-F238E27FC236}">
                <a16:creationId xmlns:a16="http://schemas.microsoft.com/office/drawing/2014/main" id="{E6625C74-4893-4F64-807C-EBCD08C12D98}"/>
              </a:ext>
            </a:extLst>
          </p:cNvPr>
          <p:cNvPicPr>
            <a:picLocks noChangeAspect="1"/>
          </p:cNvPicPr>
          <p:nvPr/>
        </p:nvPicPr>
        <p:blipFill rotWithShape="1">
          <a:blip r:embed="rId2">
            <a:extLst>
              <a:ext uri="{28A0092B-C50C-407E-A947-70E740481C1C}">
                <a14:useLocalDpi xmlns:a14="http://schemas.microsoft.com/office/drawing/2010/main" val="0"/>
              </a:ext>
            </a:extLst>
          </a:blip>
          <a:srcRect r="5882" b="-1"/>
          <a:stretch/>
        </p:blipFill>
        <p:spPr>
          <a:xfrm>
            <a:off x="2522356" y="10"/>
            <a:ext cx="9669642" cy="6857990"/>
          </a:xfrm>
          <a:prstGeom prst="rect">
            <a:avLst/>
          </a:prstGeom>
        </p:spPr>
      </p:pic>
      <p:sp>
        <p:nvSpPr>
          <p:cNvPr id="26" name="Rectangle 2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8">
            <a:extLst>
              <a:ext uri="{FF2B5EF4-FFF2-40B4-BE49-F238E27FC236}">
                <a16:creationId xmlns:a16="http://schemas.microsoft.com/office/drawing/2014/main" id="{6AF62783-B191-40D6-A00D-7B4254253793}"/>
              </a:ext>
            </a:extLst>
          </p:cNvPr>
          <p:cNvSpPr>
            <a:spLocks noGrp="1"/>
          </p:cNvSpPr>
          <p:nvPr>
            <p:ph idx="1"/>
          </p:nvPr>
        </p:nvSpPr>
        <p:spPr>
          <a:xfrm>
            <a:off x="303628" y="386852"/>
            <a:ext cx="2847535" cy="6140557"/>
          </a:xfrm>
        </p:spPr>
        <p:txBody>
          <a:bodyPr>
            <a:noAutofit/>
          </a:bodyPr>
          <a:lstStyle/>
          <a:p>
            <a:pPr marL="0" indent="0">
              <a:buNone/>
            </a:pPr>
            <a:r>
              <a:rPr lang="en-US" sz="2400" dirty="0"/>
              <a:t>Non-compliance with the measures, insufficient measures, the psychological effects of health workers and the perspective of citizens on the pandemic process have been effective in the increase in hospital occupancy rates. However, Turkey has carried out the pandemic process to a large extent in comparison with other countries.</a:t>
            </a:r>
          </a:p>
        </p:txBody>
      </p:sp>
    </p:spTree>
    <p:extLst>
      <p:ext uri="{BB962C8B-B14F-4D97-AF65-F5344CB8AC3E}">
        <p14:creationId xmlns:p14="http://schemas.microsoft.com/office/powerpoint/2010/main" val="260127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iç mekan, yer, hazırlarken, kalabalık içeren bir resim&#10;&#10;Açıklama otomatik olarak oluşturuldu">
            <a:extLst>
              <a:ext uri="{FF2B5EF4-FFF2-40B4-BE49-F238E27FC236}">
                <a16:creationId xmlns:a16="http://schemas.microsoft.com/office/drawing/2014/main" id="{F6862C1C-8CE8-43CC-BBE7-2F7636847448}"/>
              </a:ext>
            </a:extLst>
          </p:cNvPr>
          <p:cNvPicPr>
            <a:picLocks noChangeAspect="1"/>
          </p:cNvPicPr>
          <p:nvPr/>
        </p:nvPicPr>
        <p:blipFill rotWithShape="1">
          <a:blip r:embed="rId2">
            <a:extLst>
              <a:ext uri="{28A0092B-C50C-407E-A947-70E740481C1C}">
                <a14:useLocalDpi xmlns:a14="http://schemas.microsoft.com/office/drawing/2010/main" val="0"/>
              </a:ext>
            </a:extLst>
          </a:blip>
          <a:srcRect b="2511"/>
          <a:stretch/>
        </p:blipFill>
        <p:spPr>
          <a:xfrm>
            <a:off x="2522356" y="10"/>
            <a:ext cx="9669642" cy="6857990"/>
          </a:xfrm>
          <a:prstGeom prst="rect">
            <a:avLst/>
          </a:prstGeom>
        </p:spPr>
      </p:pic>
      <p:sp>
        <p:nvSpPr>
          <p:cNvPr id="25" name="Rectangle 2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8">
            <a:extLst>
              <a:ext uri="{FF2B5EF4-FFF2-40B4-BE49-F238E27FC236}">
                <a16:creationId xmlns:a16="http://schemas.microsoft.com/office/drawing/2014/main" id="{B478DCC2-E90E-4117-A051-1DACB9D9F7F1}"/>
              </a:ext>
            </a:extLst>
          </p:cNvPr>
          <p:cNvSpPr>
            <a:spLocks noGrp="1"/>
          </p:cNvSpPr>
          <p:nvPr>
            <p:ph idx="1"/>
          </p:nvPr>
        </p:nvSpPr>
        <p:spPr>
          <a:xfrm>
            <a:off x="205154" y="858618"/>
            <a:ext cx="3822189" cy="4726255"/>
          </a:xfrm>
        </p:spPr>
        <p:txBody>
          <a:bodyPr>
            <a:noAutofit/>
          </a:bodyPr>
          <a:lstStyle/>
          <a:p>
            <a:pPr marL="0" indent="0">
              <a:buNone/>
            </a:pPr>
            <a:r>
              <a:rPr lang="en-US" sz="2400" dirty="0"/>
              <a:t>The psychological effects of hospital staff were one of the factors I encountered the most. It was a miracle that the tired doctors and nurses were able to work in the hospital. The perfect progress of this process could not have been expected anyway. But the health system has been seriously challenged during the pandemic period.</a:t>
            </a:r>
          </a:p>
        </p:txBody>
      </p:sp>
    </p:spTree>
    <p:extLst>
      <p:ext uri="{BB962C8B-B14F-4D97-AF65-F5344CB8AC3E}">
        <p14:creationId xmlns:p14="http://schemas.microsoft.com/office/powerpoint/2010/main" val="3358017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içeren bir resim&#10;&#10;Açıklama otomatik olarak oluşturuldu">
            <a:extLst>
              <a:ext uri="{FF2B5EF4-FFF2-40B4-BE49-F238E27FC236}">
                <a16:creationId xmlns:a16="http://schemas.microsoft.com/office/drawing/2014/main" id="{11ACC170-121F-40AC-8887-7C5672E67C38}"/>
              </a:ext>
            </a:extLst>
          </p:cNvPr>
          <p:cNvPicPr>
            <a:picLocks noChangeAspect="1"/>
          </p:cNvPicPr>
          <p:nvPr/>
        </p:nvPicPr>
        <p:blipFill rotWithShape="1">
          <a:blip r:embed="rId2">
            <a:extLst>
              <a:ext uri="{28A0092B-C50C-407E-A947-70E740481C1C}">
                <a14:useLocalDpi xmlns:a14="http://schemas.microsoft.com/office/drawing/2010/main" val="0"/>
              </a:ext>
            </a:extLst>
          </a:blip>
          <a:srcRect l="11722" r="8967"/>
          <a:stretch/>
        </p:blipFill>
        <p:spPr>
          <a:xfrm>
            <a:off x="2522356" y="10"/>
            <a:ext cx="9669642" cy="6857990"/>
          </a:xfrm>
          <a:prstGeom prst="rect">
            <a:avLst/>
          </a:prstGeom>
        </p:spPr>
      </p:pic>
      <p:sp>
        <p:nvSpPr>
          <p:cNvPr id="29" name="Rectangle 2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8">
            <a:extLst>
              <a:ext uri="{FF2B5EF4-FFF2-40B4-BE49-F238E27FC236}">
                <a16:creationId xmlns:a16="http://schemas.microsoft.com/office/drawing/2014/main" id="{89B0957B-1A0B-494B-8EAE-D91CF13DC466}"/>
              </a:ext>
            </a:extLst>
          </p:cNvPr>
          <p:cNvSpPr>
            <a:spLocks noGrp="1"/>
          </p:cNvSpPr>
          <p:nvPr>
            <p:ph idx="1"/>
          </p:nvPr>
        </p:nvSpPr>
        <p:spPr>
          <a:xfrm>
            <a:off x="162951" y="253709"/>
            <a:ext cx="5168704" cy="6456580"/>
          </a:xfrm>
        </p:spPr>
        <p:txBody>
          <a:bodyPr>
            <a:noAutofit/>
          </a:bodyPr>
          <a:lstStyle/>
          <a:p>
            <a:pPr marL="0" indent="0">
              <a:buNone/>
            </a:pPr>
            <a:r>
              <a:rPr lang="en-US" sz="2600" dirty="0"/>
              <a:t>I visualized the data sets I created on the hospital occupancy rates in Turkey and made them ready for presentation. There were many issues that I encountered in this review. The only reason for this is that the pandemic process is still ongoing. The covid-19 pandemic, which is a global epidemic, has led to interpersonal problems, discussions and chaos. I was able to see this more clearly when trying to collect data in this project. Many sources do not believe the accuracy of the data published by the health ministry in Turkey. But I created these datasets using many sources.</a:t>
            </a:r>
          </a:p>
        </p:txBody>
      </p:sp>
    </p:spTree>
    <p:extLst>
      <p:ext uri="{BB962C8B-B14F-4D97-AF65-F5344CB8AC3E}">
        <p14:creationId xmlns:p14="http://schemas.microsoft.com/office/powerpoint/2010/main" val="3314152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EC5A3060-0824-4647-B363-1748766A3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481" y="1968914"/>
            <a:ext cx="4632383" cy="3011049"/>
          </a:xfrm>
          <a:prstGeom prst="rect">
            <a:avLst/>
          </a:prstGeom>
        </p:spPr>
      </p:pic>
      <p:pic>
        <p:nvPicPr>
          <p:cNvPr id="5" name="İçerik Yer Tutucusu 4" descr="metin içeren bir resim&#10;&#10;Açıklama otomatik olarak oluşturuldu">
            <a:extLst>
              <a:ext uri="{FF2B5EF4-FFF2-40B4-BE49-F238E27FC236}">
                <a16:creationId xmlns:a16="http://schemas.microsoft.com/office/drawing/2014/main" id="{4B704D4D-C335-4DE6-90CE-A96C406B4E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6029" y="1687267"/>
            <a:ext cx="6731338" cy="3483466"/>
          </a:xfrm>
          <a:prstGeom prst="rect">
            <a:avLst/>
          </a:prstGeom>
        </p:spPr>
      </p:pic>
    </p:spTree>
    <p:extLst>
      <p:ext uri="{BB962C8B-B14F-4D97-AF65-F5344CB8AC3E}">
        <p14:creationId xmlns:p14="http://schemas.microsoft.com/office/powerpoint/2010/main" val="2413668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çerik Yer Tutucusu 8">
            <a:extLst>
              <a:ext uri="{FF2B5EF4-FFF2-40B4-BE49-F238E27FC236}">
                <a16:creationId xmlns:a16="http://schemas.microsoft.com/office/drawing/2014/main" id="{D13DF7F8-A176-4A72-A526-F8E3B0F7E2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677" y="0"/>
            <a:ext cx="6857572" cy="6857572"/>
          </a:xfrm>
          <a:prstGeom prst="rect">
            <a:avLst/>
          </a:prstGeom>
        </p:spPr>
      </p:pic>
    </p:spTree>
    <p:extLst>
      <p:ext uri="{BB962C8B-B14F-4D97-AF65-F5344CB8AC3E}">
        <p14:creationId xmlns:p14="http://schemas.microsoft.com/office/powerpoint/2010/main" val="3356687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60000">
              <a:schemeClr val="accent1">
                <a:lumMod val="95000"/>
                <a:lumOff val="5000"/>
              </a:schemeClr>
            </a:gs>
            <a:gs pos="76000">
              <a:schemeClr val="accent1">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çerik Yer Tutucusu 8">
            <a:extLst>
              <a:ext uri="{FF2B5EF4-FFF2-40B4-BE49-F238E27FC236}">
                <a16:creationId xmlns:a16="http://schemas.microsoft.com/office/drawing/2014/main" id="{27E4AA9C-45CF-45B3-ABD7-355B6EC469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2770" y="0"/>
            <a:ext cx="7526962" cy="6857570"/>
          </a:xfrm>
        </p:spPr>
      </p:pic>
    </p:spTree>
    <p:extLst>
      <p:ext uri="{BB962C8B-B14F-4D97-AF65-F5344CB8AC3E}">
        <p14:creationId xmlns:p14="http://schemas.microsoft.com/office/powerpoint/2010/main" val="5311487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378</Words>
  <Application>Microsoft Office PowerPoint</Application>
  <PresentationFormat>Geniş ekran</PresentationFormat>
  <Paragraphs>7</Paragraphs>
  <Slides>11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11</vt:i4>
      </vt:variant>
    </vt:vector>
  </HeadingPairs>
  <TitlesOfParts>
    <vt:vector size="16" baseType="lpstr">
      <vt:lpstr>-apple-system</vt:lpstr>
      <vt:lpstr>Arial</vt:lpstr>
      <vt:lpstr>Calibri</vt:lpstr>
      <vt:lpstr>Calibri Light</vt:lpstr>
      <vt:lpstr>Office Teması</vt:lpstr>
      <vt:lpstr>Hospital Occupancy Rates in Turkey During the Covid-19 Process</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DUYGU UÇGUN</dc:creator>
  <cp:lastModifiedBy>DUYGU UÇGUN</cp:lastModifiedBy>
  <cp:revision>8</cp:revision>
  <dcterms:created xsi:type="dcterms:W3CDTF">2021-05-16T21:30:05Z</dcterms:created>
  <dcterms:modified xsi:type="dcterms:W3CDTF">2021-05-31T22:49:27Z</dcterms:modified>
</cp:coreProperties>
</file>