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56" r:id="rId5"/>
    <p:sldId id="258" r:id="rId6"/>
    <p:sldId id="259" r:id="rId7"/>
    <p:sldId id="260" r:id="rId8"/>
    <p:sldId id="261" r:id="rId9"/>
    <p:sldId id="263" r:id="rId10"/>
    <p:sldId id="264" r:id="rId11"/>
    <p:sldId id="262" r:id="rId12"/>
    <p:sldId id="265" r:id="rId13"/>
    <p:sldId id="268" r:id="rId14"/>
    <p:sldId id="269"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5" d="100"/>
          <a:sy n="75" d="100"/>
        </p:scale>
        <p:origin x="77" y="24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15E0B-C887-49FA-9653-9B9B3830E865}" type="datetimeFigureOut">
              <a:rPr lang="tr-TR" smtClean="0"/>
              <a:t>19.05.2024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37EC8-831C-48AF-9A51-C1FB6325D652}" type="slidenum">
              <a:rPr lang="tr-TR" smtClean="0"/>
              <a:t>‹#›</a:t>
            </a:fld>
            <a:endParaRPr lang="tr-TR"/>
          </a:p>
        </p:txBody>
      </p:sp>
    </p:spTree>
    <p:extLst>
      <p:ext uri="{BB962C8B-B14F-4D97-AF65-F5344CB8AC3E}">
        <p14:creationId xmlns:p14="http://schemas.microsoft.com/office/powerpoint/2010/main" val="169865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6F37EC8-831C-48AF-9A51-C1FB6325D652}" type="slidenum">
              <a:rPr lang="tr-TR" smtClean="0"/>
              <a:t>6</a:t>
            </a:fld>
            <a:endParaRPr lang="tr-TR"/>
          </a:p>
        </p:txBody>
      </p:sp>
    </p:spTree>
    <p:extLst>
      <p:ext uri="{BB962C8B-B14F-4D97-AF65-F5344CB8AC3E}">
        <p14:creationId xmlns:p14="http://schemas.microsoft.com/office/powerpoint/2010/main" val="53092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6F37EC8-831C-48AF-9A51-C1FB6325D652}" type="slidenum">
              <a:rPr lang="tr-TR" smtClean="0"/>
              <a:t>7</a:t>
            </a:fld>
            <a:endParaRPr lang="tr-TR"/>
          </a:p>
        </p:txBody>
      </p:sp>
    </p:spTree>
    <p:extLst>
      <p:ext uri="{BB962C8B-B14F-4D97-AF65-F5344CB8AC3E}">
        <p14:creationId xmlns:p14="http://schemas.microsoft.com/office/powerpoint/2010/main" val="20868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Performance Over Time</a:t>
            </a:r>
            <a:endParaRPr dirty="0"/>
          </a:p>
          <a:p>
            <a:r>
              <a:rPr b="0" dirty="0"/>
              <a:t>No alt text provided</a:t>
            </a:r>
            <a:endParaRPr dirty="0"/>
          </a:p>
          <a:p>
            <a:endParaRPr dirty="0"/>
          </a:p>
          <a:p>
            <a:r>
              <a:rPr b="1" dirty="0"/>
              <a:t>Profit Margin Trend</a:t>
            </a:r>
            <a:endParaRPr dirty="0"/>
          </a:p>
          <a:p>
            <a:r>
              <a:rPr b="0" dirty="0"/>
              <a:t>No alt text provided</a:t>
            </a:r>
            <a:endParaRPr dirty="0"/>
          </a:p>
          <a:p>
            <a:endParaRPr dirty="0"/>
          </a:p>
          <a:p>
            <a:r>
              <a:rPr b="1" dirty="0"/>
              <a:t>Customer Segmentation by Order Frequency</a:t>
            </a:r>
            <a:endParaRPr dirty="0"/>
          </a:p>
          <a:p>
            <a:r>
              <a:rPr b="0" dirty="0"/>
              <a:t>No alt text provided</a:t>
            </a:r>
            <a:endParaRPr dirty="0"/>
          </a:p>
          <a:p>
            <a:endParaRPr dirty="0"/>
          </a:p>
          <a:p>
            <a:r>
              <a:rPr b="1" dirty="0"/>
              <a:t>High-Value Customers Analysis</a:t>
            </a:r>
            <a:endParaRPr dirty="0"/>
          </a:p>
          <a:p>
            <a:r>
              <a:rPr b="0" dirty="0"/>
              <a:t>No alt text provided</a:t>
            </a:r>
            <a:endParaRPr dirty="0"/>
          </a:p>
          <a:p>
            <a:endParaRPr dirty="0"/>
          </a:p>
          <a:p>
            <a:r>
              <a:rPr b="1" dirty="0"/>
              <a:t>Product Sales Distribution</a:t>
            </a:r>
            <a:endParaRPr dirty="0"/>
          </a:p>
          <a:p>
            <a:r>
              <a:rPr b="0" dirty="0"/>
              <a:t>No alt text provided</a:t>
            </a:r>
            <a:endParaRPr dirty="0"/>
          </a:p>
          <a:p>
            <a:endParaRPr dirty="0"/>
          </a:p>
          <a:p>
            <a:r>
              <a:rPr b="1" dirty="0"/>
              <a:t>Seasonal Sales Trends</a:t>
            </a:r>
            <a:endParaRPr dirty="0"/>
          </a:p>
          <a:p>
            <a:r>
              <a:rPr b="0" dirty="0"/>
              <a:t>No alt text provided</a:t>
            </a:r>
            <a:endParaRPr dirty="0"/>
          </a:p>
          <a:p>
            <a:endParaRPr dirty="0"/>
          </a:p>
          <a:p>
            <a:r>
              <a:rPr b="1" dirty="0"/>
              <a:t>Discount Impact on Sales</a:t>
            </a:r>
            <a:endParaRPr dirty="0"/>
          </a:p>
          <a:p>
            <a:r>
              <a:rPr b="0" dirty="0"/>
              <a:t>No alt text provided</a:t>
            </a:r>
            <a:endParaRPr dirty="0"/>
          </a:p>
          <a:p>
            <a:endParaRPr dirty="0"/>
          </a:p>
          <a:p>
            <a:r>
              <a:rPr b="1" dirty="0"/>
              <a:t>Product Profitability Analysis</a:t>
            </a:r>
            <a:endParaRPr dirty="0"/>
          </a:p>
          <a:p>
            <a:r>
              <a:rPr b="0" dirty="0"/>
              <a:t>No alt text provided</a:t>
            </a:r>
            <a:endParaRPr dirty="0"/>
          </a:p>
          <a:p>
            <a:endParaRPr dirty="0"/>
          </a:p>
          <a:p>
            <a:r>
              <a:rPr b="1" dirty="0"/>
              <a:t>Average Order Value by Customer Segment</a:t>
            </a:r>
            <a:endParaRPr dirty="0"/>
          </a:p>
          <a:p>
            <a:r>
              <a:rPr b="0" dirty="0"/>
              <a:t>No alt text provided</a:t>
            </a:r>
            <a:endParaRPr dirty="0"/>
          </a:p>
          <a:p>
            <a:endParaRPr dirty="0"/>
          </a:p>
          <a:p>
            <a:r>
              <a:rPr b="1" dirty="0"/>
              <a:t>Order Processing Time Analysis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d153931-35df-456e-9b04-1f17c6f5d43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8d153931-35df-456e-9b04-1f17c6f5d43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tr-TR" sz="6000" dirty="0">
                <a:solidFill>
                  <a:schemeClr val="bg2">
                    <a:lumMod val="10000"/>
                  </a:schemeClr>
                </a:solidFill>
                <a:latin typeface="Times New Roman" panose="02020603050405020304" pitchFamily="18" charset="0"/>
                <a:cs typeface="Times New Roman" panose="02020603050405020304" pitchFamily="18" charset="0"/>
              </a:rPr>
              <a:t>Final Project</a:t>
            </a:r>
            <a:endParaRPr kumimoji="0" lang="en-US" sz="6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cs typeface="Times New Roman" panose="02020603050405020304" pitchFamily="18"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694529" y="4846506"/>
            <a:ext cx="4278304" cy="1323439"/>
          </a:xfrm>
          <a:prstGeom prst="rect">
            <a:avLst/>
          </a:prstGeom>
          <a:noFill/>
        </p:spPr>
        <p:txBody>
          <a:bodyPr wrap="square" rtlCol="0">
            <a:spAutoFit/>
          </a:bodyPr>
          <a:lstStyle/>
          <a:p>
            <a:r>
              <a:rPr lang="tr-TR" sz="2000" b="1" dirty="0">
                <a:solidFill>
                  <a:schemeClr val="bg1"/>
                </a:solidFill>
                <a:latin typeface="Times New Roman" panose="02020603050405020304" pitchFamily="18" charset="0"/>
                <a:ea typeface="Segoe UI Semibold" charset="0"/>
                <a:cs typeface="Times New Roman" panose="02020603050405020304" pitchFamily="18" charset="0"/>
              </a:rPr>
              <a:t>Cansu Kartal 211005025</a:t>
            </a:r>
          </a:p>
          <a:p>
            <a:r>
              <a:rPr lang="tr-TR" sz="2000" b="1" i="0" dirty="0">
                <a:solidFill>
                  <a:schemeClr val="bg1"/>
                </a:solidFill>
                <a:latin typeface="Times New Roman" panose="02020603050405020304" pitchFamily="18" charset="0"/>
                <a:ea typeface="Segoe UI Semibold" charset="0"/>
                <a:cs typeface="Times New Roman" panose="02020603050405020304" pitchFamily="18" charset="0"/>
              </a:rPr>
              <a:t>Duygu Hilal Çetin 211005</a:t>
            </a:r>
            <a:r>
              <a:rPr lang="tr-TR" sz="2000" b="1" dirty="0">
                <a:solidFill>
                  <a:schemeClr val="bg1"/>
                </a:solidFill>
                <a:latin typeface="Times New Roman" panose="02020603050405020304" pitchFamily="18" charset="0"/>
                <a:ea typeface="Segoe UI Semibold" charset="0"/>
                <a:cs typeface="Times New Roman" panose="02020603050405020304" pitchFamily="18" charset="0"/>
              </a:rPr>
              <a:t>002</a:t>
            </a:r>
          </a:p>
          <a:p>
            <a:r>
              <a:rPr lang="tr-TR" sz="2000" b="1" i="0" dirty="0">
                <a:solidFill>
                  <a:schemeClr val="bg1"/>
                </a:solidFill>
                <a:latin typeface="Times New Roman" panose="02020603050405020304" pitchFamily="18" charset="0"/>
                <a:ea typeface="Segoe UI Semibold" charset="0"/>
                <a:cs typeface="Times New Roman" panose="02020603050405020304" pitchFamily="18" charset="0"/>
              </a:rPr>
              <a:t>Ayşe Melek Uzun 211005036</a:t>
            </a:r>
          </a:p>
          <a:p>
            <a:r>
              <a:rPr lang="tr-TR" sz="2000" b="1" dirty="0">
                <a:solidFill>
                  <a:schemeClr val="bg1"/>
                </a:solidFill>
                <a:latin typeface="Times New Roman" panose="02020603050405020304" pitchFamily="18" charset="0"/>
                <a:ea typeface="Segoe UI Semibold" charset="0"/>
                <a:cs typeface="Times New Roman" panose="02020603050405020304" pitchFamily="18" charset="0"/>
              </a:rPr>
              <a:t>Beyzanur </a:t>
            </a:r>
            <a:r>
              <a:rPr lang="tr-TR" sz="2000" b="1" dirty="0" err="1">
                <a:solidFill>
                  <a:schemeClr val="bg1"/>
                </a:solidFill>
                <a:latin typeface="Times New Roman" panose="02020603050405020304" pitchFamily="18" charset="0"/>
                <a:ea typeface="Segoe UI Semibold" charset="0"/>
                <a:cs typeface="Times New Roman" panose="02020603050405020304" pitchFamily="18" charset="0"/>
              </a:rPr>
              <a:t>Kanbay</a:t>
            </a:r>
            <a:r>
              <a:rPr lang="tr-TR" sz="2000" b="1" dirty="0">
                <a:solidFill>
                  <a:schemeClr val="bg1"/>
                </a:solidFill>
                <a:latin typeface="Times New Roman" panose="02020603050405020304" pitchFamily="18" charset="0"/>
                <a:ea typeface="Segoe UI Semibold" charset="0"/>
                <a:cs typeface="Times New Roman" panose="02020603050405020304" pitchFamily="18" charset="0"/>
              </a:rPr>
              <a:t> 211005053</a:t>
            </a:r>
            <a:endParaRPr lang="en-US" sz="2000" b="1" i="0" dirty="0">
              <a:solidFill>
                <a:schemeClr val="bg1"/>
              </a:solidFill>
              <a:latin typeface="Times New Roman" panose="02020603050405020304" pitchFamily="18" charset="0"/>
              <a:ea typeface="Segoe UI Semibold" charset="0"/>
              <a:cs typeface="Times New Roman" panose="02020603050405020304" pitchFamily="18"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314960"/>
            <a:ext cx="7172960" cy="707886"/>
          </a:xfrm>
          <a:prstGeom prst="rect">
            <a:avLst/>
          </a:prstGeom>
          <a:noFill/>
        </p:spPr>
        <p:txBody>
          <a:bodyPr wrap="square" rtlCol="0">
            <a:spAutoFit/>
          </a:bodyPr>
          <a:lstStyle/>
          <a:p>
            <a:r>
              <a:rPr lang="tr-TR" sz="4000" dirty="0">
                <a:solidFill>
                  <a:schemeClr val="bg2">
                    <a:lumMod val="10000"/>
                  </a:schemeClr>
                </a:solidFill>
                <a:latin typeface="Times New Roman" panose="02020603050405020304" pitchFamily="18" charset="0"/>
                <a:cs typeface="Times New Roman" panose="02020603050405020304" pitchFamily="18" charset="0"/>
              </a:rPr>
              <a:t>Data Analysis</a:t>
            </a: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375920" y="1353057"/>
            <a:ext cx="11643360" cy="496034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altLang="tr-TR" dirty="0">
                <a:solidFill>
                  <a:srgbClr val="202124"/>
                </a:solidFill>
                <a:latin typeface="inherit"/>
              </a:rPr>
              <a:t>Sales decrease in the summer months and increase in the spring months.</a:t>
            </a:r>
          </a:p>
          <a:p>
            <a:pPr lvl="0" eaLnBrk="0" fontAlgn="base" hangingPunct="0">
              <a:spcBef>
                <a:spcPct val="0"/>
              </a:spcBef>
              <a:spcAft>
                <a:spcPct val="0"/>
              </a:spcAft>
            </a:pPr>
            <a:endParaRPr lang="tr-TR" altLang="tr-TR" dirty="0">
              <a:solidFill>
                <a:srgbClr val="202124"/>
              </a:solidFill>
              <a:latin typeface="inherit"/>
            </a:endParaRPr>
          </a:p>
          <a:p>
            <a:pPr lvl="0" eaLnBrk="0" fontAlgn="base" hangingPunct="0">
              <a:spcBef>
                <a:spcPct val="0"/>
              </a:spcBef>
              <a:spcAft>
                <a:spcPct val="0"/>
              </a:spcAft>
            </a:pPr>
            <a:r>
              <a:rPr lang="en-US" altLang="tr-TR" dirty="0">
                <a:solidFill>
                  <a:srgbClr val="202124"/>
                </a:solidFill>
                <a:latin typeface="inherit"/>
              </a:rPr>
              <a:t>The "Chairs" category was determined as the best-selling product category, and it was determined that customers showed more interest in these products.</a:t>
            </a:r>
          </a:p>
          <a:p>
            <a:pPr lvl="0" eaLnBrk="0" fontAlgn="base" hangingPunct="0">
              <a:spcBef>
                <a:spcPct val="0"/>
              </a:spcBef>
              <a:spcAft>
                <a:spcPct val="0"/>
              </a:spcAft>
            </a:pPr>
            <a:endParaRPr lang="tr-TR" altLang="tr-TR" dirty="0">
              <a:solidFill>
                <a:srgbClr val="202124"/>
              </a:solidFill>
              <a:latin typeface="inherit"/>
            </a:endParaRPr>
          </a:p>
          <a:p>
            <a:pPr lvl="0" eaLnBrk="0" fontAlgn="base" hangingPunct="0">
              <a:spcBef>
                <a:spcPct val="0"/>
              </a:spcBef>
              <a:spcAft>
                <a:spcPct val="0"/>
              </a:spcAft>
            </a:pPr>
            <a:r>
              <a:rPr lang="en-US" altLang="tr-TR" dirty="0">
                <a:solidFill>
                  <a:srgbClr val="202124"/>
                </a:solidFill>
                <a:latin typeface="inherit"/>
              </a:rPr>
              <a:t>The "Consumer" customer segment was determined as the customer segment with the highest value for the company. It was observed that customers in this segment generally made purchases of higher amounts and contributed significantly to the company's revenues.</a:t>
            </a:r>
          </a:p>
          <a:p>
            <a:pPr lvl="0" eaLnBrk="0" fontAlgn="base" hangingPunct="0">
              <a:spcBef>
                <a:spcPct val="0"/>
              </a:spcBef>
              <a:spcAft>
                <a:spcPct val="0"/>
              </a:spcAft>
            </a:pPr>
            <a:endParaRPr lang="tr-TR" altLang="tr-TR" dirty="0">
              <a:solidFill>
                <a:srgbClr val="202124"/>
              </a:solidFill>
              <a:latin typeface="inherit"/>
            </a:endParaRPr>
          </a:p>
          <a:p>
            <a:pPr lvl="0" eaLnBrk="0" fontAlgn="base" hangingPunct="0">
              <a:spcBef>
                <a:spcPct val="0"/>
              </a:spcBef>
              <a:spcAft>
                <a:spcPct val="0"/>
              </a:spcAft>
            </a:pPr>
            <a:r>
              <a:rPr lang="en-US" altLang="tr-TR" dirty="0">
                <a:solidFill>
                  <a:srgbClr val="202124"/>
                </a:solidFill>
                <a:latin typeface="inherit"/>
              </a:rPr>
              <a:t>According to the data analysis results, when the company's profit margin trend was examined, it was determined that the highest profit margin was in the "fall" season. This finding shows that the company earned higher profits in the autumn season and its business performance increased during this period. The company's ability to better adapt its sales strategies and inventory management to this season's demand could present a potential opportunity to increase profit margins.</a:t>
            </a:r>
          </a:p>
          <a:p>
            <a:pPr lvl="0" eaLnBrk="0" fontAlgn="base" hangingPunct="0">
              <a:spcBef>
                <a:spcPct val="0"/>
              </a:spcBef>
              <a:spcAft>
                <a:spcPct val="0"/>
              </a:spcAft>
            </a:pPr>
            <a:endParaRPr lang="en-US" altLang="tr-TR" dirty="0">
              <a:solidFill>
                <a:srgbClr val="202124"/>
              </a:solidFill>
              <a:latin typeface="inherit"/>
            </a:endParaRPr>
          </a:p>
          <a:p>
            <a:pPr lvl="0" eaLnBrk="0" fontAlgn="base" hangingPunct="0">
              <a:spcBef>
                <a:spcPct val="0"/>
              </a:spcBef>
              <a:spcAft>
                <a:spcPct val="0"/>
              </a:spcAft>
            </a:pPr>
            <a:r>
              <a:rPr lang="en-US" altLang="tr-TR" dirty="0">
                <a:solidFill>
                  <a:srgbClr val="202124"/>
                </a:solidFill>
                <a:latin typeface="inherit"/>
              </a:rPr>
              <a:t>According to the results of the profitability analysis, it was determined that the company's most profitable product categories were "chairs" and "furnishings". This finding suggests that these product categories are particularly profitable for the company and generate significant profits. It may be important for the company to develop strategies to increase profitability by focusing on these product categories and further promote the sales of these products.</a:t>
            </a:r>
            <a:endParaRPr kumimoji="0" lang="tr-TR" altLang="tr-TR" b="0" i="0" u="none" strike="noStrike" cap="none" normalizeH="0" baseline="0" dirty="0">
              <a:ln>
                <a:noFill/>
              </a:ln>
              <a:solidFill>
                <a:srgbClr val="202124"/>
              </a:solidFill>
              <a:effectLst/>
              <a:latin typeface="inherit"/>
            </a:endParaRPr>
          </a:p>
        </p:txBody>
      </p:sp>
    </p:spTree>
    <p:extLst>
      <p:ext uri="{BB962C8B-B14F-4D97-AF65-F5344CB8AC3E}">
        <p14:creationId xmlns:p14="http://schemas.microsoft.com/office/powerpoint/2010/main" val="30648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325120" y="2709839"/>
            <a:ext cx="8128000" cy="135935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altLang="tr-TR" dirty="0">
                <a:solidFill>
                  <a:srgbClr val="202124"/>
                </a:solidFill>
                <a:latin typeface="inherit"/>
              </a:rPr>
              <a:t>In light of these findings, it can be recommended that the company adjust its sales strategies according to seasonal trends, focus on profitable product categories, and strengthen customer relations by offering special services to the most valuable customer segments. Implementing these steps can improve the company's performance and strengthen its competitive advantage.</a:t>
            </a:r>
            <a:endParaRPr kumimoji="0" lang="tr-TR" altLang="tr-TR" b="0" i="0" u="none" strike="noStrike" cap="none" normalizeH="0" baseline="0" dirty="0">
              <a:ln>
                <a:noFill/>
              </a:ln>
              <a:solidFill>
                <a:srgbClr val="202124"/>
              </a:solidFill>
              <a:effectLst/>
              <a:latin typeface="inherit"/>
            </a:endParaRPr>
          </a:p>
        </p:txBody>
      </p:sp>
      <p:sp>
        <p:nvSpPr>
          <p:cNvPr id="4" name="Metin kutusu 3">
            <a:extLst>
              <a:ext uri="{FF2B5EF4-FFF2-40B4-BE49-F238E27FC236}">
                <a16:creationId xmlns:a16="http://schemas.microsoft.com/office/drawing/2014/main" id="{A67D8E5C-EAF6-24B8-9886-0C7CE0E0B3CA}"/>
              </a:ext>
            </a:extLst>
          </p:cNvPr>
          <p:cNvSpPr txBox="1"/>
          <p:nvPr/>
        </p:nvSpPr>
        <p:spPr>
          <a:xfrm>
            <a:off x="457200" y="450334"/>
            <a:ext cx="6096000" cy="707886"/>
          </a:xfrm>
          <a:prstGeom prst="rect">
            <a:avLst/>
          </a:prstGeom>
          <a:noFill/>
        </p:spPr>
        <p:txBody>
          <a:bodyPr wrap="square">
            <a:spAutoFit/>
          </a:bodyPr>
          <a:lstStyle/>
          <a:p>
            <a:r>
              <a:rPr lang="tr-TR" sz="4000" dirty="0" err="1">
                <a:solidFill>
                  <a:schemeClr val="bg2">
                    <a:lumMod val="10000"/>
                  </a:schemeClr>
                </a:solidFill>
                <a:latin typeface="Times New Roman" panose="02020603050405020304" pitchFamily="18" charset="0"/>
                <a:cs typeface="Times New Roman" panose="02020603050405020304" pitchFamily="18" charset="0"/>
              </a:rPr>
              <a:t>Conclusion</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31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Performance Over Time ,Profit Margin Trend ,Customer Segmentation by Order Frequency ,High-Value Customers Analysis ,Product Sales Distribution ,Seasonal Sales Trends ,Discount Impact on Sales ,Product Profitability Analysis ,Average Order Value by Customer Segment ,Order Processing Time Analysis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pic>
        <p:nvPicPr>
          <p:cNvPr id="5" name="Resim 4" descr="metin, ekran görüntüsü, yazı tipi, çizgi içeren bir resim&#10;&#10;Açıklama otomatik olarak oluşturuldu">
            <a:extLst>
              <a:ext uri="{FF2B5EF4-FFF2-40B4-BE49-F238E27FC236}">
                <a16:creationId xmlns:a16="http://schemas.microsoft.com/office/drawing/2014/main" id="{243384A8-7E46-2A65-0C6B-762530E2A19C}"/>
              </a:ext>
            </a:extLst>
          </p:cNvPr>
          <p:cNvPicPr>
            <a:picLocks noChangeAspect="1"/>
          </p:cNvPicPr>
          <p:nvPr/>
        </p:nvPicPr>
        <p:blipFill>
          <a:blip r:embed="rId5"/>
          <a:stretch>
            <a:fillRect/>
          </a:stretch>
        </p:blipFill>
        <p:spPr>
          <a:xfrm>
            <a:off x="8392350" y="110227"/>
            <a:ext cx="3704400" cy="28198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err="1">
                <a:solidFill>
                  <a:schemeClr val="bg2">
                    <a:lumMod val="10000"/>
                  </a:schemeClr>
                </a:solidFill>
                <a:latin typeface="Times New Roman" panose="02020603050405020304" pitchFamily="18" charset="0"/>
                <a:cs typeface="Times New Roman" panose="02020603050405020304" pitchFamily="18" charset="0"/>
              </a:rPr>
              <a:t>Objective</a:t>
            </a:r>
            <a:r>
              <a:rPr lang="tr-TR" sz="4000" dirty="0">
                <a:solidFill>
                  <a:schemeClr val="bg2">
                    <a:lumMod val="10000"/>
                  </a:schemeClr>
                </a:solidFill>
                <a:latin typeface="Times New Roman" panose="02020603050405020304" pitchFamily="18" charset="0"/>
                <a:cs typeface="Times New Roman" panose="02020603050405020304" pitchFamily="18" charset="0"/>
              </a:rPr>
              <a:t> </a:t>
            </a:r>
            <a:r>
              <a:rPr lang="tr-TR" sz="4000" dirty="0" err="1">
                <a:solidFill>
                  <a:schemeClr val="bg2">
                    <a:lumMod val="10000"/>
                  </a:schemeClr>
                </a:solidFill>
                <a:latin typeface="Times New Roman" panose="02020603050405020304" pitchFamily="18" charset="0"/>
                <a:cs typeface="Times New Roman" panose="02020603050405020304" pitchFamily="18" charset="0"/>
              </a:rPr>
              <a:t>Goals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426720" y="2008594"/>
            <a:ext cx="10241280" cy="397545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0" i="0" u="none" strike="noStrike" cap="none" normalizeH="0" baseline="0" dirty="0">
                <a:ln>
                  <a:noFill/>
                </a:ln>
                <a:solidFill>
                  <a:srgbClr val="202124"/>
                </a:solidFill>
                <a:effectLst/>
                <a:latin typeface="inherit"/>
              </a:rPr>
              <a:t>1)</a:t>
            </a:r>
            <a:r>
              <a:rPr kumimoji="0" lang="tr-TR" altLang="tr-TR" sz="2100" b="0" i="0" u="none" strike="noStrike" cap="none" normalizeH="0" baseline="0" dirty="0" err="1">
                <a:ln>
                  <a:noFill/>
                </a:ln>
                <a:solidFill>
                  <a:srgbClr val="202124"/>
                </a:solidFill>
                <a:effectLst/>
                <a:latin typeface="inherit"/>
              </a:rPr>
              <a:t>We</a:t>
            </a:r>
            <a:r>
              <a:rPr kumimoji="0" lang="tr-TR" altLang="tr-TR" sz="2100" b="0" i="0" u="none" strike="noStrike" cap="none" normalizeH="0" baseline="0" dirty="0">
                <a:ln>
                  <a:noFill/>
                </a:ln>
                <a:solidFill>
                  <a:srgbClr val="202124"/>
                </a:solidFill>
                <a:effectLst/>
                <a:latin typeface="inherit"/>
              </a:rPr>
              <a:t> had 4 </a:t>
            </a:r>
            <a:r>
              <a:rPr kumimoji="0" lang="tr-TR" altLang="tr-TR" sz="2100" b="0" i="0" u="none" strike="noStrike" cap="none" normalizeH="0" baseline="0" dirty="0" err="1">
                <a:ln>
                  <a:noFill/>
                </a:ln>
                <a:solidFill>
                  <a:srgbClr val="202124"/>
                </a:solidFill>
                <a:effectLst/>
                <a:latin typeface="inherit"/>
              </a:rPr>
              <a:t>tables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named</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sales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orders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customers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and</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product</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Our</a:t>
            </a:r>
            <a:r>
              <a:rPr kumimoji="0" lang="tr-TR" altLang="tr-TR" sz="2100" b="0" i="0" u="none" strike="noStrike" cap="none" normalizeH="0" baseline="0" dirty="0">
                <a:ln>
                  <a:noFill/>
                </a:ln>
                <a:solidFill>
                  <a:srgbClr val="202124"/>
                </a:solidFill>
                <a:effectLst/>
                <a:latin typeface="inherit"/>
              </a:rPr>
              <a:t> main </a:t>
            </a:r>
            <a:r>
              <a:rPr kumimoji="0" lang="tr-TR" altLang="tr-TR" sz="2100" b="0" i="0" u="none" strike="noStrike" cap="none" normalizeH="0" baseline="0" dirty="0" err="1">
                <a:ln>
                  <a:noFill/>
                </a:ln>
                <a:solidFill>
                  <a:srgbClr val="202124"/>
                </a:solidFill>
                <a:effectLst/>
                <a:latin typeface="inherit"/>
              </a:rPr>
              <a:t>goal</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was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to</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establish</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relationships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between</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these</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tables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with</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primary</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keys</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and</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foreign</a:t>
            </a:r>
            <a:r>
              <a:rPr kumimoji="0" lang="tr-TR"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err="1">
                <a:ln>
                  <a:noFill/>
                </a:ln>
                <a:solidFill>
                  <a:srgbClr val="202124"/>
                </a:solidFill>
                <a:effectLst/>
                <a:latin typeface="inherit"/>
              </a:rPr>
              <a:t>keys</a:t>
            </a:r>
            <a:r>
              <a:rPr kumimoji="0" lang="tr-TR" altLang="tr-TR" sz="2100" b="0" i="0" u="none" strike="noStrike" cap="none" normalizeH="0" baseline="0" dirty="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0" i="0" u="none" strike="noStrike" cap="none" normalizeH="0" baseline="0" dirty="0">
                <a:ln>
                  <a:noFill/>
                </a:ln>
                <a:solidFill>
                  <a:srgbClr val="202124"/>
                </a:solidFill>
                <a:effectLst/>
                <a:latin typeface="inherit"/>
              </a:rPr>
              <a:t>2)</a:t>
            </a:r>
            <a:r>
              <a:rPr kumimoji="0" lang="en-US" altLang="tr-TR" sz="2100" b="0" i="0" u="none" strike="noStrike" cap="none" normalizeH="0" baseline="0" dirty="0">
                <a:ln>
                  <a:noFill/>
                </a:ln>
                <a:solidFill>
                  <a:srgbClr val="202124"/>
                </a:solidFill>
                <a:effectLst/>
                <a:latin typeface="inherit"/>
              </a:rPr>
              <a:t>Later, we added the columns requested from us to the tables and made data edits</a:t>
            </a:r>
            <a:r>
              <a:rPr kumimoji="0" lang="tr-TR" altLang="tr-TR" sz="2100" b="0" i="0" u="none" strike="noStrike" cap="none" normalizeH="0" baseline="0" dirty="0">
                <a:ln>
                  <a:noFill/>
                </a:ln>
                <a:solidFill>
                  <a:srgbClr val="202124"/>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0" i="0" u="none" strike="noStrike" cap="none" normalizeH="0" baseline="0" dirty="0">
                <a:ln>
                  <a:noFill/>
                </a:ln>
                <a:solidFill>
                  <a:srgbClr val="202124"/>
                </a:solidFill>
                <a:effectLst/>
                <a:latin typeface="inherit"/>
              </a:rPr>
              <a:t>3)</a:t>
            </a:r>
            <a:r>
              <a:rPr kumimoji="0" lang="en-US" altLang="tr-TR" sz="2100" b="0" i="0" u="none" strike="noStrike" cap="none" normalizeH="0" baseline="0" dirty="0">
                <a:ln>
                  <a:noFill/>
                </a:ln>
                <a:solidFill>
                  <a:srgbClr val="202124"/>
                </a:solidFill>
                <a:effectLst/>
                <a:latin typeface="inherit"/>
              </a:rPr>
              <a:t> </a:t>
            </a:r>
            <a:r>
              <a:rPr kumimoji="0" lang="tr-TR" altLang="tr-TR" sz="2100" b="0" i="0" u="none" strike="noStrike" cap="none" normalizeH="0" baseline="0" dirty="0">
                <a:ln>
                  <a:noFill/>
                </a:ln>
                <a:solidFill>
                  <a:srgbClr val="202124"/>
                </a:solidFill>
                <a:effectLst/>
                <a:latin typeface="inherit"/>
              </a:rPr>
              <a:t>W</a:t>
            </a:r>
            <a:r>
              <a:rPr kumimoji="0" lang="en-US" altLang="tr-TR" sz="2100" b="0" i="0" u="none" strike="noStrike" cap="none" normalizeH="0" baseline="0" dirty="0">
                <a:ln>
                  <a:noFill/>
                </a:ln>
                <a:solidFill>
                  <a:srgbClr val="202124"/>
                </a:solidFill>
                <a:effectLst/>
                <a:latin typeface="inherit"/>
              </a:rPr>
              <a:t>e have written formulas in the </a:t>
            </a:r>
            <a:r>
              <a:rPr kumimoji="0" lang="en-US" altLang="tr-TR" sz="2100" b="0" i="0" u="none" strike="noStrike" cap="none" normalizeH="0" baseline="0" dirty="0" err="1">
                <a:ln>
                  <a:noFill/>
                </a:ln>
                <a:solidFill>
                  <a:srgbClr val="202124"/>
                </a:solidFill>
                <a:effectLst/>
                <a:latin typeface="inherit"/>
              </a:rPr>
              <a:t>dax</a:t>
            </a:r>
            <a:r>
              <a:rPr kumimoji="0" lang="en-US" altLang="tr-TR" sz="2100" b="0" i="0" u="none" strike="noStrike" cap="none" normalizeH="0" baseline="0" dirty="0">
                <a:ln>
                  <a:noFill/>
                </a:ln>
                <a:solidFill>
                  <a:srgbClr val="202124"/>
                </a:solidFill>
                <a:effectLst/>
                <a:latin typeface="inherit"/>
              </a:rPr>
              <a:t> section to create these new columns.</a:t>
            </a:r>
            <a:endParaRPr kumimoji="0" lang="tr-TR" altLang="tr-TR" sz="2100" b="0" i="0" u="none" strike="noStrike" cap="none" normalizeH="0" baseline="0" dirty="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0" i="0" u="none" strike="noStrike" cap="none" normalizeH="0" baseline="0" dirty="0">
                <a:ln>
                  <a:noFill/>
                </a:ln>
                <a:solidFill>
                  <a:srgbClr val="202124"/>
                </a:solidFill>
                <a:effectLst/>
                <a:latin typeface="inherit"/>
              </a:rPr>
              <a:t>4) </a:t>
            </a:r>
            <a:r>
              <a:rPr lang="tr-TR" altLang="tr-TR" sz="2100" dirty="0">
                <a:solidFill>
                  <a:srgbClr val="202124"/>
                </a:solidFill>
                <a:latin typeface="inherit"/>
              </a:rPr>
              <a:t>F</a:t>
            </a:r>
            <a:r>
              <a:rPr kumimoji="0" lang="en-US" altLang="tr-TR" sz="2100" b="0" i="0" u="none" strike="noStrike" cap="none" normalizeH="0" baseline="0" dirty="0" err="1">
                <a:ln>
                  <a:noFill/>
                </a:ln>
                <a:solidFill>
                  <a:srgbClr val="202124"/>
                </a:solidFill>
                <a:effectLst/>
                <a:latin typeface="inherit"/>
              </a:rPr>
              <a:t>inally</a:t>
            </a:r>
            <a:r>
              <a:rPr kumimoji="0" lang="en-US" altLang="tr-TR" sz="2100" b="0" i="0" u="none" strike="noStrike" cap="none" normalizeH="0" baseline="0" dirty="0">
                <a:ln>
                  <a:noFill/>
                </a:ln>
                <a:solidFill>
                  <a:srgbClr val="202124"/>
                </a:solidFill>
                <a:effectLst/>
                <a:latin typeface="inherit"/>
              </a:rPr>
              <a:t>, we created a dashboard by visualizing these tables we created.</a:t>
            </a:r>
            <a:endParaRPr kumimoji="0" lang="tr-TR" altLang="tr-TR" sz="2100" b="0" i="0" u="none" strike="noStrike" cap="none" normalizeH="0" baseline="0" dirty="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100" b="0" i="0" u="none" strike="noStrike" cap="none" normalizeH="0" baseline="0" dirty="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100" b="0" i="0" u="none" strike="noStrike" cap="none" normalizeH="0" baseline="0" dirty="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70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a:solidFill>
                  <a:schemeClr val="bg2">
                    <a:lumMod val="10000"/>
                  </a:schemeClr>
                </a:solidFill>
                <a:latin typeface="Times New Roman" panose="02020603050405020304" pitchFamily="18" charset="0"/>
                <a:cs typeface="Times New Roman" panose="02020603050405020304" pitchFamily="18" charset="0"/>
              </a:rPr>
              <a:t>Project Questions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589280" y="1471456"/>
            <a:ext cx="10241280" cy="4498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altLang="tr-TR" sz="2100" b="1" dirty="0">
                <a:solidFill>
                  <a:srgbClr val="202124"/>
                </a:solidFill>
                <a:latin typeface="inherit"/>
              </a:rPr>
              <a:t>Calculating Total Sales Amount:</a:t>
            </a:r>
          </a:p>
          <a:p>
            <a:pPr lvl="0" eaLnBrk="0" fontAlgn="base" hangingPunct="0">
              <a:spcBef>
                <a:spcPct val="0"/>
              </a:spcBef>
              <a:spcAft>
                <a:spcPct val="0"/>
              </a:spcAft>
            </a:pPr>
            <a:r>
              <a:rPr lang="en-US" altLang="tr-TR" sz="2100" dirty="0">
                <a:solidFill>
                  <a:srgbClr val="202124"/>
                </a:solidFill>
                <a:latin typeface="inherit"/>
              </a:rPr>
              <a:t>Determining the total revenue from sales is crucial for evaluating business performance</a:t>
            </a:r>
            <a:endParaRPr lang="tr-TR" altLang="tr-TR" sz="2100" dirty="0">
              <a:solidFill>
                <a:srgbClr val="202124"/>
              </a:solidFill>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Calculating Profit Margin:</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Profit margin determines how much profit the business makes from each sale and is critical for measuring financial performance.</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Calculating Order Processing Time:</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Order processing time is important for evaluating customer satisfaction and the effectiveness of logistical processes.</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Categorizing Customers by Order Frequency:</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Understanding customer behavior and increasing loyalty are important.</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Identifying High-Value Customers:</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Identifying high-value customers helps better understand the customer base and focus on valuable customers.</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endParaRPr kumimoji="0" lang="tr-TR" altLang="tr-TR" sz="2100" b="0" i="0" u="none" strike="noStrike" cap="none" normalizeH="0" baseline="0" dirty="0">
              <a:ln>
                <a:noFill/>
              </a:ln>
              <a:solidFill>
                <a:srgbClr val="202124"/>
              </a:solidFill>
              <a:effectLst/>
              <a:latin typeface="inherit"/>
            </a:endParaRPr>
          </a:p>
        </p:txBody>
      </p:sp>
    </p:spTree>
    <p:extLst>
      <p:ext uri="{BB962C8B-B14F-4D97-AF65-F5344CB8AC3E}">
        <p14:creationId xmlns:p14="http://schemas.microsoft.com/office/powerpoint/2010/main" val="258933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a:solidFill>
                  <a:schemeClr val="bg2">
                    <a:lumMod val="10000"/>
                  </a:schemeClr>
                </a:solidFill>
                <a:latin typeface="Times New Roman" panose="02020603050405020304" pitchFamily="18" charset="0"/>
                <a:cs typeface="Times New Roman" panose="02020603050405020304" pitchFamily="18" charset="0"/>
              </a:rPr>
              <a:t>Project Questions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589280" y="1471457"/>
            <a:ext cx="10241280" cy="4498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altLang="tr-TR" sz="2100" b="1" dirty="0">
                <a:solidFill>
                  <a:srgbClr val="202124"/>
                </a:solidFill>
                <a:latin typeface="inherit"/>
              </a:rPr>
              <a:t>Calculating Discounted Price:</a:t>
            </a:r>
          </a:p>
          <a:p>
            <a:pPr lvl="0" eaLnBrk="0" fontAlgn="base" hangingPunct="0">
              <a:spcBef>
                <a:spcPct val="0"/>
              </a:spcBef>
              <a:spcAft>
                <a:spcPct val="0"/>
              </a:spcAft>
            </a:pPr>
            <a:r>
              <a:rPr lang="en-US" altLang="tr-TR" sz="2100" dirty="0">
                <a:solidFill>
                  <a:srgbClr val="202124"/>
                </a:solidFill>
                <a:latin typeface="inherit"/>
              </a:rPr>
              <a:t>Offering discounted prices is a common strategy to attract customers and boost sales.</a:t>
            </a:r>
            <a:endParaRPr lang="tr-TR" altLang="tr-TR" sz="2100" dirty="0">
              <a:solidFill>
                <a:srgbClr val="202124"/>
              </a:solidFill>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Determining Seasonality:</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Recognizing seasonal trends is crucial for inventory management, marketing strategies, and revenue forecasting.</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Calculating Product Profitability:</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Product profitability analysis helps understand which products yield higher profits and which ones may be less profitable.</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Calculating Average Order Value:</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Determining the average order value helps understand customer spending habits and optimize marketing strategies.</a:t>
            </a:r>
            <a:endParaRPr kumimoji="0" lang="tr-TR" altLang="tr-TR" sz="2100" b="0" i="0" u="none" strike="noStrike" cap="none" normalizeH="0" baseline="0" dirty="0">
              <a:ln>
                <a:noFill/>
              </a:ln>
              <a:solidFill>
                <a:srgbClr val="202124"/>
              </a:solidFill>
              <a:effectLst/>
              <a:latin typeface="inherit"/>
            </a:endParaRPr>
          </a:p>
          <a:p>
            <a:pPr lvl="0" eaLnBrk="0" fontAlgn="base" hangingPunct="0">
              <a:spcBef>
                <a:spcPct val="0"/>
              </a:spcBef>
              <a:spcAft>
                <a:spcPct val="0"/>
              </a:spcAft>
            </a:pPr>
            <a:r>
              <a:rPr kumimoji="0" lang="en-US" altLang="tr-TR" sz="2100" b="1" i="0" u="none" strike="noStrike" cap="none" normalizeH="0" baseline="0" dirty="0">
                <a:ln>
                  <a:noFill/>
                </a:ln>
                <a:solidFill>
                  <a:srgbClr val="202124"/>
                </a:solidFill>
                <a:effectLst/>
                <a:latin typeface="inherit"/>
              </a:rPr>
              <a:t>Identifying Best-Selling Products:</a:t>
            </a:r>
          </a:p>
          <a:p>
            <a:pPr lvl="0" eaLnBrk="0" fontAlgn="base" hangingPunct="0">
              <a:spcBef>
                <a:spcPct val="0"/>
              </a:spcBef>
              <a:spcAft>
                <a:spcPct val="0"/>
              </a:spcAft>
            </a:pPr>
            <a:r>
              <a:rPr kumimoji="0" lang="en-US" altLang="tr-TR" sz="2100" b="0" i="0" u="none" strike="noStrike" cap="none" normalizeH="0" baseline="0" dirty="0">
                <a:ln>
                  <a:noFill/>
                </a:ln>
                <a:solidFill>
                  <a:srgbClr val="202124"/>
                </a:solidFill>
                <a:effectLst/>
                <a:latin typeface="inherit"/>
              </a:rPr>
              <a:t>Identifying top-selling products helps understand demand trends and optimize inventory management</a:t>
            </a:r>
            <a:endParaRPr kumimoji="0" lang="tr-TR" altLang="tr-TR" sz="2100" b="0" i="0" u="none" strike="noStrike" cap="none" normalizeH="0" baseline="0" dirty="0">
              <a:ln>
                <a:noFill/>
              </a:ln>
              <a:solidFill>
                <a:srgbClr val="202124"/>
              </a:solidFill>
              <a:effectLst/>
              <a:latin typeface="inherit"/>
            </a:endParaRPr>
          </a:p>
        </p:txBody>
      </p:sp>
    </p:spTree>
    <p:extLst>
      <p:ext uri="{BB962C8B-B14F-4D97-AF65-F5344CB8AC3E}">
        <p14:creationId xmlns:p14="http://schemas.microsoft.com/office/powerpoint/2010/main" val="271043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a:solidFill>
                  <a:schemeClr val="bg2">
                    <a:lumMod val="10000"/>
                  </a:schemeClr>
                </a:solidFill>
                <a:latin typeface="Times New Roman" panose="02020603050405020304" pitchFamily="18" charset="0"/>
                <a:cs typeface="Times New Roman" panose="02020603050405020304" pitchFamily="18" charset="0"/>
              </a:rPr>
              <a:t> </a:t>
            </a:r>
            <a:r>
              <a:rPr lang="tr-TR" sz="4000" dirty="0" err="1">
                <a:solidFill>
                  <a:schemeClr val="bg2">
                    <a:lumMod val="10000"/>
                  </a:schemeClr>
                </a:solidFill>
                <a:latin typeface="Times New Roman" panose="02020603050405020304" pitchFamily="18" charset="0"/>
                <a:cs typeface="Times New Roman" panose="02020603050405020304" pitchFamily="18" charset="0"/>
              </a:rPr>
              <a:t>Visualizations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1097280" y="6387876"/>
            <a:ext cx="10241280"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algn="ctr" eaLnBrk="0" fontAlgn="base" hangingPunct="0">
              <a:spcBef>
                <a:spcPct val="0"/>
              </a:spcBef>
              <a:spcAft>
                <a:spcPct val="0"/>
              </a:spcAft>
            </a:pPr>
            <a:r>
              <a:rPr lang="tr-TR" altLang="tr-TR" sz="2400" dirty="0" err="1">
                <a:solidFill>
                  <a:srgbClr val="202124"/>
                </a:solidFill>
                <a:latin typeface="inherit"/>
              </a:rPr>
              <a:t>Customers</a:t>
            </a:r>
            <a:r>
              <a:rPr lang="tr-TR" altLang="tr-TR" sz="2400" dirty="0">
                <a:solidFill>
                  <a:srgbClr val="202124"/>
                </a:solidFill>
                <a:latin typeface="inherit"/>
              </a:rPr>
              <a:t> </a:t>
            </a:r>
            <a:r>
              <a:rPr lang="tr-TR" altLang="tr-TR" sz="2400" dirty="0" err="1">
                <a:solidFill>
                  <a:srgbClr val="202124"/>
                </a:solidFill>
                <a:latin typeface="inherit"/>
              </a:rPr>
              <a:t>Table</a:t>
            </a:r>
            <a:endParaRPr kumimoji="0" lang="tr-TR" altLang="tr-TR" sz="2400" b="0" i="0" u="none" strike="noStrike" cap="none" normalizeH="0" baseline="0" dirty="0">
              <a:ln>
                <a:noFill/>
              </a:ln>
              <a:solidFill>
                <a:srgbClr val="202124"/>
              </a:solidFill>
              <a:effectLst/>
              <a:latin typeface="inherit"/>
            </a:endParaRPr>
          </a:p>
        </p:txBody>
      </p:sp>
      <p:pic>
        <p:nvPicPr>
          <p:cNvPr id="4" name="Resim 3" descr="metin, ekran görüntüsü, sayı, numara, yazı tipi içeren bir resim&#10;&#10;Açıklama otomatik olarak oluşturuldu">
            <a:extLst>
              <a:ext uri="{FF2B5EF4-FFF2-40B4-BE49-F238E27FC236}">
                <a16:creationId xmlns:a16="http://schemas.microsoft.com/office/drawing/2014/main" id="{7AD62B76-6782-6C7F-D1E7-FE2BEABBF797}"/>
              </a:ext>
            </a:extLst>
          </p:cNvPr>
          <p:cNvPicPr>
            <a:picLocks noChangeAspect="1"/>
          </p:cNvPicPr>
          <p:nvPr/>
        </p:nvPicPr>
        <p:blipFill>
          <a:blip r:embed="rId2"/>
          <a:stretch>
            <a:fillRect/>
          </a:stretch>
        </p:blipFill>
        <p:spPr>
          <a:xfrm>
            <a:off x="1243615" y="1687883"/>
            <a:ext cx="5701730" cy="3682652"/>
          </a:xfrm>
          <a:prstGeom prst="rect">
            <a:avLst/>
          </a:prstGeom>
        </p:spPr>
      </p:pic>
      <p:pic>
        <p:nvPicPr>
          <p:cNvPr id="6" name="Resim 5" descr="metin, ekran görüntüsü, sayı, numara, yazı tipi içeren bir resim&#10;&#10;Açıklama otomatik olarak oluşturuldu">
            <a:extLst>
              <a:ext uri="{FF2B5EF4-FFF2-40B4-BE49-F238E27FC236}">
                <a16:creationId xmlns:a16="http://schemas.microsoft.com/office/drawing/2014/main" id="{39F425E3-1EE4-760D-E5C5-01ECFF37A5A4}"/>
              </a:ext>
            </a:extLst>
          </p:cNvPr>
          <p:cNvPicPr>
            <a:picLocks noChangeAspect="1"/>
          </p:cNvPicPr>
          <p:nvPr/>
        </p:nvPicPr>
        <p:blipFill>
          <a:blip r:embed="rId3"/>
          <a:stretch>
            <a:fillRect/>
          </a:stretch>
        </p:blipFill>
        <p:spPr>
          <a:xfrm>
            <a:off x="7680960" y="1687883"/>
            <a:ext cx="3529402" cy="3682652"/>
          </a:xfrm>
          <a:prstGeom prst="rect">
            <a:avLst/>
          </a:prstGeom>
        </p:spPr>
      </p:pic>
    </p:spTree>
    <p:extLst>
      <p:ext uri="{BB962C8B-B14F-4D97-AF65-F5344CB8AC3E}">
        <p14:creationId xmlns:p14="http://schemas.microsoft.com/office/powerpoint/2010/main" val="227899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a:solidFill>
                  <a:schemeClr val="bg2">
                    <a:lumMod val="10000"/>
                  </a:schemeClr>
                </a:solidFill>
                <a:latin typeface="Times New Roman" panose="02020603050405020304" pitchFamily="18" charset="0"/>
                <a:cs typeface="Times New Roman" panose="02020603050405020304" pitchFamily="18" charset="0"/>
              </a:rPr>
              <a:t> </a:t>
            </a:r>
            <a:r>
              <a:rPr lang="tr-TR" sz="4000" dirty="0" err="1">
                <a:solidFill>
                  <a:schemeClr val="bg2">
                    <a:lumMod val="10000"/>
                  </a:schemeClr>
                </a:solidFill>
                <a:latin typeface="Times New Roman" panose="02020603050405020304" pitchFamily="18" charset="0"/>
                <a:cs typeface="Times New Roman" panose="02020603050405020304" pitchFamily="18" charset="0"/>
              </a:rPr>
              <a:t>Visualizations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1097280" y="6387876"/>
            <a:ext cx="10241280"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algn="ctr" eaLnBrk="0" fontAlgn="base" hangingPunct="0">
              <a:spcBef>
                <a:spcPct val="0"/>
              </a:spcBef>
              <a:spcAft>
                <a:spcPct val="0"/>
              </a:spcAft>
            </a:pPr>
            <a:r>
              <a:rPr lang="tr-TR" altLang="tr-TR" sz="2400" dirty="0" err="1">
                <a:solidFill>
                  <a:srgbClr val="202124"/>
                </a:solidFill>
                <a:latin typeface="inherit"/>
              </a:rPr>
              <a:t>Products</a:t>
            </a:r>
            <a:r>
              <a:rPr lang="tr-TR" altLang="tr-TR" sz="2400" dirty="0">
                <a:solidFill>
                  <a:srgbClr val="202124"/>
                </a:solidFill>
                <a:latin typeface="inherit"/>
              </a:rPr>
              <a:t> </a:t>
            </a:r>
            <a:r>
              <a:rPr lang="tr-TR" altLang="tr-TR" sz="2400" dirty="0" err="1">
                <a:solidFill>
                  <a:srgbClr val="202124"/>
                </a:solidFill>
                <a:latin typeface="inherit"/>
              </a:rPr>
              <a:t>Table</a:t>
            </a:r>
            <a:endParaRPr kumimoji="0" lang="tr-TR" altLang="tr-TR" sz="2400" b="0" i="0" u="none" strike="noStrike" cap="none" normalizeH="0" baseline="0" dirty="0">
              <a:ln>
                <a:noFill/>
              </a:ln>
              <a:solidFill>
                <a:srgbClr val="202124"/>
              </a:solidFill>
              <a:effectLst/>
              <a:latin typeface="inherit"/>
            </a:endParaRPr>
          </a:p>
        </p:txBody>
      </p:sp>
      <p:pic>
        <p:nvPicPr>
          <p:cNvPr id="5" name="Resim 4" descr="metin, yazılım, sayı, numara, web sayfası içeren bir resim&#10;&#10;Açıklama otomatik olarak oluşturuldu">
            <a:extLst>
              <a:ext uri="{FF2B5EF4-FFF2-40B4-BE49-F238E27FC236}">
                <a16:creationId xmlns:a16="http://schemas.microsoft.com/office/drawing/2014/main" id="{3597C66A-5832-6020-88EC-72AC55079F05}"/>
              </a:ext>
            </a:extLst>
          </p:cNvPr>
          <p:cNvPicPr>
            <a:picLocks noChangeAspect="1"/>
          </p:cNvPicPr>
          <p:nvPr/>
        </p:nvPicPr>
        <p:blipFill>
          <a:blip r:embed="rId3"/>
          <a:stretch>
            <a:fillRect/>
          </a:stretch>
        </p:blipFill>
        <p:spPr>
          <a:xfrm>
            <a:off x="1924972" y="1679948"/>
            <a:ext cx="8585896" cy="4325146"/>
          </a:xfrm>
          <a:prstGeom prst="rect">
            <a:avLst/>
          </a:prstGeom>
        </p:spPr>
      </p:pic>
    </p:spTree>
    <p:extLst>
      <p:ext uri="{BB962C8B-B14F-4D97-AF65-F5344CB8AC3E}">
        <p14:creationId xmlns:p14="http://schemas.microsoft.com/office/powerpoint/2010/main" val="259072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a:solidFill>
                  <a:schemeClr val="bg2">
                    <a:lumMod val="10000"/>
                  </a:schemeClr>
                </a:solidFill>
                <a:latin typeface="Times New Roman" panose="02020603050405020304" pitchFamily="18" charset="0"/>
                <a:cs typeface="Times New Roman" panose="02020603050405020304" pitchFamily="18" charset="0"/>
              </a:rPr>
              <a:t> </a:t>
            </a:r>
            <a:r>
              <a:rPr lang="tr-TR" sz="4000" dirty="0" err="1">
                <a:solidFill>
                  <a:schemeClr val="bg2">
                    <a:lumMod val="10000"/>
                  </a:schemeClr>
                </a:solidFill>
                <a:latin typeface="Times New Roman" panose="02020603050405020304" pitchFamily="18" charset="0"/>
                <a:cs typeface="Times New Roman" panose="02020603050405020304" pitchFamily="18" charset="0"/>
              </a:rPr>
              <a:t>Visualizations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0FE6425-F75D-CDFD-584A-FEBE10522196}"/>
              </a:ext>
            </a:extLst>
          </p:cNvPr>
          <p:cNvSpPr>
            <a:spLocks noChangeArrowheads="1"/>
          </p:cNvSpPr>
          <p:nvPr/>
        </p:nvSpPr>
        <p:spPr bwMode="auto">
          <a:xfrm>
            <a:off x="1097280" y="6387876"/>
            <a:ext cx="10241280"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algn="ctr" eaLnBrk="0" fontAlgn="base" hangingPunct="0">
              <a:spcBef>
                <a:spcPct val="0"/>
              </a:spcBef>
              <a:spcAft>
                <a:spcPct val="0"/>
              </a:spcAft>
            </a:pPr>
            <a:r>
              <a:rPr lang="tr-TR" altLang="tr-TR" sz="2400" dirty="0" err="1">
                <a:solidFill>
                  <a:srgbClr val="202124"/>
                </a:solidFill>
                <a:latin typeface="inherit"/>
              </a:rPr>
              <a:t>Sales</a:t>
            </a:r>
            <a:r>
              <a:rPr lang="tr-TR" altLang="tr-TR" sz="2400" dirty="0">
                <a:solidFill>
                  <a:srgbClr val="202124"/>
                </a:solidFill>
                <a:latin typeface="inherit"/>
              </a:rPr>
              <a:t> </a:t>
            </a:r>
            <a:r>
              <a:rPr lang="tr-TR" altLang="tr-TR" sz="2400" dirty="0" err="1">
                <a:solidFill>
                  <a:srgbClr val="202124"/>
                </a:solidFill>
                <a:latin typeface="inherit"/>
              </a:rPr>
              <a:t>Table</a:t>
            </a:r>
            <a:endParaRPr kumimoji="0" lang="tr-TR" altLang="tr-TR" sz="2400" b="0" i="0" u="none" strike="noStrike" cap="none" normalizeH="0" baseline="0" dirty="0">
              <a:ln>
                <a:noFill/>
              </a:ln>
              <a:solidFill>
                <a:srgbClr val="202124"/>
              </a:solidFill>
              <a:effectLst/>
              <a:latin typeface="inherit"/>
            </a:endParaRPr>
          </a:p>
        </p:txBody>
      </p:sp>
      <p:pic>
        <p:nvPicPr>
          <p:cNvPr id="4" name="Resim 3" descr="metin, ekran görüntüsü, sayı, numara, yazı tipi içeren bir resim&#10;&#10;Açıklama otomatik olarak oluşturuldu">
            <a:extLst>
              <a:ext uri="{FF2B5EF4-FFF2-40B4-BE49-F238E27FC236}">
                <a16:creationId xmlns:a16="http://schemas.microsoft.com/office/drawing/2014/main" id="{B11504B4-16C8-E57B-641D-021AF68B835B}"/>
              </a:ext>
            </a:extLst>
          </p:cNvPr>
          <p:cNvPicPr>
            <a:picLocks noChangeAspect="1"/>
          </p:cNvPicPr>
          <p:nvPr/>
        </p:nvPicPr>
        <p:blipFill>
          <a:blip r:embed="rId3"/>
          <a:stretch>
            <a:fillRect/>
          </a:stretch>
        </p:blipFill>
        <p:spPr>
          <a:xfrm>
            <a:off x="508000" y="1716394"/>
            <a:ext cx="5294277" cy="3425211"/>
          </a:xfrm>
          <a:prstGeom prst="rect">
            <a:avLst/>
          </a:prstGeom>
        </p:spPr>
      </p:pic>
      <p:pic>
        <p:nvPicPr>
          <p:cNvPr id="7" name="Resim 6" descr="metin, ekran görüntüsü, sayı, numara, yazı tipi içeren bir resim&#10;&#10;Açıklama otomatik olarak oluşturuldu">
            <a:extLst>
              <a:ext uri="{FF2B5EF4-FFF2-40B4-BE49-F238E27FC236}">
                <a16:creationId xmlns:a16="http://schemas.microsoft.com/office/drawing/2014/main" id="{203B0F64-19CB-E5EA-D8CF-FDC9B2537217}"/>
              </a:ext>
            </a:extLst>
          </p:cNvPr>
          <p:cNvPicPr>
            <a:picLocks noChangeAspect="1"/>
          </p:cNvPicPr>
          <p:nvPr/>
        </p:nvPicPr>
        <p:blipFill>
          <a:blip r:embed="rId4"/>
          <a:stretch>
            <a:fillRect/>
          </a:stretch>
        </p:blipFill>
        <p:spPr>
          <a:xfrm>
            <a:off x="5987248" y="1716393"/>
            <a:ext cx="6053445" cy="3425211"/>
          </a:xfrm>
          <a:prstGeom prst="rect">
            <a:avLst/>
          </a:prstGeom>
        </p:spPr>
      </p:pic>
    </p:spTree>
    <p:extLst>
      <p:ext uri="{BB962C8B-B14F-4D97-AF65-F5344CB8AC3E}">
        <p14:creationId xmlns:p14="http://schemas.microsoft.com/office/powerpoint/2010/main" val="352210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err="1">
                <a:solidFill>
                  <a:schemeClr val="bg2">
                    <a:lumMod val="10000"/>
                  </a:schemeClr>
                </a:solidFill>
                <a:latin typeface="Times New Roman" panose="02020603050405020304" pitchFamily="18" charset="0"/>
                <a:cs typeface="Times New Roman" panose="02020603050405020304" pitchFamily="18" charset="0"/>
              </a:rPr>
              <a:t>Visualizations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4">
            <a:extLst>
              <a:ext uri="{FF2B5EF4-FFF2-40B4-BE49-F238E27FC236}">
                <a16:creationId xmlns:a16="http://schemas.microsoft.com/office/drawing/2014/main" id="{DAC74E00-7438-C1A5-C7B6-DA17F86EA5B5}"/>
              </a:ext>
            </a:extLst>
          </p:cNvPr>
          <p:cNvSpPr>
            <a:spLocks noChangeArrowheads="1"/>
          </p:cNvSpPr>
          <p:nvPr/>
        </p:nvSpPr>
        <p:spPr bwMode="auto">
          <a:xfrm>
            <a:off x="1097280" y="6387876"/>
            <a:ext cx="10241280"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algn="ctr" eaLnBrk="0" fontAlgn="base" hangingPunct="0">
              <a:spcBef>
                <a:spcPct val="0"/>
              </a:spcBef>
              <a:spcAft>
                <a:spcPct val="0"/>
              </a:spcAft>
            </a:pPr>
            <a:r>
              <a:rPr lang="tr-TR" altLang="tr-TR" sz="2400" dirty="0" err="1">
                <a:solidFill>
                  <a:srgbClr val="202124"/>
                </a:solidFill>
                <a:latin typeface="inherit"/>
              </a:rPr>
              <a:t>Orders</a:t>
            </a:r>
            <a:r>
              <a:rPr lang="tr-TR" altLang="tr-TR" sz="2400" dirty="0">
                <a:solidFill>
                  <a:srgbClr val="202124"/>
                </a:solidFill>
                <a:latin typeface="inherit"/>
              </a:rPr>
              <a:t> </a:t>
            </a:r>
            <a:r>
              <a:rPr lang="tr-TR" altLang="tr-TR" sz="2400" dirty="0" err="1">
                <a:solidFill>
                  <a:srgbClr val="202124"/>
                </a:solidFill>
                <a:latin typeface="inherit"/>
              </a:rPr>
              <a:t>Table</a:t>
            </a:r>
            <a:endParaRPr kumimoji="0" lang="tr-TR" altLang="tr-TR" sz="2400" b="0" i="0" u="none" strike="noStrike" cap="none" normalizeH="0" baseline="0" dirty="0">
              <a:ln>
                <a:noFill/>
              </a:ln>
              <a:solidFill>
                <a:srgbClr val="202124"/>
              </a:solidFill>
              <a:effectLst/>
              <a:latin typeface="inherit"/>
            </a:endParaRPr>
          </a:p>
        </p:txBody>
      </p:sp>
      <p:pic>
        <p:nvPicPr>
          <p:cNvPr id="5" name="Resim 4" descr="metin, ekran görüntüsü, sayı, numara içeren bir resim&#10;&#10;Açıklama otomatik olarak oluşturuldu">
            <a:extLst>
              <a:ext uri="{FF2B5EF4-FFF2-40B4-BE49-F238E27FC236}">
                <a16:creationId xmlns:a16="http://schemas.microsoft.com/office/drawing/2014/main" id="{66BFD303-648D-E973-3F6A-F4CBCD8EF5AE}"/>
              </a:ext>
            </a:extLst>
          </p:cNvPr>
          <p:cNvPicPr>
            <a:picLocks noChangeAspect="1"/>
          </p:cNvPicPr>
          <p:nvPr/>
        </p:nvPicPr>
        <p:blipFill>
          <a:blip r:embed="rId2"/>
          <a:stretch>
            <a:fillRect/>
          </a:stretch>
        </p:blipFill>
        <p:spPr>
          <a:xfrm>
            <a:off x="1890177" y="1561154"/>
            <a:ext cx="8655485" cy="4311514"/>
          </a:xfrm>
          <a:prstGeom prst="rect">
            <a:avLst/>
          </a:prstGeom>
        </p:spPr>
      </p:pic>
    </p:spTree>
    <p:extLst>
      <p:ext uri="{BB962C8B-B14F-4D97-AF65-F5344CB8AC3E}">
        <p14:creationId xmlns:p14="http://schemas.microsoft.com/office/powerpoint/2010/main" val="172335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32608CC-E66D-B08E-384E-12C4151BCDDB}"/>
              </a:ext>
            </a:extLst>
          </p:cNvPr>
          <p:cNvSpPr txBox="1"/>
          <p:nvPr/>
        </p:nvSpPr>
        <p:spPr>
          <a:xfrm>
            <a:off x="508000" y="589280"/>
            <a:ext cx="7172960" cy="707886"/>
          </a:xfrm>
          <a:prstGeom prst="rect">
            <a:avLst/>
          </a:prstGeom>
          <a:noFill/>
        </p:spPr>
        <p:txBody>
          <a:bodyPr wrap="square" rtlCol="0">
            <a:spAutoFit/>
          </a:bodyPr>
          <a:lstStyle/>
          <a:p>
            <a:r>
              <a:rPr lang="tr-TR" sz="4000" dirty="0" err="1">
                <a:solidFill>
                  <a:schemeClr val="bg2">
                    <a:lumMod val="10000"/>
                  </a:schemeClr>
                </a:solidFill>
                <a:latin typeface="Times New Roman" panose="02020603050405020304" pitchFamily="18" charset="0"/>
                <a:cs typeface="Times New Roman" panose="02020603050405020304" pitchFamily="18" charset="0"/>
              </a:rPr>
              <a:t>Visualizations</a:t>
            </a:r>
            <a:endParaRPr lang="tr-TR"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4">
            <a:extLst>
              <a:ext uri="{FF2B5EF4-FFF2-40B4-BE49-F238E27FC236}">
                <a16:creationId xmlns:a16="http://schemas.microsoft.com/office/drawing/2014/main" id="{DAC74E00-7438-C1A5-C7B6-DA17F86EA5B5}"/>
              </a:ext>
            </a:extLst>
          </p:cNvPr>
          <p:cNvSpPr>
            <a:spLocks noChangeArrowheads="1"/>
          </p:cNvSpPr>
          <p:nvPr/>
        </p:nvSpPr>
        <p:spPr bwMode="auto">
          <a:xfrm>
            <a:off x="1097280" y="6387876"/>
            <a:ext cx="10241280"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algn="ctr" eaLnBrk="0" fontAlgn="base" hangingPunct="0">
              <a:spcBef>
                <a:spcPct val="0"/>
              </a:spcBef>
              <a:spcAft>
                <a:spcPct val="0"/>
              </a:spcAft>
            </a:pPr>
            <a:r>
              <a:rPr lang="tr-TR" altLang="tr-TR" sz="2400" dirty="0" err="1">
                <a:solidFill>
                  <a:srgbClr val="202124"/>
                </a:solidFill>
                <a:latin typeface="inherit"/>
              </a:rPr>
              <a:t>Relationship</a:t>
            </a:r>
            <a:r>
              <a:rPr lang="tr-TR" altLang="tr-TR" sz="2400" dirty="0">
                <a:solidFill>
                  <a:srgbClr val="202124"/>
                </a:solidFill>
                <a:latin typeface="inherit"/>
              </a:rPr>
              <a:t> </a:t>
            </a:r>
            <a:r>
              <a:rPr lang="tr-TR" altLang="tr-TR" sz="2400" dirty="0" err="1">
                <a:solidFill>
                  <a:srgbClr val="202124"/>
                </a:solidFill>
                <a:latin typeface="inherit"/>
              </a:rPr>
              <a:t>Table</a:t>
            </a:r>
            <a:endParaRPr kumimoji="0" lang="tr-TR" altLang="tr-TR" sz="2400" b="0" i="0" u="none" strike="noStrike" cap="none" normalizeH="0" baseline="0" dirty="0">
              <a:ln>
                <a:noFill/>
              </a:ln>
              <a:solidFill>
                <a:srgbClr val="202124"/>
              </a:solidFill>
              <a:effectLst/>
              <a:latin typeface="inherit"/>
            </a:endParaRPr>
          </a:p>
        </p:txBody>
      </p:sp>
      <p:pic>
        <p:nvPicPr>
          <p:cNvPr id="6" name="Resim 5" descr="metin, ekran görüntüsü, diyagram, dikdörtgen içeren bir resim&#10;&#10;Açıklama otomatik olarak oluşturuldu">
            <a:extLst>
              <a:ext uri="{FF2B5EF4-FFF2-40B4-BE49-F238E27FC236}">
                <a16:creationId xmlns:a16="http://schemas.microsoft.com/office/drawing/2014/main" id="{E4DF4A25-AAF2-987B-1E93-3E56F854398F}"/>
              </a:ext>
            </a:extLst>
          </p:cNvPr>
          <p:cNvPicPr>
            <a:picLocks noChangeAspect="1"/>
          </p:cNvPicPr>
          <p:nvPr/>
        </p:nvPicPr>
        <p:blipFill>
          <a:blip r:embed="rId2"/>
          <a:stretch>
            <a:fillRect/>
          </a:stretch>
        </p:blipFill>
        <p:spPr>
          <a:xfrm>
            <a:off x="1505211" y="1519503"/>
            <a:ext cx="9181578" cy="4532266"/>
          </a:xfrm>
          <a:prstGeom prst="rect">
            <a:avLst/>
          </a:prstGeom>
        </p:spPr>
      </p:pic>
    </p:spTree>
    <p:extLst>
      <p:ext uri="{BB962C8B-B14F-4D97-AF65-F5344CB8AC3E}">
        <p14:creationId xmlns:p14="http://schemas.microsoft.com/office/powerpoint/2010/main" val="2188721447"/>
      </p:ext>
    </p:extLst>
  </p:cSld>
  <p:clrMapOvr>
    <a:masterClrMapping/>
  </p:clrMapOvr>
</p:sld>
</file>

<file path=ppt/theme/theme1.xml><?xml version="1.0" encoding="utf-8"?>
<a:theme xmlns:a="http://schemas.openxmlformats.org/drawingml/2006/main" name="Custom Design">
  <a:themeElements>
    <a:clrScheme name="Özel 2">
      <a:dk1>
        <a:srgbClr val="D7B5C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c7e8358-26ac-4524-9a3f-18980bf057f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C80ECA9B75C7594E829451010F60B806" ma:contentTypeVersion="11" ma:contentTypeDescription="Yeni belge oluşturun." ma:contentTypeScope="" ma:versionID="b1be550d3defcd73d4f6d33d94e5eaa5">
  <xsd:schema xmlns:xsd="http://www.w3.org/2001/XMLSchema" xmlns:xs="http://www.w3.org/2001/XMLSchema" xmlns:p="http://schemas.microsoft.com/office/2006/metadata/properties" xmlns:ns3="66235b48-8729-48b3-b4cb-0c1a92d1d07e" xmlns:ns4="ec7e8358-26ac-4524-9a3f-18980bf057f5" targetNamespace="http://schemas.microsoft.com/office/2006/metadata/properties" ma:root="true" ma:fieldsID="90be479596b90dbf276c12cf57501de7" ns3:_="" ns4:_="">
    <xsd:import namespace="66235b48-8729-48b3-b4cb-0c1a92d1d07e"/>
    <xsd:import namespace="ec7e8358-26ac-4524-9a3f-18980bf057f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235b48-8729-48b3-b4cb-0c1a92d1d07e" elementFormDefault="qualified">
    <xsd:import namespace="http://schemas.microsoft.com/office/2006/documentManagement/types"/>
    <xsd:import namespace="http://schemas.microsoft.com/office/infopath/2007/PartnerControls"/>
    <xsd:element name="SharedWithUsers" ma:index="8"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Ayrıntıları ile Paylaşıldı" ma:internalName="SharedWithDetails" ma:readOnly="true">
      <xsd:simpleType>
        <xsd:restriction base="dms:Note">
          <xsd:maxLength value="255"/>
        </xsd:restriction>
      </xsd:simpleType>
    </xsd:element>
    <xsd:element name="SharingHintHash" ma:index="10" nillable="true" ma:displayName="İpucu Paylaşımı Karması"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7e8358-26ac-4524-9a3f-18980bf057f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D629C-BC2D-45AD-A053-7472A5DCE59D}">
  <ds:schemaRefs>
    <ds:schemaRef ds:uri="http://schemas.microsoft.com/office/2006/documentManagement/types"/>
    <ds:schemaRef ds:uri="http://purl.org/dc/terms/"/>
    <ds:schemaRef ds:uri="ec7e8358-26ac-4524-9a3f-18980bf057f5"/>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66235b48-8729-48b3-b4cb-0c1a92d1d07e"/>
    <ds:schemaRef ds:uri="http://purl.org/dc/dcmitype/"/>
  </ds:schemaRefs>
</ds:datastoreItem>
</file>

<file path=customXml/itemProps2.xml><?xml version="1.0" encoding="utf-8"?>
<ds:datastoreItem xmlns:ds="http://schemas.openxmlformats.org/officeDocument/2006/customXml" ds:itemID="{3BC3019C-8A98-403A-A91D-B4D5D2179DBC}">
  <ds:schemaRefs>
    <ds:schemaRef ds:uri="http://schemas.microsoft.com/sharepoint/v3/contenttype/forms"/>
  </ds:schemaRefs>
</ds:datastoreItem>
</file>

<file path=customXml/itemProps3.xml><?xml version="1.0" encoding="utf-8"?>
<ds:datastoreItem xmlns:ds="http://schemas.openxmlformats.org/officeDocument/2006/customXml" ds:itemID="{251FD73D-2992-46AB-A77B-AB9E00790F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235b48-8729-48b3-b4cb-0c1a92d1d07e"/>
    <ds:schemaRef ds:uri="ec7e8358-26ac-4524-9a3f-18980bf057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TotalTime>
  <Words>700</Words>
  <Application>Microsoft Office PowerPoint</Application>
  <PresentationFormat>Geniş ekran</PresentationFormat>
  <Paragraphs>98</Paragraphs>
  <Slides>12</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Aptos</vt:lpstr>
      <vt:lpstr>Arial</vt:lpstr>
      <vt:lpstr>Calibri</vt:lpstr>
      <vt:lpstr>Calibri Light</vt:lpstr>
      <vt:lpstr>inherit</vt:lpstr>
      <vt:lpstr>Times New Roman</vt:lpstr>
      <vt:lpstr>Custom Design</vt:lpstr>
      <vt:lpstr>Final Project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Duygu Hilal ÇETİN</cp:lastModifiedBy>
  <cp:revision>8</cp:revision>
  <dcterms:created xsi:type="dcterms:W3CDTF">2016-09-04T11:54:55Z</dcterms:created>
  <dcterms:modified xsi:type="dcterms:W3CDTF">2024-05-19T16:49:55Z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0x010100C80ECA9B75C7594E829451010F60B806</vt:lpwstr>
  </property>
</Properties>
</file>