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Orta Stil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ygu Petenkaya" userId="2c0ab6ee87320e6e" providerId="LiveId" clId="{052AEF82-C2D4-4E51-8A40-796A30BC87A4}"/>
    <pc:docChg chg="custSel addSld delSld modSld">
      <pc:chgData name="Duygu Petenkaya" userId="2c0ab6ee87320e6e" providerId="LiveId" clId="{052AEF82-C2D4-4E51-8A40-796A30BC87A4}" dt="2020-05-04T18:28:55.421" v="63" actId="478"/>
      <pc:docMkLst>
        <pc:docMk/>
      </pc:docMkLst>
      <pc:sldChg chg="delSp delDesignElem">
        <pc:chgData name="Duygu Petenkaya" userId="2c0ab6ee87320e6e" providerId="LiveId" clId="{052AEF82-C2D4-4E51-8A40-796A30BC87A4}" dt="2020-05-04T18:12:30.417" v="31"/>
        <pc:sldMkLst>
          <pc:docMk/>
          <pc:sldMk cId="3320375833" sldId="258"/>
        </pc:sldMkLst>
        <pc:grpChg chg="del">
          <ac:chgData name="Duygu Petenkaya" userId="2c0ab6ee87320e6e" providerId="LiveId" clId="{052AEF82-C2D4-4E51-8A40-796A30BC87A4}" dt="2020-05-04T18:12:30.417" v="31"/>
          <ac:grpSpMkLst>
            <pc:docMk/>
            <pc:sldMk cId="3320375833" sldId="258"/>
            <ac:grpSpMk id="8" creationId="{3C591D85-25F6-4014-8EE4-E6701B6E933E}"/>
          </ac:grpSpMkLst>
        </pc:grpChg>
        <pc:cxnChg chg="del">
          <ac:chgData name="Duygu Petenkaya" userId="2c0ab6ee87320e6e" providerId="LiveId" clId="{052AEF82-C2D4-4E51-8A40-796A30BC87A4}" dt="2020-05-04T18:12:30.417" v="31"/>
          <ac:cxnSpMkLst>
            <pc:docMk/>
            <pc:sldMk cId="3320375833" sldId="258"/>
            <ac:cxnSpMk id="20" creationId="{0B5F7E3B-C5F1-40E0-A491-558BAFBC1127}"/>
          </ac:cxnSpMkLst>
        </pc:cxnChg>
      </pc:sldChg>
      <pc:sldChg chg="delSp delDesignElem">
        <pc:chgData name="Duygu Petenkaya" userId="2c0ab6ee87320e6e" providerId="LiveId" clId="{052AEF82-C2D4-4E51-8A40-796A30BC87A4}" dt="2020-05-04T18:12:30.417" v="31"/>
        <pc:sldMkLst>
          <pc:docMk/>
          <pc:sldMk cId="3296339063" sldId="259"/>
        </pc:sldMkLst>
        <pc:grpChg chg="del">
          <ac:chgData name="Duygu Petenkaya" userId="2c0ab6ee87320e6e" providerId="LiveId" clId="{052AEF82-C2D4-4E51-8A40-796A30BC87A4}" dt="2020-05-04T18:12:30.417" v="31"/>
          <ac:grpSpMkLst>
            <pc:docMk/>
            <pc:sldMk cId="3296339063" sldId="259"/>
            <ac:grpSpMk id="8" creationId="{3C591D85-25F6-4014-8EE4-E6701B6E933E}"/>
          </ac:grpSpMkLst>
        </pc:grpChg>
        <pc:cxnChg chg="del">
          <ac:chgData name="Duygu Petenkaya" userId="2c0ab6ee87320e6e" providerId="LiveId" clId="{052AEF82-C2D4-4E51-8A40-796A30BC87A4}" dt="2020-05-04T18:12:30.417" v="31"/>
          <ac:cxnSpMkLst>
            <pc:docMk/>
            <pc:sldMk cId="3296339063" sldId="259"/>
            <ac:cxnSpMk id="20" creationId="{0B5F7E3B-C5F1-40E0-A491-558BAFBC1127}"/>
          </ac:cxnSpMkLst>
        </pc:cxnChg>
      </pc:sldChg>
      <pc:sldChg chg="delSp delDesignElem">
        <pc:chgData name="Duygu Petenkaya" userId="2c0ab6ee87320e6e" providerId="LiveId" clId="{052AEF82-C2D4-4E51-8A40-796A30BC87A4}" dt="2020-05-04T18:12:30.417" v="31"/>
        <pc:sldMkLst>
          <pc:docMk/>
          <pc:sldMk cId="3132968351" sldId="260"/>
        </pc:sldMkLst>
        <pc:grpChg chg="del">
          <ac:chgData name="Duygu Petenkaya" userId="2c0ab6ee87320e6e" providerId="LiveId" clId="{052AEF82-C2D4-4E51-8A40-796A30BC87A4}" dt="2020-05-04T18:12:30.417" v="31"/>
          <ac:grpSpMkLst>
            <pc:docMk/>
            <pc:sldMk cId="3132968351" sldId="260"/>
            <ac:grpSpMk id="31" creationId="{3C591D85-25F6-4014-8EE4-E6701B6E933E}"/>
          </ac:grpSpMkLst>
        </pc:grpChg>
        <pc:cxnChg chg="del">
          <ac:chgData name="Duygu Petenkaya" userId="2c0ab6ee87320e6e" providerId="LiveId" clId="{052AEF82-C2D4-4E51-8A40-796A30BC87A4}" dt="2020-05-04T18:12:30.417" v="31"/>
          <ac:cxnSpMkLst>
            <pc:docMk/>
            <pc:sldMk cId="3132968351" sldId="260"/>
            <ac:cxnSpMk id="43" creationId="{0B5F7E3B-C5F1-40E0-A491-558BAFBC1127}"/>
          </ac:cxnSpMkLst>
        </pc:cxnChg>
      </pc:sldChg>
      <pc:sldChg chg="delSp delDesignElem">
        <pc:chgData name="Duygu Petenkaya" userId="2c0ab6ee87320e6e" providerId="LiveId" clId="{052AEF82-C2D4-4E51-8A40-796A30BC87A4}" dt="2020-05-04T18:12:30.417" v="31"/>
        <pc:sldMkLst>
          <pc:docMk/>
          <pc:sldMk cId="929110082" sldId="261"/>
        </pc:sldMkLst>
        <pc:grpChg chg="del">
          <ac:chgData name="Duygu Petenkaya" userId="2c0ab6ee87320e6e" providerId="LiveId" clId="{052AEF82-C2D4-4E51-8A40-796A30BC87A4}" dt="2020-05-04T18:12:30.417" v="31"/>
          <ac:grpSpMkLst>
            <pc:docMk/>
            <pc:sldMk cId="929110082" sldId="261"/>
            <ac:grpSpMk id="8" creationId="{3C591D85-25F6-4014-8EE4-E6701B6E933E}"/>
          </ac:grpSpMkLst>
        </pc:grpChg>
        <pc:cxnChg chg="del">
          <ac:chgData name="Duygu Petenkaya" userId="2c0ab6ee87320e6e" providerId="LiveId" clId="{052AEF82-C2D4-4E51-8A40-796A30BC87A4}" dt="2020-05-04T18:12:30.417" v="31"/>
          <ac:cxnSpMkLst>
            <pc:docMk/>
            <pc:sldMk cId="929110082" sldId="261"/>
            <ac:cxnSpMk id="20" creationId="{0B5F7E3B-C5F1-40E0-A491-558BAFBC1127}"/>
          </ac:cxnSpMkLst>
        </pc:cxnChg>
      </pc:sldChg>
      <pc:sldChg chg="delSp delDesignElem">
        <pc:chgData name="Duygu Petenkaya" userId="2c0ab6ee87320e6e" providerId="LiveId" clId="{052AEF82-C2D4-4E51-8A40-796A30BC87A4}" dt="2020-05-04T18:12:30.417" v="31"/>
        <pc:sldMkLst>
          <pc:docMk/>
          <pc:sldMk cId="2607241831" sldId="262"/>
        </pc:sldMkLst>
        <pc:grpChg chg="del">
          <ac:chgData name="Duygu Petenkaya" userId="2c0ab6ee87320e6e" providerId="LiveId" clId="{052AEF82-C2D4-4E51-8A40-796A30BC87A4}" dt="2020-05-04T18:12:30.417" v="31"/>
          <ac:grpSpMkLst>
            <pc:docMk/>
            <pc:sldMk cId="2607241831" sldId="262"/>
            <ac:grpSpMk id="9" creationId="{E09B7E24-271E-4A3A-9D65-EE95ED9723D3}"/>
          </ac:grpSpMkLst>
        </pc:grpChg>
      </pc:sldChg>
      <pc:sldChg chg="delSp delDesignElem">
        <pc:chgData name="Duygu Petenkaya" userId="2c0ab6ee87320e6e" providerId="LiveId" clId="{052AEF82-C2D4-4E51-8A40-796A30BC87A4}" dt="2020-05-04T18:12:30.417" v="31"/>
        <pc:sldMkLst>
          <pc:docMk/>
          <pc:sldMk cId="3398781164" sldId="265"/>
        </pc:sldMkLst>
        <pc:grpChg chg="del">
          <ac:chgData name="Duygu Petenkaya" userId="2c0ab6ee87320e6e" providerId="LiveId" clId="{052AEF82-C2D4-4E51-8A40-796A30BC87A4}" dt="2020-05-04T18:12:30.417" v="31"/>
          <ac:grpSpMkLst>
            <pc:docMk/>
            <pc:sldMk cId="3398781164" sldId="265"/>
            <ac:grpSpMk id="13" creationId="{AB62393A-6733-498D-A2AC-7FB7B8FDB314}"/>
          </ac:grpSpMkLst>
        </pc:grpChg>
      </pc:sldChg>
      <pc:sldChg chg="delSp modSp delDesignElem">
        <pc:chgData name="Duygu Petenkaya" userId="2c0ab6ee87320e6e" providerId="LiveId" clId="{052AEF82-C2D4-4E51-8A40-796A30BC87A4}" dt="2020-05-04T18:23:04.728" v="35" actId="20578"/>
        <pc:sldMkLst>
          <pc:docMk/>
          <pc:sldMk cId="3696477972" sldId="266"/>
        </pc:sldMkLst>
        <pc:spChg chg="mod">
          <ac:chgData name="Duygu Petenkaya" userId="2c0ab6ee87320e6e" providerId="LiveId" clId="{052AEF82-C2D4-4E51-8A40-796A30BC87A4}" dt="2020-05-04T18:23:04.728" v="35" actId="20578"/>
          <ac:spMkLst>
            <pc:docMk/>
            <pc:sldMk cId="3696477972" sldId="266"/>
            <ac:spMk id="3" creationId="{7CF04DE5-8F0B-4A4B-9106-9A03591D2CC9}"/>
          </ac:spMkLst>
        </pc:spChg>
        <pc:grpChg chg="del">
          <ac:chgData name="Duygu Petenkaya" userId="2c0ab6ee87320e6e" providerId="LiveId" clId="{052AEF82-C2D4-4E51-8A40-796A30BC87A4}" dt="2020-05-04T18:12:30.417" v="31"/>
          <ac:grpSpMkLst>
            <pc:docMk/>
            <pc:sldMk cId="3696477972" sldId="266"/>
            <ac:grpSpMk id="8" creationId="{3C591D85-25F6-4014-8EE4-E6701B6E933E}"/>
          </ac:grpSpMkLst>
        </pc:grpChg>
        <pc:cxnChg chg="del">
          <ac:chgData name="Duygu Petenkaya" userId="2c0ab6ee87320e6e" providerId="LiveId" clId="{052AEF82-C2D4-4E51-8A40-796A30BC87A4}" dt="2020-05-04T18:12:30.417" v="31"/>
          <ac:cxnSpMkLst>
            <pc:docMk/>
            <pc:sldMk cId="3696477972" sldId="266"/>
            <ac:cxnSpMk id="20" creationId="{0B5F7E3B-C5F1-40E0-A491-558BAFBC1127}"/>
          </ac:cxnSpMkLst>
        </pc:cxnChg>
      </pc:sldChg>
      <pc:sldChg chg="modSp mod">
        <pc:chgData name="Duygu Petenkaya" userId="2c0ab6ee87320e6e" providerId="LiveId" clId="{052AEF82-C2D4-4E51-8A40-796A30BC87A4}" dt="2020-05-04T18:13:01.075" v="33" actId="20577"/>
        <pc:sldMkLst>
          <pc:docMk/>
          <pc:sldMk cId="727959932" sldId="268"/>
        </pc:sldMkLst>
        <pc:graphicFrameChg chg="modGraphic">
          <ac:chgData name="Duygu Petenkaya" userId="2c0ab6ee87320e6e" providerId="LiveId" clId="{052AEF82-C2D4-4E51-8A40-796A30BC87A4}" dt="2020-05-04T18:13:01.075" v="33" actId="20577"/>
          <ac:graphicFrameMkLst>
            <pc:docMk/>
            <pc:sldMk cId="727959932" sldId="268"/>
            <ac:graphicFrameMk id="3" creationId="{DEA68E11-4C47-44A6-BD0A-33124167D299}"/>
          </ac:graphicFrameMkLst>
        </pc:graphicFrameChg>
      </pc:sldChg>
      <pc:sldChg chg="modSp mod">
        <pc:chgData name="Duygu Petenkaya" userId="2c0ab6ee87320e6e" providerId="LiveId" clId="{052AEF82-C2D4-4E51-8A40-796A30BC87A4}" dt="2020-05-04T18:19:48.900" v="34" actId="13239"/>
        <pc:sldMkLst>
          <pc:docMk/>
          <pc:sldMk cId="2422108405" sldId="269"/>
        </pc:sldMkLst>
        <pc:graphicFrameChg chg="modGraphic">
          <ac:chgData name="Duygu Petenkaya" userId="2c0ab6ee87320e6e" providerId="LiveId" clId="{052AEF82-C2D4-4E51-8A40-796A30BC87A4}" dt="2020-05-04T18:19:48.900" v="34" actId="13239"/>
          <ac:graphicFrameMkLst>
            <pc:docMk/>
            <pc:sldMk cId="2422108405" sldId="269"/>
            <ac:graphicFrameMk id="3" creationId="{AF4ACD6F-15A5-491D-A5BA-325A2A125419}"/>
          </ac:graphicFrameMkLst>
        </pc:graphicFrameChg>
      </pc:sldChg>
      <pc:sldChg chg="delSp delDesignElem">
        <pc:chgData name="Duygu Petenkaya" userId="2c0ab6ee87320e6e" providerId="LiveId" clId="{052AEF82-C2D4-4E51-8A40-796A30BC87A4}" dt="2020-05-04T18:12:30.417" v="31"/>
        <pc:sldMkLst>
          <pc:docMk/>
          <pc:sldMk cId="3239417928" sldId="276"/>
        </pc:sldMkLst>
        <pc:spChg chg="del">
          <ac:chgData name="Duygu Petenkaya" userId="2c0ab6ee87320e6e" providerId="LiveId" clId="{052AEF82-C2D4-4E51-8A40-796A30BC87A4}" dt="2020-05-04T18:12:30.417" v="31"/>
          <ac:spMkLst>
            <pc:docMk/>
            <pc:sldMk cId="3239417928" sldId="276"/>
            <ac:spMk id="22" creationId="{C2C29CB1-9F74-4879-A6AF-AEA67B6F1F4D}"/>
          </ac:spMkLst>
        </pc:spChg>
        <pc:spChg chg="del">
          <ac:chgData name="Duygu Petenkaya" userId="2c0ab6ee87320e6e" providerId="LiveId" clId="{052AEF82-C2D4-4E51-8A40-796A30BC87A4}" dt="2020-05-04T18:12:30.417" v="31"/>
          <ac:spMkLst>
            <pc:docMk/>
            <pc:sldMk cId="3239417928" sldId="276"/>
            <ac:spMk id="24" creationId="{7E2C7115-5336-410C-AD71-0F0952A2E5A7}"/>
          </ac:spMkLst>
        </pc:spChg>
        <pc:spChg chg="del">
          <ac:chgData name="Duygu Petenkaya" userId="2c0ab6ee87320e6e" providerId="LiveId" clId="{052AEF82-C2D4-4E51-8A40-796A30BC87A4}" dt="2020-05-04T18:12:30.417" v="31"/>
          <ac:spMkLst>
            <pc:docMk/>
            <pc:sldMk cId="3239417928" sldId="276"/>
            <ac:spMk id="25" creationId="{E80B86A7-A1EC-475B-9166-88902B033A38}"/>
          </ac:spMkLst>
        </pc:spChg>
        <pc:grpChg chg="del">
          <ac:chgData name="Duygu Petenkaya" userId="2c0ab6ee87320e6e" providerId="LiveId" clId="{052AEF82-C2D4-4E51-8A40-796A30BC87A4}" dt="2020-05-04T18:12:30.417" v="31"/>
          <ac:grpSpMkLst>
            <pc:docMk/>
            <pc:sldMk cId="3239417928" sldId="276"/>
            <ac:grpSpMk id="23" creationId="{3C591D85-25F6-4014-8EE4-E6701B6E933E}"/>
          </ac:grpSpMkLst>
        </pc:grpChg>
      </pc:sldChg>
      <pc:sldChg chg="addSp delSp modSp mod">
        <pc:chgData name="Duygu Petenkaya" userId="2c0ab6ee87320e6e" providerId="LiveId" clId="{052AEF82-C2D4-4E51-8A40-796A30BC87A4}" dt="2020-05-04T18:28:55.421" v="63" actId="478"/>
        <pc:sldMkLst>
          <pc:docMk/>
          <pc:sldMk cId="4249999242" sldId="279"/>
        </pc:sldMkLst>
        <pc:spChg chg="mod">
          <ac:chgData name="Duygu Petenkaya" userId="2c0ab6ee87320e6e" providerId="LiveId" clId="{052AEF82-C2D4-4E51-8A40-796A30BC87A4}" dt="2020-05-04T18:28:05.655" v="61" actId="20577"/>
          <ac:spMkLst>
            <pc:docMk/>
            <pc:sldMk cId="4249999242" sldId="279"/>
            <ac:spMk id="2" creationId="{9B9BC6C8-C9DF-46A6-9FD3-2403461B7335}"/>
          </ac:spMkLst>
        </pc:spChg>
        <pc:spChg chg="add del mod">
          <ac:chgData name="Duygu Petenkaya" userId="2c0ab6ee87320e6e" providerId="LiveId" clId="{052AEF82-C2D4-4E51-8A40-796A30BC87A4}" dt="2020-05-04T18:28:55.421" v="63" actId="478"/>
          <ac:spMkLst>
            <pc:docMk/>
            <pc:sldMk cId="4249999242" sldId="279"/>
            <ac:spMk id="5" creationId="{4635B0FB-E552-48A1-AC06-DD0AC0AF4488}"/>
          </ac:spMkLst>
        </pc:spChg>
        <pc:picChg chg="del">
          <ac:chgData name="Duygu Petenkaya" userId="2c0ab6ee87320e6e" providerId="LiveId" clId="{052AEF82-C2D4-4E51-8A40-796A30BC87A4}" dt="2020-05-04T18:27:32.608" v="36" actId="478"/>
          <ac:picMkLst>
            <pc:docMk/>
            <pc:sldMk cId="4249999242" sldId="279"/>
            <ac:picMk id="3" creationId="{BD5206DE-8FFF-4C26-9ECE-F04AEC57D5B7}"/>
          </ac:picMkLst>
        </pc:picChg>
        <pc:picChg chg="del mod">
          <ac:chgData name="Duygu Petenkaya" userId="2c0ab6ee87320e6e" providerId="LiveId" clId="{052AEF82-C2D4-4E51-8A40-796A30BC87A4}" dt="2020-05-04T18:27:33.372" v="38" actId="478"/>
          <ac:picMkLst>
            <pc:docMk/>
            <pc:sldMk cId="4249999242" sldId="279"/>
            <ac:picMk id="4" creationId="{D4E63A0F-A579-4FB1-B39E-3A4668515258}"/>
          </ac:picMkLst>
        </pc:picChg>
      </pc:sldChg>
      <pc:sldChg chg="del">
        <pc:chgData name="Duygu Petenkaya" userId="2c0ab6ee87320e6e" providerId="LiveId" clId="{052AEF82-C2D4-4E51-8A40-796A30BC87A4}" dt="2020-05-04T18:27:41.143" v="39" actId="2696"/>
        <pc:sldMkLst>
          <pc:docMk/>
          <pc:sldMk cId="1727280404" sldId="280"/>
        </pc:sldMkLst>
      </pc:sldChg>
      <pc:sldChg chg="delSp modSp mod delDesignElem">
        <pc:chgData name="Duygu Petenkaya" userId="2c0ab6ee87320e6e" providerId="LiveId" clId="{052AEF82-C2D4-4E51-8A40-796A30BC87A4}" dt="2020-05-04T18:12:30.417" v="31"/>
        <pc:sldMkLst>
          <pc:docMk/>
          <pc:sldMk cId="2241072807" sldId="281"/>
        </pc:sldMkLst>
        <pc:spChg chg="mod">
          <ac:chgData name="Duygu Petenkaya" userId="2c0ab6ee87320e6e" providerId="LiveId" clId="{052AEF82-C2D4-4E51-8A40-796A30BC87A4}" dt="2020-05-04T18:11:17.858" v="19" actId="122"/>
          <ac:spMkLst>
            <pc:docMk/>
            <pc:sldMk cId="2241072807" sldId="281"/>
            <ac:spMk id="2" creationId="{E59FB27E-382E-489E-AB12-44718FBB3210}"/>
          </ac:spMkLst>
        </pc:spChg>
        <pc:spChg chg="del">
          <ac:chgData name="Duygu Petenkaya" userId="2c0ab6ee87320e6e" providerId="LiveId" clId="{052AEF82-C2D4-4E51-8A40-796A30BC87A4}" dt="2020-05-04T18:12:30.417" v="31"/>
          <ac:spMkLst>
            <pc:docMk/>
            <pc:sldMk cId="2241072807" sldId="281"/>
            <ac:spMk id="19" creationId="{2783C067-F8BF-4755-B516-8A0CD74CF60C}"/>
          </ac:spMkLst>
        </pc:spChg>
        <pc:spChg chg="del">
          <ac:chgData name="Duygu Petenkaya" userId="2c0ab6ee87320e6e" providerId="LiveId" clId="{052AEF82-C2D4-4E51-8A40-796A30BC87A4}" dt="2020-05-04T18:12:30.417" v="31"/>
          <ac:spMkLst>
            <pc:docMk/>
            <pc:sldMk cId="2241072807" sldId="281"/>
            <ac:spMk id="21" creationId="{2ED796EC-E7FF-46DB-B912-FB08BF12AA6E}"/>
          </ac:spMkLst>
        </pc:spChg>
        <pc:spChg chg="del">
          <ac:chgData name="Duygu Petenkaya" userId="2c0ab6ee87320e6e" providerId="LiveId" clId="{052AEF82-C2D4-4E51-8A40-796A30BC87A4}" dt="2020-05-04T18:12:30.417" v="31"/>
          <ac:spMkLst>
            <pc:docMk/>
            <pc:sldMk cId="2241072807" sldId="281"/>
            <ac:spMk id="23" creationId="{549A2DAB-B431-487D-95AD-BB0FECB49E57}"/>
          </ac:spMkLst>
        </pc:spChg>
        <pc:spChg chg="del">
          <ac:chgData name="Duygu Petenkaya" userId="2c0ab6ee87320e6e" providerId="LiveId" clId="{052AEF82-C2D4-4E51-8A40-796A30BC87A4}" dt="2020-05-04T18:12:30.417" v="31"/>
          <ac:spMkLst>
            <pc:docMk/>
            <pc:sldMk cId="2241072807" sldId="281"/>
            <ac:spMk id="29" creationId="{0819F787-32B4-46A8-BC57-C6571BCEE243}"/>
          </ac:spMkLst>
        </pc:spChg>
        <pc:grpChg chg="del">
          <ac:chgData name="Duygu Petenkaya" userId="2c0ab6ee87320e6e" providerId="LiveId" clId="{052AEF82-C2D4-4E51-8A40-796A30BC87A4}" dt="2020-05-04T18:12:30.417" v="31"/>
          <ac:grpSpMkLst>
            <pc:docMk/>
            <pc:sldMk cId="2241072807" sldId="281"/>
            <ac:grpSpMk id="7" creationId="{38369844-B327-4D49-98E4-827203ADF009}"/>
          </ac:grpSpMkLst>
        </pc:grpChg>
        <pc:cxnChg chg="del">
          <ac:chgData name="Duygu Petenkaya" userId="2c0ab6ee87320e6e" providerId="LiveId" clId="{052AEF82-C2D4-4E51-8A40-796A30BC87A4}" dt="2020-05-04T18:12:30.417" v="31"/>
          <ac:cxnSpMkLst>
            <pc:docMk/>
            <pc:sldMk cId="2241072807" sldId="281"/>
            <ac:cxnSpMk id="25" creationId="{C5ECDEE1-7093-418F-9CF5-24EEB115C1C1}"/>
          </ac:cxnSpMkLst>
        </pc:cxnChg>
        <pc:cxnChg chg="del">
          <ac:chgData name="Duygu Petenkaya" userId="2c0ab6ee87320e6e" providerId="LiveId" clId="{052AEF82-C2D4-4E51-8A40-796A30BC87A4}" dt="2020-05-04T18:12:30.417" v="31"/>
          <ac:cxnSpMkLst>
            <pc:docMk/>
            <pc:sldMk cId="2241072807" sldId="281"/>
            <ac:cxnSpMk id="27" creationId="{045062AF-EB11-4651-BC4A-4DA21768DE8E}"/>
          </ac:cxnSpMkLst>
        </pc:cxnChg>
      </pc:sldChg>
      <pc:sldChg chg="addSp modSp new modAnim">
        <pc:chgData name="Duygu Petenkaya" userId="2c0ab6ee87320e6e" providerId="LiveId" clId="{052AEF82-C2D4-4E51-8A40-796A30BC87A4}" dt="2020-05-04T18:11:58.235" v="21"/>
        <pc:sldMkLst>
          <pc:docMk/>
          <pc:sldMk cId="2537637042" sldId="282"/>
        </pc:sldMkLst>
        <pc:picChg chg="add mod">
          <ac:chgData name="Duygu Petenkaya" userId="2c0ab6ee87320e6e" providerId="LiveId" clId="{052AEF82-C2D4-4E51-8A40-796A30BC87A4}" dt="2020-05-04T18:11:58.235" v="21"/>
          <ac:picMkLst>
            <pc:docMk/>
            <pc:sldMk cId="2537637042" sldId="282"/>
            <ac:picMk id="2" creationId="{B39D399E-78C6-4971-86E4-FE7E4B1DAE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335460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218395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218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3399073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8516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95973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100851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396496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211541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BB5F16A-1CDF-4B61-9DD0-F2B1199049A5}" type="datetimeFigureOut">
              <a:rPr lang="tr-TR" smtClean="0"/>
              <a:t>4.05.2020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424424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BB5F16A-1CDF-4B61-9DD0-F2B1199049A5}" type="datetimeFigureOut">
              <a:rPr lang="tr-TR" smtClean="0"/>
              <a:t>4.05.2020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24699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BB5F16A-1CDF-4B61-9DD0-F2B1199049A5}" type="datetimeFigureOut">
              <a:rPr lang="tr-TR" smtClean="0"/>
              <a:t>4.05.2020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125637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BB5F16A-1CDF-4B61-9DD0-F2B1199049A5}" type="datetimeFigureOut">
              <a:rPr lang="tr-TR" smtClean="0"/>
              <a:t>4.05.2020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30385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5F16A-1CDF-4B61-9DD0-F2B1199049A5}" type="datetimeFigureOut">
              <a:rPr lang="tr-TR" smtClean="0"/>
              <a:t>4.05.2020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388123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BB5F16A-1CDF-4B61-9DD0-F2B1199049A5}" type="datetimeFigureOut">
              <a:rPr lang="tr-TR" smtClean="0"/>
              <a:t>4.05.2020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42463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BB5F16A-1CDF-4B61-9DD0-F2B1199049A5}" type="datetimeFigureOut">
              <a:rPr lang="tr-TR" smtClean="0"/>
              <a:t>4.05.2020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C6D6F6A-9013-4459-932D-53CA0D4C4AD3}" type="slidenum">
              <a:rPr lang="tr-TR" smtClean="0"/>
              <a:t>‹#›</a:t>
            </a:fld>
            <a:endParaRPr lang="tr-TR"/>
          </a:p>
        </p:txBody>
      </p:sp>
    </p:spTree>
    <p:extLst>
      <p:ext uri="{BB962C8B-B14F-4D97-AF65-F5344CB8AC3E}">
        <p14:creationId xmlns:p14="http://schemas.microsoft.com/office/powerpoint/2010/main" val="25697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B5F16A-1CDF-4B61-9DD0-F2B1199049A5}" type="datetimeFigureOut">
              <a:rPr lang="tr-TR" smtClean="0"/>
              <a:t>4.05.2020</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C6D6F6A-9013-4459-932D-53CA0D4C4AD3}" type="slidenum">
              <a:rPr lang="tr-TR" smtClean="0"/>
              <a:t>‹#›</a:t>
            </a:fld>
            <a:endParaRPr lang="tr-TR"/>
          </a:p>
        </p:txBody>
      </p:sp>
    </p:spTree>
    <p:extLst>
      <p:ext uri="{BB962C8B-B14F-4D97-AF65-F5344CB8AC3E}">
        <p14:creationId xmlns:p14="http://schemas.microsoft.com/office/powerpoint/2010/main" val="71148543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332E07-5D6B-4200-995B-AEA9E233E0EE}"/>
              </a:ext>
            </a:extLst>
          </p:cNvPr>
          <p:cNvSpPr>
            <a:spLocks noGrp="1"/>
          </p:cNvSpPr>
          <p:nvPr>
            <p:ph type="ctrTitle"/>
          </p:nvPr>
        </p:nvSpPr>
        <p:spPr>
          <a:xfrm>
            <a:off x="1507067" y="1309159"/>
            <a:ext cx="7766936" cy="1646302"/>
          </a:xfrm>
        </p:spPr>
        <p:txBody>
          <a:bodyPr/>
          <a:lstStyle/>
          <a:p>
            <a:r>
              <a:rPr lang="tr-TR" dirty="0"/>
              <a:t>NIGTH JUNGLE</a:t>
            </a:r>
          </a:p>
        </p:txBody>
      </p:sp>
      <p:sp>
        <p:nvSpPr>
          <p:cNvPr id="3" name="Alt Başlık 2">
            <a:extLst>
              <a:ext uri="{FF2B5EF4-FFF2-40B4-BE49-F238E27FC236}">
                <a16:creationId xmlns:a16="http://schemas.microsoft.com/office/drawing/2014/main" id="{E2A399C3-3D4A-484D-AD14-4B6CF1D8874A}"/>
              </a:ext>
            </a:extLst>
          </p:cNvPr>
          <p:cNvSpPr>
            <a:spLocks noGrp="1"/>
          </p:cNvSpPr>
          <p:nvPr>
            <p:ph type="subTitle" idx="1"/>
          </p:nvPr>
        </p:nvSpPr>
        <p:spPr>
          <a:xfrm>
            <a:off x="1507067" y="3354090"/>
            <a:ext cx="7766936" cy="1456035"/>
          </a:xfrm>
        </p:spPr>
        <p:txBody>
          <a:bodyPr>
            <a:normAutofit fontScale="92500" lnSpcReduction="10000"/>
          </a:bodyPr>
          <a:lstStyle/>
          <a:p>
            <a:r>
              <a:rPr lang="tr-TR" dirty="0"/>
              <a:t>Elif Duygu PETENKAYA</a:t>
            </a:r>
          </a:p>
          <a:p>
            <a:r>
              <a:rPr lang="tr-TR" dirty="0"/>
              <a:t>Elif Berna KURU</a:t>
            </a:r>
          </a:p>
          <a:p>
            <a:r>
              <a:rPr lang="tr-TR" dirty="0"/>
              <a:t>Melike ERDEMİR</a:t>
            </a:r>
          </a:p>
          <a:p>
            <a:r>
              <a:rPr lang="tr-TR" dirty="0"/>
              <a:t>Çağatay YALÇIN</a:t>
            </a:r>
          </a:p>
        </p:txBody>
      </p:sp>
    </p:spTree>
    <p:extLst>
      <p:ext uri="{BB962C8B-B14F-4D97-AF65-F5344CB8AC3E}">
        <p14:creationId xmlns:p14="http://schemas.microsoft.com/office/powerpoint/2010/main" val="363103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42F440-1111-4FF5-A2C2-C5C1EA80FEFE}"/>
              </a:ext>
            </a:extLst>
          </p:cNvPr>
          <p:cNvSpPr>
            <a:spLocks noGrp="1"/>
          </p:cNvSpPr>
          <p:nvPr>
            <p:ph type="title"/>
          </p:nvPr>
        </p:nvSpPr>
        <p:spPr>
          <a:xfrm>
            <a:off x="985968" y="4473225"/>
            <a:ext cx="8288035" cy="1095059"/>
          </a:xfrm>
        </p:spPr>
        <p:txBody>
          <a:bodyPr vert="horz" lIns="91440" tIns="45720" rIns="91440" bIns="45720" rtlCol="0" anchor="b">
            <a:normAutofit/>
          </a:bodyPr>
          <a:lstStyle/>
          <a:p>
            <a:r>
              <a:rPr lang="en-US" sz="4800"/>
              <a:t>      </a:t>
            </a:r>
          </a:p>
        </p:txBody>
      </p:sp>
      <p:pic>
        <p:nvPicPr>
          <p:cNvPr id="7" name="İçerik Yer Tutucusu 6">
            <a:extLst>
              <a:ext uri="{FF2B5EF4-FFF2-40B4-BE49-F238E27FC236}">
                <a16:creationId xmlns:a16="http://schemas.microsoft.com/office/drawing/2014/main" id="{1A6E566A-343D-4401-BA60-7CC7324171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5965" y="662740"/>
            <a:ext cx="4029717" cy="3536077"/>
          </a:xfrm>
          <a:prstGeom prst="rect">
            <a:avLst/>
          </a:prstGeom>
        </p:spPr>
      </p:pic>
      <p:pic>
        <p:nvPicPr>
          <p:cNvPr id="8" name="İçerik Yer Tutucusu 7">
            <a:extLst>
              <a:ext uri="{FF2B5EF4-FFF2-40B4-BE49-F238E27FC236}">
                <a16:creationId xmlns:a16="http://schemas.microsoft.com/office/drawing/2014/main" id="{822C858F-26CC-4924-BD9E-7D166D4C4DBA}"/>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244284" y="662741"/>
            <a:ext cx="4029717" cy="3536076"/>
          </a:xfrm>
          <a:prstGeom prst="rect">
            <a:avLst/>
          </a:prstGeom>
        </p:spPr>
      </p:pic>
    </p:spTree>
    <p:extLst>
      <p:ext uri="{BB962C8B-B14F-4D97-AF65-F5344CB8AC3E}">
        <p14:creationId xmlns:p14="http://schemas.microsoft.com/office/powerpoint/2010/main" val="339878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9DCBC1-A6EE-4D0C-9336-EAA7C7CA3729}"/>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Measurements</a:t>
            </a:r>
          </a:p>
        </p:txBody>
      </p:sp>
      <p:sp>
        <p:nvSpPr>
          <p:cNvPr id="3" name="Metin kutusu 2">
            <a:extLst>
              <a:ext uri="{FF2B5EF4-FFF2-40B4-BE49-F238E27FC236}">
                <a16:creationId xmlns:a16="http://schemas.microsoft.com/office/drawing/2014/main" id="{7CF04DE5-8F0B-4A4B-9106-9A03591D2CC9}"/>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lvl="0" indent="-342900">
              <a:spcBef>
                <a:spcPts val="1000"/>
              </a:spcBef>
              <a:buClr>
                <a:schemeClr val="accent1">
                  <a:lumMod val="75000"/>
                </a:schemeClr>
              </a:buClr>
              <a:buSzPct val="80000"/>
              <a:buFont typeface="Wingdings 3" charset="2"/>
              <a:buChar char=""/>
            </a:pPr>
            <a:r>
              <a:rPr lang="en-US" b="1" dirty="0">
                <a:solidFill>
                  <a:schemeClr val="tx1">
                    <a:lumMod val="75000"/>
                    <a:lumOff val="25000"/>
                  </a:schemeClr>
                </a:solidFill>
              </a:rPr>
              <a:t>Schedule and Effort</a:t>
            </a:r>
            <a:r>
              <a:rPr lang="en-US" dirty="0">
                <a:solidFill>
                  <a:schemeClr val="tx1">
                    <a:lumMod val="75000"/>
                    <a:lumOff val="25000"/>
                  </a:schemeClr>
                </a:solidFill>
              </a:rPr>
              <a:t>: This is given in detail at schedule and efforts section already. </a:t>
            </a:r>
          </a:p>
          <a:p>
            <a:pPr marL="342900" lvl="0" indent="-342900">
              <a:spcBef>
                <a:spcPts val="1000"/>
              </a:spcBef>
              <a:buClr>
                <a:schemeClr val="accent1">
                  <a:lumMod val="75000"/>
                </a:schemeClr>
              </a:buClr>
              <a:buSzPct val="80000"/>
              <a:buFont typeface="Wingdings 3" charset="2"/>
              <a:buChar char=""/>
            </a:pPr>
            <a:r>
              <a:rPr lang="en-US" b="1" dirty="0">
                <a:solidFill>
                  <a:schemeClr val="tx1">
                    <a:lumMod val="75000"/>
                    <a:lumOff val="25000"/>
                  </a:schemeClr>
                </a:solidFill>
              </a:rPr>
              <a:t>Number of Changes</a:t>
            </a:r>
            <a:r>
              <a:rPr lang="en-US" dirty="0">
                <a:solidFill>
                  <a:schemeClr val="tx1">
                    <a:lumMod val="75000"/>
                    <a:lumOff val="25000"/>
                  </a:schemeClr>
                </a:solidFill>
              </a:rPr>
              <a:t>: Requirements and some design properties may change during the development process. It is needed to be tracked to measure the quality of the work.</a:t>
            </a:r>
          </a:p>
          <a:p>
            <a:pPr marL="342900" lvl="0" indent="-342900">
              <a:spcBef>
                <a:spcPts val="1000"/>
              </a:spcBef>
              <a:buClr>
                <a:schemeClr val="accent1">
                  <a:lumMod val="75000"/>
                </a:schemeClr>
              </a:buClr>
              <a:buSzPct val="80000"/>
              <a:buFont typeface="Wingdings 3" charset="2"/>
              <a:buChar char=""/>
            </a:pPr>
            <a:r>
              <a:rPr lang="en-US" b="1" dirty="0">
                <a:solidFill>
                  <a:schemeClr val="tx1">
                    <a:lumMod val="75000"/>
                    <a:lumOff val="25000"/>
                  </a:schemeClr>
                </a:solidFill>
              </a:rPr>
              <a:t>Defect Count</a:t>
            </a:r>
            <a:r>
              <a:rPr lang="en-US" dirty="0">
                <a:solidFill>
                  <a:schemeClr val="tx1">
                    <a:lumMod val="75000"/>
                    <a:lumOff val="25000"/>
                  </a:schemeClr>
                </a:solidFill>
              </a:rPr>
              <a:t>: Defects are natural consequences of all projects. Defects should be fixed whenever they are found in the system. The number of these defects will show how robust the system.</a:t>
            </a:r>
          </a:p>
        </p:txBody>
      </p:sp>
    </p:spTree>
    <p:extLst>
      <p:ext uri="{BB962C8B-B14F-4D97-AF65-F5344CB8AC3E}">
        <p14:creationId xmlns:p14="http://schemas.microsoft.com/office/powerpoint/2010/main" val="3696477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3BC792-FC9B-4B92-8DEC-583B3B79A926}"/>
              </a:ext>
            </a:extLst>
          </p:cNvPr>
          <p:cNvSpPr>
            <a:spLocks noGrp="1"/>
          </p:cNvSpPr>
          <p:nvPr>
            <p:ph type="title"/>
          </p:nvPr>
        </p:nvSpPr>
        <p:spPr>
          <a:xfrm>
            <a:off x="677334" y="609600"/>
            <a:ext cx="8596668" cy="647700"/>
          </a:xfrm>
        </p:spPr>
        <p:txBody>
          <a:bodyPr/>
          <a:lstStyle/>
          <a:p>
            <a:r>
              <a:rPr lang="tr-TR" dirty="0"/>
              <a:t>Project </a:t>
            </a:r>
            <a:r>
              <a:rPr lang="tr-TR" dirty="0" err="1"/>
              <a:t>Risks</a:t>
            </a:r>
            <a:endParaRPr lang="tr-TR" dirty="0"/>
          </a:p>
        </p:txBody>
      </p:sp>
      <p:graphicFrame>
        <p:nvGraphicFramePr>
          <p:cNvPr id="4" name="Tablo 3">
            <a:extLst>
              <a:ext uri="{FF2B5EF4-FFF2-40B4-BE49-F238E27FC236}">
                <a16:creationId xmlns:a16="http://schemas.microsoft.com/office/drawing/2014/main" id="{822059FB-E098-4DDD-9D24-C5A9B2CD2AFA}"/>
              </a:ext>
            </a:extLst>
          </p:cNvPr>
          <p:cNvGraphicFramePr>
            <a:graphicFrameLocks noGrp="1"/>
          </p:cNvGraphicFramePr>
          <p:nvPr>
            <p:extLst>
              <p:ext uri="{D42A27DB-BD31-4B8C-83A1-F6EECF244321}">
                <p14:modId xmlns:p14="http://schemas.microsoft.com/office/powerpoint/2010/main" val="47288457"/>
              </p:ext>
            </p:extLst>
          </p:nvPr>
        </p:nvGraphicFramePr>
        <p:xfrm>
          <a:off x="1463834" y="1772982"/>
          <a:ext cx="5786120" cy="3634232"/>
        </p:xfrm>
        <a:graphic>
          <a:graphicData uri="http://schemas.openxmlformats.org/drawingml/2006/table">
            <a:tbl>
              <a:tblPr firstRow="1" firstCol="1" bandRow="1">
                <a:tableStyleId>{5C22544A-7EE6-4342-B048-85BDC9FD1C3A}</a:tableStyleId>
              </a:tblPr>
              <a:tblGrid>
                <a:gridCol w="1162050">
                  <a:extLst>
                    <a:ext uri="{9D8B030D-6E8A-4147-A177-3AD203B41FA5}">
                      <a16:colId xmlns:a16="http://schemas.microsoft.com/office/drawing/2014/main" val="991042839"/>
                    </a:ext>
                  </a:extLst>
                </a:gridCol>
                <a:gridCol w="4624070">
                  <a:extLst>
                    <a:ext uri="{9D8B030D-6E8A-4147-A177-3AD203B41FA5}">
                      <a16:colId xmlns:a16="http://schemas.microsoft.com/office/drawing/2014/main" val="2126857431"/>
                    </a:ext>
                  </a:extLst>
                </a:gridCol>
              </a:tblGrid>
              <a:tr h="0">
                <a:tc>
                  <a:txBody>
                    <a:bodyPr/>
                    <a:lstStyle/>
                    <a:p>
                      <a:pPr algn="ctr">
                        <a:lnSpc>
                          <a:spcPct val="150000"/>
                        </a:lnSpc>
                        <a:spcAft>
                          <a:spcPts val="0"/>
                        </a:spcAft>
                      </a:pPr>
                      <a:r>
                        <a:rPr lang="tr-TR" sz="1200">
                          <a:effectLst/>
                        </a:rPr>
                        <a:t>LIKELIHOOD RANK</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tr-TR" sz="1200" dirty="0">
                          <a:effectLst/>
                        </a:rPr>
                        <a:t>RISK </a:t>
                      </a:r>
                      <a:endParaRPr lang="tr-TR" sz="1100" dirty="0">
                        <a:effectLst/>
                      </a:endParaRPr>
                    </a:p>
                    <a:p>
                      <a:pPr algn="ctr">
                        <a:lnSpc>
                          <a:spcPct val="150000"/>
                        </a:lnSpc>
                        <a:spcAft>
                          <a:spcPts val="0"/>
                        </a:spcAft>
                      </a:pPr>
                      <a:r>
                        <a:rPr lang="tr-TR" sz="1200" dirty="0">
                          <a:effectLst/>
                        </a:rPr>
                        <a:t>DESCRIPTION</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5350775"/>
                  </a:ext>
                </a:extLst>
              </a:tr>
              <a:tr h="0">
                <a:tc>
                  <a:txBody>
                    <a:bodyPr/>
                    <a:lstStyle/>
                    <a:p>
                      <a:pPr>
                        <a:lnSpc>
                          <a:spcPct val="150000"/>
                        </a:lnSpc>
                        <a:spcAft>
                          <a:spcPts val="0"/>
                        </a:spcAft>
                      </a:pPr>
                      <a:r>
                        <a:rPr lang="tr-TR" sz="1200" dirty="0">
                          <a:effectLst/>
                        </a:rPr>
                        <a:t>1</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tr-TR" sz="1200" dirty="0">
                          <a:effectLst/>
                        </a:rPr>
                        <a:t>Schedule-  </a:t>
                      </a:r>
                      <a:r>
                        <a:rPr lang="tr-TR" sz="1200" dirty="0" err="1">
                          <a:effectLst/>
                        </a:rPr>
                        <a:t>the</a:t>
                      </a:r>
                      <a:r>
                        <a:rPr lang="tr-TR" sz="1200" dirty="0">
                          <a:effectLst/>
                        </a:rPr>
                        <a:t> </a:t>
                      </a:r>
                      <a:r>
                        <a:rPr lang="tr-TR" sz="1200" dirty="0" err="1">
                          <a:effectLst/>
                        </a:rPr>
                        <a:t>project</a:t>
                      </a:r>
                      <a:r>
                        <a:rPr lang="tr-TR" sz="1200" dirty="0">
                          <a:effectLst/>
                        </a:rPr>
                        <a:t> </a:t>
                      </a:r>
                      <a:r>
                        <a:rPr lang="tr-TR" sz="1200" dirty="0" err="1">
                          <a:effectLst/>
                        </a:rPr>
                        <a:t>schedule</a:t>
                      </a:r>
                      <a:r>
                        <a:rPr lang="tr-TR" sz="1200" dirty="0">
                          <a:effectLst/>
                        </a:rPr>
                        <a:t> is </a:t>
                      </a:r>
                      <a:r>
                        <a:rPr lang="tr-TR" sz="1200" dirty="0" err="1">
                          <a:effectLst/>
                        </a:rPr>
                        <a:t>too</a:t>
                      </a:r>
                      <a:r>
                        <a:rPr lang="tr-TR" sz="1200" dirty="0">
                          <a:effectLst/>
                        </a:rPr>
                        <a:t> </a:t>
                      </a:r>
                      <a:r>
                        <a:rPr lang="tr-TR" sz="1200" dirty="0" err="1">
                          <a:effectLst/>
                        </a:rPr>
                        <a:t>constricted</a:t>
                      </a:r>
                      <a:r>
                        <a:rPr lang="tr-TR" sz="1200" dirty="0">
                          <a:effectLst/>
                        </a:rPr>
                        <a:t> </a:t>
                      </a:r>
                      <a:r>
                        <a:rPr lang="tr-TR" sz="1200" dirty="0" err="1">
                          <a:effectLst/>
                        </a:rPr>
                        <a:t>to</a:t>
                      </a:r>
                      <a:r>
                        <a:rPr lang="tr-TR" sz="1200" dirty="0">
                          <a:effectLst/>
                        </a:rPr>
                        <a:t> </a:t>
                      </a:r>
                      <a:r>
                        <a:rPr lang="tr-TR" sz="1200" dirty="0" err="1">
                          <a:effectLst/>
                        </a:rPr>
                        <a:t>develop</a:t>
                      </a:r>
                      <a:r>
                        <a:rPr lang="tr-TR" sz="1200" dirty="0">
                          <a:effectLst/>
                        </a:rPr>
                        <a:t> </a:t>
                      </a:r>
                      <a:endParaRPr lang="tr-TR" sz="1100" dirty="0">
                        <a:effectLst/>
                      </a:endParaRPr>
                    </a:p>
                    <a:p>
                      <a:pPr>
                        <a:lnSpc>
                          <a:spcPct val="150000"/>
                        </a:lnSpc>
                        <a:spcAft>
                          <a:spcPts val="0"/>
                        </a:spcAft>
                      </a:pPr>
                      <a:r>
                        <a:rPr lang="tr-TR" sz="1200" dirty="0" err="1">
                          <a:effectLst/>
                        </a:rPr>
                        <a:t>such</a:t>
                      </a:r>
                      <a:r>
                        <a:rPr lang="tr-TR" sz="1200" dirty="0">
                          <a:effectLst/>
                        </a:rPr>
                        <a:t> a </a:t>
                      </a:r>
                      <a:r>
                        <a:rPr lang="tr-TR" sz="1200" dirty="0" err="1">
                          <a:effectLst/>
                        </a:rPr>
                        <a:t>project</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0914392"/>
                  </a:ext>
                </a:extLst>
              </a:tr>
              <a:tr h="0">
                <a:tc>
                  <a:txBody>
                    <a:bodyPr/>
                    <a:lstStyle/>
                    <a:p>
                      <a:pPr>
                        <a:lnSpc>
                          <a:spcPct val="150000"/>
                        </a:lnSpc>
                        <a:spcAft>
                          <a:spcPts val="0"/>
                        </a:spcAft>
                      </a:pPr>
                      <a:r>
                        <a:rPr lang="tr-TR" sz="1200">
                          <a:effectLst/>
                        </a:rPr>
                        <a:t>2</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tr-TR" sz="1200">
                          <a:effectLst/>
                        </a:rPr>
                        <a:t>Design Complexity - the team has little experience with the deployment platform and communication protocol</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6732094"/>
                  </a:ext>
                </a:extLst>
              </a:tr>
              <a:tr h="0">
                <a:tc>
                  <a:txBody>
                    <a:bodyPr/>
                    <a:lstStyle/>
                    <a:p>
                      <a:pPr>
                        <a:lnSpc>
                          <a:spcPct val="150000"/>
                        </a:lnSpc>
                        <a:spcAft>
                          <a:spcPts val="0"/>
                        </a:spcAft>
                      </a:pPr>
                      <a:r>
                        <a:rPr lang="tr-TR" sz="1200">
                          <a:effectLst/>
                        </a:rPr>
                        <a:t>3</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tr-TR" sz="1200">
                          <a:effectLst/>
                        </a:rPr>
                        <a:t>Requirements Volatility - requirements canbe changed during </a:t>
                      </a:r>
                      <a:endParaRPr lang="tr-TR" sz="1100">
                        <a:effectLst/>
                      </a:endParaRPr>
                    </a:p>
                    <a:p>
                      <a:pPr>
                        <a:lnSpc>
                          <a:spcPct val="150000"/>
                        </a:lnSpc>
                        <a:spcAft>
                          <a:spcPts val="0"/>
                        </a:spcAft>
                      </a:pPr>
                      <a:r>
                        <a:rPr lang="tr-TR" sz="1200">
                          <a:effectLst/>
                        </a:rPr>
                        <a:t>the development cycle when requested from customer.</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8076340"/>
                  </a:ext>
                </a:extLst>
              </a:tr>
              <a:tr h="0">
                <a:tc>
                  <a:txBody>
                    <a:bodyPr/>
                    <a:lstStyle/>
                    <a:p>
                      <a:pPr>
                        <a:lnSpc>
                          <a:spcPct val="150000"/>
                        </a:lnSpc>
                        <a:spcAft>
                          <a:spcPts val="0"/>
                        </a:spcAft>
                      </a:pPr>
                      <a:r>
                        <a:rPr lang="tr-TR" sz="1200">
                          <a:effectLst/>
                        </a:rPr>
                        <a:t>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tr-TR" sz="1200">
                          <a:effectLst/>
                        </a:rPr>
                        <a:t>Tools - the team must learn about new configuration management tools</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7810549"/>
                  </a:ext>
                </a:extLst>
              </a:tr>
              <a:tr h="0">
                <a:tc>
                  <a:txBody>
                    <a:bodyPr/>
                    <a:lstStyle/>
                    <a:p>
                      <a:pPr>
                        <a:lnSpc>
                          <a:spcPct val="150000"/>
                        </a:lnSpc>
                        <a:spcAft>
                          <a:spcPts val="0"/>
                        </a:spcAft>
                      </a:pPr>
                      <a:r>
                        <a:rPr lang="tr-TR" sz="1200">
                          <a:effectLst/>
                        </a:rPr>
                        <a:t>5</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tr-TR" sz="1200" dirty="0" err="1">
                          <a:effectLst/>
                        </a:rPr>
                        <a:t>Acquisition</a:t>
                      </a:r>
                      <a:r>
                        <a:rPr lang="tr-TR" sz="1200" dirty="0">
                          <a:effectLst/>
                        </a:rPr>
                        <a:t> of Hardware - </a:t>
                      </a:r>
                      <a:r>
                        <a:rPr lang="tr-TR" sz="1200" dirty="0" err="1">
                          <a:effectLst/>
                        </a:rPr>
                        <a:t>deployment</a:t>
                      </a:r>
                      <a:r>
                        <a:rPr lang="tr-TR" sz="1200" dirty="0">
                          <a:effectLst/>
                        </a:rPr>
                        <a:t> hardware </a:t>
                      </a:r>
                      <a:r>
                        <a:rPr lang="tr-TR" sz="1200" dirty="0" err="1">
                          <a:effectLst/>
                        </a:rPr>
                        <a:t>must</a:t>
                      </a:r>
                      <a:r>
                        <a:rPr lang="tr-TR" sz="1200" dirty="0">
                          <a:effectLst/>
                        </a:rPr>
                        <a:t> be </a:t>
                      </a:r>
                      <a:r>
                        <a:rPr lang="tr-TR" sz="1200" dirty="0" err="1">
                          <a:effectLst/>
                        </a:rPr>
                        <a:t>purchased</a:t>
                      </a:r>
                      <a:r>
                        <a:rPr lang="tr-TR" sz="1200" dirty="0">
                          <a:effectLst/>
                        </a:rPr>
                        <a:t> </a:t>
                      </a:r>
                      <a:r>
                        <a:rPr lang="tr-TR" sz="1100" dirty="0">
                          <a:effectLst/>
                        </a:rPr>
                        <a:t> </a:t>
                      </a:r>
                      <a:r>
                        <a:rPr lang="tr-TR" sz="1200" dirty="0">
                          <a:effectLst/>
                        </a:rPr>
                        <a:t>and </a:t>
                      </a:r>
                      <a:r>
                        <a:rPr lang="tr-TR" sz="1200" dirty="0" err="1">
                          <a:effectLst/>
                        </a:rPr>
                        <a:t>installed</a:t>
                      </a:r>
                      <a:r>
                        <a:rPr lang="tr-TR" sz="1200" dirty="0">
                          <a:effectLst/>
                        </a:rPr>
                        <a:t> </a:t>
                      </a:r>
                      <a:r>
                        <a:rPr lang="tr-TR" sz="1200" dirty="0" err="1">
                          <a:effectLst/>
                        </a:rPr>
                        <a:t>to</a:t>
                      </a:r>
                      <a:r>
                        <a:rPr lang="tr-TR" sz="1200" dirty="0">
                          <a:effectLst/>
                        </a:rPr>
                        <a:t> test </a:t>
                      </a:r>
                      <a:r>
                        <a:rPr lang="tr-TR" sz="1200" dirty="0" err="1">
                          <a:effectLst/>
                        </a:rPr>
                        <a:t>the</a:t>
                      </a:r>
                      <a:r>
                        <a:rPr lang="tr-TR" sz="1200" dirty="0">
                          <a:effectLst/>
                        </a:rPr>
                        <a:t> software </a:t>
                      </a:r>
                      <a:r>
                        <a:rPr lang="tr-TR" sz="1200" dirty="0" err="1">
                          <a:effectLst/>
                        </a:rPr>
                        <a:t>product</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013676"/>
                  </a:ext>
                </a:extLst>
              </a:tr>
              <a:tr h="0">
                <a:tc>
                  <a:txBody>
                    <a:bodyPr/>
                    <a:lstStyle/>
                    <a:p>
                      <a:pPr>
                        <a:lnSpc>
                          <a:spcPct val="150000"/>
                        </a:lnSpc>
                        <a:spcAft>
                          <a:spcPts val="0"/>
                        </a:spcAft>
                      </a:pPr>
                      <a:r>
                        <a:rPr lang="tr-TR" sz="1200" dirty="0">
                          <a:effectLst/>
                        </a:rPr>
                        <a:t>6</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tr-TR" sz="1200" dirty="0">
                          <a:effectLst/>
                        </a:rPr>
                        <a:t>Size </a:t>
                      </a:r>
                      <a:r>
                        <a:rPr lang="tr-TR" sz="1200" dirty="0" err="1">
                          <a:effectLst/>
                        </a:rPr>
                        <a:t>Underestimation</a:t>
                      </a:r>
                      <a:r>
                        <a:rPr lang="tr-TR" sz="1200" dirty="0">
                          <a:effectLst/>
                        </a:rPr>
                        <a:t> – </a:t>
                      </a:r>
                      <a:r>
                        <a:rPr lang="tr-TR" sz="1200" dirty="0" err="1">
                          <a:effectLst/>
                        </a:rPr>
                        <a:t>the</a:t>
                      </a:r>
                      <a:r>
                        <a:rPr lang="tr-TR" sz="1200" dirty="0">
                          <a:effectLst/>
                        </a:rPr>
                        <a:t> size of </a:t>
                      </a:r>
                      <a:r>
                        <a:rPr lang="tr-TR" sz="1200" dirty="0" err="1">
                          <a:effectLst/>
                        </a:rPr>
                        <a:t>the</a:t>
                      </a:r>
                      <a:r>
                        <a:rPr lang="tr-TR" sz="1200" dirty="0">
                          <a:effectLst/>
                        </a:rPr>
                        <a:t> </a:t>
                      </a:r>
                      <a:r>
                        <a:rPr lang="tr-TR" sz="1200" dirty="0" err="1">
                          <a:effectLst/>
                        </a:rPr>
                        <a:t>system</a:t>
                      </a:r>
                      <a:r>
                        <a:rPr lang="tr-TR" sz="1200" dirty="0">
                          <a:effectLst/>
                        </a:rPr>
                        <a:t> </a:t>
                      </a:r>
                      <a:r>
                        <a:rPr lang="tr-TR" sz="1200" dirty="0" err="1">
                          <a:effectLst/>
                        </a:rPr>
                        <a:t>may</a:t>
                      </a:r>
                      <a:r>
                        <a:rPr lang="tr-TR" sz="1200" dirty="0">
                          <a:effectLst/>
                        </a:rPr>
                        <a:t> be </a:t>
                      </a:r>
                      <a:r>
                        <a:rPr lang="tr-TR" sz="1200" dirty="0" err="1">
                          <a:effectLst/>
                        </a:rPr>
                        <a:t>larger</a:t>
                      </a:r>
                      <a:r>
                        <a:rPr lang="tr-TR" sz="1200" dirty="0">
                          <a:effectLst/>
                        </a:rPr>
                        <a:t> </a:t>
                      </a:r>
                      <a:endParaRPr lang="tr-TR" sz="1100" dirty="0">
                        <a:effectLst/>
                      </a:endParaRPr>
                    </a:p>
                    <a:p>
                      <a:pPr>
                        <a:lnSpc>
                          <a:spcPct val="150000"/>
                        </a:lnSpc>
                        <a:spcAft>
                          <a:spcPts val="0"/>
                        </a:spcAft>
                      </a:pPr>
                      <a:r>
                        <a:rPr lang="tr-TR" sz="1200" dirty="0" err="1">
                          <a:effectLst/>
                        </a:rPr>
                        <a:t>than</a:t>
                      </a:r>
                      <a:r>
                        <a:rPr lang="tr-TR" sz="1200" dirty="0">
                          <a:effectLst/>
                        </a:rPr>
                        <a:t> </a:t>
                      </a:r>
                      <a:r>
                        <a:rPr lang="tr-TR" sz="1200" dirty="0" err="1">
                          <a:effectLst/>
                        </a:rPr>
                        <a:t>the</a:t>
                      </a:r>
                      <a:r>
                        <a:rPr lang="tr-TR" sz="1200" dirty="0">
                          <a:effectLst/>
                        </a:rPr>
                        <a:t> </a:t>
                      </a:r>
                      <a:r>
                        <a:rPr lang="tr-TR" sz="1200" dirty="0" err="1">
                          <a:effectLst/>
                        </a:rPr>
                        <a:t>planned</a:t>
                      </a:r>
                      <a:r>
                        <a:rPr lang="tr-TR" sz="1200" dirty="0">
                          <a:effectLst/>
                        </a:rPr>
                        <a:t>.</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9986361"/>
                  </a:ext>
                </a:extLst>
              </a:tr>
            </a:tbl>
          </a:graphicData>
        </a:graphic>
      </p:graphicFrame>
    </p:spTree>
    <p:extLst>
      <p:ext uri="{BB962C8B-B14F-4D97-AF65-F5344CB8AC3E}">
        <p14:creationId xmlns:p14="http://schemas.microsoft.com/office/powerpoint/2010/main" val="26528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DEA68E11-4C47-44A6-BD0A-33124167D299}"/>
              </a:ext>
            </a:extLst>
          </p:cNvPr>
          <p:cNvGraphicFramePr>
            <a:graphicFrameLocks noGrp="1"/>
          </p:cNvGraphicFramePr>
          <p:nvPr>
            <p:extLst>
              <p:ext uri="{D42A27DB-BD31-4B8C-83A1-F6EECF244321}">
                <p14:modId xmlns:p14="http://schemas.microsoft.com/office/powerpoint/2010/main" val="417054426"/>
              </p:ext>
            </p:extLst>
          </p:nvPr>
        </p:nvGraphicFramePr>
        <p:xfrm>
          <a:off x="660841" y="572527"/>
          <a:ext cx="7340159" cy="5179545"/>
        </p:xfrm>
        <a:graphic>
          <a:graphicData uri="http://schemas.openxmlformats.org/drawingml/2006/table">
            <a:tbl>
              <a:tblPr firstRow="1" firstCol="1" bandRow="1">
                <a:tableStyleId>{5C22544A-7EE6-4342-B048-85BDC9FD1C3A}</a:tableStyleId>
              </a:tblPr>
              <a:tblGrid>
                <a:gridCol w="1036740">
                  <a:extLst>
                    <a:ext uri="{9D8B030D-6E8A-4147-A177-3AD203B41FA5}">
                      <a16:colId xmlns:a16="http://schemas.microsoft.com/office/drawing/2014/main" val="324915298"/>
                    </a:ext>
                  </a:extLst>
                </a:gridCol>
                <a:gridCol w="6303419">
                  <a:extLst>
                    <a:ext uri="{9D8B030D-6E8A-4147-A177-3AD203B41FA5}">
                      <a16:colId xmlns:a16="http://schemas.microsoft.com/office/drawing/2014/main" val="2804438951"/>
                    </a:ext>
                  </a:extLst>
                </a:gridCol>
              </a:tblGrid>
              <a:tr h="707741">
                <a:tc>
                  <a:txBody>
                    <a:bodyPr/>
                    <a:lstStyle/>
                    <a:p>
                      <a:pPr algn="ctr">
                        <a:lnSpc>
                          <a:spcPct val="150000"/>
                        </a:lnSpc>
                        <a:spcAft>
                          <a:spcPts val="0"/>
                        </a:spcAft>
                      </a:pPr>
                      <a:r>
                        <a:rPr lang="tr-TR" sz="1500">
                          <a:effectLst/>
                        </a:rPr>
                        <a:t>IMPACT </a:t>
                      </a:r>
                      <a:endParaRPr lang="tr-TR" sz="1400">
                        <a:effectLst/>
                      </a:endParaRPr>
                    </a:p>
                    <a:p>
                      <a:pPr algn="ctr">
                        <a:lnSpc>
                          <a:spcPct val="150000"/>
                        </a:lnSpc>
                        <a:spcAft>
                          <a:spcPts val="0"/>
                        </a:spcAft>
                      </a:pPr>
                      <a:r>
                        <a:rPr lang="tr-TR" sz="1500">
                          <a:effectLst/>
                        </a:rPr>
                        <a:t>RANK</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gn="ctr">
                        <a:lnSpc>
                          <a:spcPct val="150000"/>
                        </a:lnSpc>
                        <a:spcAft>
                          <a:spcPts val="0"/>
                        </a:spcAft>
                      </a:pPr>
                      <a:r>
                        <a:rPr lang="tr-TR" sz="1500">
                          <a:effectLst/>
                        </a:rPr>
                        <a:t>RISK </a:t>
                      </a:r>
                      <a:endParaRPr lang="tr-TR" sz="1400">
                        <a:effectLst/>
                      </a:endParaRPr>
                    </a:p>
                    <a:p>
                      <a:pPr algn="ctr">
                        <a:lnSpc>
                          <a:spcPct val="150000"/>
                        </a:lnSpc>
                        <a:spcAft>
                          <a:spcPts val="0"/>
                        </a:spcAft>
                      </a:pPr>
                      <a:r>
                        <a:rPr lang="tr-TR" sz="1500">
                          <a:effectLst/>
                        </a:rPr>
                        <a:t>DESCRIPTION</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1498254909"/>
                  </a:ext>
                </a:extLst>
              </a:tr>
              <a:tr h="707741">
                <a:tc>
                  <a:txBody>
                    <a:bodyPr/>
                    <a:lstStyle/>
                    <a:p>
                      <a:pPr>
                        <a:lnSpc>
                          <a:spcPct val="150000"/>
                        </a:lnSpc>
                        <a:spcAft>
                          <a:spcPts val="0"/>
                        </a:spcAft>
                      </a:pPr>
                      <a:r>
                        <a:rPr lang="tr-TR" sz="1500" dirty="0">
                          <a:effectLst/>
                        </a:rPr>
                        <a:t>1</a:t>
                      </a:r>
                      <a:endParaRPr lang="tr-TR"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nSpc>
                          <a:spcPct val="150000"/>
                        </a:lnSpc>
                        <a:spcAft>
                          <a:spcPts val="0"/>
                        </a:spcAft>
                      </a:pPr>
                      <a:r>
                        <a:rPr lang="tr-TR" sz="1500" dirty="0" err="1">
                          <a:effectLst/>
                        </a:rPr>
                        <a:t>Acquisition</a:t>
                      </a:r>
                      <a:r>
                        <a:rPr lang="tr-TR" sz="1500" dirty="0">
                          <a:effectLst/>
                        </a:rPr>
                        <a:t> of Hardware -</a:t>
                      </a:r>
                      <a:r>
                        <a:rPr lang="tr-TR" sz="1500" dirty="0" err="1">
                          <a:effectLst/>
                        </a:rPr>
                        <a:t>deployment</a:t>
                      </a:r>
                      <a:r>
                        <a:rPr lang="tr-TR" sz="1500" dirty="0">
                          <a:effectLst/>
                        </a:rPr>
                        <a:t> hardware </a:t>
                      </a:r>
                      <a:r>
                        <a:rPr lang="tr-TR" sz="1500" dirty="0" err="1">
                          <a:effectLst/>
                        </a:rPr>
                        <a:t>must</a:t>
                      </a:r>
                      <a:r>
                        <a:rPr lang="tr-TR" sz="1500" dirty="0">
                          <a:effectLst/>
                        </a:rPr>
                        <a:t> be </a:t>
                      </a:r>
                      <a:r>
                        <a:rPr lang="tr-TR" sz="1500" dirty="0" err="1">
                          <a:effectLst/>
                        </a:rPr>
                        <a:t>purchased</a:t>
                      </a:r>
                      <a:r>
                        <a:rPr lang="tr-TR" sz="1500" dirty="0">
                          <a:effectLst/>
                        </a:rPr>
                        <a:t> and </a:t>
                      </a:r>
                      <a:endParaRPr lang="tr-TR" sz="1400" dirty="0">
                        <a:effectLst/>
                      </a:endParaRPr>
                    </a:p>
                    <a:p>
                      <a:pPr>
                        <a:lnSpc>
                          <a:spcPct val="150000"/>
                        </a:lnSpc>
                        <a:spcAft>
                          <a:spcPts val="0"/>
                        </a:spcAft>
                      </a:pPr>
                      <a:r>
                        <a:rPr lang="tr-TR" sz="1500" dirty="0" err="1">
                          <a:effectLst/>
                        </a:rPr>
                        <a:t>installed</a:t>
                      </a:r>
                      <a:r>
                        <a:rPr lang="tr-TR" sz="1500" dirty="0">
                          <a:effectLst/>
                        </a:rPr>
                        <a:t> </a:t>
                      </a:r>
                      <a:r>
                        <a:rPr lang="tr-TR" sz="1500" dirty="0" err="1">
                          <a:effectLst/>
                        </a:rPr>
                        <a:t>to</a:t>
                      </a:r>
                      <a:r>
                        <a:rPr lang="tr-TR" sz="1500" dirty="0">
                          <a:effectLst/>
                        </a:rPr>
                        <a:t> test </a:t>
                      </a:r>
                      <a:r>
                        <a:rPr lang="tr-TR" sz="1500" dirty="0" err="1">
                          <a:effectLst/>
                        </a:rPr>
                        <a:t>the</a:t>
                      </a:r>
                      <a:r>
                        <a:rPr lang="tr-TR" sz="1500" dirty="0">
                          <a:effectLst/>
                        </a:rPr>
                        <a:t> software </a:t>
                      </a:r>
                      <a:r>
                        <a:rPr lang="tr-TR" sz="1500" dirty="0" err="1">
                          <a:effectLst/>
                        </a:rPr>
                        <a:t>product</a:t>
                      </a:r>
                      <a:endParaRPr lang="tr-TR"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1568668597"/>
                  </a:ext>
                </a:extLst>
              </a:tr>
              <a:tr h="707741">
                <a:tc>
                  <a:txBody>
                    <a:bodyPr/>
                    <a:lstStyle/>
                    <a:p>
                      <a:pPr>
                        <a:lnSpc>
                          <a:spcPct val="150000"/>
                        </a:lnSpc>
                        <a:spcAft>
                          <a:spcPts val="0"/>
                        </a:spcAft>
                      </a:pPr>
                      <a:r>
                        <a:rPr lang="tr-TR" sz="1500">
                          <a:effectLst/>
                        </a:rPr>
                        <a:t>2</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nSpc>
                          <a:spcPct val="150000"/>
                        </a:lnSpc>
                        <a:spcAft>
                          <a:spcPts val="0"/>
                        </a:spcAft>
                      </a:pPr>
                      <a:r>
                        <a:rPr lang="tr-TR" sz="1500">
                          <a:effectLst/>
                        </a:rPr>
                        <a:t>Requirements Volatility - requirements can be changed during </a:t>
                      </a:r>
                      <a:endParaRPr lang="tr-TR" sz="1400">
                        <a:effectLst/>
                      </a:endParaRPr>
                    </a:p>
                    <a:p>
                      <a:pPr>
                        <a:lnSpc>
                          <a:spcPct val="150000"/>
                        </a:lnSpc>
                        <a:spcAft>
                          <a:spcPts val="0"/>
                        </a:spcAft>
                      </a:pPr>
                      <a:r>
                        <a:rPr lang="tr-TR" sz="1500">
                          <a:effectLst/>
                        </a:rPr>
                        <a:t>the development cycle when requested from customer.</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3226623823"/>
                  </a:ext>
                </a:extLst>
              </a:tr>
              <a:tr h="358359">
                <a:tc>
                  <a:txBody>
                    <a:bodyPr/>
                    <a:lstStyle/>
                    <a:p>
                      <a:pPr>
                        <a:lnSpc>
                          <a:spcPct val="150000"/>
                        </a:lnSpc>
                        <a:spcAft>
                          <a:spcPts val="0"/>
                        </a:spcAft>
                      </a:pPr>
                      <a:r>
                        <a:rPr lang="tr-TR" sz="1500">
                          <a:effectLst/>
                        </a:rPr>
                        <a:t>3</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nSpc>
                          <a:spcPct val="150000"/>
                        </a:lnSpc>
                        <a:spcAft>
                          <a:spcPts val="0"/>
                        </a:spcAft>
                      </a:pPr>
                      <a:r>
                        <a:rPr lang="tr-TR" sz="1500">
                          <a:effectLst/>
                        </a:rPr>
                        <a:t>Tools - the team must learn about new configuration management tools</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3137400178"/>
                  </a:ext>
                </a:extLst>
              </a:tr>
              <a:tr h="707741">
                <a:tc>
                  <a:txBody>
                    <a:bodyPr/>
                    <a:lstStyle/>
                    <a:p>
                      <a:pPr>
                        <a:lnSpc>
                          <a:spcPct val="150000"/>
                        </a:lnSpc>
                        <a:spcAft>
                          <a:spcPts val="0"/>
                        </a:spcAft>
                      </a:pPr>
                      <a:r>
                        <a:rPr lang="tr-TR" sz="1500">
                          <a:effectLst/>
                        </a:rPr>
                        <a:t>4</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nSpc>
                          <a:spcPct val="150000"/>
                        </a:lnSpc>
                        <a:spcAft>
                          <a:spcPts val="0"/>
                        </a:spcAft>
                      </a:pPr>
                      <a:r>
                        <a:rPr lang="tr-TR" sz="1500">
                          <a:effectLst/>
                        </a:rPr>
                        <a:t>Design Complexity - the team has little experience with the deployment </a:t>
                      </a:r>
                      <a:endParaRPr lang="tr-TR" sz="1400">
                        <a:effectLst/>
                      </a:endParaRPr>
                    </a:p>
                    <a:p>
                      <a:pPr>
                        <a:lnSpc>
                          <a:spcPct val="150000"/>
                        </a:lnSpc>
                        <a:spcAft>
                          <a:spcPts val="0"/>
                        </a:spcAft>
                      </a:pPr>
                      <a:r>
                        <a:rPr lang="tr-TR" sz="1500">
                          <a:effectLst/>
                        </a:rPr>
                        <a:t>platform and communication protocol</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1763741525"/>
                  </a:ext>
                </a:extLst>
              </a:tr>
              <a:tr h="707741">
                <a:tc>
                  <a:txBody>
                    <a:bodyPr/>
                    <a:lstStyle/>
                    <a:p>
                      <a:pPr>
                        <a:lnSpc>
                          <a:spcPct val="150000"/>
                        </a:lnSpc>
                        <a:spcAft>
                          <a:spcPts val="0"/>
                        </a:spcAft>
                      </a:pPr>
                      <a:r>
                        <a:rPr lang="tr-TR" sz="1500">
                          <a:effectLst/>
                        </a:rPr>
                        <a:t>5</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nSpc>
                          <a:spcPct val="150000"/>
                        </a:lnSpc>
                        <a:spcAft>
                          <a:spcPts val="0"/>
                        </a:spcAft>
                      </a:pPr>
                      <a:r>
                        <a:rPr lang="tr-TR" sz="1500">
                          <a:effectLst/>
                        </a:rPr>
                        <a:t>Size Underestimation – the size of the system may be larger</a:t>
                      </a:r>
                      <a:endParaRPr lang="tr-TR" sz="1400">
                        <a:effectLst/>
                      </a:endParaRPr>
                    </a:p>
                    <a:p>
                      <a:pPr>
                        <a:lnSpc>
                          <a:spcPct val="150000"/>
                        </a:lnSpc>
                        <a:spcAft>
                          <a:spcPts val="0"/>
                        </a:spcAft>
                      </a:pPr>
                      <a:r>
                        <a:rPr lang="tr-TR" sz="1500">
                          <a:effectLst/>
                        </a:rPr>
                        <a:t>than the planned.</a:t>
                      </a:r>
                      <a:endParaRPr lang="tr-TR"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1930237216"/>
                  </a:ext>
                </a:extLst>
              </a:tr>
              <a:tr h="707741">
                <a:tc>
                  <a:txBody>
                    <a:bodyPr/>
                    <a:lstStyle/>
                    <a:p>
                      <a:pPr>
                        <a:lnSpc>
                          <a:spcPct val="150000"/>
                        </a:lnSpc>
                        <a:spcAft>
                          <a:spcPts val="0"/>
                        </a:spcAft>
                      </a:pPr>
                      <a:r>
                        <a:rPr lang="tr-TR" sz="1500" dirty="0">
                          <a:effectLst/>
                        </a:rPr>
                        <a:t>6</a:t>
                      </a:r>
                      <a:endParaRPr lang="tr-TR"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tc>
                  <a:txBody>
                    <a:bodyPr/>
                    <a:lstStyle/>
                    <a:p>
                      <a:pPr>
                        <a:lnSpc>
                          <a:spcPct val="150000"/>
                        </a:lnSpc>
                        <a:spcAft>
                          <a:spcPts val="0"/>
                        </a:spcAft>
                      </a:pPr>
                      <a:r>
                        <a:rPr lang="tr-TR" sz="1500" dirty="0">
                          <a:effectLst/>
                        </a:rPr>
                        <a:t>Schedule -  </a:t>
                      </a:r>
                      <a:r>
                        <a:rPr lang="tr-TR" sz="1500" dirty="0" err="1">
                          <a:effectLst/>
                        </a:rPr>
                        <a:t>the</a:t>
                      </a:r>
                      <a:r>
                        <a:rPr lang="tr-TR" sz="1500" dirty="0">
                          <a:effectLst/>
                        </a:rPr>
                        <a:t> </a:t>
                      </a:r>
                      <a:r>
                        <a:rPr lang="tr-TR" sz="1500" dirty="0" err="1">
                          <a:effectLst/>
                        </a:rPr>
                        <a:t>project</a:t>
                      </a:r>
                      <a:r>
                        <a:rPr lang="tr-TR" sz="1500" dirty="0">
                          <a:effectLst/>
                        </a:rPr>
                        <a:t> </a:t>
                      </a:r>
                      <a:r>
                        <a:rPr lang="tr-TR" sz="1500" dirty="0" err="1">
                          <a:effectLst/>
                        </a:rPr>
                        <a:t>schedule</a:t>
                      </a:r>
                      <a:r>
                        <a:rPr lang="tr-TR" sz="1500" dirty="0">
                          <a:effectLst/>
                        </a:rPr>
                        <a:t> is </a:t>
                      </a:r>
                      <a:r>
                        <a:rPr lang="tr-TR" sz="1500" dirty="0" err="1">
                          <a:effectLst/>
                        </a:rPr>
                        <a:t>too</a:t>
                      </a:r>
                      <a:r>
                        <a:rPr lang="tr-TR" sz="1500" dirty="0">
                          <a:effectLst/>
                        </a:rPr>
                        <a:t> </a:t>
                      </a:r>
                      <a:r>
                        <a:rPr lang="tr-TR" sz="1500" dirty="0" err="1">
                          <a:effectLst/>
                        </a:rPr>
                        <a:t>constricted</a:t>
                      </a:r>
                      <a:r>
                        <a:rPr lang="tr-TR" sz="1500" dirty="0">
                          <a:effectLst/>
                        </a:rPr>
                        <a:t> </a:t>
                      </a:r>
                      <a:r>
                        <a:rPr lang="tr-TR" sz="1500" dirty="0" err="1">
                          <a:effectLst/>
                        </a:rPr>
                        <a:t>to</a:t>
                      </a:r>
                      <a:r>
                        <a:rPr lang="tr-TR" sz="1500" dirty="0">
                          <a:effectLst/>
                        </a:rPr>
                        <a:t> </a:t>
                      </a:r>
                      <a:r>
                        <a:rPr lang="tr-TR" sz="1500" dirty="0" err="1">
                          <a:effectLst/>
                        </a:rPr>
                        <a:t>develop</a:t>
                      </a:r>
                      <a:r>
                        <a:rPr lang="tr-TR" sz="1500" dirty="0">
                          <a:effectLst/>
                        </a:rPr>
                        <a:t> </a:t>
                      </a:r>
                      <a:r>
                        <a:rPr lang="tr-TR" sz="1500" dirty="0" err="1">
                          <a:effectLst/>
                        </a:rPr>
                        <a:t>such</a:t>
                      </a:r>
                      <a:r>
                        <a:rPr lang="tr-TR" sz="1500" dirty="0">
                          <a:effectLst/>
                        </a:rPr>
                        <a:t> a </a:t>
                      </a:r>
                      <a:r>
                        <a:rPr lang="tr-TR" sz="1500" dirty="0" err="1">
                          <a:effectLst/>
                        </a:rPr>
                        <a:t>project</a:t>
                      </a:r>
                      <a:endParaRPr lang="tr-TR"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7345" marR="87345" marT="0" marB="0"/>
                </a:tc>
                <a:extLst>
                  <a:ext uri="{0D108BD9-81ED-4DB2-BD59-A6C34878D82A}">
                    <a16:rowId xmlns:a16="http://schemas.microsoft.com/office/drawing/2014/main" val="3501146709"/>
                  </a:ext>
                </a:extLst>
              </a:tr>
            </a:tbl>
          </a:graphicData>
        </a:graphic>
      </p:graphicFrame>
    </p:spTree>
    <p:extLst>
      <p:ext uri="{BB962C8B-B14F-4D97-AF65-F5344CB8AC3E}">
        <p14:creationId xmlns:p14="http://schemas.microsoft.com/office/powerpoint/2010/main" val="72795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AF4ACD6F-15A5-491D-A5BA-325A2A125419}"/>
              </a:ext>
            </a:extLst>
          </p:cNvPr>
          <p:cNvGraphicFramePr>
            <a:graphicFrameLocks noGrp="1"/>
          </p:cNvGraphicFramePr>
          <p:nvPr>
            <p:extLst>
              <p:ext uri="{D42A27DB-BD31-4B8C-83A1-F6EECF244321}">
                <p14:modId xmlns:p14="http://schemas.microsoft.com/office/powerpoint/2010/main" val="533683214"/>
              </p:ext>
            </p:extLst>
          </p:nvPr>
        </p:nvGraphicFramePr>
        <p:xfrm>
          <a:off x="847725" y="476250"/>
          <a:ext cx="6953250" cy="5767831"/>
        </p:xfrm>
        <a:graphic>
          <a:graphicData uri="http://schemas.openxmlformats.org/drawingml/2006/table">
            <a:tbl>
              <a:tblPr firstRow="1" bandRow="1">
                <a:tableStyleId>{5C22544A-7EE6-4342-B048-85BDC9FD1C3A}</a:tableStyleId>
              </a:tblPr>
              <a:tblGrid>
                <a:gridCol w="1052096">
                  <a:extLst>
                    <a:ext uri="{9D8B030D-6E8A-4147-A177-3AD203B41FA5}">
                      <a16:colId xmlns:a16="http://schemas.microsoft.com/office/drawing/2014/main" val="1142929579"/>
                    </a:ext>
                  </a:extLst>
                </a:gridCol>
                <a:gridCol w="1020932">
                  <a:extLst>
                    <a:ext uri="{9D8B030D-6E8A-4147-A177-3AD203B41FA5}">
                      <a16:colId xmlns:a16="http://schemas.microsoft.com/office/drawing/2014/main" val="3987750967"/>
                    </a:ext>
                  </a:extLst>
                </a:gridCol>
                <a:gridCol w="1003177">
                  <a:extLst>
                    <a:ext uri="{9D8B030D-6E8A-4147-A177-3AD203B41FA5}">
                      <a16:colId xmlns:a16="http://schemas.microsoft.com/office/drawing/2014/main" val="3377274035"/>
                    </a:ext>
                  </a:extLst>
                </a:gridCol>
                <a:gridCol w="3877045">
                  <a:extLst>
                    <a:ext uri="{9D8B030D-6E8A-4147-A177-3AD203B41FA5}">
                      <a16:colId xmlns:a16="http://schemas.microsoft.com/office/drawing/2014/main" val="369396895"/>
                    </a:ext>
                  </a:extLst>
                </a:gridCol>
              </a:tblGrid>
              <a:tr h="551571">
                <a:tc>
                  <a:txBody>
                    <a:bodyPr/>
                    <a:lstStyle/>
                    <a:p>
                      <a:pPr algn="ctr">
                        <a:lnSpc>
                          <a:spcPct val="150000"/>
                        </a:lnSpc>
                        <a:spcAft>
                          <a:spcPts val="0"/>
                        </a:spcAft>
                      </a:pPr>
                      <a:r>
                        <a:rPr lang="tr-TR" sz="1200">
                          <a:effectLst/>
                        </a:rPr>
                        <a:t>LIKELIHOOD RANK</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gn="ctr">
                        <a:lnSpc>
                          <a:spcPct val="150000"/>
                        </a:lnSpc>
                        <a:spcAft>
                          <a:spcPts val="0"/>
                        </a:spcAft>
                      </a:pPr>
                      <a:r>
                        <a:rPr lang="tr-TR" sz="1200">
                          <a:effectLst/>
                        </a:rPr>
                        <a:t>IMPACT RANK</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gn="ctr">
                        <a:lnSpc>
                          <a:spcPct val="150000"/>
                        </a:lnSpc>
                        <a:spcAft>
                          <a:spcPts val="0"/>
                        </a:spcAft>
                      </a:pPr>
                      <a:r>
                        <a:rPr lang="tr-TR" sz="1200">
                          <a:effectLst/>
                        </a:rPr>
                        <a:t>COMBINED RANK</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gn="ctr">
                        <a:lnSpc>
                          <a:spcPct val="150000"/>
                        </a:lnSpc>
                        <a:spcAft>
                          <a:spcPts val="0"/>
                        </a:spcAft>
                      </a:pPr>
                      <a:r>
                        <a:rPr lang="tr-TR" sz="1200">
                          <a:effectLst/>
                        </a:rPr>
                        <a:t>RISK </a:t>
                      </a:r>
                    </a:p>
                    <a:p>
                      <a:pPr algn="ctr">
                        <a:lnSpc>
                          <a:spcPct val="150000"/>
                        </a:lnSpc>
                        <a:spcAft>
                          <a:spcPts val="0"/>
                        </a:spcAft>
                      </a:pPr>
                      <a:r>
                        <a:rPr lang="tr-TR" sz="1200">
                          <a:effectLst/>
                        </a:rPr>
                        <a:t>DESCRIPTION</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3575860871"/>
                  </a:ext>
                </a:extLst>
              </a:tr>
              <a:tr h="1123622">
                <a:tc>
                  <a:txBody>
                    <a:bodyPr/>
                    <a:lstStyle/>
                    <a:p>
                      <a:pPr>
                        <a:lnSpc>
                          <a:spcPct val="150000"/>
                        </a:lnSpc>
                        <a:spcAft>
                          <a:spcPts val="0"/>
                        </a:spcAft>
                      </a:pPr>
                      <a:r>
                        <a:rPr lang="tr-TR" sz="1200" dirty="0">
                          <a:effectLst/>
                        </a:rPr>
                        <a:t>3</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2</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dirty="0">
                          <a:effectLst/>
                        </a:rPr>
                        <a:t>5</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dirty="0" err="1">
                          <a:effectLst/>
                        </a:rPr>
                        <a:t>Requirements</a:t>
                      </a:r>
                      <a:r>
                        <a:rPr lang="tr-TR" sz="1200" dirty="0">
                          <a:effectLst/>
                        </a:rPr>
                        <a:t> </a:t>
                      </a:r>
                      <a:r>
                        <a:rPr lang="tr-TR" sz="1200" dirty="0" err="1">
                          <a:effectLst/>
                        </a:rPr>
                        <a:t>Volatility</a:t>
                      </a:r>
                      <a:r>
                        <a:rPr lang="tr-TR" sz="1200" dirty="0">
                          <a:effectLst/>
                        </a:rPr>
                        <a:t> - </a:t>
                      </a:r>
                      <a:r>
                        <a:rPr lang="tr-TR" sz="1200" dirty="0" err="1">
                          <a:effectLst/>
                        </a:rPr>
                        <a:t>requirements</a:t>
                      </a:r>
                      <a:r>
                        <a:rPr lang="tr-TR" sz="1200" dirty="0">
                          <a:effectLst/>
                        </a:rPr>
                        <a:t> </a:t>
                      </a:r>
                    </a:p>
                    <a:p>
                      <a:pPr>
                        <a:lnSpc>
                          <a:spcPct val="150000"/>
                        </a:lnSpc>
                        <a:spcAft>
                          <a:spcPts val="0"/>
                        </a:spcAft>
                      </a:pPr>
                      <a:r>
                        <a:rPr lang="tr-TR" sz="1200" dirty="0">
                          <a:effectLst/>
                        </a:rPr>
                        <a:t>can be </a:t>
                      </a:r>
                      <a:r>
                        <a:rPr lang="tr-TR" sz="1200" dirty="0" err="1">
                          <a:effectLst/>
                        </a:rPr>
                        <a:t>changed</a:t>
                      </a:r>
                      <a:r>
                        <a:rPr lang="tr-TR" sz="1200" dirty="0">
                          <a:effectLst/>
                        </a:rPr>
                        <a:t> </a:t>
                      </a:r>
                      <a:r>
                        <a:rPr lang="tr-TR" sz="1200" dirty="0" err="1">
                          <a:effectLst/>
                        </a:rPr>
                        <a:t>during</a:t>
                      </a:r>
                      <a:r>
                        <a:rPr lang="tr-TR" sz="1200" dirty="0">
                          <a:effectLst/>
                        </a:rPr>
                        <a:t> </a:t>
                      </a:r>
                      <a:r>
                        <a:rPr lang="tr-TR" sz="1200" dirty="0" err="1">
                          <a:effectLst/>
                        </a:rPr>
                        <a:t>the</a:t>
                      </a:r>
                      <a:r>
                        <a:rPr lang="tr-TR" sz="1200" dirty="0">
                          <a:effectLst/>
                        </a:rPr>
                        <a:t> </a:t>
                      </a:r>
                      <a:r>
                        <a:rPr lang="tr-TR" sz="1200" dirty="0" err="1">
                          <a:effectLst/>
                        </a:rPr>
                        <a:t>development</a:t>
                      </a:r>
                      <a:r>
                        <a:rPr lang="tr-TR" sz="1200" dirty="0">
                          <a:effectLst/>
                        </a:rPr>
                        <a:t> </a:t>
                      </a:r>
                    </a:p>
                    <a:p>
                      <a:pPr>
                        <a:lnSpc>
                          <a:spcPct val="150000"/>
                        </a:lnSpc>
                        <a:spcAft>
                          <a:spcPts val="0"/>
                        </a:spcAft>
                      </a:pPr>
                      <a:r>
                        <a:rPr lang="tr-TR" sz="1200" dirty="0" err="1">
                          <a:effectLst/>
                        </a:rPr>
                        <a:t>cycle</a:t>
                      </a:r>
                      <a:r>
                        <a:rPr lang="tr-TR" sz="1200" dirty="0">
                          <a:effectLst/>
                        </a:rPr>
                        <a:t> </a:t>
                      </a:r>
                      <a:r>
                        <a:rPr lang="tr-TR" sz="1200" dirty="0" err="1">
                          <a:effectLst/>
                        </a:rPr>
                        <a:t>when</a:t>
                      </a:r>
                      <a:r>
                        <a:rPr lang="tr-TR" sz="1200" dirty="0">
                          <a:effectLst/>
                        </a:rPr>
                        <a:t> </a:t>
                      </a:r>
                      <a:r>
                        <a:rPr lang="tr-TR" sz="1200" dirty="0" err="1">
                          <a:effectLst/>
                        </a:rPr>
                        <a:t>requested</a:t>
                      </a:r>
                      <a:r>
                        <a:rPr lang="tr-TR" sz="1200" dirty="0">
                          <a:effectLst/>
                        </a:rPr>
                        <a:t> </a:t>
                      </a:r>
                      <a:r>
                        <a:rPr lang="tr-TR" sz="1200" dirty="0" err="1">
                          <a:effectLst/>
                        </a:rPr>
                        <a:t>from</a:t>
                      </a:r>
                      <a:r>
                        <a:rPr lang="tr-TR" sz="1200" dirty="0">
                          <a:effectLst/>
                        </a:rPr>
                        <a:t> </a:t>
                      </a:r>
                      <a:r>
                        <a:rPr lang="tr-TR" sz="1200" dirty="0" err="1">
                          <a:effectLst/>
                        </a:rPr>
                        <a:t>customer</a:t>
                      </a:r>
                      <a:r>
                        <a:rPr lang="tr-TR" sz="1200" dirty="0">
                          <a:effectLst/>
                        </a:rPr>
                        <a:t>.</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541663224"/>
                  </a:ext>
                </a:extLst>
              </a:tr>
              <a:tr h="932938">
                <a:tc>
                  <a:txBody>
                    <a:bodyPr/>
                    <a:lstStyle/>
                    <a:p>
                      <a:pPr>
                        <a:lnSpc>
                          <a:spcPct val="150000"/>
                        </a:lnSpc>
                        <a:spcAft>
                          <a:spcPts val="0"/>
                        </a:spcAft>
                      </a:pPr>
                      <a:r>
                        <a:rPr lang="tr-TR" sz="1200" dirty="0">
                          <a:effectLst/>
                        </a:rPr>
                        <a:t>5</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1</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6</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dirty="0" err="1">
                          <a:effectLst/>
                        </a:rPr>
                        <a:t>Acquisition</a:t>
                      </a:r>
                      <a:r>
                        <a:rPr lang="tr-TR" sz="1200" dirty="0">
                          <a:effectLst/>
                        </a:rPr>
                        <a:t> of Hardware – </a:t>
                      </a:r>
                      <a:r>
                        <a:rPr lang="tr-TR" sz="1200" dirty="0" err="1">
                          <a:effectLst/>
                        </a:rPr>
                        <a:t>deployment</a:t>
                      </a:r>
                      <a:r>
                        <a:rPr lang="tr-TR" sz="1200" dirty="0">
                          <a:effectLst/>
                        </a:rPr>
                        <a:t> </a:t>
                      </a:r>
                    </a:p>
                    <a:p>
                      <a:pPr>
                        <a:lnSpc>
                          <a:spcPct val="150000"/>
                        </a:lnSpc>
                        <a:spcAft>
                          <a:spcPts val="0"/>
                        </a:spcAft>
                      </a:pPr>
                      <a:r>
                        <a:rPr lang="tr-TR" sz="1200" dirty="0">
                          <a:effectLst/>
                        </a:rPr>
                        <a:t>hardware </a:t>
                      </a:r>
                      <a:r>
                        <a:rPr lang="tr-TR" sz="1200" dirty="0" err="1">
                          <a:effectLst/>
                        </a:rPr>
                        <a:t>must</a:t>
                      </a:r>
                      <a:r>
                        <a:rPr lang="tr-TR" sz="1200" dirty="0">
                          <a:effectLst/>
                        </a:rPr>
                        <a:t> be </a:t>
                      </a:r>
                      <a:r>
                        <a:rPr lang="tr-TR" sz="1200" dirty="0" err="1">
                          <a:effectLst/>
                        </a:rPr>
                        <a:t>purchased</a:t>
                      </a:r>
                      <a:r>
                        <a:rPr lang="tr-TR" sz="1200" dirty="0">
                          <a:effectLst/>
                        </a:rPr>
                        <a:t> and </a:t>
                      </a:r>
                      <a:r>
                        <a:rPr lang="tr-TR" sz="1200" dirty="0" err="1">
                          <a:effectLst/>
                        </a:rPr>
                        <a:t>installed</a:t>
                      </a:r>
                      <a:r>
                        <a:rPr lang="tr-TR" sz="1200" dirty="0">
                          <a:effectLst/>
                        </a:rPr>
                        <a:t> </a:t>
                      </a:r>
                      <a:r>
                        <a:rPr lang="tr-TR" sz="1200" dirty="0" err="1">
                          <a:effectLst/>
                        </a:rPr>
                        <a:t>to</a:t>
                      </a:r>
                      <a:r>
                        <a:rPr lang="tr-TR" sz="1200" dirty="0">
                          <a:effectLst/>
                        </a:rPr>
                        <a:t> test </a:t>
                      </a:r>
                      <a:r>
                        <a:rPr lang="tr-TR" sz="1200" dirty="0" err="1">
                          <a:effectLst/>
                        </a:rPr>
                        <a:t>the</a:t>
                      </a:r>
                      <a:r>
                        <a:rPr lang="tr-TR" sz="1200" dirty="0">
                          <a:effectLst/>
                        </a:rPr>
                        <a:t> software </a:t>
                      </a:r>
                      <a:r>
                        <a:rPr lang="tr-TR" sz="1200" dirty="0" err="1">
                          <a:effectLst/>
                        </a:rPr>
                        <a:t>product</a:t>
                      </a:r>
                      <a:r>
                        <a:rPr lang="tr-TR" sz="1200" dirty="0">
                          <a:effectLst/>
                        </a:rPr>
                        <a:t>.</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2033444972"/>
                  </a:ext>
                </a:extLst>
              </a:tr>
              <a:tr h="932938">
                <a:tc>
                  <a:txBody>
                    <a:bodyPr/>
                    <a:lstStyle/>
                    <a:p>
                      <a:pPr>
                        <a:lnSpc>
                          <a:spcPct val="150000"/>
                        </a:lnSpc>
                        <a:spcAft>
                          <a:spcPts val="0"/>
                        </a:spcAft>
                      </a:pPr>
                      <a:r>
                        <a:rPr lang="tr-TR" sz="1200" dirty="0">
                          <a:effectLst/>
                        </a:rPr>
                        <a:t>4</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2</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6</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Design Complexity - the team has little </a:t>
                      </a:r>
                    </a:p>
                    <a:p>
                      <a:pPr>
                        <a:lnSpc>
                          <a:spcPct val="150000"/>
                        </a:lnSpc>
                        <a:spcAft>
                          <a:spcPts val="0"/>
                        </a:spcAft>
                      </a:pPr>
                      <a:r>
                        <a:rPr lang="tr-TR" sz="1200">
                          <a:effectLst/>
                        </a:rPr>
                        <a:t>experience with the deployment platform and communication protocol.</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3392086549"/>
                  </a:ext>
                </a:extLst>
              </a:tr>
              <a:tr h="742254">
                <a:tc>
                  <a:txBody>
                    <a:bodyPr/>
                    <a:lstStyle/>
                    <a:p>
                      <a:pPr>
                        <a:lnSpc>
                          <a:spcPct val="150000"/>
                        </a:lnSpc>
                        <a:spcAft>
                          <a:spcPts val="0"/>
                        </a:spcAft>
                      </a:pPr>
                      <a:r>
                        <a:rPr lang="tr-TR" sz="1200" dirty="0">
                          <a:effectLst/>
                        </a:rPr>
                        <a:t>4</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3</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7</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Tools - the team must learn about new </a:t>
                      </a:r>
                    </a:p>
                    <a:p>
                      <a:pPr>
                        <a:lnSpc>
                          <a:spcPct val="150000"/>
                        </a:lnSpc>
                        <a:spcAft>
                          <a:spcPts val="0"/>
                        </a:spcAft>
                      </a:pPr>
                      <a:r>
                        <a:rPr lang="tr-TR" sz="1200">
                          <a:effectLst/>
                        </a:rPr>
                        <a:t>configuration management tools.</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3622278249"/>
                  </a:ext>
                </a:extLst>
              </a:tr>
              <a:tr h="742254">
                <a:tc>
                  <a:txBody>
                    <a:bodyPr/>
                    <a:lstStyle/>
                    <a:p>
                      <a:pPr>
                        <a:lnSpc>
                          <a:spcPct val="150000"/>
                        </a:lnSpc>
                        <a:spcAft>
                          <a:spcPts val="0"/>
                        </a:spcAft>
                      </a:pPr>
                      <a:r>
                        <a:rPr lang="tr-TR" sz="1200" dirty="0">
                          <a:effectLst/>
                        </a:rPr>
                        <a:t>1</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6</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7</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Schedule -  the project schedule is too </a:t>
                      </a:r>
                    </a:p>
                    <a:p>
                      <a:pPr>
                        <a:lnSpc>
                          <a:spcPct val="150000"/>
                        </a:lnSpc>
                        <a:spcAft>
                          <a:spcPts val="0"/>
                        </a:spcAft>
                      </a:pPr>
                      <a:r>
                        <a:rPr lang="tr-TR" sz="1200">
                          <a:effectLst/>
                        </a:rPr>
                        <a:t>constricted to develop such a project.</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792782220"/>
                  </a:ext>
                </a:extLst>
              </a:tr>
              <a:tr h="742254">
                <a:tc>
                  <a:txBody>
                    <a:bodyPr/>
                    <a:lstStyle/>
                    <a:p>
                      <a:pPr>
                        <a:lnSpc>
                          <a:spcPct val="150000"/>
                        </a:lnSpc>
                        <a:spcAft>
                          <a:spcPts val="0"/>
                        </a:spcAft>
                      </a:pPr>
                      <a:r>
                        <a:rPr lang="tr-TR" sz="1200" dirty="0">
                          <a:effectLst/>
                        </a:rPr>
                        <a:t>6</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5</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a:effectLst/>
                        </a:rPr>
                        <a:t>11</a:t>
                      </a:r>
                      <a:endParaRPr lang="tr-T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tc>
                  <a:txBody>
                    <a:bodyPr/>
                    <a:lstStyle/>
                    <a:p>
                      <a:pPr>
                        <a:lnSpc>
                          <a:spcPct val="150000"/>
                        </a:lnSpc>
                        <a:spcAft>
                          <a:spcPts val="0"/>
                        </a:spcAft>
                      </a:pPr>
                      <a:r>
                        <a:rPr lang="tr-TR" sz="1200" dirty="0">
                          <a:effectLst/>
                        </a:rPr>
                        <a:t>Size </a:t>
                      </a:r>
                      <a:r>
                        <a:rPr lang="tr-TR" sz="1200" dirty="0" err="1">
                          <a:effectLst/>
                        </a:rPr>
                        <a:t>Underestimation</a:t>
                      </a:r>
                      <a:r>
                        <a:rPr lang="tr-TR" sz="1200" dirty="0">
                          <a:effectLst/>
                        </a:rPr>
                        <a:t> – </a:t>
                      </a:r>
                      <a:r>
                        <a:rPr lang="tr-TR" sz="1200" dirty="0" err="1">
                          <a:effectLst/>
                        </a:rPr>
                        <a:t>the</a:t>
                      </a:r>
                      <a:r>
                        <a:rPr lang="tr-TR" sz="1200" dirty="0">
                          <a:effectLst/>
                        </a:rPr>
                        <a:t> size of </a:t>
                      </a:r>
                      <a:r>
                        <a:rPr lang="tr-TR" sz="1200" dirty="0" err="1">
                          <a:effectLst/>
                        </a:rPr>
                        <a:t>the</a:t>
                      </a:r>
                      <a:endParaRPr lang="tr-TR" sz="1200" dirty="0">
                        <a:effectLst/>
                      </a:endParaRPr>
                    </a:p>
                    <a:p>
                      <a:pPr>
                        <a:lnSpc>
                          <a:spcPct val="150000"/>
                        </a:lnSpc>
                        <a:spcAft>
                          <a:spcPts val="0"/>
                        </a:spcAft>
                      </a:pPr>
                      <a:r>
                        <a:rPr lang="tr-TR" sz="1200" dirty="0" err="1">
                          <a:effectLst/>
                        </a:rPr>
                        <a:t>system</a:t>
                      </a:r>
                      <a:r>
                        <a:rPr lang="tr-TR" sz="1200" dirty="0">
                          <a:effectLst/>
                        </a:rPr>
                        <a:t> </a:t>
                      </a:r>
                      <a:r>
                        <a:rPr lang="tr-TR" sz="1200" dirty="0" err="1">
                          <a:effectLst/>
                        </a:rPr>
                        <a:t>may</a:t>
                      </a:r>
                      <a:r>
                        <a:rPr lang="tr-TR" sz="1200" dirty="0">
                          <a:effectLst/>
                        </a:rPr>
                        <a:t> be </a:t>
                      </a:r>
                      <a:r>
                        <a:rPr lang="tr-TR" sz="1200" dirty="0" err="1">
                          <a:effectLst/>
                        </a:rPr>
                        <a:t>larger</a:t>
                      </a:r>
                      <a:r>
                        <a:rPr lang="tr-TR" sz="1200" dirty="0">
                          <a:effectLst/>
                        </a:rPr>
                        <a:t> </a:t>
                      </a:r>
                      <a:r>
                        <a:rPr lang="tr-TR" sz="1200" dirty="0" err="1">
                          <a:effectLst/>
                        </a:rPr>
                        <a:t>than</a:t>
                      </a:r>
                      <a:r>
                        <a:rPr lang="tr-TR" sz="1200" dirty="0">
                          <a:effectLst/>
                        </a:rPr>
                        <a:t> </a:t>
                      </a:r>
                      <a:r>
                        <a:rPr lang="tr-TR" sz="1200" dirty="0" err="1">
                          <a:effectLst/>
                        </a:rPr>
                        <a:t>the</a:t>
                      </a:r>
                      <a:r>
                        <a:rPr lang="tr-TR" sz="1200" dirty="0">
                          <a:effectLst/>
                        </a:rPr>
                        <a:t> </a:t>
                      </a:r>
                      <a:r>
                        <a:rPr lang="tr-TR" sz="1200" dirty="0" err="1">
                          <a:effectLst/>
                        </a:rPr>
                        <a:t>planned</a:t>
                      </a:r>
                      <a:r>
                        <a:rPr lang="tr-TR" sz="1200" dirty="0">
                          <a:effectLst/>
                        </a:rPr>
                        <a:t>.</a:t>
                      </a:r>
                      <a:endParaRPr lang="tr-T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3171" marR="33171" marT="0" marB="0"/>
                </a:tc>
                <a:extLst>
                  <a:ext uri="{0D108BD9-81ED-4DB2-BD59-A6C34878D82A}">
                    <a16:rowId xmlns:a16="http://schemas.microsoft.com/office/drawing/2014/main" val="274056940"/>
                  </a:ext>
                </a:extLst>
              </a:tr>
            </a:tbl>
          </a:graphicData>
        </a:graphic>
      </p:graphicFrame>
    </p:spTree>
    <p:extLst>
      <p:ext uri="{BB962C8B-B14F-4D97-AF65-F5344CB8AC3E}">
        <p14:creationId xmlns:p14="http://schemas.microsoft.com/office/powerpoint/2010/main" val="242210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D10485-2F68-4E21-9B53-F27D26622349}"/>
              </a:ext>
            </a:extLst>
          </p:cNvPr>
          <p:cNvSpPr>
            <a:spLocks noGrp="1"/>
          </p:cNvSpPr>
          <p:nvPr>
            <p:ph type="title"/>
          </p:nvPr>
        </p:nvSpPr>
        <p:spPr>
          <a:xfrm>
            <a:off x="677334" y="358316"/>
            <a:ext cx="8596668" cy="642151"/>
          </a:xfrm>
        </p:spPr>
        <p:txBody>
          <a:bodyPr/>
          <a:lstStyle/>
          <a:p>
            <a:r>
              <a:rPr lang="tr-TR" dirty="0"/>
              <a:t>Software Tools</a:t>
            </a:r>
          </a:p>
        </p:txBody>
      </p:sp>
      <p:sp>
        <p:nvSpPr>
          <p:cNvPr id="3" name="Metin kutusu 2">
            <a:extLst>
              <a:ext uri="{FF2B5EF4-FFF2-40B4-BE49-F238E27FC236}">
                <a16:creationId xmlns:a16="http://schemas.microsoft.com/office/drawing/2014/main" id="{2C609BDE-F56A-422C-8CE5-6B23AA6051D2}"/>
              </a:ext>
            </a:extLst>
          </p:cNvPr>
          <p:cNvSpPr txBox="1"/>
          <p:nvPr/>
        </p:nvSpPr>
        <p:spPr>
          <a:xfrm>
            <a:off x="677334" y="1000467"/>
            <a:ext cx="8247355" cy="646331"/>
          </a:xfrm>
          <a:prstGeom prst="rect">
            <a:avLst/>
          </a:prstGeom>
          <a:noFill/>
        </p:spPr>
        <p:txBody>
          <a:bodyPr wrap="square" rtlCol="0">
            <a:spAutoFit/>
          </a:bodyPr>
          <a:lstStyle/>
          <a:p>
            <a:r>
              <a:rPr lang="tr-TR" b="1" dirty="0"/>
              <a:t>MAP</a:t>
            </a:r>
          </a:p>
          <a:p>
            <a:pPr algn="ctr"/>
            <a:r>
              <a:rPr lang="en-US" dirty="0"/>
              <a:t>Tool Cost/Training/Functionality Data</a:t>
            </a:r>
            <a:endParaRPr lang="tr-TR" dirty="0"/>
          </a:p>
        </p:txBody>
      </p:sp>
      <p:pic>
        <p:nvPicPr>
          <p:cNvPr id="4" name="Resim 3">
            <a:extLst>
              <a:ext uri="{FF2B5EF4-FFF2-40B4-BE49-F238E27FC236}">
                <a16:creationId xmlns:a16="http://schemas.microsoft.com/office/drawing/2014/main" id="{8BAED430-2C62-4462-B88F-3ABF3F58927A}"/>
              </a:ext>
            </a:extLst>
          </p:cNvPr>
          <p:cNvPicPr/>
          <p:nvPr/>
        </p:nvPicPr>
        <p:blipFill>
          <a:blip r:embed="rId2" cstate="print">
            <a:extLst>
              <a:ext uri="{28A0092B-C50C-407E-A947-70E740481C1C}">
                <a14:useLocalDpi xmlns:a14="http://schemas.microsoft.com/office/drawing/2010/main" val="0"/>
              </a:ext>
            </a:extLst>
          </a:blip>
          <a:srcRect l="663" t="20725" r="165" b="44041"/>
          <a:stretch>
            <a:fillRect/>
          </a:stretch>
        </p:blipFill>
        <p:spPr>
          <a:xfrm>
            <a:off x="2125152" y="1852726"/>
            <a:ext cx="6142547" cy="1576273"/>
          </a:xfrm>
          <a:prstGeom prst="rect">
            <a:avLst/>
          </a:prstGeom>
        </p:spPr>
      </p:pic>
      <p:sp>
        <p:nvSpPr>
          <p:cNvPr id="5" name="Metin kutusu 4">
            <a:extLst>
              <a:ext uri="{FF2B5EF4-FFF2-40B4-BE49-F238E27FC236}">
                <a16:creationId xmlns:a16="http://schemas.microsoft.com/office/drawing/2014/main" id="{27F22708-625B-4629-8DDC-B0DAA3CCB394}"/>
              </a:ext>
            </a:extLst>
          </p:cNvPr>
          <p:cNvSpPr txBox="1"/>
          <p:nvPr/>
        </p:nvSpPr>
        <p:spPr>
          <a:xfrm>
            <a:off x="2320733" y="3532334"/>
            <a:ext cx="5505450" cy="369332"/>
          </a:xfrm>
          <a:prstGeom prst="rect">
            <a:avLst/>
          </a:prstGeom>
          <a:noFill/>
        </p:spPr>
        <p:txBody>
          <a:bodyPr wrap="square" rtlCol="0">
            <a:spAutoFit/>
          </a:bodyPr>
          <a:lstStyle/>
          <a:p>
            <a:pPr algn="ctr"/>
            <a:r>
              <a:rPr lang="en-US" dirty="0"/>
              <a:t>Normalized Tool Cost/Training/Functionality Data</a:t>
            </a:r>
            <a:endParaRPr lang="tr-TR" dirty="0"/>
          </a:p>
        </p:txBody>
      </p:sp>
      <p:pic>
        <p:nvPicPr>
          <p:cNvPr id="6" name="Resim 5">
            <a:extLst>
              <a:ext uri="{FF2B5EF4-FFF2-40B4-BE49-F238E27FC236}">
                <a16:creationId xmlns:a16="http://schemas.microsoft.com/office/drawing/2014/main" id="{6A3440D3-E349-4CD2-BD61-F06330C37EC6}"/>
              </a:ext>
            </a:extLst>
          </p:cNvPr>
          <p:cNvPicPr/>
          <p:nvPr/>
        </p:nvPicPr>
        <p:blipFill>
          <a:blip r:embed="rId2" cstate="print">
            <a:extLst>
              <a:ext uri="{28A0092B-C50C-407E-A947-70E740481C1C}">
                <a14:useLocalDpi xmlns:a14="http://schemas.microsoft.com/office/drawing/2010/main" val="0"/>
              </a:ext>
            </a:extLst>
          </a:blip>
          <a:srcRect l="833" t="70915"/>
          <a:stretch>
            <a:fillRect/>
          </a:stretch>
        </p:blipFill>
        <p:spPr>
          <a:xfrm>
            <a:off x="2125152" y="4076700"/>
            <a:ext cx="6142547" cy="1476375"/>
          </a:xfrm>
          <a:prstGeom prst="rect">
            <a:avLst/>
          </a:prstGeom>
        </p:spPr>
      </p:pic>
    </p:spTree>
    <p:extLst>
      <p:ext uri="{BB962C8B-B14F-4D97-AF65-F5344CB8AC3E}">
        <p14:creationId xmlns:p14="http://schemas.microsoft.com/office/powerpoint/2010/main" val="116166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2FFAA43-B8DF-4BB5-92FC-4A0D2332A8A6}"/>
              </a:ext>
            </a:extLst>
          </p:cNvPr>
          <p:cNvSpPr txBox="1"/>
          <p:nvPr/>
        </p:nvSpPr>
        <p:spPr>
          <a:xfrm>
            <a:off x="600075" y="647700"/>
            <a:ext cx="5876925" cy="369332"/>
          </a:xfrm>
          <a:prstGeom prst="rect">
            <a:avLst/>
          </a:prstGeom>
          <a:noFill/>
        </p:spPr>
        <p:txBody>
          <a:bodyPr wrap="square" rtlCol="0">
            <a:spAutoFit/>
          </a:bodyPr>
          <a:lstStyle/>
          <a:p>
            <a:r>
              <a:rPr lang="tr-TR" dirty="0" err="1"/>
              <a:t>Normalized</a:t>
            </a:r>
            <a:r>
              <a:rPr lang="tr-TR" dirty="0"/>
              <a:t> </a:t>
            </a:r>
            <a:r>
              <a:rPr lang="tr-TR" dirty="0" err="1"/>
              <a:t>Tool</a:t>
            </a:r>
            <a:r>
              <a:rPr lang="tr-TR" dirty="0"/>
              <a:t> </a:t>
            </a:r>
            <a:r>
              <a:rPr lang="tr-TR" dirty="0" err="1"/>
              <a:t>Graph</a:t>
            </a:r>
            <a:endParaRPr lang="tr-TR" dirty="0"/>
          </a:p>
        </p:txBody>
      </p:sp>
      <p:sp>
        <p:nvSpPr>
          <p:cNvPr id="3" name="Metin kutusu 2">
            <a:extLst>
              <a:ext uri="{FF2B5EF4-FFF2-40B4-BE49-F238E27FC236}">
                <a16:creationId xmlns:a16="http://schemas.microsoft.com/office/drawing/2014/main" id="{E9EE4832-CF8D-4032-B7C3-A73380DC0F08}"/>
              </a:ext>
            </a:extLst>
          </p:cNvPr>
          <p:cNvSpPr txBox="1"/>
          <p:nvPr/>
        </p:nvSpPr>
        <p:spPr>
          <a:xfrm>
            <a:off x="2390775" y="1543049"/>
            <a:ext cx="7058025" cy="1819275"/>
          </a:xfrm>
          <a:prstGeom prst="rect">
            <a:avLst/>
          </a:prstGeom>
          <a:noFill/>
        </p:spPr>
        <p:txBody>
          <a:bodyPr wrap="square" rtlCol="0">
            <a:spAutoFit/>
          </a:bodyPr>
          <a:lstStyle/>
          <a:p>
            <a:endParaRPr lang="tr-TR" dirty="0"/>
          </a:p>
        </p:txBody>
      </p:sp>
      <p:pic>
        <p:nvPicPr>
          <p:cNvPr id="4" name="Resim 3">
            <a:extLst>
              <a:ext uri="{FF2B5EF4-FFF2-40B4-BE49-F238E27FC236}">
                <a16:creationId xmlns:a16="http://schemas.microsoft.com/office/drawing/2014/main" id="{5454BE44-7555-412F-8573-59122027374B}"/>
              </a:ext>
            </a:extLst>
          </p:cNvPr>
          <p:cNvPicPr/>
          <p:nvPr/>
        </p:nvPicPr>
        <p:blipFill>
          <a:blip r:embed="rId2" cstate="print">
            <a:extLst>
              <a:ext uri="{28A0092B-C50C-407E-A947-70E740481C1C}">
                <a14:useLocalDpi xmlns:a14="http://schemas.microsoft.com/office/drawing/2010/main" val="0"/>
              </a:ext>
            </a:extLst>
          </a:blip>
          <a:srcRect l="1680" t="17927" r="3193"/>
          <a:stretch>
            <a:fillRect/>
          </a:stretch>
        </p:blipFill>
        <p:spPr>
          <a:xfrm>
            <a:off x="819150" y="1343099"/>
            <a:ext cx="6724650" cy="3386138"/>
          </a:xfrm>
          <a:prstGeom prst="rect">
            <a:avLst/>
          </a:prstGeom>
        </p:spPr>
      </p:pic>
      <p:sp>
        <p:nvSpPr>
          <p:cNvPr id="5" name="Metin kutusu 4">
            <a:extLst>
              <a:ext uri="{FF2B5EF4-FFF2-40B4-BE49-F238E27FC236}">
                <a16:creationId xmlns:a16="http://schemas.microsoft.com/office/drawing/2014/main" id="{D5BA7F57-EE63-4DA8-A2C3-889BB0281D00}"/>
              </a:ext>
            </a:extLst>
          </p:cNvPr>
          <p:cNvSpPr txBox="1"/>
          <p:nvPr/>
        </p:nvSpPr>
        <p:spPr>
          <a:xfrm>
            <a:off x="819150" y="5055304"/>
            <a:ext cx="6724650" cy="1200329"/>
          </a:xfrm>
          <a:prstGeom prst="rect">
            <a:avLst/>
          </a:prstGeom>
          <a:noFill/>
        </p:spPr>
        <p:txBody>
          <a:bodyPr wrap="square" rtlCol="0">
            <a:spAutoFit/>
          </a:bodyPr>
          <a:lstStyle/>
          <a:p>
            <a:r>
              <a:rPr lang="tr-TR" dirty="0" err="1"/>
              <a:t>The</a:t>
            </a:r>
            <a:r>
              <a:rPr lang="tr-TR" dirty="0"/>
              <a:t> </a:t>
            </a:r>
            <a:r>
              <a:rPr lang="tr-TR" dirty="0" err="1"/>
              <a:t>selected</a:t>
            </a:r>
            <a:r>
              <a:rPr lang="tr-TR" dirty="0"/>
              <a:t> </a:t>
            </a:r>
            <a:r>
              <a:rPr lang="tr-TR" dirty="0" err="1"/>
              <a:t>tool</a:t>
            </a:r>
            <a:r>
              <a:rPr lang="tr-TR" dirty="0"/>
              <a:t> </a:t>
            </a:r>
            <a:r>
              <a:rPr lang="tr-TR" dirty="0" err="1"/>
              <a:t>for</a:t>
            </a:r>
            <a:r>
              <a:rPr lang="tr-TR" dirty="0"/>
              <a:t> </a:t>
            </a:r>
            <a:r>
              <a:rPr lang="tr-TR" dirty="0" err="1"/>
              <a:t>map</a:t>
            </a:r>
            <a:r>
              <a:rPr lang="tr-TR" dirty="0"/>
              <a:t> is Google </a:t>
            </a:r>
            <a:r>
              <a:rPr lang="tr-TR" dirty="0" err="1"/>
              <a:t>Maps</a:t>
            </a:r>
            <a:r>
              <a:rPr lang="tr-TR" dirty="0"/>
              <a:t> </a:t>
            </a:r>
            <a:r>
              <a:rPr lang="tr-TR" dirty="0" err="1"/>
              <a:t>because</a:t>
            </a:r>
            <a:r>
              <a:rPr lang="tr-TR" dirty="0"/>
              <a:t> </a:t>
            </a:r>
            <a:r>
              <a:rPr lang="tr-TR" dirty="0" err="1"/>
              <a:t>even</a:t>
            </a:r>
            <a:r>
              <a:rPr lang="tr-TR" dirty="0"/>
              <a:t> </a:t>
            </a:r>
            <a:r>
              <a:rPr lang="tr-TR" dirty="0" err="1"/>
              <a:t>all</a:t>
            </a:r>
            <a:r>
              <a:rPr lang="tr-TR" dirty="0"/>
              <a:t> of </a:t>
            </a:r>
            <a:r>
              <a:rPr lang="tr-TR" dirty="0" err="1"/>
              <a:t>the</a:t>
            </a:r>
            <a:r>
              <a:rPr lang="tr-TR" dirty="0"/>
              <a:t> </a:t>
            </a:r>
            <a:r>
              <a:rPr lang="tr-TR" dirty="0" err="1"/>
              <a:t>options</a:t>
            </a:r>
            <a:r>
              <a:rPr lang="tr-TR" dirty="0"/>
              <a:t> </a:t>
            </a:r>
            <a:r>
              <a:rPr lang="tr-TR" dirty="0" err="1"/>
              <a:t>are</a:t>
            </a:r>
            <a:r>
              <a:rPr lang="tr-TR" dirty="0"/>
              <a:t> cost </a:t>
            </a:r>
            <a:r>
              <a:rPr lang="tr-TR" dirty="0" err="1"/>
              <a:t>free</a:t>
            </a:r>
            <a:r>
              <a:rPr lang="tr-TR" dirty="0"/>
              <a:t> but Google </a:t>
            </a:r>
            <a:r>
              <a:rPr lang="tr-TR" dirty="0" err="1"/>
              <a:t>Maps</a:t>
            </a:r>
            <a:r>
              <a:rPr lang="tr-TR" dirty="0"/>
              <a:t> </a:t>
            </a:r>
            <a:r>
              <a:rPr lang="tr-TR" dirty="0" err="1"/>
              <a:t>band</a:t>
            </a:r>
            <a:r>
              <a:rPr lang="tr-TR" dirty="0"/>
              <a:t> </a:t>
            </a:r>
            <a:r>
              <a:rPr lang="tr-TR" dirty="0" err="1"/>
              <a:t>widht</a:t>
            </a:r>
            <a:r>
              <a:rPr lang="tr-TR" dirty="0"/>
              <a:t> is </a:t>
            </a:r>
            <a:r>
              <a:rPr lang="tr-TR" dirty="0" err="1"/>
              <a:t>larger</a:t>
            </a:r>
            <a:r>
              <a:rPr lang="tr-TR" dirty="0"/>
              <a:t> </a:t>
            </a:r>
            <a:r>
              <a:rPr lang="tr-TR" dirty="0" err="1"/>
              <a:t>than</a:t>
            </a:r>
            <a:r>
              <a:rPr lang="tr-TR" dirty="0"/>
              <a:t> </a:t>
            </a:r>
            <a:r>
              <a:rPr lang="tr-TR" dirty="0" err="1"/>
              <a:t>the</a:t>
            </a:r>
            <a:r>
              <a:rPr lang="tr-TR" dirty="0"/>
              <a:t> others. </a:t>
            </a:r>
            <a:r>
              <a:rPr lang="tr-TR" dirty="0" err="1"/>
              <a:t>Therefore</a:t>
            </a:r>
            <a:r>
              <a:rPr lang="tr-TR" dirty="0"/>
              <a:t>, </a:t>
            </a:r>
            <a:r>
              <a:rPr lang="tr-TR" dirty="0" err="1"/>
              <a:t>this</a:t>
            </a:r>
            <a:r>
              <a:rPr lang="tr-TR" dirty="0"/>
              <a:t> functionality can </a:t>
            </a:r>
            <a:r>
              <a:rPr lang="tr-TR" dirty="0" err="1"/>
              <a:t>make</a:t>
            </a:r>
            <a:r>
              <a:rPr lang="tr-TR" dirty="0"/>
              <a:t> </a:t>
            </a:r>
            <a:r>
              <a:rPr lang="tr-TR" dirty="0" err="1"/>
              <a:t>easier</a:t>
            </a:r>
            <a:r>
              <a:rPr lang="tr-TR" dirty="0"/>
              <a:t> </a:t>
            </a:r>
            <a:r>
              <a:rPr lang="tr-TR" dirty="0" err="1"/>
              <a:t>for</a:t>
            </a:r>
            <a:r>
              <a:rPr lang="tr-TR" dirty="0"/>
              <a:t> us </a:t>
            </a:r>
            <a:r>
              <a:rPr lang="tr-TR" dirty="0" err="1"/>
              <a:t>to</a:t>
            </a:r>
            <a:r>
              <a:rPr lang="tr-TR" dirty="0"/>
              <a:t> </a:t>
            </a:r>
            <a:r>
              <a:rPr lang="tr-TR" dirty="0" err="1"/>
              <a:t>use</a:t>
            </a:r>
            <a:r>
              <a:rPr lang="tr-TR" dirty="0"/>
              <a:t> it, </a:t>
            </a:r>
            <a:r>
              <a:rPr lang="tr-TR" dirty="0" err="1"/>
              <a:t>especially</a:t>
            </a:r>
            <a:r>
              <a:rPr lang="tr-TR" dirty="0"/>
              <a:t> on </a:t>
            </a:r>
            <a:r>
              <a:rPr lang="tr-TR" dirty="0" err="1"/>
              <a:t>android</a:t>
            </a:r>
            <a:r>
              <a:rPr lang="tr-TR" dirty="0"/>
              <a:t> and web </a:t>
            </a:r>
            <a:r>
              <a:rPr lang="tr-TR" dirty="0" err="1"/>
              <a:t>platforms</a:t>
            </a:r>
            <a:r>
              <a:rPr lang="tr-TR" dirty="0"/>
              <a:t>.</a:t>
            </a:r>
          </a:p>
        </p:txBody>
      </p:sp>
    </p:spTree>
    <p:extLst>
      <p:ext uri="{BB962C8B-B14F-4D97-AF65-F5344CB8AC3E}">
        <p14:creationId xmlns:p14="http://schemas.microsoft.com/office/powerpoint/2010/main" val="3243477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7349DA8-39A5-4086-A39F-8740A985E5AE}"/>
              </a:ext>
            </a:extLst>
          </p:cNvPr>
          <p:cNvSpPr txBox="1"/>
          <p:nvPr/>
        </p:nvSpPr>
        <p:spPr>
          <a:xfrm>
            <a:off x="424278" y="504825"/>
            <a:ext cx="7467970" cy="1508105"/>
          </a:xfrm>
          <a:prstGeom prst="rect">
            <a:avLst/>
          </a:prstGeom>
          <a:noFill/>
        </p:spPr>
        <p:txBody>
          <a:bodyPr wrap="square" rtlCol="0">
            <a:spAutoFit/>
          </a:bodyPr>
          <a:lstStyle/>
          <a:p>
            <a:r>
              <a:rPr lang="tr-TR" sz="2000" b="1" dirty="0"/>
              <a:t> Database</a:t>
            </a:r>
          </a:p>
          <a:p>
            <a:pPr algn="ctr"/>
            <a:r>
              <a:rPr lang="tr-TR" dirty="0"/>
              <a:t>              </a:t>
            </a:r>
          </a:p>
          <a:p>
            <a:pPr algn="ctr"/>
            <a:r>
              <a:rPr lang="en-US" dirty="0"/>
              <a:t>Tool Cost/Training/Functionality Data</a:t>
            </a:r>
            <a:endParaRPr lang="tr-TR" dirty="0"/>
          </a:p>
          <a:p>
            <a:pPr algn="ctr"/>
            <a:endParaRPr lang="en-US" dirty="0"/>
          </a:p>
          <a:p>
            <a:r>
              <a:rPr lang="tr-TR" dirty="0"/>
              <a:t>           </a:t>
            </a:r>
          </a:p>
        </p:txBody>
      </p:sp>
      <p:pic>
        <p:nvPicPr>
          <p:cNvPr id="6" name="Resim 5">
            <a:extLst>
              <a:ext uri="{FF2B5EF4-FFF2-40B4-BE49-F238E27FC236}">
                <a16:creationId xmlns:a16="http://schemas.microsoft.com/office/drawing/2014/main" id="{63195DF6-E79D-456A-85AD-052D53FF7EEF}"/>
              </a:ext>
            </a:extLst>
          </p:cNvPr>
          <p:cNvPicPr/>
          <p:nvPr/>
        </p:nvPicPr>
        <p:blipFill>
          <a:blip r:embed="rId2" cstate="print">
            <a:extLst>
              <a:ext uri="{28A0092B-C50C-407E-A947-70E740481C1C}">
                <a14:useLocalDpi xmlns:a14="http://schemas.microsoft.com/office/drawing/2010/main" val="0"/>
              </a:ext>
            </a:extLst>
          </a:blip>
          <a:srcRect l="1250" t="25476" r="1458" b="47530"/>
          <a:stretch>
            <a:fillRect/>
          </a:stretch>
        </p:blipFill>
        <p:spPr>
          <a:xfrm>
            <a:off x="1057875" y="1632247"/>
            <a:ext cx="6190650" cy="1234778"/>
          </a:xfrm>
          <a:prstGeom prst="rect">
            <a:avLst/>
          </a:prstGeom>
        </p:spPr>
      </p:pic>
      <p:sp>
        <p:nvSpPr>
          <p:cNvPr id="7" name="Metin kutusu 6">
            <a:extLst>
              <a:ext uri="{FF2B5EF4-FFF2-40B4-BE49-F238E27FC236}">
                <a16:creationId xmlns:a16="http://schemas.microsoft.com/office/drawing/2014/main" id="{F6CA77F2-8F1F-4B69-AE0F-C7F96C6C8CC2}"/>
              </a:ext>
            </a:extLst>
          </p:cNvPr>
          <p:cNvSpPr txBox="1"/>
          <p:nvPr/>
        </p:nvSpPr>
        <p:spPr>
          <a:xfrm>
            <a:off x="1271887" y="3140352"/>
            <a:ext cx="5762625" cy="646331"/>
          </a:xfrm>
          <a:prstGeom prst="rect">
            <a:avLst/>
          </a:prstGeom>
          <a:noFill/>
        </p:spPr>
        <p:txBody>
          <a:bodyPr wrap="square" rtlCol="0">
            <a:spAutoFit/>
          </a:bodyPr>
          <a:lstStyle/>
          <a:p>
            <a:r>
              <a:rPr lang="en-US" dirty="0"/>
              <a:t>Normalized Tool Cost/Training/Functionality Data</a:t>
            </a:r>
            <a:endParaRPr lang="tr-TR" dirty="0"/>
          </a:p>
          <a:p>
            <a:endParaRPr lang="tr-TR" dirty="0"/>
          </a:p>
        </p:txBody>
      </p:sp>
      <p:pic>
        <p:nvPicPr>
          <p:cNvPr id="8" name="Resim 7">
            <a:extLst>
              <a:ext uri="{FF2B5EF4-FFF2-40B4-BE49-F238E27FC236}">
                <a16:creationId xmlns:a16="http://schemas.microsoft.com/office/drawing/2014/main" id="{826083FC-F5D3-459A-A509-95DB7FB53033}"/>
              </a:ext>
            </a:extLst>
          </p:cNvPr>
          <p:cNvPicPr/>
          <p:nvPr/>
        </p:nvPicPr>
        <p:blipFill>
          <a:blip r:embed="rId2" cstate="print">
            <a:extLst>
              <a:ext uri="{28A0092B-C50C-407E-A947-70E740481C1C}">
                <a14:useLocalDpi xmlns:a14="http://schemas.microsoft.com/office/drawing/2010/main" val="0"/>
              </a:ext>
            </a:extLst>
          </a:blip>
          <a:srcRect l="833" t="71102" r="1458" b="3041"/>
          <a:stretch>
            <a:fillRect/>
          </a:stretch>
        </p:blipFill>
        <p:spPr>
          <a:xfrm>
            <a:off x="1057875" y="3640910"/>
            <a:ext cx="6190650" cy="1112065"/>
          </a:xfrm>
          <a:prstGeom prst="rect">
            <a:avLst/>
          </a:prstGeom>
        </p:spPr>
      </p:pic>
    </p:spTree>
    <p:extLst>
      <p:ext uri="{BB962C8B-B14F-4D97-AF65-F5344CB8AC3E}">
        <p14:creationId xmlns:p14="http://schemas.microsoft.com/office/powerpoint/2010/main" val="208163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D17529E-A9A1-4E87-9F31-9CCE22ABDD90}"/>
              </a:ext>
            </a:extLst>
          </p:cNvPr>
          <p:cNvSpPr txBox="1"/>
          <p:nvPr/>
        </p:nvSpPr>
        <p:spPr>
          <a:xfrm>
            <a:off x="542925" y="438150"/>
            <a:ext cx="4714875" cy="369332"/>
          </a:xfrm>
          <a:prstGeom prst="rect">
            <a:avLst/>
          </a:prstGeom>
          <a:noFill/>
        </p:spPr>
        <p:txBody>
          <a:bodyPr wrap="square" rtlCol="0">
            <a:spAutoFit/>
          </a:bodyPr>
          <a:lstStyle/>
          <a:p>
            <a:r>
              <a:rPr lang="tr-TR" b="1" dirty="0" err="1"/>
              <a:t>Normalized</a:t>
            </a:r>
            <a:r>
              <a:rPr lang="tr-TR" b="1" dirty="0"/>
              <a:t> </a:t>
            </a:r>
            <a:r>
              <a:rPr lang="tr-TR" b="1" dirty="0" err="1"/>
              <a:t>Tool</a:t>
            </a:r>
            <a:r>
              <a:rPr lang="tr-TR" b="1" dirty="0"/>
              <a:t> </a:t>
            </a:r>
            <a:r>
              <a:rPr lang="tr-TR" b="1" dirty="0" err="1"/>
              <a:t>Graph</a:t>
            </a:r>
            <a:endParaRPr lang="tr-TR" b="1" dirty="0"/>
          </a:p>
        </p:txBody>
      </p:sp>
      <p:sp>
        <p:nvSpPr>
          <p:cNvPr id="3" name="Metin kutusu 2">
            <a:extLst>
              <a:ext uri="{FF2B5EF4-FFF2-40B4-BE49-F238E27FC236}">
                <a16:creationId xmlns:a16="http://schemas.microsoft.com/office/drawing/2014/main" id="{255F0F9E-B5CA-40A4-91DE-D9E2E7063208}"/>
              </a:ext>
            </a:extLst>
          </p:cNvPr>
          <p:cNvSpPr txBox="1"/>
          <p:nvPr/>
        </p:nvSpPr>
        <p:spPr>
          <a:xfrm>
            <a:off x="609600" y="1343024"/>
            <a:ext cx="7296150" cy="3219451"/>
          </a:xfrm>
          <a:prstGeom prst="rect">
            <a:avLst/>
          </a:prstGeom>
          <a:noFill/>
        </p:spPr>
        <p:txBody>
          <a:bodyPr wrap="square" rtlCol="0">
            <a:spAutoFit/>
          </a:bodyPr>
          <a:lstStyle/>
          <a:p>
            <a:endParaRPr lang="tr-TR" dirty="0"/>
          </a:p>
        </p:txBody>
      </p:sp>
      <p:pic>
        <p:nvPicPr>
          <p:cNvPr id="4" name="Resim 3">
            <a:extLst>
              <a:ext uri="{FF2B5EF4-FFF2-40B4-BE49-F238E27FC236}">
                <a16:creationId xmlns:a16="http://schemas.microsoft.com/office/drawing/2014/main" id="{180B37D7-C914-4B1D-8FDE-DF3FCAA244C8}"/>
              </a:ext>
            </a:extLst>
          </p:cNvPr>
          <p:cNvPicPr/>
          <p:nvPr/>
        </p:nvPicPr>
        <p:blipFill>
          <a:blip r:embed="rId2" cstate="print">
            <a:extLst>
              <a:ext uri="{28A0092B-C50C-407E-A947-70E740481C1C}">
                <a14:useLocalDpi xmlns:a14="http://schemas.microsoft.com/office/drawing/2010/main" val="0"/>
              </a:ext>
            </a:extLst>
          </a:blip>
          <a:srcRect l="2500" t="18367" r="6250" b="4761"/>
          <a:stretch>
            <a:fillRect/>
          </a:stretch>
        </p:blipFill>
        <p:spPr>
          <a:xfrm>
            <a:off x="542925" y="881062"/>
            <a:ext cx="7048500" cy="3471863"/>
          </a:xfrm>
          <a:prstGeom prst="rect">
            <a:avLst/>
          </a:prstGeom>
        </p:spPr>
      </p:pic>
      <p:sp>
        <p:nvSpPr>
          <p:cNvPr id="5" name="Metin kutusu 4">
            <a:extLst>
              <a:ext uri="{FF2B5EF4-FFF2-40B4-BE49-F238E27FC236}">
                <a16:creationId xmlns:a16="http://schemas.microsoft.com/office/drawing/2014/main" id="{2F9F78F9-D8AA-44B8-B71B-39D63D3177E6}"/>
              </a:ext>
            </a:extLst>
          </p:cNvPr>
          <p:cNvSpPr txBox="1"/>
          <p:nvPr/>
        </p:nvSpPr>
        <p:spPr>
          <a:xfrm>
            <a:off x="542925" y="4814887"/>
            <a:ext cx="7648575" cy="923330"/>
          </a:xfrm>
          <a:prstGeom prst="rect">
            <a:avLst/>
          </a:prstGeom>
          <a:noFill/>
        </p:spPr>
        <p:txBody>
          <a:bodyPr wrap="square" rtlCol="0">
            <a:spAutoFit/>
          </a:bodyPr>
          <a:lstStyle/>
          <a:p>
            <a:r>
              <a:rPr lang="tr-TR"/>
              <a:t>The selected tool is MySQL because it is cost free, we dont need to spent money from our limited budget. It has less training days even the functionality are the same with another tool, and this will save us time.</a:t>
            </a:r>
          </a:p>
        </p:txBody>
      </p:sp>
    </p:spTree>
    <p:extLst>
      <p:ext uri="{BB962C8B-B14F-4D97-AF65-F5344CB8AC3E}">
        <p14:creationId xmlns:p14="http://schemas.microsoft.com/office/powerpoint/2010/main" val="228354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248D2A7-1894-4000-B368-0092223D7BDD}"/>
              </a:ext>
            </a:extLst>
          </p:cNvPr>
          <p:cNvSpPr txBox="1"/>
          <p:nvPr/>
        </p:nvSpPr>
        <p:spPr>
          <a:xfrm>
            <a:off x="447675" y="409575"/>
            <a:ext cx="8267700" cy="1200329"/>
          </a:xfrm>
          <a:prstGeom prst="rect">
            <a:avLst/>
          </a:prstGeom>
          <a:noFill/>
        </p:spPr>
        <p:txBody>
          <a:bodyPr wrap="square" rtlCol="0">
            <a:spAutoFit/>
          </a:bodyPr>
          <a:lstStyle/>
          <a:p>
            <a:r>
              <a:rPr lang="tr-TR" b="1" dirty="0" err="1"/>
              <a:t>Implementation</a:t>
            </a:r>
            <a:endParaRPr lang="tr-TR" b="1" dirty="0"/>
          </a:p>
          <a:p>
            <a:pPr algn="ctr"/>
            <a:endParaRPr lang="tr-TR" dirty="0"/>
          </a:p>
          <a:p>
            <a:pPr algn="ctr"/>
            <a:r>
              <a:rPr lang="en-US" dirty="0"/>
              <a:t>Tool Cost/Training/Functionality Data</a:t>
            </a:r>
          </a:p>
          <a:p>
            <a:endParaRPr lang="tr-TR" dirty="0"/>
          </a:p>
        </p:txBody>
      </p:sp>
      <p:pic>
        <p:nvPicPr>
          <p:cNvPr id="3" name="Resim 2">
            <a:extLst>
              <a:ext uri="{FF2B5EF4-FFF2-40B4-BE49-F238E27FC236}">
                <a16:creationId xmlns:a16="http://schemas.microsoft.com/office/drawing/2014/main" id="{92594EC3-C61F-447C-9693-92DC40BA7A76}"/>
              </a:ext>
            </a:extLst>
          </p:cNvPr>
          <p:cNvPicPr/>
          <p:nvPr/>
        </p:nvPicPr>
        <p:blipFill>
          <a:blip r:embed="rId2" cstate="print">
            <a:extLst>
              <a:ext uri="{28A0092B-C50C-407E-A947-70E740481C1C}">
                <a14:useLocalDpi xmlns:a14="http://schemas.microsoft.com/office/drawing/2010/main" val="0"/>
              </a:ext>
            </a:extLst>
          </a:blip>
          <a:srcRect l="1041" t="26356" r="2500" b="48449"/>
          <a:stretch>
            <a:fillRect/>
          </a:stretch>
        </p:blipFill>
        <p:spPr>
          <a:xfrm>
            <a:off x="1383505" y="1605201"/>
            <a:ext cx="6396038" cy="1248410"/>
          </a:xfrm>
          <a:prstGeom prst="rect">
            <a:avLst/>
          </a:prstGeom>
        </p:spPr>
      </p:pic>
      <p:sp>
        <p:nvSpPr>
          <p:cNvPr id="5" name="Dikdörtgen 4">
            <a:extLst>
              <a:ext uri="{FF2B5EF4-FFF2-40B4-BE49-F238E27FC236}">
                <a16:creationId xmlns:a16="http://schemas.microsoft.com/office/drawing/2014/main" id="{37333CF4-5474-4B3E-B05D-58654615F8FC}"/>
              </a:ext>
            </a:extLst>
          </p:cNvPr>
          <p:cNvSpPr/>
          <p:nvPr/>
        </p:nvSpPr>
        <p:spPr>
          <a:xfrm>
            <a:off x="1920667" y="3083598"/>
            <a:ext cx="5321713" cy="646331"/>
          </a:xfrm>
          <a:prstGeom prst="rect">
            <a:avLst/>
          </a:prstGeom>
        </p:spPr>
        <p:txBody>
          <a:bodyPr wrap="none">
            <a:spAutoFit/>
          </a:bodyPr>
          <a:lstStyle/>
          <a:p>
            <a:r>
              <a:rPr lang="en-US" dirty="0"/>
              <a:t>Normalized Tool Cost/Training/Functionality Data</a:t>
            </a:r>
            <a:endParaRPr lang="tr-TR" dirty="0"/>
          </a:p>
          <a:p>
            <a:endParaRPr lang="en-US" dirty="0"/>
          </a:p>
        </p:txBody>
      </p:sp>
      <p:pic>
        <p:nvPicPr>
          <p:cNvPr id="6" name="Resim 5">
            <a:extLst>
              <a:ext uri="{FF2B5EF4-FFF2-40B4-BE49-F238E27FC236}">
                <a16:creationId xmlns:a16="http://schemas.microsoft.com/office/drawing/2014/main" id="{79F81F75-E27E-497B-B438-A34B4DE83A71}"/>
              </a:ext>
            </a:extLst>
          </p:cNvPr>
          <p:cNvPicPr/>
          <p:nvPr/>
        </p:nvPicPr>
        <p:blipFill>
          <a:blip r:embed="rId2" cstate="print">
            <a:extLst>
              <a:ext uri="{28A0092B-C50C-407E-A947-70E740481C1C}">
                <a14:useLocalDpi xmlns:a14="http://schemas.microsoft.com/office/drawing/2010/main" val="0"/>
              </a:ext>
            </a:extLst>
          </a:blip>
          <a:srcRect l="1666" t="71706" r="1458" b="2325"/>
          <a:stretch>
            <a:fillRect/>
          </a:stretch>
        </p:blipFill>
        <p:spPr>
          <a:xfrm>
            <a:off x="1383505" y="3743343"/>
            <a:ext cx="6396038" cy="1248410"/>
          </a:xfrm>
          <a:prstGeom prst="rect">
            <a:avLst/>
          </a:prstGeom>
        </p:spPr>
      </p:pic>
    </p:spTree>
    <p:extLst>
      <p:ext uri="{BB962C8B-B14F-4D97-AF65-F5344CB8AC3E}">
        <p14:creationId xmlns:p14="http://schemas.microsoft.com/office/powerpoint/2010/main" val="154875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139035-7878-4941-BD23-33E221B0629B}"/>
              </a:ext>
            </a:extLst>
          </p:cNvPr>
          <p:cNvSpPr>
            <a:spLocks noGrp="1"/>
          </p:cNvSpPr>
          <p:nvPr>
            <p:ph type="title"/>
          </p:nvPr>
        </p:nvSpPr>
        <p:spPr>
          <a:xfrm>
            <a:off x="677334" y="609601"/>
            <a:ext cx="8596668" cy="838200"/>
          </a:xfrm>
        </p:spPr>
        <p:txBody>
          <a:bodyPr/>
          <a:lstStyle/>
          <a:p>
            <a:r>
              <a:rPr lang="tr-TR"/>
              <a:t>Overview</a:t>
            </a:r>
            <a:endParaRPr lang="tr-TR" dirty="0"/>
          </a:p>
        </p:txBody>
      </p:sp>
      <p:sp>
        <p:nvSpPr>
          <p:cNvPr id="3" name="Metin kutusu 2">
            <a:extLst>
              <a:ext uri="{FF2B5EF4-FFF2-40B4-BE49-F238E27FC236}">
                <a16:creationId xmlns:a16="http://schemas.microsoft.com/office/drawing/2014/main" id="{DA45FBDA-A018-4F68-9A44-C9720A39762E}"/>
              </a:ext>
            </a:extLst>
          </p:cNvPr>
          <p:cNvSpPr txBox="1"/>
          <p:nvPr/>
        </p:nvSpPr>
        <p:spPr>
          <a:xfrm>
            <a:off x="677334" y="1447801"/>
            <a:ext cx="8114241" cy="3577069"/>
          </a:xfrm>
          <a:prstGeom prst="rect">
            <a:avLst/>
          </a:prstGeom>
          <a:noFill/>
        </p:spPr>
        <p:txBody>
          <a:bodyPr wrap="square" rtlCol="0">
            <a:spAutoFit/>
          </a:bodyPr>
          <a:lstStyle/>
          <a:p>
            <a:pPr algn="just">
              <a:lnSpc>
                <a:spcPct val="150000"/>
              </a:lnSpc>
              <a:spcAft>
                <a:spcPts val="800"/>
              </a:spcAft>
            </a:pPr>
            <a:r>
              <a:rPr lang="tr-TR">
                <a:latin typeface="Times New Roman" panose="02020603050405020304" pitchFamily="18" charset="0"/>
                <a:ea typeface="Times New Roman" panose="02020603050405020304" pitchFamily="18" charset="0"/>
                <a:cs typeface="Times New Roman" panose="02020603050405020304" pitchFamily="18" charset="0"/>
              </a:rPr>
              <a:t>Night Jungle is an application that provides its users to find the appropriate entartainment facility.The project based on a mobile application in Android platform and developed in Flutter..There are two types of registiration as customer and venue. </a:t>
            </a:r>
            <a:endParaRPr lang="tr-TR" sz="160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a:latin typeface="Times New Roman" panose="02020603050405020304" pitchFamily="18" charset="0"/>
                <a:ea typeface="Times New Roman" panose="02020603050405020304" pitchFamily="18" charset="0"/>
                <a:cs typeface="Times New Roman" panose="02020603050405020304" pitchFamily="18" charset="0"/>
              </a:rPr>
              <a:t>The customer interface has the following properties; reservation, event checking, online payment.</a:t>
            </a:r>
            <a:endParaRPr lang="tr-TR" sz="160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a:latin typeface="Times New Roman" panose="02020603050405020304" pitchFamily="18" charset="0"/>
                <a:ea typeface="Times New Roman" panose="02020603050405020304" pitchFamily="18" charset="0"/>
                <a:cs typeface="Times New Roman" panose="02020603050405020304" pitchFamily="18" charset="0"/>
              </a:rPr>
              <a:t>The venue interface has the folowing properties; event add/drop, photo sharing, online payment, campaign sharing, reservation admit/remove. Venue interface will be used by venue owner, business manager and accountant.</a:t>
            </a:r>
            <a:endParaRPr lang="tr-TR" sz="16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07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95B1412-BD03-484C-BD7D-E2BF7D7BECD6}"/>
              </a:ext>
            </a:extLst>
          </p:cNvPr>
          <p:cNvSpPr txBox="1"/>
          <p:nvPr/>
        </p:nvSpPr>
        <p:spPr>
          <a:xfrm>
            <a:off x="571500" y="590550"/>
            <a:ext cx="2532232" cy="369332"/>
          </a:xfrm>
          <a:prstGeom prst="rect">
            <a:avLst/>
          </a:prstGeom>
          <a:noFill/>
        </p:spPr>
        <p:txBody>
          <a:bodyPr wrap="none" rtlCol="0">
            <a:spAutoFit/>
          </a:bodyPr>
          <a:lstStyle/>
          <a:p>
            <a:r>
              <a:rPr lang="tr-TR" dirty="0" err="1"/>
              <a:t>Normalized</a:t>
            </a:r>
            <a:r>
              <a:rPr lang="tr-TR" dirty="0"/>
              <a:t> </a:t>
            </a:r>
            <a:r>
              <a:rPr lang="tr-TR" dirty="0" err="1"/>
              <a:t>Tool</a:t>
            </a:r>
            <a:r>
              <a:rPr lang="tr-TR" dirty="0"/>
              <a:t> </a:t>
            </a:r>
            <a:r>
              <a:rPr lang="tr-TR" dirty="0" err="1"/>
              <a:t>Graph</a:t>
            </a:r>
            <a:endParaRPr lang="tr-TR" dirty="0"/>
          </a:p>
        </p:txBody>
      </p:sp>
      <p:pic>
        <p:nvPicPr>
          <p:cNvPr id="3" name="Resim 2">
            <a:extLst>
              <a:ext uri="{FF2B5EF4-FFF2-40B4-BE49-F238E27FC236}">
                <a16:creationId xmlns:a16="http://schemas.microsoft.com/office/drawing/2014/main" id="{446904B6-0963-470A-98C9-11C2C04CA573}"/>
              </a:ext>
            </a:extLst>
          </p:cNvPr>
          <p:cNvPicPr/>
          <p:nvPr/>
        </p:nvPicPr>
        <p:blipFill>
          <a:blip r:embed="rId2" cstate="print">
            <a:extLst>
              <a:ext uri="{28A0092B-C50C-407E-A947-70E740481C1C}">
                <a14:useLocalDpi xmlns:a14="http://schemas.microsoft.com/office/drawing/2010/main" val="0"/>
              </a:ext>
            </a:extLst>
          </a:blip>
          <a:srcRect l="2083" t="16216" r="2291" b="2702"/>
          <a:stretch>
            <a:fillRect/>
          </a:stretch>
        </p:blipFill>
        <p:spPr>
          <a:xfrm>
            <a:off x="571500" y="1062037"/>
            <a:ext cx="6657975" cy="3624263"/>
          </a:xfrm>
          <a:prstGeom prst="rect">
            <a:avLst/>
          </a:prstGeom>
        </p:spPr>
      </p:pic>
      <p:sp>
        <p:nvSpPr>
          <p:cNvPr id="5" name="Dikdörtgen 4">
            <a:extLst>
              <a:ext uri="{FF2B5EF4-FFF2-40B4-BE49-F238E27FC236}">
                <a16:creationId xmlns:a16="http://schemas.microsoft.com/office/drawing/2014/main" id="{8077C42A-43C2-4157-A35E-B86743C846F6}"/>
              </a:ext>
            </a:extLst>
          </p:cNvPr>
          <p:cNvSpPr/>
          <p:nvPr/>
        </p:nvSpPr>
        <p:spPr>
          <a:xfrm>
            <a:off x="571500" y="4933861"/>
            <a:ext cx="6657974" cy="1200329"/>
          </a:xfrm>
          <a:prstGeom prst="rect">
            <a:avLst/>
          </a:prstGeom>
        </p:spPr>
        <p:txBody>
          <a:bodyPr wrap="square">
            <a:spAutoFit/>
          </a:bodyPr>
          <a:lstStyle/>
          <a:p>
            <a:r>
              <a:rPr lang="en-US" dirty="0"/>
              <a:t>The selected tool is VS Code because it is cost free, so we can save money. Also it has highest functionality. Besides, although it is not the tool with the least training days, it will not force us.</a:t>
            </a:r>
            <a:endParaRPr lang="tr-TR" dirty="0"/>
          </a:p>
        </p:txBody>
      </p:sp>
    </p:spTree>
    <p:extLst>
      <p:ext uri="{BB962C8B-B14F-4D97-AF65-F5344CB8AC3E}">
        <p14:creationId xmlns:p14="http://schemas.microsoft.com/office/powerpoint/2010/main" val="66427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51B988-2575-4C26-BFFE-BE04A0A07606}"/>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a:t>Project Needs</a:t>
            </a:r>
          </a:p>
        </p:txBody>
      </p:sp>
      <p:sp>
        <p:nvSpPr>
          <p:cNvPr id="3" name="Dikdörtgen 2">
            <a:extLst>
              <a:ext uri="{FF2B5EF4-FFF2-40B4-BE49-F238E27FC236}">
                <a16:creationId xmlns:a16="http://schemas.microsoft.com/office/drawing/2014/main" id="{7550513D-DBA9-4A15-AD71-E9B7A8B614CE}"/>
              </a:ext>
            </a:extLst>
          </p:cNvPr>
          <p:cNvSpPr/>
          <p:nvPr/>
        </p:nvSpPr>
        <p:spPr>
          <a:xfrm>
            <a:off x="1333502" y="2160589"/>
            <a:ext cx="8596668" cy="3880773"/>
          </a:xfrm>
          <a:prstGeom prst="rect">
            <a:avLst/>
          </a:prstGeom>
        </p:spPr>
        <p:txBody>
          <a:bodyPr vert="horz" lIns="91440" tIns="45720" rIns="91440" bIns="45720" rtlCol="0">
            <a:normAutofit/>
          </a:bodyPr>
          <a:lstStyle/>
          <a:p>
            <a:pPr>
              <a:spcBef>
                <a:spcPts val="1000"/>
              </a:spcBef>
              <a:buClr>
                <a:schemeClr val="accent1">
                  <a:lumMod val="75000"/>
                </a:schemeClr>
              </a:buClr>
              <a:buSzPct val="80000"/>
            </a:pPr>
            <a:endParaRPr lang="en-US" u="sng" dirty="0">
              <a:solidFill>
                <a:schemeClr val="tx1">
                  <a:lumMod val="75000"/>
                  <a:lumOff val="25000"/>
                </a:schemeClr>
              </a:solidFill>
            </a:endParaRPr>
          </a:p>
        </p:txBody>
      </p:sp>
      <p:sp>
        <p:nvSpPr>
          <p:cNvPr id="4" name="Dikdörtgen 3">
            <a:extLst>
              <a:ext uri="{FF2B5EF4-FFF2-40B4-BE49-F238E27FC236}">
                <a16:creationId xmlns:a16="http://schemas.microsoft.com/office/drawing/2014/main" id="{54352F89-DC0B-41DB-A1BC-BA91C3D25260}"/>
              </a:ext>
            </a:extLst>
          </p:cNvPr>
          <p:cNvSpPr/>
          <p:nvPr/>
        </p:nvSpPr>
        <p:spPr>
          <a:xfrm>
            <a:off x="1331385" y="1881707"/>
            <a:ext cx="6096000" cy="3416320"/>
          </a:xfrm>
          <a:prstGeom prst="rect">
            <a:avLst/>
          </a:prstGeom>
        </p:spPr>
        <p:txBody>
          <a:bodyPr>
            <a:spAutoFit/>
          </a:bodyPr>
          <a:lstStyle/>
          <a:p>
            <a:r>
              <a:rPr lang="en-US" b="1" dirty="0"/>
              <a:t>Hardware Needs</a:t>
            </a:r>
            <a:endParaRPr lang="tr-TR" b="1" dirty="0"/>
          </a:p>
          <a:p>
            <a:endParaRPr lang="en-US" b="1" dirty="0"/>
          </a:p>
          <a:p>
            <a:r>
              <a:rPr lang="en-US" dirty="0"/>
              <a:t>•	</a:t>
            </a:r>
            <a:r>
              <a:rPr lang="en-US" u="sng" dirty="0"/>
              <a:t>Mobile Phone: </a:t>
            </a:r>
            <a:r>
              <a:rPr lang="en-US" dirty="0"/>
              <a:t>Since the project is a mobile application, we need an Android mobile phone to implement our codes. Mobile phone should have developer option, at least 4” screen, and Android 4.0.0 and later versions.</a:t>
            </a:r>
          </a:p>
          <a:p>
            <a:r>
              <a:rPr lang="en-US" dirty="0"/>
              <a:t>•	</a:t>
            </a:r>
            <a:r>
              <a:rPr lang="en-US" u="sng" dirty="0"/>
              <a:t>Computer: </a:t>
            </a:r>
            <a:r>
              <a:rPr lang="en-US" dirty="0"/>
              <a:t>To implement the project code, we need a computer which has at least i5 model CPU, 13” screen, 8 GB RAM.</a:t>
            </a:r>
          </a:p>
          <a:p>
            <a:r>
              <a:rPr lang="en-US" dirty="0"/>
              <a:t>•	</a:t>
            </a:r>
            <a:r>
              <a:rPr lang="en-US" u="sng" dirty="0"/>
              <a:t>Cash Register</a:t>
            </a:r>
          </a:p>
          <a:p>
            <a:r>
              <a:rPr lang="en-US" dirty="0"/>
              <a:t>•	</a:t>
            </a:r>
            <a:r>
              <a:rPr lang="en-US" u="sng" dirty="0"/>
              <a:t>Pos Device</a:t>
            </a:r>
          </a:p>
        </p:txBody>
      </p:sp>
    </p:spTree>
    <p:extLst>
      <p:ext uri="{BB962C8B-B14F-4D97-AF65-F5344CB8AC3E}">
        <p14:creationId xmlns:p14="http://schemas.microsoft.com/office/powerpoint/2010/main" val="3239417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E9B8EA14-3B2C-47B2-A3C3-603CD936B208}"/>
              </a:ext>
            </a:extLst>
          </p:cNvPr>
          <p:cNvSpPr/>
          <p:nvPr/>
        </p:nvSpPr>
        <p:spPr>
          <a:xfrm>
            <a:off x="933450" y="1441014"/>
            <a:ext cx="6096000" cy="2862322"/>
          </a:xfrm>
          <a:prstGeom prst="rect">
            <a:avLst/>
          </a:prstGeom>
        </p:spPr>
        <p:txBody>
          <a:bodyPr>
            <a:spAutoFit/>
          </a:bodyPr>
          <a:lstStyle/>
          <a:p>
            <a:r>
              <a:rPr lang="en-US" b="1" dirty="0"/>
              <a:t>Software Needs</a:t>
            </a:r>
          </a:p>
          <a:p>
            <a:endParaRPr lang="tr-TR" dirty="0"/>
          </a:p>
          <a:p>
            <a:r>
              <a:rPr lang="en-US" dirty="0"/>
              <a:t>•	</a:t>
            </a:r>
            <a:r>
              <a:rPr lang="en-US" u="sng" dirty="0"/>
              <a:t>Flutter: </a:t>
            </a:r>
            <a:r>
              <a:rPr lang="en-US" dirty="0"/>
              <a:t>Since the product is going to be a mobile application, flutter is the best alternative to create it.</a:t>
            </a:r>
          </a:p>
          <a:p>
            <a:r>
              <a:rPr lang="en-US" dirty="0"/>
              <a:t>•	</a:t>
            </a:r>
            <a:r>
              <a:rPr lang="en-US" u="sng" dirty="0"/>
              <a:t>VS Code: </a:t>
            </a:r>
            <a:r>
              <a:rPr lang="en-US" dirty="0"/>
              <a:t>To implement flutter, the latest version of VS Code is used.</a:t>
            </a:r>
          </a:p>
          <a:p>
            <a:r>
              <a:rPr lang="en-US" dirty="0"/>
              <a:t>•	</a:t>
            </a:r>
            <a:r>
              <a:rPr lang="en-US" u="sng" dirty="0"/>
              <a:t>MySQL &amp; MySQL Workbench: </a:t>
            </a:r>
            <a:r>
              <a:rPr lang="en-US" dirty="0"/>
              <a:t>To keep database information and to work on it, MySQL products have been </a:t>
            </a:r>
            <a:r>
              <a:rPr lang="en-US" dirty="0" err="1"/>
              <a:t>choosen</a:t>
            </a:r>
            <a:r>
              <a:rPr lang="en-US" dirty="0"/>
              <a:t>.</a:t>
            </a:r>
          </a:p>
          <a:p>
            <a:r>
              <a:rPr lang="en-US" dirty="0"/>
              <a:t>•	</a:t>
            </a:r>
            <a:r>
              <a:rPr lang="en-US" u="sng" dirty="0"/>
              <a:t>Mobile Payment API</a:t>
            </a:r>
          </a:p>
        </p:txBody>
      </p:sp>
    </p:spTree>
    <p:extLst>
      <p:ext uri="{BB962C8B-B14F-4D97-AF65-F5344CB8AC3E}">
        <p14:creationId xmlns:p14="http://schemas.microsoft.com/office/powerpoint/2010/main" val="771549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2CF5461B-AD14-4916-8E6D-1FA5EC6AF115}"/>
              </a:ext>
            </a:extLst>
          </p:cNvPr>
          <p:cNvSpPr/>
          <p:nvPr/>
        </p:nvSpPr>
        <p:spPr>
          <a:xfrm>
            <a:off x="600075" y="1254889"/>
            <a:ext cx="6096000" cy="2862322"/>
          </a:xfrm>
          <a:prstGeom prst="rect">
            <a:avLst/>
          </a:prstGeom>
        </p:spPr>
        <p:txBody>
          <a:bodyPr>
            <a:spAutoFit/>
          </a:bodyPr>
          <a:lstStyle/>
          <a:p>
            <a:r>
              <a:rPr lang="en-US" b="1" dirty="0"/>
              <a:t>Support Needs</a:t>
            </a:r>
            <a:endParaRPr lang="tr-TR" b="1" dirty="0"/>
          </a:p>
          <a:p>
            <a:endParaRPr lang="en-US" b="1" dirty="0"/>
          </a:p>
          <a:p>
            <a:r>
              <a:rPr lang="en-US" dirty="0"/>
              <a:t>•	</a:t>
            </a:r>
            <a:r>
              <a:rPr lang="en-US" u="sng" dirty="0"/>
              <a:t>Bank’s Technical Staff: </a:t>
            </a:r>
            <a:r>
              <a:rPr lang="en-US" dirty="0"/>
              <a:t>For synchronization of pos device in its every update, we need the technical staff from the bank.</a:t>
            </a:r>
          </a:p>
          <a:p>
            <a:r>
              <a:rPr lang="en-US" dirty="0"/>
              <a:t>•	</a:t>
            </a:r>
            <a:r>
              <a:rPr lang="en-US" u="sng" dirty="0"/>
              <a:t>Maintenance Team: </a:t>
            </a:r>
            <a:r>
              <a:rPr lang="en-US" dirty="0"/>
              <a:t>The system may give errors and to fix them we provide a maintenance service.</a:t>
            </a:r>
          </a:p>
          <a:p>
            <a:r>
              <a:rPr lang="en-US" dirty="0"/>
              <a:t>•	</a:t>
            </a:r>
            <a:r>
              <a:rPr lang="en-US" u="sng" dirty="0"/>
              <a:t>Configuration Team: </a:t>
            </a:r>
            <a:r>
              <a:rPr lang="en-US" dirty="0"/>
              <a:t>To follow up the new versions of tools and to make the system current we need a configuration team.</a:t>
            </a:r>
          </a:p>
        </p:txBody>
      </p:sp>
    </p:spTree>
    <p:extLst>
      <p:ext uri="{BB962C8B-B14F-4D97-AF65-F5344CB8AC3E}">
        <p14:creationId xmlns:p14="http://schemas.microsoft.com/office/powerpoint/2010/main" val="3889305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9BC6C8-C9DF-46A6-9FD3-2403461B7335}"/>
              </a:ext>
            </a:extLst>
          </p:cNvPr>
          <p:cNvSpPr>
            <a:spLocks noGrp="1"/>
          </p:cNvSpPr>
          <p:nvPr>
            <p:ph type="ctrTitle"/>
          </p:nvPr>
        </p:nvSpPr>
        <p:spPr/>
        <p:txBody>
          <a:bodyPr/>
          <a:lstStyle/>
          <a:p>
            <a:pPr algn="ctr"/>
            <a:r>
              <a:rPr lang="tr-TR" dirty="0"/>
              <a:t>GRAPHICAL USER INTERFACE</a:t>
            </a:r>
          </a:p>
        </p:txBody>
      </p:sp>
    </p:spTree>
    <p:extLst>
      <p:ext uri="{BB962C8B-B14F-4D97-AF65-F5344CB8AC3E}">
        <p14:creationId xmlns:p14="http://schemas.microsoft.com/office/powerpoint/2010/main" val="4249999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j4">
            <a:hlinkClick r:id="" action="ppaction://media"/>
            <a:extLst>
              <a:ext uri="{FF2B5EF4-FFF2-40B4-BE49-F238E27FC236}">
                <a16:creationId xmlns:a16="http://schemas.microsoft.com/office/drawing/2014/main" id="{B39D399E-78C6-4971-86E4-FE7E4B1DAE7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424128" y="0"/>
            <a:ext cx="3206750" cy="6858000"/>
          </a:xfrm>
          <a:prstGeom prst="rect">
            <a:avLst/>
          </a:prstGeom>
        </p:spPr>
      </p:pic>
    </p:spTree>
    <p:extLst>
      <p:ext uri="{BB962C8B-B14F-4D97-AF65-F5344CB8AC3E}">
        <p14:creationId xmlns:p14="http://schemas.microsoft.com/office/powerpoint/2010/main" val="253763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36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59FB27E-382E-489E-AB12-44718FBB3210}"/>
              </a:ext>
            </a:extLst>
          </p:cNvPr>
          <p:cNvSpPr txBox="1"/>
          <p:nvPr/>
        </p:nvSpPr>
        <p:spPr>
          <a:xfrm>
            <a:off x="1507067" y="1397000"/>
            <a:ext cx="7766936" cy="2653836"/>
          </a:xfrm>
          <a:prstGeom prst="rect">
            <a:avLst/>
          </a:prstGeom>
        </p:spPr>
        <p:txBody>
          <a:bodyPr vert="horz" lIns="91440" tIns="45720" rIns="91440" bIns="45720" rtlCol="0" anchor="b">
            <a:normAutofit/>
          </a:bodyPr>
          <a:lstStyle/>
          <a:p>
            <a:pPr algn="r">
              <a:spcBef>
                <a:spcPct val="0"/>
              </a:spcBef>
              <a:spcAft>
                <a:spcPts val="600"/>
              </a:spcAft>
            </a:pPr>
            <a:r>
              <a:rPr lang="en-US" sz="5400" dirty="0">
                <a:solidFill>
                  <a:schemeClr val="accent1">
                    <a:lumMod val="75000"/>
                  </a:schemeClr>
                </a:solidFill>
                <a:latin typeface="+mj-lt"/>
                <a:ea typeface="+mj-ea"/>
                <a:cs typeface="+mj-cs"/>
              </a:rPr>
              <a:t>Thank You For Listening</a:t>
            </a:r>
            <a:endParaRPr lang="tr-TR" sz="5400" dirty="0">
              <a:solidFill>
                <a:schemeClr val="accent1">
                  <a:lumMod val="75000"/>
                </a:schemeClr>
              </a:solidFill>
              <a:latin typeface="+mj-lt"/>
              <a:ea typeface="+mj-ea"/>
              <a:cs typeface="+mj-cs"/>
            </a:endParaRPr>
          </a:p>
          <a:p>
            <a:pPr algn="ctr">
              <a:spcBef>
                <a:spcPct val="0"/>
              </a:spcBef>
              <a:spcAft>
                <a:spcPts val="600"/>
              </a:spcAft>
            </a:pPr>
            <a:r>
              <a:rPr lang="tr-TR" sz="5400" dirty="0" err="1">
                <a:solidFill>
                  <a:schemeClr val="accent1">
                    <a:lumMod val="75000"/>
                  </a:schemeClr>
                </a:solidFill>
                <a:latin typeface="+mj-lt"/>
                <a:ea typeface="+mj-ea"/>
                <a:cs typeface="+mj-cs"/>
              </a:rPr>
              <a:t>Any</a:t>
            </a:r>
            <a:r>
              <a:rPr lang="tr-TR" sz="5400" dirty="0">
                <a:solidFill>
                  <a:schemeClr val="accent1">
                    <a:lumMod val="75000"/>
                  </a:schemeClr>
                </a:solidFill>
                <a:latin typeface="+mj-lt"/>
                <a:ea typeface="+mj-ea"/>
                <a:cs typeface="+mj-cs"/>
              </a:rPr>
              <a:t> </a:t>
            </a:r>
            <a:r>
              <a:rPr lang="tr-TR" sz="5400" dirty="0" err="1">
                <a:solidFill>
                  <a:schemeClr val="accent1">
                    <a:lumMod val="75000"/>
                  </a:schemeClr>
                </a:solidFill>
                <a:latin typeface="+mj-lt"/>
                <a:ea typeface="+mj-ea"/>
                <a:cs typeface="+mj-cs"/>
              </a:rPr>
              <a:t>Questions</a:t>
            </a:r>
            <a:r>
              <a:rPr lang="tr-TR" sz="5400" dirty="0">
                <a:solidFill>
                  <a:schemeClr val="accent1">
                    <a:lumMod val="75000"/>
                  </a:schemeClr>
                </a:solidFill>
                <a:latin typeface="+mj-lt"/>
                <a:ea typeface="+mj-ea"/>
                <a:cs typeface="+mj-cs"/>
              </a:rPr>
              <a:t>?</a:t>
            </a:r>
          </a:p>
        </p:txBody>
      </p:sp>
    </p:spTree>
    <p:extLst>
      <p:ext uri="{BB962C8B-B14F-4D97-AF65-F5344CB8AC3E}">
        <p14:creationId xmlns:p14="http://schemas.microsoft.com/office/powerpoint/2010/main" val="22410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DEE411-91F9-4718-8CF8-54913673E0F8}"/>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a:t>Functional Requirements</a:t>
            </a:r>
          </a:p>
        </p:txBody>
      </p:sp>
      <p:sp>
        <p:nvSpPr>
          <p:cNvPr id="3" name="Metin kutusu 2">
            <a:extLst>
              <a:ext uri="{FF2B5EF4-FFF2-40B4-BE49-F238E27FC236}">
                <a16:creationId xmlns:a16="http://schemas.microsoft.com/office/drawing/2014/main" id="{8C3A2F51-9B88-4EFE-9B5C-E72554C75B42}"/>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show information about the venue likewise menu, location, concept, campaigns and contact details.</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allow to user booking and paying.</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share the comments about the venue that are provided by the users.</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provide an event calendar on the main page.</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have two types of registration as venue owner and user.</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allow the user to share photos and videos from the venue.</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register users using their name, surname and e-mail information.</a:t>
            </a:r>
          </a:p>
          <a:p>
            <a:pPr marL="342900" lvl="0" indent="-342900">
              <a:lnSpc>
                <a:spcPct val="90000"/>
              </a:lnSpc>
              <a:spcBef>
                <a:spcPts val="1000"/>
              </a:spcBef>
              <a:buClr>
                <a:schemeClr val="accent1">
                  <a:lumMod val="75000"/>
                </a:schemeClr>
              </a:buClr>
              <a:buSzPct val="80000"/>
              <a:buFont typeface="Wingdings 3" charset="2"/>
              <a:buChar char=""/>
            </a:pPr>
            <a:r>
              <a:rPr lang="en-US" sz="1500">
                <a:solidFill>
                  <a:schemeClr val="tx1">
                    <a:lumMod val="75000"/>
                    <a:lumOff val="25000"/>
                  </a:schemeClr>
                </a:solidFill>
              </a:rPr>
              <a:t>The system should register venue owners using tax plate number, business name and business e- mail information.</a:t>
            </a:r>
          </a:p>
        </p:txBody>
      </p:sp>
    </p:spTree>
    <p:extLst>
      <p:ext uri="{BB962C8B-B14F-4D97-AF65-F5344CB8AC3E}">
        <p14:creationId xmlns:p14="http://schemas.microsoft.com/office/powerpoint/2010/main" val="332037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12CB3-E6B6-4B72-AEB7-A0C2FF0FFE42}"/>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a:t>Non-Functional Requirements</a:t>
            </a:r>
          </a:p>
        </p:txBody>
      </p:sp>
      <p:sp>
        <p:nvSpPr>
          <p:cNvPr id="3" name="Metin kutusu 2">
            <a:extLst>
              <a:ext uri="{FF2B5EF4-FFF2-40B4-BE49-F238E27FC236}">
                <a16:creationId xmlns:a16="http://schemas.microsoft.com/office/drawing/2014/main" id="{1272FEBA-0773-42AA-9D40-B45D4C315A4B}"/>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lvl="0" indent="-342900">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system should disallow to spam comments.</a:t>
            </a:r>
          </a:p>
          <a:p>
            <a:pPr marL="342900" lvl="0" indent="-342900">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system should make the payment with two-step verification.</a:t>
            </a:r>
          </a:p>
          <a:p>
            <a:pPr marL="342900" lvl="0" indent="-342900">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system should refresh itself when an event starts and remove the corresponding announcement about that event from the dashboard.</a:t>
            </a:r>
          </a:p>
          <a:p>
            <a:pPr marL="342900" lvl="0" indent="-342900">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system should allow the user to change his contacts information whenever it is necessary.</a:t>
            </a:r>
          </a:p>
          <a:p>
            <a:pPr marL="342900" lvl="0" indent="-342900">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system should provide to sign up the venue owners via the system.</a:t>
            </a:r>
          </a:p>
          <a:p>
            <a:pPr marL="342900" lvl="0" indent="-342900">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system should show the comment owner’s name as X*** Y***.</a:t>
            </a:r>
          </a:p>
        </p:txBody>
      </p:sp>
    </p:spTree>
    <p:extLst>
      <p:ext uri="{BB962C8B-B14F-4D97-AF65-F5344CB8AC3E}">
        <p14:creationId xmlns:p14="http://schemas.microsoft.com/office/powerpoint/2010/main" val="329633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9FCDC3-96BA-49D0-9F4B-7D3D5E5D56C7}"/>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dirty="0"/>
              <a:t>Stakeholders</a:t>
            </a:r>
          </a:p>
        </p:txBody>
      </p:sp>
      <p:sp>
        <p:nvSpPr>
          <p:cNvPr id="4" name="Metin kutusu 3">
            <a:extLst>
              <a:ext uri="{FF2B5EF4-FFF2-40B4-BE49-F238E27FC236}">
                <a16:creationId xmlns:a16="http://schemas.microsoft.com/office/drawing/2014/main" id="{6B363473-5308-4B54-8F93-4F8D6F64E47A}"/>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lvl="0" indent="-342900">
              <a:spcBef>
                <a:spcPts val="1000"/>
              </a:spcBef>
              <a:buClr>
                <a:schemeClr val="accent1">
                  <a:lumMod val="75000"/>
                </a:schemeClr>
              </a:buClr>
              <a:buSzPct val="80000"/>
              <a:buFont typeface="Wingdings 3" charset="2"/>
              <a:buChar char=""/>
            </a:pPr>
            <a:r>
              <a:rPr lang="en-US" dirty="0">
                <a:solidFill>
                  <a:schemeClr val="tx1">
                    <a:lumMod val="75000"/>
                    <a:lumOff val="25000"/>
                  </a:schemeClr>
                </a:solidFill>
              </a:rPr>
              <a:t>Development team  </a:t>
            </a:r>
          </a:p>
          <a:p>
            <a:pPr marL="342900" lvl="0" indent="-342900">
              <a:spcBef>
                <a:spcPts val="1000"/>
              </a:spcBef>
              <a:buClr>
                <a:schemeClr val="accent1">
                  <a:lumMod val="75000"/>
                </a:schemeClr>
              </a:buClr>
              <a:buSzPct val="80000"/>
              <a:buFont typeface="Wingdings 3" charset="2"/>
              <a:buChar char=""/>
            </a:pPr>
            <a:r>
              <a:rPr lang="en-US" dirty="0">
                <a:solidFill>
                  <a:schemeClr val="tx1">
                    <a:lumMod val="75000"/>
                    <a:lumOff val="25000"/>
                  </a:schemeClr>
                </a:solidFill>
              </a:rPr>
              <a:t>Customers </a:t>
            </a:r>
          </a:p>
          <a:p>
            <a:pPr marL="342900" lvl="0" indent="-342900">
              <a:spcBef>
                <a:spcPts val="1000"/>
              </a:spcBef>
              <a:buClr>
                <a:schemeClr val="accent1">
                  <a:lumMod val="75000"/>
                </a:schemeClr>
              </a:buClr>
              <a:buSzPct val="80000"/>
              <a:buFont typeface="Wingdings 3" charset="2"/>
              <a:buChar char=""/>
            </a:pPr>
            <a:r>
              <a:rPr lang="en-US" dirty="0">
                <a:solidFill>
                  <a:schemeClr val="tx1">
                    <a:lumMod val="75000"/>
                    <a:lumOff val="25000"/>
                  </a:schemeClr>
                </a:solidFill>
              </a:rPr>
              <a:t>Venue Staff</a:t>
            </a:r>
          </a:p>
        </p:txBody>
      </p:sp>
    </p:spTree>
    <p:extLst>
      <p:ext uri="{BB962C8B-B14F-4D97-AF65-F5344CB8AC3E}">
        <p14:creationId xmlns:p14="http://schemas.microsoft.com/office/powerpoint/2010/main" val="313296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00AA25-1B20-4E95-9920-90DD476B652C}"/>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a:t>Project Staffing</a:t>
            </a:r>
          </a:p>
        </p:txBody>
      </p:sp>
      <p:sp>
        <p:nvSpPr>
          <p:cNvPr id="35" name="Metin kutusu 2">
            <a:extLst>
              <a:ext uri="{FF2B5EF4-FFF2-40B4-BE49-F238E27FC236}">
                <a16:creationId xmlns:a16="http://schemas.microsoft.com/office/drawing/2014/main" id="{988EAE5F-95CD-437E-97E3-672998528DDF}"/>
              </a:ext>
            </a:extLst>
          </p:cNvPr>
          <p:cNvSpPr txBox="1"/>
          <p:nvPr/>
        </p:nvSpPr>
        <p:spPr>
          <a:xfrm>
            <a:off x="4654295" y="816638"/>
            <a:ext cx="4619706" cy="5224724"/>
          </a:xfrm>
          <a:prstGeom prst="rect">
            <a:avLst/>
          </a:prstGeom>
        </p:spPr>
        <p:txBody>
          <a:bodyPr vert="horz" lIns="91440" tIns="45720" rIns="91440" bIns="45720" rtlCol="0" anchor="ctr">
            <a:normAutofit/>
          </a:bodyPr>
          <a:lstStyle/>
          <a:p>
            <a:pPr marL="342900" lvl="0" indent="-342900">
              <a:lnSpc>
                <a:spcPct val="90000"/>
              </a:lnSpc>
              <a:spcBef>
                <a:spcPts val="1000"/>
              </a:spcBef>
              <a:buClr>
                <a:schemeClr val="accent1">
                  <a:lumMod val="75000"/>
                </a:schemeClr>
              </a:buClr>
              <a:buSzPct val="80000"/>
              <a:buFont typeface="Wingdings 3" charset="2"/>
              <a:buChar char=""/>
            </a:pPr>
            <a:r>
              <a:rPr lang="en-US" sz="1400" b="1">
                <a:solidFill>
                  <a:schemeClr val="tx1">
                    <a:lumMod val="75000"/>
                    <a:lumOff val="25000"/>
                  </a:schemeClr>
                </a:solidFill>
              </a:rPr>
              <a:t>Software Project Manager:</a:t>
            </a:r>
            <a:r>
              <a:rPr lang="en-US" sz="1400">
                <a:solidFill>
                  <a:schemeClr val="tx1">
                    <a:lumMod val="75000"/>
                    <a:lumOff val="25000"/>
                  </a:schemeClr>
                </a:solidFill>
              </a:rPr>
              <a:t> He will have the responsibility of planning and scheduling the project, assessing risks, managing the team members, organizing tool selection and etc.</a:t>
            </a:r>
          </a:p>
          <a:p>
            <a:pPr marL="342900" lvl="0" indent="-342900">
              <a:lnSpc>
                <a:spcPct val="90000"/>
              </a:lnSpc>
              <a:spcBef>
                <a:spcPts val="1000"/>
              </a:spcBef>
              <a:buClr>
                <a:schemeClr val="accent1">
                  <a:lumMod val="75000"/>
                </a:schemeClr>
              </a:buClr>
              <a:buSzPct val="80000"/>
              <a:buFont typeface="Wingdings 3" charset="2"/>
              <a:buChar char=""/>
            </a:pPr>
            <a:r>
              <a:rPr lang="en-US" sz="1400" b="1">
                <a:solidFill>
                  <a:schemeClr val="tx1">
                    <a:lumMod val="75000"/>
                    <a:lumOff val="25000"/>
                  </a:schemeClr>
                </a:solidFill>
              </a:rPr>
              <a:t>Requirements Engineer:</a:t>
            </a:r>
            <a:r>
              <a:rPr lang="en-US" sz="1400">
                <a:solidFill>
                  <a:schemeClr val="tx1">
                    <a:lumMod val="75000"/>
                    <a:lumOff val="25000"/>
                  </a:schemeClr>
                </a:solidFill>
              </a:rPr>
              <a:t> He will be responsible for identifying the stakeholders getting the requirements from the customers, analyzing and documenting the software requirements.</a:t>
            </a:r>
          </a:p>
          <a:p>
            <a:pPr marL="342900" lvl="0" indent="-342900">
              <a:lnSpc>
                <a:spcPct val="90000"/>
              </a:lnSpc>
              <a:spcBef>
                <a:spcPts val="1000"/>
              </a:spcBef>
              <a:buClr>
                <a:schemeClr val="accent1">
                  <a:lumMod val="75000"/>
                </a:schemeClr>
              </a:buClr>
              <a:buSzPct val="80000"/>
              <a:buFont typeface="Wingdings 3" charset="2"/>
              <a:buChar char=""/>
            </a:pPr>
            <a:r>
              <a:rPr lang="en-US" sz="1400" b="1">
                <a:solidFill>
                  <a:schemeClr val="tx1">
                    <a:lumMod val="75000"/>
                    <a:lumOff val="25000"/>
                  </a:schemeClr>
                </a:solidFill>
              </a:rPr>
              <a:t>Lead Designer: </a:t>
            </a:r>
            <a:r>
              <a:rPr lang="en-US" sz="1400">
                <a:solidFill>
                  <a:schemeClr val="tx1">
                    <a:lumMod val="75000"/>
                    <a:lumOff val="25000"/>
                  </a:schemeClr>
                </a:solidFill>
              </a:rPr>
              <a:t>He is responsible for understanding the business requirements and designing a solution that will meet the business needs. There are many potential solutions that will meet the client’s needs. The designer determines the best approach.</a:t>
            </a:r>
          </a:p>
          <a:p>
            <a:pPr marL="342900" lvl="0" indent="-342900">
              <a:lnSpc>
                <a:spcPct val="90000"/>
              </a:lnSpc>
              <a:spcBef>
                <a:spcPts val="1000"/>
              </a:spcBef>
              <a:buClr>
                <a:schemeClr val="accent1">
                  <a:lumMod val="75000"/>
                </a:schemeClr>
              </a:buClr>
              <a:buSzPct val="80000"/>
              <a:buFont typeface="Wingdings 3" charset="2"/>
              <a:buChar char=""/>
            </a:pPr>
            <a:r>
              <a:rPr lang="en-US" sz="1400" b="1">
                <a:solidFill>
                  <a:schemeClr val="tx1">
                    <a:lumMod val="75000"/>
                    <a:lumOff val="25000"/>
                  </a:schemeClr>
                </a:solidFill>
              </a:rPr>
              <a:t>Database Administrator:</a:t>
            </a:r>
            <a:r>
              <a:rPr lang="en-US" sz="1400">
                <a:solidFill>
                  <a:schemeClr val="tx1">
                    <a:lumMod val="75000"/>
                    <a:lumOff val="25000"/>
                  </a:schemeClr>
                </a:solidFill>
              </a:rPr>
              <a:t> He is a specialist that models, designs and creates the databases and tables used by a software solution.</a:t>
            </a:r>
          </a:p>
          <a:p>
            <a:pPr marL="342900" lvl="0" indent="-342900">
              <a:lnSpc>
                <a:spcPct val="90000"/>
              </a:lnSpc>
              <a:spcBef>
                <a:spcPts val="1000"/>
              </a:spcBef>
              <a:buClr>
                <a:schemeClr val="accent1">
                  <a:lumMod val="75000"/>
                </a:schemeClr>
              </a:buClr>
              <a:buSzPct val="80000"/>
              <a:buFont typeface="Wingdings 3" charset="2"/>
              <a:buChar char=""/>
            </a:pPr>
            <a:r>
              <a:rPr lang="en-US" sz="1400" b="1">
                <a:solidFill>
                  <a:schemeClr val="tx1">
                    <a:lumMod val="75000"/>
                    <a:lumOff val="25000"/>
                  </a:schemeClr>
                </a:solidFill>
              </a:rPr>
              <a:t>Flutter Developer:</a:t>
            </a:r>
            <a:r>
              <a:rPr lang="en-US" sz="1400">
                <a:solidFill>
                  <a:schemeClr val="tx1">
                    <a:lumMod val="75000"/>
                    <a:lumOff val="25000"/>
                  </a:schemeClr>
                </a:solidFill>
              </a:rPr>
              <a:t> He is the developer that provides the needed software applications.</a:t>
            </a:r>
          </a:p>
          <a:p>
            <a:pPr marL="342900" lvl="0" indent="-342900">
              <a:lnSpc>
                <a:spcPct val="90000"/>
              </a:lnSpc>
              <a:spcBef>
                <a:spcPts val="1000"/>
              </a:spcBef>
              <a:buClr>
                <a:schemeClr val="accent1">
                  <a:lumMod val="75000"/>
                </a:schemeClr>
              </a:buClr>
              <a:buSzPct val="80000"/>
              <a:buFont typeface="Wingdings 3" charset="2"/>
              <a:buChar char=""/>
            </a:pPr>
            <a:r>
              <a:rPr lang="en-US" sz="1400" b="1">
                <a:solidFill>
                  <a:schemeClr val="tx1">
                    <a:lumMod val="75000"/>
                    <a:lumOff val="25000"/>
                  </a:schemeClr>
                </a:solidFill>
              </a:rPr>
              <a:t>Test Administrator: </a:t>
            </a:r>
            <a:r>
              <a:rPr lang="en-US" sz="1400">
                <a:solidFill>
                  <a:schemeClr val="tx1">
                    <a:lumMod val="75000"/>
                    <a:lumOff val="25000"/>
                  </a:schemeClr>
                </a:solidFill>
              </a:rPr>
              <a:t>He ensures that the solution meets the business requirements and that it is free of errors and defects.</a:t>
            </a:r>
          </a:p>
        </p:txBody>
      </p:sp>
    </p:spTree>
    <p:extLst>
      <p:ext uri="{BB962C8B-B14F-4D97-AF65-F5344CB8AC3E}">
        <p14:creationId xmlns:p14="http://schemas.microsoft.com/office/powerpoint/2010/main" val="9291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FB488A-1499-40E5-B30A-F8DF7B3968C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Software Process Model</a:t>
            </a:r>
          </a:p>
        </p:txBody>
      </p:sp>
      <p:pic>
        <p:nvPicPr>
          <p:cNvPr id="4" name="Resim 3">
            <a:extLst>
              <a:ext uri="{FF2B5EF4-FFF2-40B4-BE49-F238E27FC236}">
                <a16:creationId xmlns:a16="http://schemas.microsoft.com/office/drawing/2014/main" id="{8E6F0E7F-8FF1-421A-A955-356EEA0AFEDF}"/>
              </a:ext>
            </a:extLst>
          </p:cNvPr>
          <p:cNvPicPr/>
          <p:nvPr/>
        </p:nvPicPr>
        <p:blipFill>
          <a:blip r:embed="rId2" cstate="print">
            <a:extLst>
              <a:ext uri="{28A0092B-C50C-407E-A947-70E740481C1C}">
                <a14:useLocalDpi xmlns:a14="http://schemas.microsoft.com/office/drawing/2010/main" val="0"/>
              </a:ext>
            </a:extLst>
          </a:blip>
          <a:srcRect t="19016"/>
          <a:stretch>
            <a:fillRect/>
          </a:stretch>
        </p:blipFill>
        <p:spPr>
          <a:xfrm>
            <a:off x="985968" y="1062260"/>
            <a:ext cx="8288033" cy="3171411"/>
          </a:xfrm>
          <a:prstGeom prst="rect">
            <a:avLst/>
          </a:prstGeom>
        </p:spPr>
      </p:pic>
      <p:sp>
        <p:nvSpPr>
          <p:cNvPr id="3" name="Metin kutusu 2">
            <a:extLst>
              <a:ext uri="{FF2B5EF4-FFF2-40B4-BE49-F238E27FC236}">
                <a16:creationId xmlns:a16="http://schemas.microsoft.com/office/drawing/2014/main" id="{F97FCAB2-535E-4F79-AFB5-BFDEEA0C2723}"/>
              </a:ext>
            </a:extLst>
          </p:cNvPr>
          <p:cNvSpPr txBox="1"/>
          <p:nvPr/>
        </p:nvSpPr>
        <p:spPr>
          <a:xfrm>
            <a:off x="685800" y="2047875"/>
            <a:ext cx="7581900" cy="3867150"/>
          </a:xfrm>
          <a:prstGeom prst="rect">
            <a:avLst/>
          </a:prstGeom>
          <a:noFill/>
        </p:spPr>
        <p:txBody>
          <a:bodyPr wrap="square" rtlCol="0">
            <a:spAutoFit/>
          </a:bodyPr>
          <a:lstStyle/>
          <a:p>
            <a:endParaRPr lang="tr-TR" dirty="0"/>
          </a:p>
        </p:txBody>
      </p:sp>
    </p:spTree>
    <p:extLst>
      <p:ext uri="{BB962C8B-B14F-4D97-AF65-F5344CB8AC3E}">
        <p14:creationId xmlns:p14="http://schemas.microsoft.com/office/powerpoint/2010/main" val="260724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DD8C62-A9A0-4B16-8D92-7CCF8AA5990C}"/>
              </a:ext>
            </a:extLst>
          </p:cNvPr>
          <p:cNvSpPr>
            <a:spLocks noGrp="1"/>
          </p:cNvSpPr>
          <p:nvPr>
            <p:ph type="title"/>
          </p:nvPr>
        </p:nvSpPr>
        <p:spPr>
          <a:xfrm>
            <a:off x="677334" y="609600"/>
            <a:ext cx="8596668" cy="771525"/>
          </a:xfrm>
        </p:spPr>
        <p:txBody>
          <a:bodyPr/>
          <a:lstStyle/>
          <a:p>
            <a:r>
              <a:rPr lang="tr-TR"/>
              <a:t>Scrum Model</a:t>
            </a:r>
            <a:endParaRPr lang="tr-TR" dirty="0"/>
          </a:p>
        </p:txBody>
      </p:sp>
      <p:sp>
        <p:nvSpPr>
          <p:cNvPr id="3" name="Metin kutusu 2">
            <a:extLst>
              <a:ext uri="{FF2B5EF4-FFF2-40B4-BE49-F238E27FC236}">
                <a16:creationId xmlns:a16="http://schemas.microsoft.com/office/drawing/2014/main" id="{82BA4DDA-6478-431A-8E33-B96F4C718E1E}"/>
              </a:ext>
            </a:extLst>
          </p:cNvPr>
          <p:cNvSpPr txBox="1"/>
          <p:nvPr/>
        </p:nvSpPr>
        <p:spPr>
          <a:xfrm>
            <a:off x="790575" y="1552574"/>
            <a:ext cx="8372475" cy="3967240"/>
          </a:xfrm>
          <a:prstGeom prst="rect">
            <a:avLst/>
          </a:prstGeom>
          <a:noFill/>
        </p:spPr>
        <p:txBody>
          <a:bodyPr wrap="square" rtlCol="0">
            <a:spAutoFit/>
          </a:bodyPr>
          <a:lstStyle/>
          <a:p>
            <a:pPr>
              <a:lnSpc>
                <a:spcPct val="90000"/>
              </a:lnSpc>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Scrum model suggests that projects progress via a series of sprints. In keeping with an agile methodology, sprints are timeboxed to no more than a month long, most commonly two weeks.</a:t>
            </a:r>
          </a:p>
          <a:p>
            <a:pPr>
              <a:lnSpc>
                <a:spcPct val="90000"/>
              </a:lnSpc>
              <a:spcBef>
                <a:spcPts val="1000"/>
              </a:spcBef>
              <a:buClr>
                <a:schemeClr val="accent1">
                  <a:lumMod val="75000"/>
                </a:schemeClr>
              </a:buClr>
              <a:buSzPct val="80000"/>
              <a:buFont typeface="Wingdings 3" charset="2"/>
              <a:buChar char=""/>
            </a:pPr>
            <a:r>
              <a:rPr lang="en-US">
                <a:solidFill>
                  <a:schemeClr val="tx1">
                    <a:lumMod val="75000"/>
                    <a:lumOff val="25000"/>
                  </a:schemeClr>
                </a:solidFill>
              </a:rPr>
              <a:t>Scrum methodology advocates for a planning meeting at the start of the sprint, where team members figure out how many items they can commit to, and then create a sprint backlog – a list of the tasks to perform during the sprint.</a:t>
            </a:r>
          </a:p>
          <a:p>
            <a:pPr>
              <a:lnSpc>
                <a:spcPct val="90000"/>
              </a:lnSpc>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primary artifact in Scrum development is, of course, the product itself. The Scrum model expects the team to bring the product or system to a potentially shippable state at the end of each Scrum sprint.</a:t>
            </a:r>
          </a:p>
          <a:p>
            <a:pPr>
              <a:lnSpc>
                <a:spcPct val="90000"/>
              </a:lnSpc>
              <a:spcBef>
                <a:spcPts val="1000"/>
              </a:spcBef>
              <a:buClr>
                <a:schemeClr val="accent1">
                  <a:lumMod val="75000"/>
                </a:schemeClr>
              </a:buClr>
              <a:buSzPct val="80000"/>
              <a:buFont typeface="Wingdings 3" charset="2"/>
              <a:buChar char=""/>
            </a:pPr>
            <a:r>
              <a:rPr lang="en-US">
                <a:solidFill>
                  <a:schemeClr val="tx1">
                    <a:lumMod val="75000"/>
                    <a:lumOff val="25000"/>
                  </a:schemeClr>
                </a:solidFill>
              </a:rPr>
              <a:t>The product backlog is another artifact of Scrum. This is the complete list of the functionality that remains to be added to the product. The product owner prioritizes the backlog so the team always works on the most valuable features first.</a:t>
            </a:r>
            <a:endParaRPr lang="en-US" dirty="0">
              <a:solidFill>
                <a:schemeClr val="tx1">
                  <a:lumMod val="75000"/>
                  <a:lumOff val="25000"/>
                </a:schemeClr>
              </a:solidFill>
            </a:endParaRPr>
          </a:p>
        </p:txBody>
      </p:sp>
    </p:spTree>
    <p:extLst>
      <p:ext uri="{BB962C8B-B14F-4D97-AF65-F5344CB8AC3E}">
        <p14:creationId xmlns:p14="http://schemas.microsoft.com/office/powerpoint/2010/main" val="396400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3512D2-D07D-4414-8BFC-1EA4FF7A1ECD}"/>
              </a:ext>
            </a:extLst>
          </p:cNvPr>
          <p:cNvSpPr>
            <a:spLocks noGrp="1"/>
          </p:cNvSpPr>
          <p:nvPr>
            <p:ph type="title"/>
          </p:nvPr>
        </p:nvSpPr>
        <p:spPr/>
        <p:txBody>
          <a:bodyPr/>
          <a:lstStyle/>
          <a:p>
            <a:r>
              <a:rPr lang="tr-TR" dirty="0"/>
              <a:t>Project Schedule and </a:t>
            </a:r>
            <a:r>
              <a:rPr lang="tr-TR" dirty="0" err="1"/>
              <a:t>Effort</a:t>
            </a:r>
            <a:endParaRPr lang="tr-TR" dirty="0"/>
          </a:p>
        </p:txBody>
      </p:sp>
      <p:pic>
        <p:nvPicPr>
          <p:cNvPr id="5" name="İçerik Yer Tutucusu 4">
            <a:extLst>
              <a:ext uri="{FF2B5EF4-FFF2-40B4-BE49-F238E27FC236}">
                <a16:creationId xmlns:a16="http://schemas.microsoft.com/office/drawing/2014/main" id="{DBC495D9-6F57-4841-A194-7B174516942C}"/>
              </a:ext>
            </a:extLst>
          </p:cNvPr>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77863" y="2261118"/>
            <a:ext cx="4183062" cy="3680376"/>
          </a:xfrm>
          <a:prstGeom prst="rect">
            <a:avLst/>
          </a:prstGeom>
        </p:spPr>
      </p:pic>
      <p:pic>
        <p:nvPicPr>
          <p:cNvPr id="6" name="İçerik Yer Tutucusu 5">
            <a:extLst>
              <a:ext uri="{FF2B5EF4-FFF2-40B4-BE49-F238E27FC236}">
                <a16:creationId xmlns:a16="http://schemas.microsoft.com/office/drawing/2014/main" id="{F895BF6B-D34F-43C7-9F9C-57558973351D}"/>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089525" y="2593170"/>
            <a:ext cx="4184650" cy="3016272"/>
          </a:xfrm>
          <a:prstGeom prst="rect">
            <a:avLst/>
          </a:prstGeom>
        </p:spPr>
      </p:pic>
    </p:spTree>
    <p:extLst>
      <p:ext uri="{BB962C8B-B14F-4D97-AF65-F5344CB8AC3E}">
        <p14:creationId xmlns:p14="http://schemas.microsoft.com/office/powerpoint/2010/main" val="764327428"/>
      </p:ext>
    </p:extLst>
  </p:cSld>
  <p:clrMapOvr>
    <a:masterClrMapping/>
  </p:clrMapOvr>
</p:sld>
</file>

<file path=ppt/theme/theme1.xml><?xml version="1.0" encoding="utf-8"?>
<a:theme xmlns:a="http://schemas.openxmlformats.org/drawingml/2006/main" name="Yüzeyler">
  <a:themeElements>
    <a:clrScheme name="Mor">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19</TotalTime>
  <Words>1484</Words>
  <Application>Microsoft Office PowerPoint</Application>
  <PresentationFormat>Geniş ekran</PresentationFormat>
  <Paragraphs>164</Paragraphs>
  <Slides>26</Slides>
  <Notes>0</Notes>
  <HiddenSlides>0</HiddenSlides>
  <MMClips>1</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26</vt:i4>
      </vt:variant>
    </vt:vector>
  </HeadingPairs>
  <TitlesOfParts>
    <vt:vector size="32" baseType="lpstr">
      <vt:lpstr>Arial</vt:lpstr>
      <vt:lpstr>Calibri</vt:lpstr>
      <vt:lpstr>Times New Roman</vt:lpstr>
      <vt:lpstr>Trebuchet MS</vt:lpstr>
      <vt:lpstr>Wingdings 3</vt:lpstr>
      <vt:lpstr>Yüzeyler</vt:lpstr>
      <vt:lpstr>NIGTH JUNGLE</vt:lpstr>
      <vt:lpstr>Overview</vt:lpstr>
      <vt:lpstr>Functional Requirements</vt:lpstr>
      <vt:lpstr>Non-Functional Requirements</vt:lpstr>
      <vt:lpstr>Stakeholders</vt:lpstr>
      <vt:lpstr>Project Staffing</vt:lpstr>
      <vt:lpstr>Software Process Model</vt:lpstr>
      <vt:lpstr>Scrum Model</vt:lpstr>
      <vt:lpstr>Project Schedule and Effort</vt:lpstr>
      <vt:lpstr>      </vt:lpstr>
      <vt:lpstr>Measurements</vt:lpstr>
      <vt:lpstr>Project Risks</vt:lpstr>
      <vt:lpstr>PowerPoint Sunusu</vt:lpstr>
      <vt:lpstr>PowerPoint Sunusu</vt:lpstr>
      <vt:lpstr>Software Tools</vt:lpstr>
      <vt:lpstr>PowerPoint Sunusu</vt:lpstr>
      <vt:lpstr>PowerPoint Sunusu</vt:lpstr>
      <vt:lpstr>PowerPoint Sunusu</vt:lpstr>
      <vt:lpstr>PowerPoint Sunusu</vt:lpstr>
      <vt:lpstr>PowerPoint Sunusu</vt:lpstr>
      <vt:lpstr>Project Needs</vt:lpstr>
      <vt:lpstr>PowerPoint Sunusu</vt:lpstr>
      <vt:lpstr>PowerPoint Sunusu</vt:lpstr>
      <vt:lpstr>GRAPHICAL USER INTERFACE</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NIGTH JUNGLE</dc:title>
  <dc:creator>Elif Berna Kuru</dc:creator>
  <cp:lastModifiedBy>Elif Berna Kuru</cp:lastModifiedBy>
  <cp:revision>2</cp:revision>
  <dcterms:created xsi:type="dcterms:W3CDTF">2020-05-04T13:57:04Z</dcterms:created>
  <dcterms:modified xsi:type="dcterms:W3CDTF">2020-05-04T19:50:09Z</dcterms:modified>
</cp:coreProperties>
</file>