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856DF9-EBD6-4AE1-939A-DAF6388B7D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F192C6-53DB-4C8F-A3A6-4FD3AE275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A753-8147-4F03-88FC-6E933843E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12973"/>
          </a:xfrm>
        </p:spPr>
        <p:txBody>
          <a:bodyPr>
            <a:normAutofit/>
          </a:bodyPr>
          <a:lstStyle/>
          <a:p>
            <a:r>
              <a:rPr lang="tr-TR" sz="6000" b="1" dirty="0"/>
              <a:t>Restoran Gelir Tahmini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81D5E-4302-429D-A107-45D8FC9ED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Duygu </a:t>
            </a:r>
            <a:r>
              <a:rPr lang="tr-TR" dirty="0" err="1"/>
              <a:t>SEsver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02353-9484-4242-A308-AB394E3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r-TR" b="1"/>
              <a:t>İçerik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26B4-A52C-4F3D-85E2-E7E297CD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69943"/>
            <a:ext cx="5451627" cy="35980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5095-6C38-40CF-8B94-D8EFA08E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</a:t>
            </a:r>
            <a:r>
              <a:rPr lang="tr-TR" dirty="0"/>
              <a:t>Tanımı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 seti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Önişlem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Çözüm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Sonuç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4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DBA6-750E-409E-92B0-CC222154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Problem Tanımı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D813-DD03-4370-AABB-6B208D12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4131" cy="4023360"/>
          </a:xfrm>
        </p:spPr>
        <p:txBody>
          <a:bodyPr>
            <a:normAutofit/>
          </a:bodyPr>
          <a:lstStyle/>
          <a:p>
            <a:pPr algn="just"/>
            <a:r>
              <a:rPr lang="tr-TR" sz="1900" dirty="0"/>
              <a:t>Gelişen şehirlerde yeni açılacak olan restoranın nereye ve ne zaman açılacağı konusu problem olmaya başladı.</a:t>
            </a:r>
          </a:p>
          <a:p>
            <a:pPr algn="just"/>
            <a:r>
              <a:rPr lang="tr-TR" sz="1900" dirty="0"/>
              <a:t> Yeni açılacak restoranın yerini ve açılacağı yerdeki gelirini tahmin etmek kolay olmamakla birlikte, bu durum o yerin coğrafik konumuna ve oranın kültürüne de bağlıdır.</a:t>
            </a:r>
          </a:p>
          <a:p>
            <a:pPr algn="just"/>
            <a:r>
              <a:rPr lang="tr-TR" sz="1900" dirty="0"/>
              <a:t>Çok büyük yatırımlarla açılan restoranlar yanlış </a:t>
            </a:r>
            <a:r>
              <a:rPr lang="tr-TR" sz="1900" dirty="0" err="1"/>
              <a:t>lokasyona</a:t>
            </a:r>
            <a:r>
              <a:rPr lang="tr-TR" sz="1900" dirty="0"/>
              <a:t> açıldıkları için kısa sürede kapanıyor.</a:t>
            </a:r>
          </a:p>
          <a:p>
            <a:pPr algn="just"/>
            <a:r>
              <a:rPr lang="tr-TR" sz="1900" dirty="0"/>
              <a:t>Yeni restoranlara yapılacak olan yatırımın verimliliğini bulmaya çalışan bir matematik modeli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94DDF-E984-4591-8EA2-3330D958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6" y="2078835"/>
            <a:ext cx="4165814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4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93EA-E497-4E69-9C07-9546E719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/>
              <a:t>Veri Seti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3485F-07AA-431C-A846-1078137D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9475"/>
            <a:ext cx="3094997" cy="14190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6DF4AD-5256-408C-9E17-7491685A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27" y="2126844"/>
            <a:ext cx="6150544" cy="4023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/>
              <a:t>‘Train’ veri setinde 137 adet restoran verisi ve ‘test’ veri setinde 100000 adet restoran bulunmaktadır. </a:t>
            </a:r>
          </a:p>
          <a:p>
            <a:pPr marL="0" indent="0" algn="just">
              <a:buNone/>
            </a:pPr>
            <a:r>
              <a:rPr lang="tr-TR" dirty="0"/>
              <a:t>Veri sütunları, restoranların açılış tarihlerini, </a:t>
            </a:r>
            <a:r>
              <a:rPr lang="tr-TR" dirty="0" err="1"/>
              <a:t>lokasyonlarını</a:t>
            </a:r>
            <a:r>
              <a:rPr lang="tr-TR" dirty="0"/>
              <a:t>, şehir tiplerini, restoran tipini ve saklanmış olarak tutulan nüfus verisi, emlak verisi ve ticari veri gibi bilgileri içermektedir.</a:t>
            </a:r>
          </a:p>
          <a:p>
            <a:pPr marL="0" indent="0" algn="just">
              <a:buNone/>
            </a:pPr>
            <a:r>
              <a:rPr lang="tr-TR" dirty="0"/>
              <a:t>Nüfus verisi </a:t>
            </a:r>
            <a:r>
              <a:rPr lang="tr-TR" dirty="0" err="1"/>
              <a:t>GIS’ten</a:t>
            </a:r>
            <a:r>
              <a:rPr lang="tr-TR" dirty="0"/>
              <a:t> sağlanmıştır. Bu veri verilen bölgedeki yaş ve  cinsiyet dağılımını içermektedir.</a:t>
            </a:r>
          </a:p>
          <a:p>
            <a:pPr marL="0" indent="0" algn="just">
              <a:buNone/>
            </a:pPr>
            <a:r>
              <a:rPr lang="tr-TR" dirty="0"/>
              <a:t>Emlak verisi, </a:t>
            </a:r>
            <a:r>
              <a:rPr lang="tr-TR" dirty="0" err="1"/>
              <a:t>lokasyonun</a:t>
            </a:r>
            <a:r>
              <a:rPr lang="tr-TR" dirty="0"/>
              <a:t> m2,  ön cephe bilgisi, park yeri durumu içermektedir.</a:t>
            </a:r>
          </a:p>
          <a:p>
            <a:pPr marL="0" indent="0" algn="just">
              <a:buNone/>
            </a:pPr>
            <a:r>
              <a:rPr lang="tr-TR" dirty="0"/>
              <a:t>Ticari veri bölümü ise restoran etrafında banka okul gibi yapılanmaların varlığını bulunduran bölümdür.</a:t>
            </a:r>
          </a:p>
          <a:p>
            <a:pPr marL="0" indent="0" algn="just">
              <a:buNone/>
            </a:pPr>
            <a:r>
              <a:rPr lang="tr-TR" dirty="0"/>
              <a:t>Gelir bölümü ise restoranın o yıl için gelirini bulundurmaktadır.</a:t>
            </a:r>
          </a:p>
          <a:p>
            <a:pPr marL="0" indent="0" algn="just">
              <a:buNone/>
            </a:pP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A482-3B1D-47A8-9880-4CA36E18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Ön işlem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83DD-A2AA-43C7-AAAD-B9B606ED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2025" cy="4023360"/>
          </a:xfrm>
        </p:spPr>
        <p:txBody>
          <a:bodyPr/>
          <a:lstStyle/>
          <a:p>
            <a:pPr algn="just"/>
            <a:r>
              <a:rPr lang="tr-TR" dirty="0"/>
              <a:t>Eğitim veri setinde her bir restoranın açılış tarihi bulunmakta. Günümüzün tarihinden çıkartıp restoranın yaşı bulundu.</a:t>
            </a:r>
          </a:p>
          <a:p>
            <a:pPr algn="just"/>
            <a:r>
              <a:rPr lang="tr-TR" dirty="0"/>
              <a:t>Saklanmış emlak, nüfus ve ticari verilerden eksik olan veriler tamamlandı.</a:t>
            </a:r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56B92-C892-41E9-A0D2-E7924048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20" y="2173921"/>
            <a:ext cx="5238000" cy="35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5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5E8F-B1F7-4304-9043-2049670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ÇÖZÜM: </a:t>
            </a:r>
            <a:r>
              <a:rPr lang="tr-TR" b="1" dirty="0" err="1"/>
              <a:t>Gradient</a:t>
            </a:r>
            <a:r>
              <a:rPr lang="tr-TR" b="1" dirty="0"/>
              <a:t> </a:t>
            </a:r>
            <a:r>
              <a:rPr lang="tr-TR" b="1" dirty="0" err="1"/>
              <a:t>Boosting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512A6-B325-4D91-A5E5-EC7C5324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Avantajları	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1B6F-7C54-4F16-947E-44E307A09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tr-TR" dirty="0"/>
              <a:t>Ağaç tabanlı bir algoritma.</a:t>
            </a:r>
          </a:p>
          <a:p>
            <a:pPr algn="just"/>
            <a:r>
              <a:rPr lang="tr-TR" dirty="0"/>
              <a:t>Önişlem uygulanmamış veride de iyi sonuçlar verebilir.</a:t>
            </a:r>
          </a:p>
          <a:p>
            <a:pPr algn="just"/>
            <a:r>
              <a:rPr lang="tr-TR" dirty="0"/>
              <a:t>Az veri ile yüksek doğruluk verebilir.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75D82-3540-4904-BB69-9C24A8A4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b="1" dirty="0"/>
              <a:t>Dezavantajları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12A7-8E38-4028-B35B-5ADDF1D0FB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tr-TR" dirty="0"/>
              <a:t>Maliyetli</a:t>
            </a:r>
          </a:p>
          <a:p>
            <a:pPr algn="just"/>
            <a:r>
              <a:rPr lang="tr-TR" dirty="0"/>
              <a:t>Parametre uyarlaması uzun sürebilir.(# of </a:t>
            </a:r>
            <a:r>
              <a:rPr lang="tr-TR" dirty="0" err="1"/>
              <a:t>iterasyon</a:t>
            </a:r>
            <a:r>
              <a:rPr lang="tr-TR" dirty="0"/>
              <a:t>, # of ağaç, ağaç derinliği)</a:t>
            </a:r>
          </a:p>
          <a:p>
            <a:pPr algn="just"/>
            <a:r>
              <a:rPr lang="tr-TR" dirty="0"/>
              <a:t>Veri gürültülü ise ezberleme olasılığı yüksek </a:t>
            </a:r>
          </a:p>
        </p:txBody>
      </p:sp>
    </p:spTree>
    <p:extLst>
      <p:ext uri="{BB962C8B-B14F-4D97-AF65-F5344CB8AC3E}">
        <p14:creationId xmlns:p14="http://schemas.microsoft.com/office/powerpoint/2010/main" val="362087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26A3-93FB-4B1C-A930-DEA022BC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90" y="905933"/>
            <a:ext cx="699962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1C7-5565-4B25-9297-713DED92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B32-B724-4E29-BFA9-E89F10F5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rMSE</a:t>
            </a:r>
            <a:r>
              <a:rPr lang="tr-TR" dirty="0"/>
              <a:t> =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= MSE/Var(x)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31146-B750-47B2-84DA-E19CFB755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58042"/>
              </p:ext>
            </p:extLst>
          </p:nvPr>
        </p:nvGraphicFramePr>
        <p:xfrm>
          <a:off x="1701715" y="2687320"/>
          <a:ext cx="7860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48">
                  <a:extLst>
                    <a:ext uri="{9D8B030D-6E8A-4147-A177-3AD203B41FA5}">
                      <a16:colId xmlns:a16="http://schemas.microsoft.com/office/drawing/2014/main" val="2054878986"/>
                    </a:ext>
                  </a:extLst>
                </a:gridCol>
                <a:gridCol w="1572148">
                  <a:extLst>
                    <a:ext uri="{9D8B030D-6E8A-4147-A177-3AD203B41FA5}">
                      <a16:colId xmlns:a16="http://schemas.microsoft.com/office/drawing/2014/main" val="699206694"/>
                    </a:ext>
                  </a:extLst>
                </a:gridCol>
                <a:gridCol w="1572148">
                  <a:extLst>
                    <a:ext uri="{9D8B030D-6E8A-4147-A177-3AD203B41FA5}">
                      <a16:colId xmlns:a16="http://schemas.microsoft.com/office/drawing/2014/main" val="4138621568"/>
                    </a:ext>
                  </a:extLst>
                </a:gridCol>
                <a:gridCol w="1572148">
                  <a:extLst>
                    <a:ext uri="{9D8B030D-6E8A-4147-A177-3AD203B41FA5}">
                      <a16:colId xmlns:a16="http://schemas.microsoft.com/office/drawing/2014/main" val="3944397338"/>
                    </a:ext>
                  </a:extLst>
                </a:gridCol>
                <a:gridCol w="1572148">
                  <a:extLst>
                    <a:ext uri="{9D8B030D-6E8A-4147-A177-3AD203B41FA5}">
                      <a16:colId xmlns:a16="http://schemas.microsoft.com/office/drawing/2014/main" val="1902653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Learning_rate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Num_iter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7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7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7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6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E86F-8E0D-4DFB-9DFA-9EEBEC09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63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Restoran Gelir Tahmini</vt:lpstr>
      <vt:lpstr>İçerik</vt:lpstr>
      <vt:lpstr>Problem Tanımı</vt:lpstr>
      <vt:lpstr>Veri Seti</vt:lpstr>
      <vt:lpstr>Ön işlem</vt:lpstr>
      <vt:lpstr>ÇÖZÜM: Gradient Boosting</vt:lpstr>
      <vt:lpstr>PowerPoint Presentation</vt:lpstr>
      <vt:lpstr>Sonuç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Sesver, Duygu AVL/TR</dc:creator>
  <cp:lastModifiedBy>Sesver, Duygu AVL/TR</cp:lastModifiedBy>
  <cp:revision>4</cp:revision>
  <dcterms:created xsi:type="dcterms:W3CDTF">2019-12-16T18:35:03Z</dcterms:created>
  <dcterms:modified xsi:type="dcterms:W3CDTF">2019-12-16T19:18:04Z</dcterms:modified>
</cp:coreProperties>
</file>