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7" r:id="rId4"/>
    <p:sldId id="268" r:id="rId5"/>
    <p:sldId id="269" r:id="rId6"/>
    <p:sldId id="265" r:id="rId7"/>
    <p:sldId id="273" r:id="rId8"/>
    <p:sldId id="274" r:id="rId9"/>
    <p:sldId id="275" r:id="rId10"/>
    <p:sldId id="278" r:id="rId11"/>
    <p:sldId id="261" r:id="rId12"/>
  </p:sldIdLst>
  <p:sldSz cx="18288000" cy="10287000"/>
  <p:notesSz cx="6858000" cy="9144000"/>
  <p:embeddedFontLst>
    <p:embeddedFont>
      <p:font typeface="DM Sans Bold" pitchFamily="2" charset="0"/>
      <p:regular r:id="rId14"/>
    </p:embeddedFont>
    <p:embeddedFont>
      <p:font typeface="DM Sans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DC"/>
    <a:srgbClr val="A946A5"/>
    <a:srgbClr val="874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2" autoAdjust="0"/>
    <p:restoredTop sz="94689" autoAdjust="0"/>
  </p:normalViewPr>
  <p:slideViewPr>
    <p:cSldViewPr>
      <p:cViewPr>
        <p:scale>
          <a:sx n="68" d="100"/>
          <a:sy n="68" d="100"/>
        </p:scale>
        <p:origin x="44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DC577-6AAF-224E-9D15-1BB2172215A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66028-CFFD-0E44-AFAF-494CB1A71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6028-CFFD-0E44-AFAF-494CB1A71DC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6028-CFFD-0E44-AFAF-494CB1A71DC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6028-CFFD-0E44-AFAF-494CB1A71DC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66028-CFFD-0E44-AFAF-494CB1A71DC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36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>
                <a:alpha val="91764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1993" y="1028700"/>
            <a:ext cx="4346262" cy="437810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964664" y="1327902"/>
            <a:ext cx="1376550" cy="14020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7868639" y="8044264"/>
            <a:ext cx="2550723" cy="14701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68639" y="1537452"/>
            <a:ext cx="7732395" cy="406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0"/>
              </a:lnSpc>
            </a:pPr>
            <a:r>
              <a:rPr lang="en-US" sz="15000">
                <a:solidFill>
                  <a:srgbClr val="FFFFFF"/>
                </a:solidFill>
                <a:latin typeface="DM Sans Bold"/>
              </a:rPr>
              <a:t>Analysis</a:t>
            </a:r>
          </a:p>
          <a:p>
            <a:pPr>
              <a:lnSpc>
                <a:spcPts val="15750"/>
              </a:lnSpc>
            </a:pPr>
            <a:r>
              <a:rPr lang="en-US" sz="15000">
                <a:solidFill>
                  <a:srgbClr val="FFFFFF"/>
                </a:solidFill>
                <a:latin typeface="DM Sans Bold"/>
              </a:rPr>
              <a:t>Report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26001" y="8398945"/>
            <a:ext cx="383599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Duygu Unaldi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FB760315-5005-7A47-A43D-61963EE5729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357FBF7-F9BB-114A-BC85-6DA1A8C102E4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346EA881-0D95-4342-ACBE-599A45076BBE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C421C08-C1CE-0844-A114-5ADA75D06485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9F0D470-DDCB-5348-BC94-F914685A4483}"/>
              </a:ext>
            </a:extLst>
          </p:cNvPr>
          <p:cNvSpPr txBox="1"/>
          <p:nvPr/>
        </p:nvSpPr>
        <p:spPr>
          <a:xfrm>
            <a:off x="3320509" y="4266338"/>
            <a:ext cx="3788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For Further Analysis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2A91881-FDF5-A94B-A1D9-AA20AF220BC3}"/>
              </a:ext>
            </a:extLst>
          </p:cNvPr>
          <p:cNvSpPr txBox="1"/>
          <p:nvPr/>
        </p:nvSpPr>
        <p:spPr>
          <a:xfrm>
            <a:off x="473598" y="502503"/>
            <a:ext cx="536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Recommendation 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BB9E6B86-FE70-2440-9007-FD45CEBA41FD}"/>
              </a:ext>
            </a:extLst>
          </p:cNvPr>
          <p:cNvCxnSpPr/>
          <p:nvPr/>
        </p:nvCxnSpPr>
        <p:spPr>
          <a:xfrm flipV="1">
            <a:off x="7239000" y="3238500"/>
            <a:ext cx="1904999" cy="1320225"/>
          </a:xfrm>
          <a:prstGeom prst="straightConnector1">
            <a:avLst/>
          </a:prstGeom>
          <a:ln w="28575">
            <a:solidFill>
              <a:srgbClr val="0F7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49982E9-7651-D547-B569-911F4E341288}"/>
              </a:ext>
            </a:extLst>
          </p:cNvPr>
          <p:cNvSpPr txBox="1"/>
          <p:nvPr/>
        </p:nvSpPr>
        <p:spPr>
          <a:xfrm>
            <a:off x="9163049" y="2946112"/>
            <a:ext cx="5495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Effect of change in ticket prices</a:t>
            </a:r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9AAF9B9-0EDC-6743-B856-55C3684C7931}"/>
              </a:ext>
            </a:extLst>
          </p:cNvPr>
          <p:cNvCxnSpPr>
            <a:cxnSpLocks/>
          </p:cNvCxnSpPr>
          <p:nvPr/>
        </p:nvCxnSpPr>
        <p:spPr>
          <a:xfrm flipV="1">
            <a:off x="7239000" y="4558727"/>
            <a:ext cx="1752599" cy="1"/>
          </a:xfrm>
          <a:prstGeom prst="straightConnector1">
            <a:avLst/>
          </a:prstGeom>
          <a:ln w="28575">
            <a:solidFill>
              <a:srgbClr val="0F7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D9AF9E0-5CC2-9345-A85D-005D88A4B519}"/>
              </a:ext>
            </a:extLst>
          </p:cNvPr>
          <p:cNvSpPr txBox="1"/>
          <p:nvPr/>
        </p:nvSpPr>
        <p:spPr>
          <a:xfrm>
            <a:off x="9163049" y="4020116"/>
            <a:ext cx="651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Ticket type preferences according to the age band of the target audience</a:t>
            </a:r>
            <a:r>
              <a:rPr lang="en-GB" dirty="0"/>
              <a:t> </a:t>
            </a:r>
            <a:endParaRPr lang="en-GB" sz="3200" dirty="0"/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FA2644BD-1FDD-2A41-9EAD-A0082D080B62}"/>
              </a:ext>
            </a:extLst>
          </p:cNvPr>
          <p:cNvCxnSpPr>
            <a:cxnSpLocks/>
          </p:cNvCxnSpPr>
          <p:nvPr/>
        </p:nvCxnSpPr>
        <p:spPr>
          <a:xfrm>
            <a:off x="7254806" y="4558726"/>
            <a:ext cx="1736794" cy="1109000"/>
          </a:xfrm>
          <a:prstGeom prst="straightConnector1">
            <a:avLst/>
          </a:prstGeom>
          <a:ln w="28575">
            <a:solidFill>
              <a:srgbClr val="0F7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D8F829D-3ADF-F54D-BA67-F627E5D4D38B}"/>
              </a:ext>
            </a:extLst>
          </p:cNvPr>
          <p:cNvSpPr txBox="1"/>
          <p:nvPr/>
        </p:nvSpPr>
        <p:spPr>
          <a:xfrm>
            <a:off x="9163049" y="5375339"/>
            <a:ext cx="651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Why are Daily VIP Tickets under-sold?</a:t>
            </a:r>
            <a:r>
              <a:rPr lang="en-GB" dirty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1466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36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>
                <a:alpha val="9176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268938" y="2733932"/>
            <a:ext cx="5750123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2000">
                <a:solidFill>
                  <a:srgbClr val="FFFFFF"/>
                </a:solidFill>
                <a:latin typeface="DM Sans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EA2B7A4-3290-9843-9598-0D06556DD165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EF435EFB-D040-9B4A-8C5D-6535C1024F24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8863E741-9CC5-E541-920F-AF23784E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3428" r="13143" b="38000"/>
          <a:stretch/>
        </p:blipFill>
        <p:spPr>
          <a:xfrm rot="18591225">
            <a:off x="4942271" y="2454178"/>
            <a:ext cx="978218" cy="517880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A3D2802C-9F78-934F-84F3-C17DDD787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3428" r="13143" b="38000"/>
          <a:stretch/>
        </p:blipFill>
        <p:spPr>
          <a:xfrm rot="18591225">
            <a:off x="4942271" y="3520977"/>
            <a:ext cx="978218" cy="517880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5D79CA85-EB62-2741-A1BA-D1651E055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3428" r="13143" b="38000"/>
          <a:stretch/>
        </p:blipFill>
        <p:spPr>
          <a:xfrm rot="18591225">
            <a:off x="4942271" y="4555473"/>
            <a:ext cx="978218" cy="517880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39C21251-92EB-EF44-8269-8482E686F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3428" r="13143" b="38000"/>
          <a:stretch/>
        </p:blipFill>
        <p:spPr>
          <a:xfrm rot="18591225">
            <a:off x="4942271" y="5743491"/>
            <a:ext cx="978218" cy="51788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41DD77A3-FD1A-3A4A-87C7-C295E2824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3428" r="13143" b="38000"/>
          <a:stretch/>
        </p:blipFill>
        <p:spPr>
          <a:xfrm rot="18591225">
            <a:off x="4942271" y="6837438"/>
            <a:ext cx="978218" cy="517880"/>
          </a:xfrm>
          <a:prstGeom prst="rect">
            <a:avLst/>
          </a:prstGeo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35E4B0DE-A75D-9347-8347-D5E8112CEB42}"/>
              </a:ext>
            </a:extLst>
          </p:cNvPr>
          <p:cNvSpPr txBox="1"/>
          <p:nvPr/>
        </p:nvSpPr>
        <p:spPr>
          <a:xfrm>
            <a:off x="5334000" y="2171700"/>
            <a:ext cx="8991600" cy="547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Festival ’99 </a:t>
            </a:r>
            <a:r>
              <a:rPr lang="en-US" sz="2000" b="1" dirty="0">
                <a:solidFill>
                  <a:schemeClr val="bg1"/>
                </a:solidFill>
              </a:rPr>
              <a:t>(Overview)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Customer: Purchase History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Customer: Repeat Purchase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Customer: Age Distribution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47A37B1-7517-0142-8CF7-431FE4B8C27C}"/>
              </a:ext>
            </a:extLst>
          </p:cNvPr>
          <p:cNvSpPr txBox="1"/>
          <p:nvPr/>
        </p:nvSpPr>
        <p:spPr>
          <a:xfrm>
            <a:off x="457200" y="266700"/>
            <a:ext cx="2209800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b="1" dirty="0">
                <a:solidFill>
                  <a:schemeClr val="bg1"/>
                </a:solidFill>
              </a:rPr>
              <a:t>Agenda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EA2B7A4-3290-9843-9598-0D06556DD165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EF435EFB-D040-9B4A-8C5D-6535C1024F24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C1D52C67-28DC-604E-8555-FEF29BF5277E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50B643C-B748-2748-BCA3-ED3C9A6E8050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5E4B0DE-A75D-9347-8347-D5E8112CEB42}"/>
              </a:ext>
            </a:extLst>
          </p:cNvPr>
          <p:cNvSpPr txBox="1"/>
          <p:nvPr/>
        </p:nvSpPr>
        <p:spPr>
          <a:xfrm>
            <a:off x="12392056" y="571500"/>
            <a:ext cx="536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Festival ‘99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E083522-16E8-5E41-A046-3C76760FA63A}"/>
              </a:ext>
            </a:extLst>
          </p:cNvPr>
          <p:cNvSpPr txBox="1"/>
          <p:nvPr/>
        </p:nvSpPr>
        <p:spPr>
          <a:xfrm>
            <a:off x="10015470" y="2474145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/>
              <a:t>447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0693DA5-EEA2-A141-9D3B-A4D633690FA8}"/>
              </a:ext>
            </a:extLst>
          </p:cNvPr>
          <p:cNvSpPr txBox="1"/>
          <p:nvPr/>
        </p:nvSpPr>
        <p:spPr>
          <a:xfrm>
            <a:off x="14479286" y="2474145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/>
              <a:t>200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56A228C-994C-5746-BD3A-741D7D89B26B}"/>
              </a:ext>
            </a:extLst>
          </p:cNvPr>
          <p:cNvSpPr txBox="1"/>
          <p:nvPr/>
        </p:nvSpPr>
        <p:spPr>
          <a:xfrm>
            <a:off x="9886524" y="3683691"/>
            <a:ext cx="200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Festival A</a:t>
            </a:r>
            <a:r>
              <a:rPr lang="en-GB" dirty="0"/>
              <a:t>ttendees</a:t>
            </a:r>
            <a:endParaRPr lang="en-GB" sz="20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C690A0A-CD55-E545-8B9E-34F84B4EF435}"/>
              </a:ext>
            </a:extLst>
          </p:cNvPr>
          <p:cNvSpPr txBox="1"/>
          <p:nvPr/>
        </p:nvSpPr>
        <p:spPr>
          <a:xfrm>
            <a:off x="7568085" y="6800790"/>
            <a:ext cx="268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Pounds Revenue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FF6C95D-32F5-A54C-8578-7458737A0EED}"/>
              </a:ext>
            </a:extLst>
          </p:cNvPr>
          <p:cNvSpPr txBox="1"/>
          <p:nvPr/>
        </p:nvSpPr>
        <p:spPr>
          <a:xfrm>
            <a:off x="14137277" y="3683691"/>
            <a:ext cx="242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Transactions per Year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D1CDDAE-C470-2C49-9CED-F8CF6098F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90" y="5832521"/>
            <a:ext cx="960969" cy="93016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AD22B1-98BE-6A45-BC83-DF52236953E1}"/>
              </a:ext>
            </a:extLst>
          </p:cNvPr>
          <p:cNvSpPr txBox="1"/>
          <p:nvPr/>
        </p:nvSpPr>
        <p:spPr>
          <a:xfrm>
            <a:off x="10417735" y="6490763"/>
            <a:ext cx="1269059" cy="4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YoY +7%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BD1EC2-4EFF-1A48-9A91-719B4AA7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02" y="2921255"/>
            <a:ext cx="1103690" cy="47625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09292920-BEA4-3141-A7B3-F9504AB0F95D}"/>
              </a:ext>
            </a:extLst>
          </p:cNvPr>
          <p:cNvSpPr txBox="1"/>
          <p:nvPr/>
        </p:nvSpPr>
        <p:spPr>
          <a:xfrm>
            <a:off x="11767076" y="3239780"/>
            <a:ext cx="1269059" cy="4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YoY -2%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00A5459-375B-4D42-8CAE-3789694B1DDE}"/>
              </a:ext>
            </a:extLst>
          </p:cNvPr>
          <p:cNvSpPr txBox="1"/>
          <p:nvPr/>
        </p:nvSpPr>
        <p:spPr>
          <a:xfrm>
            <a:off x="12541940" y="5600700"/>
            <a:ext cx="2521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/>
              <a:t>246.6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7B572C7-D6E2-E84D-AD98-DC021C55BA91}"/>
              </a:ext>
            </a:extLst>
          </p:cNvPr>
          <p:cNvSpPr txBox="1"/>
          <p:nvPr/>
        </p:nvSpPr>
        <p:spPr>
          <a:xfrm>
            <a:off x="12589461" y="6827029"/>
            <a:ext cx="242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Transactions Value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BB71F88-964B-E24D-8E9E-A62F8745C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7" y="2742533"/>
            <a:ext cx="4537104" cy="4537104"/>
          </a:xfrm>
          <a:prstGeom prst="rect">
            <a:avLst/>
          </a:prstGeom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D5C2A2B5-99D1-3B40-B136-8CB4DBDC43A0}"/>
              </a:ext>
            </a:extLst>
          </p:cNvPr>
          <p:cNvSpPr txBox="1"/>
          <p:nvPr/>
        </p:nvSpPr>
        <p:spPr>
          <a:xfrm>
            <a:off x="7391400" y="5574461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/>
              <a:t>49.310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065DA748-6C0E-454D-B6DB-6769C9074601}"/>
              </a:ext>
            </a:extLst>
          </p:cNvPr>
          <p:cNvSpPr txBox="1"/>
          <p:nvPr/>
        </p:nvSpPr>
        <p:spPr>
          <a:xfrm>
            <a:off x="6491761" y="2474144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>
                <a:solidFill>
                  <a:srgbClr val="A946A5"/>
                </a:solidFill>
              </a:rPr>
              <a:t>433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0512FC7-2B22-7A4B-8847-49F488369254}"/>
              </a:ext>
            </a:extLst>
          </p:cNvPr>
          <p:cNvSpPr txBox="1"/>
          <p:nvPr/>
        </p:nvSpPr>
        <p:spPr>
          <a:xfrm>
            <a:off x="6346633" y="3683691"/>
            <a:ext cx="2106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A946A5"/>
                </a:solidFill>
              </a:rPr>
              <a:t>Unique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/>
      <p:bldP spid="21" grpId="0"/>
      <p:bldP spid="22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">
            <a:extLst>
              <a:ext uri="{FF2B5EF4-FFF2-40B4-BE49-F238E27FC236}">
                <a16:creationId xmlns:a16="http://schemas.microsoft.com/office/drawing/2014/main" id="{6812DFE1-D76B-F94A-9CE9-EC99F8A0E16B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DEBF47E6-73DE-8C4A-B14F-CF90A47CFB73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BFFB5159-C87B-7443-BC0C-079934496312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A8CC582-8CDE-3D47-9B3C-2332A04C8A5A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4" name="Resim 13">
            <a:extLst>
              <a:ext uri="{FF2B5EF4-FFF2-40B4-BE49-F238E27FC236}">
                <a16:creationId xmlns:a16="http://schemas.microsoft.com/office/drawing/2014/main" id="{84F1ACA7-9D72-2145-900C-EE5DB0BA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1374"/>
            <a:ext cx="3169895" cy="3651250"/>
          </a:xfrm>
          <a:prstGeom prst="rect">
            <a:avLst/>
          </a:prstGeom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C0D975A8-7FAB-E64F-993E-D490ACBFAE5A}"/>
              </a:ext>
            </a:extLst>
          </p:cNvPr>
          <p:cNvGrpSpPr/>
          <p:nvPr/>
        </p:nvGrpSpPr>
        <p:grpSpPr>
          <a:xfrm>
            <a:off x="7848600" y="3009900"/>
            <a:ext cx="8140700" cy="3727726"/>
            <a:chOff x="7467600" y="3130826"/>
            <a:chExt cx="8140700" cy="3727726"/>
          </a:xfrm>
        </p:grpSpPr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E6094DBA-6D05-4048-8CA6-52080F9B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3130826"/>
              <a:ext cx="8140700" cy="889000"/>
            </a:xfrm>
            <a:prstGeom prst="rect">
              <a:avLst/>
            </a:prstGeom>
          </p:spPr>
        </p:pic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CE4450D-9229-5C43-9236-F0E7176151E1}"/>
                </a:ext>
              </a:extLst>
            </p:cNvPr>
            <p:cNvSpPr txBox="1"/>
            <p:nvPr/>
          </p:nvSpPr>
          <p:spPr>
            <a:xfrm>
              <a:off x="14557086" y="3390660"/>
              <a:ext cx="88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Festival</a:t>
              </a:r>
            </a:p>
          </p:txBody>
        </p:sp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627E7DC1-A322-8546-AA4F-E105A50B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4091769"/>
              <a:ext cx="8140700" cy="876300"/>
            </a:xfrm>
            <a:prstGeom prst="rect">
              <a:avLst/>
            </a:prstGeom>
          </p:spPr>
        </p:pic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04DC92AD-210D-4C4C-BE27-E8916A754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5067300"/>
              <a:ext cx="8115300" cy="838200"/>
            </a:xfrm>
            <a:prstGeom prst="rect">
              <a:avLst/>
            </a:prstGeom>
          </p:spPr>
        </p:pic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6BDD8623-E782-CF46-B1D6-E2FA111E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6045752"/>
              <a:ext cx="8140700" cy="812800"/>
            </a:xfrm>
            <a:prstGeom prst="rect">
              <a:avLst/>
            </a:prstGeom>
          </p:spPr>
        </p:pic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83C86DDB-2A3A-CF41-83D5-23351CEDF7D8}"/>
                </a:ext>
              </a:extLst>
            </p:cNvPr>
            <p:cNvSpPr txBox="1"/>
            <p:nvPr/>
          </p:nvSpPr>
          <p:spPr>
            <a:xfrm>
              <a:off x="14696804" y="4316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Music</a:t>
              </a: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BB4ED24E-07F2-3F47-ACAD-010AF1025717}"/>
                </a:ext>
              </a:extLst>
            </p:cNvPr>
            <p:cNvSpPr txBox="1"/>
            <p:nvPr/>
          </p:nvSpPr>
          <p:spPr>
            <a:xfrm>
              <a:off x="14749703" y="53075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Sport</a:t>
              </a:r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B96DF6A8-AD20-6945-9BAE-7F1CE6CBC9E9}"/>
                </a:ext>
              </a:extLst>
            </p:cNvPr>
            <p:cNvSpPr txBox="1"/>
            <p:nvPr/>
          </p:nvSpPr>
          <p:spPr>
            <a:xfrm>
              <a:off x="14528809" y="6267486"/>
              <a:ext cx="912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Theatre</a:t>
              </a:r>
            </a:p>
          </p:txBody>
        </p:sp>
      </p:grpSp>
      <p:sp>
        <p:nvSpPr>
          <p:cNvPr id="7" name="Metin kutusu 6">
            <a:extLst>
              <a:ext uri="{FF2B5EF4-FFF2-40B4-BE49-F238E27FC236}">
                <a16:creationId xmlns:a16="http://schemas.microsoft.com/office/drawing/2014/main" id="{30976C58-7B0C-2346-9559-63390A647034}"/>
              </a:ext>
            </a:extLst>
          </p:cNvPr>
          <p:cNvSpPr txBox="1"/>
          <p:nvPr/>
        </p:nvSpPr>
        <p:spPr>
          <a:xfrm>
            <a:off x="1619250" y="7555978"/>
            <a:ext cx="4308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Have the customers purchased ticket(s) for another event before this festival?</a:t>
            </a:r>
          </a:p>
        </p:txBody>
      </p:sp>
      <p:sp>
        <p:nvSpPr>
          <p:cNvPr id="9" name="Sağ Ok 8">
            <a:extLst>
              <a:ext uri="{FF2B5EF4-FFF2-40B4-BE49-F238E27FC236}">
                <a16:creationId xmlns:a16="http://schemas.microsoft.com/office/drawing/2014/main" id="{BA9ED686-7507-964E-9281-9679BFB586D1}"/>
              </a:ext>
            </a:extLst>
          </p:cNvPr>
          <p:cNvSpPr/>
          <p:nvPr/>
        </p:nvSpPr>
        <p:spPr>
          <a:xfrm>
            <a:off x="5908316" y="4408993"/>
            <a:ext cx="1143000" cy="777649"/>
          </a:xfrm>
          <a:prstGeom prst="rightArrow">
            <a:avLst/>
          </a:prstGeom>
          <a:solidFill>
            <a:srgbClr val="0F75DC"/>
          </a:solidFill>
          <a:ln>
            <a:solidFill>
              <a:srgbClr val="0F7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F37B9BE-AE18-8B43-A460-259DF9152749}"/>
              </a:ext>
            </a:extLst>
          </p:cNvPr>
          <p:cNvSpPr txBox="1"/>
          <p:nvPr/>
        </p:nvSpPr>
        <p:spPr>
          <a:xfrm>
            <a:off x="10177714" y="7555978"/>
            <a:ext cx="376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events did the customers purchase ticket(s) for?</a:t>
            </a:r>
          </a:p>
        </p:txBody>
      </p:sp>
      <p:sp>
        <p:nvSpPr>
          <p:cNvPr id="30" name="Yuvarlatılmış Dikdörtgen 29">
            <a:extLst>
              <a:ext uri="{FF2B5EF4-FFF2-40B4-BE49-F238E27FC236}">
                <a16:creationId xmlns:a16="http://schemas.microsoft.com/office/drawing/2014/main" id="{07D72B59-0BDF-2D49-8B3B-A49BBADCAC7F}"/>
              </a:ext>
            </a:extLst>
          </p:cNvPr>
          <p:cNvSpPr/>
          <p:nvPr/>
        </p:nvSpPr>
        <p:spPr>
          <a:xfrm>
            <a:off x="7620001" y="2857500"/>
            <a:ext cx="8534400" cy="2088874"/>
          </a:xfrm>
          <a:prstGeom prst="roundRect">
            <a:avLst/>
          </a:prstGeom>
          <a:noFill/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417829F-8624-7941-A7CD-E2349B679EB9}"/>
              </a:ext>
            </a:extLst>
          </p:cNvPr>
          <p:cNvSpPr txBox="1"/>
          <p:nvPr/>
        </p:nvSpPr>
        <p:spPr>
          <a:xfrm>
            <a:off x="9709150" y="183760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% of the customers purchased both music and festival event tickets?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69C6C1B-CB24-A244-B63D-7C103F2B3149}"/>
              </a:ext>
            </a:extLst>
          </p:cNvPr>
          <p:cNvSpPr txBox="1"/>
          <p:nvPr/>
        </p:nvSpPr>
        <p:spPr>
          <a:xfrm>
            <a:off x="580075" y="360090"/>
            <a:ext cx="5362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Customer:</a:t>
            </a:r>
            <a:r>
              <a:rPr lang="en-US" sz="4400" b="1" dirty="0"/>
              <a:t> </a:t>
            </a:r>
          </a:p>
          <a:p>
            <a:r>
              <a:rPr lang="en-US" sz="4400" b="1" dirty="0"/>
              <a:t>Purchase History </a:t>
            </a:r>
          </a:p>
        </p:txBody>
      </p:sp>
    </p:spTree>
    <p:extLst>
      <p:ext uri="{BB962C8B-B14F-4D97-AF65-F5344CB8AC3E}">
        <p14:creationId xmlns:p14="http://schemas.microsoft.com/office/powerpoint/2010/main" val="22146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8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D579EB62-EA00-3C49-A4A8-C5AA8CE2A147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837660E2-9115-5746-9A62-745B15B006AF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E50A791A-BC0B-7949-BFD8-B80AEB4623C1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0AA3430-1A2D-DC4E-8BC0-7B9DC033F748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BFBEAB7-D265-CF49-ACB9-C90732187C54}"/>
              </a:ext>
            </a:extLst>
          </p:cNvPr>
          <p:cNvSpPr txBox="1"/>
          <p:nvPr/>
        </p:nvSpPr>
        <p:spPr>
          <a:xfrm>
            <a:off x="580075" y="360090"/>
            <a:ext cx="5362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Customer:</a:t>
            </a:r>
            <a:r>
              <a:rPr lang="en-US" sz="4400" b="1" dirty="0"/>
              <a:t> </a:t>
            </a:r>
          </a:p>
          <a:p>
            <a:r>
              <a:rPr lang="en-US" sz="4400" b="1" dirty="0"/>
              <a:t>Purchase History 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461E4068-4BEC-E048-91C5-68B5BE1B0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09428"/>
              </p:ext>
            </p:extLst>
          </p:nvPr>
        </p:nvGraphicFramePr>
        <p:xfrm>
          <a:off x="7651750" y="3238500"/>
          <a:ext cx="8534400" cy="40833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97814095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53837636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37995765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18731329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214320334"/>
                    </a:ext>
                  </a:extLst>
                </a:gridCol>
              </a:tblGrid>
              <a:tr h="81666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Event vs Event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Festival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Music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Sport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Theatre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8016"/>
                  </a:ext>
                </a:extLst>
              </a:tr>
              <a:tr h="81666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Festival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638827"/>
                  </a:ext>
                </a:extLst>
              </a:tr>
              <a:tr h="81666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Music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535368"/>
                  </a:ext>
                </a:extLst>
              </a:tr>
              <a:tr h="81666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Sport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12332"/>
                  </a:ext>
                </a:extLst>
              </a:tr>
              <a:tr h="816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Theatre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4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548274"/>
                  </a:ext>
                </a:extLst>
              </a:tr>
            </a:tbl>
          </a:graphicData>
        </a:graphic>
      </p:graphicFrame>
      <p:pic>
        <p:nvPicPr>
          <p:cNvPr id="27" name="Resim 26">
            <a:extLst>
              <a:ext uri="{FF2B5EF4-FFF2-40B4-BE49-F238E27FC236}">
                <a16:creationId xmlns:a16="http://schemas.microsoft.com/office/drawing/2014/main" id="{D0EB442D-72F6-B941-95B3-E16B81BA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1374"/>
            <a:ext cx="3169895" cy="3651250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AF899A7C-6783-3743-AE00-866A0B0FEC94}"/>
              </a:ext>
            </a:extLst>
          </p:cNvPr>
          <p:cNvSpPr txBox="1"/>
          <p:nvPr/>
        </p:nvSpPr>
        <p:spPr>
          <a:xfrm>
            <a:off x="1619250" y="7555978"/>
            <a:ext cx="4308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Have the customers purchased ticket(s) for another event before this festival?</a:t>
            </a:r>
          </a:p>
        </p:txBody>
      </p:sp>
      <p:sp>
        <p:nvSpPr>
          <p:cNvPr id="37" name="Yuvarlatılmış Dikdörtgen 36">
            <a:extLst>
              <a:ext uri="{FF2B5EF4-FFF2-40B4-BE49-F238E27FC236}">
                <a16:creationId xmlns:a16="http://schemas.microsoft.com/office/drawing/2014/main" id="{12B26101-B46E-CB4B-8DA0-8B5F32FB4317}"/>
              </a:ext>
            </a:extLst>
          </p:cNvPr>
          <p:cNvSpPr/>
          <p:nvPr/>
        </p:nvSpPr>
        <p:spPr>
          <a:xfrm>
            <a:off x="14128750" y="1562100"/>
            <a:ext cx="2100256" cy="1054391"/>
          </a:xfrm>
          <a:prstGeom prst="roundRect">
            <a:avLst>
              <a:gd name="adj" fmla="val 42374"/>
            </a:avLst>
          </a:prstGeom>
          <a:solidFill>
            <a:srgbClr val="A946A5"/>
          </a:solidFill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36%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B1D1B9E-A76C-594F-BCB2-87E1AE4DEFB4}"/>
              </a:ext>
            </a:extLst>
          </p:cNvPr>
          <p:cNvSpPr txBox="1"/>
          <p:nvPr/>
        </p:nvSpPr>
        <p:spPr>
          <a:xfrm>
            <a:off x="9709150" y="183760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% of the customers purchased both music and festival event tickets?</a:t>
            </a:r>
          </a:p>
        </p:txBody>
      </p:sp>
    </p:spTree>
    <p:extLst>
      <p:ext uri="{BB962C8B-B14F-4D97-AF65-F5344CB8AC3E}">
        <p14:creationId xmlns:p14="http://schemas.microsoft.com/office/powerpoint/2010/main" val="133571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FB760315-5005-7A47-A43D-61963EE5729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357FBF7-F9BB-114A-BC85-6DA1A8C102E4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346EA881-0D95-4342-ACBE-599A45076BBE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C421C08-C1CE-0844-A114-5ADA75D06485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9DDDE77E-3C08-9D43-9628-4BC6BD72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25" y="1333500"/>
            <a:ext cx="4025900" cy="80645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F2AF02C-F743-7B48-BBF0-3C3F4DCA4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/>
          <a:stretch/>
        </p:blipFill>
        <p:spPr>
          <a:xfrm>
            <a:off x="11353800" y="1357745"/>
            <a:ext cx="3949700" cy="80645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DBFEAE01-5B52-E947-9472-6FDEA04B0545}"/>
              </a:ext>
            </a:extLst>
          </p:cNvPr>
          <p:cNvSpPr txBox="1"/>
          <p:nvPr/>
        </p:nvSpPr>
        <p:spPr>
          <a:xfrm>
            <a:off x="580075" y="360090"/>
            <a:ext cx="5362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Customer:  </a:t>
            </a:r>
            <a:r>
              <a:rPr lang="en-US" sz="4400" b="1" dirty="0"/>
              <a:t> </a:t>
            </a:r>
          </a:p>
          <a:p>
            <a:r>
              <a:rPr lang="en-US" sz="4400" b="1" dirty="0"/>
              <a:t>Repeat Purchase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90E6D55-D413-B44B-AE58-28AA904188EF}"/>
              </a:ext>
            </a:extLst>
          </p:cNvPr>
          <p:cNvSpPr txBox="1"/>
          <p:nvPr/>
        </p:nvSpPr>
        <p:spPr>
          <a:xfrm>
            <a:off x="965872" y="3353402"/>
            <a:ext cx="4765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What year did the customers purchase ticket(s) for the first time? 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DE1D9947-FCBE-D94E-8F06-0A036892B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969" y="8115221"/>
            <a:ext cx="1333500" cy="1066800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863C4E89-5381-A242-A1ED-DE2B2A2C556B}"/>
              </a:ext>
            </a:extLst>
          </p:cNvPr>
          <p:cNvSpPr txBox="1"/>
          <p:nvPr/>
        </p:nvSpPr>
        <p:spPr>
          <a:xfrm>
            <a:off x="8215689" y="863025"/>
            <a:ext cx="198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F75DC"/>
                </a:solidFill>
              </a:rPr>
              <a:t>+50%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2D1ADD7-2362-ED4C-91A1-5DECDAF2B7F3}"/>
              </a:ext>
            </a:extLst>
          </p:cNvPr>
          <p:cNvCxnSpPr/>
          <p:nvPr/>
        </p:nvCxnSpPr>
        <p:spPr>
          <a:xfrm>
            <a:off x="9372600" y="1447800"/>
            <a:ext cx="2286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52B17880-C830-8A4E-9C89-6B2320F17FE0}"/>
              </a:ext>
            </a:extLst>
          </p:cNvPr>
          <p:cNvCxnSpPr>
            <a:cxnSpLocks/>
          </p:cNvCxnSpPr>
          <p:nvPr/>
        </p:nvCxnSpPr>
        <p:spPr>
          <a:xfrm flipH="1">
            <a:off x="8628570" y="1447800"/>
            <a:ext cx="423224" cy="47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60BEA4F-2950-4A46-9727-81EA1B38DFE6}"/>
              </a:ext>
            </a:extLst>
          </p:cNvPr>
          <p:cNvSpPr txBox="1"/>
          <p:nvPr/>
        </p:nvSpPr>
        <p:spPr>
          <a:xfrm>
            <a:off x="965872" y="4610100"/>
            <a:ext cx="476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What is the repeat purchase rate?</a:t>
            </a:r>
          </a:p>
        </p:txBody>
      </p:sp>
      <p:sp>
        <p:nvSpPr>
          <p:cNvPr id="34" name="Yuvarlatılmış Dikdörtgen 33">
            <a:extLst>
              <a:ext uri="{FF2B5EF4-FFF2-40B4-BE49-F238E27FC236}">
                <a16:creationId xmlns:a16="http://schemas.microsoft.com/office/drawing/2014/main" id="{B9FE8504-1FB4-9A44-BEA2-774E57E198A4}"/>
              </a:ext>
            </a:extLst>
          </p:cNvPr>
          <p:cNvSpPr/>
          <p:nvPr/>
        </p:nvSpPr>
        <p:spPr>
          <a:xfrm>
            <a:off x="2566944" y="7585888"/>
            <a:ext cx="1584114" cy="671283"/>
          </a:xfrm>
          <a:prstGeom prst="roundRect">
            <a:avLst>
              <a:gd name="adj" fmla="val 42374"/>
            </a:avLst>
          </a:prstGeom>
          <a:solidFill>
            <a:srgbClr val="A946A5"/>
          </a:solidFill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36%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5A68E36C-85CC-4940-9931-1C0F4E30CC90}"/>
              </a:ext>
            </a:extLst>
          </p:cNvPr>
          <p:cNvSpPr txBox="1"/>
          <p:nvPr/>
        </p:nvSpPr>
        <p:spPr>
          <a:xfrm>
            <a:off x="685800" y="7536240"/>
            <a:ext cx="183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rgbClr val="A946A5"/>
                </a:solidFill>
              </a:rPr>
              <a:t>Repeat Purchase Rate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AAD51C19-DC00-044D-909A-C915765E6D51}"/>
              </a:ext>
            </a:extLst>
          </p:cNvPr>
          <p:cNvSpPr txBox="1"/>
          <p:nvPr/>
        </p:nvSpPr>
        <p:spPr>
          <a:xfrm>
            <a:off x="4110039" y="7735200"/>
            <a:ext cx="124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In 1998</a:t>
            </a:r>
          </a:p>
        </p:txBody>
      </p:sp>
      <p:sp>
        <p:nvSpPr>
          <p:cNvPr id="37" name="Yuvarlatılmış Dikdörtgen 36">
            <a:extLst>
              <a:ext uri="{FF2B5EF4-FFF2-40B4-BE49-F238E27FC236}">
                <a16:creationId xmlns:a16="http://schemas.microsoft.com/office/drawing/2014/main" id="{DF9425FB-F24B-AB43-86A3-BE66A031209D}"/>
              </a:ext>
            </a:extLst>
          </p:cNvPr>
          <p:cNvSpPr/>
          <p:nvPr/>
        </p:nvSpPr>
        <p:spPr>
          <a:xfrm>
            <a:off x="2566944" y="8406939"/>
            <a:ext cx="1584114" cy="671283"/>
          </a:xfrm>
          <a:prstGeom prst="roundRect">
            <a:avLst>
              <a:gd name="adj" fmla="val 42374"/>
            </a:avLst>
          </a:prstGeom>
          <a:solidFill>
            <a:srgbClr val="A946A5"/>
          </a:solidFill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48%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8ECA195-39BB-E44F-8118-1F4BBC0CE593}"/>
              </a:ext>
            </a:extLst>
          </p:cNvPr>
          <p:cNvSpPr txBox="1"/>
          <p:nvPr/>
        </p:nvSpPr>
        <p:spPr>
          <a:xfrm>
            <a:off x="4083679" y="8507083"/>
            <a:ext cx="124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In 1999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D321B2C-77C1-A54B-9AF0-93EC909443C1}"/>
              </a:ext>
            </a:extLst>
          </p:cNvPr>
          <p:cNvSpPr txBox="1"/>
          <p:nvPr/>
        </p:nvSpPr>
        <p:spPr>
          <a:xfrm>
            <a:off x="965872" y="5531951"/>
            <a:ext cx="4765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What is the impact of the repeat customers on revenue?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C4962C2-EC0A-1B4D-A5D0-BEB160FFABC6}"/>
              </a:ext>
            </a:extLst>
          </p:cNvPr>
          <p:cNvSpPr txBox="1"/>
          <p:nvPr/>
        </p:nvSpPr>
        <p:spPr>
          <a:xfrm>
            <a:off x="13106400" y="9334500"/>
            <a:ext cx="198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F75DC"/>
                </a:solidFill>
              </a:rPr>
              <a:t>+50%</a:t>
            </a:r>
          </a:p>
        </p:txBody>
      </p:sp>
      <p:sp>
        <p:nvSpPr>
          <p:cNvPr id="41" name="Yuvarlatılmış Dikdörtgen 40">
            <a:extLst>
              <a:ext uri="{FF2B5EF4-FFF2-40B4-BE49-F238E27FC236}">
                <a16:creationId xmlns:a16="http://schemas.microsoft.com/office/drawing/2014/main" id="{A9AF5182-CFC1-2647-A24F-31B2AF769000}"/>
              </a:ext>
            </a:extLst>
          </p:cNvPr>
          <p:cNvSpPr/>
          <p:nvPr/>
        </p:nvSpPr>
        <p:spPr>
          <a:xfrm>
            <a:off x="12990030" y="4381500"/>
            <a:ext cx="2251948" cy="5040745"/>
          </a:xfrm>
          <a:prstGeom prst="roundRect">
            <a:avLst/>
          </a:prstGeom>
          <a:noFill/>
          <a:ln>
            <a:solidFill>
              <a:srgbClr val="0F7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E5F07DA-259C-CF47-9EDE-6ACB4342767E}"/>
              </a:ext>
            </a:extLst>
          </p:cNvPr>
          <p:cNvSpPr txBox="1"/>
          <p:nvPr/>
        </p:nvSpPr>
        <p:spPr>
          <a:xfrm>
            <a:off x="6131284" y="1155412"/>
            <a:ext cx="476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EA55D4E6-2DDB-E240-8B5A-01250652717F}"/>
              </a:ext>
            </a:extLst>
          </p:cNvPr>
          <p:cNvSpPr txBox="1"/>
          <p:nvPr/>
        </p:nvSpPr>
        <p:spPr>
          <a:xfrm>
            <a:off x="11109356" y="1188468"/>
            <a:ext cx="476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5270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CBE57803-0FD9-8D4A-BF14-DE659BAD399A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1FEA534A-97F7-914B-B22D-7E13AA5BAD3E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5B5ED543-CF7E-C34B-8BD1-369C89CBFCE6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2EB85-D899-1A4B-8699-B2921474FDD3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9" name="Resim 18">
            <a:extLst>
              <a:ext uri="{FF2B5EF4-FFF2-40B4-BE49-F238E27FC236}">
                <a16:creationId xmlns:a16="http://schemas.microsoft.com/office/drawing/2014/main" id="{5D8EAD06-A858-7640-BA00-C5451AB9B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3"/>
          <a:stretch/>
        </p:blipFill>
        <p:spPr>
          <a:xfrm>
            <a:off x="13716000" y="1346200"/>
            <a:ext cx="3505200" cy="8064500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C63ECC78-1AD8-554E-8AFB-083A05E32B10}"/>
              </a:ext>
            </a:extLst>
          </p:cNvPr>
          <p:cNvSpPr txBox="1"/>
          <p:nvPr/>
        </p:nvSpPr>
        <p:spPr>
          <a:xfrm>
            <a:off x="580075" y="360090"/>
            <a:ext cx="5362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Customer:</a:t>
            </a:r>
            <a:r>
              <a:rPr lang="en-US" sz="4400" b="1" dirty="0"/>
              <a:t> </a:t>
            </a:r>
          </a:p>
          <a:p>
            <a:r>
              <a:rPr lang="en-US" sz="4400" b="1" dirty="0"/>
              <a:t>Age Distribution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D91D9594-BEAC-A640-9065-0C1384A4711D}"/>
              </a:ext>
            </a:extLst>
          </p:cNvPr>
          <p:cNvSpPr txBox="1"/>
          <p:nvPr/>
        </p:nvSpPr>
        <p:spPr>
          <a:xfrm>
            <a:off x="13716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1999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7359D70-D991-DA41-8D81-E82BB21F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7"/>
          <a:stretch/>
        </p:blipFill>
        <p:spPr>
          <a:xfrm>
            <a:off x="5791200" y="1346200"/>
            <a:ext cx="4495800" cy="80645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DBC7FDC-0F49-6B48-B6C6-2CB8EC13FF28}"/>
              </a:ext>
            </a:extLst>
          </p:cNvPr>
          <p:cNvSpPr txBox="1"/>
          <p:nvPr/>
        </p:nvSpPr>
        <p:spPr>
          <a:xfrm>
            <a:off x="6866153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1997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E94130-546D-CB43-B0BA-62C4E8BB0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4" r="30667"/>
          <a:stretch/>
        </p:blipFill>
        <p:spPr>
          <a:xfrm>
            <a:off x="10287000" y="1346200"/>
            <a:ext cx="3429000" cy="80645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BD5D0A7-18FE-094C-83F9-D2E33B2C89B0}"/>
              </a:ext>
            </a:extLst>
          </p:cNvPr>
          <p:cNvSpPr txBox="1"/>
          <p:nvPr/>
        </p:nvSpPr>
        <p:spPr>
          <a:xfrm>
            <a:off x="10287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1998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F702FA3-4C1C-C94F-AA8F-2A4949FA5082}"/>
              </a:ext>
            </a:extLst>
          </p:cNvPr>
          <p:cNvSpPr txBox="1"/>
          <p:nvPr/>
        </p:nvSpPr>
        <p:spPr>
          <a:xfrm>
            <a:off x="832833" y="3769559"/>
            <a:ext cx="4882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How is the age distribution of the customers who have purchased ticket(s) to the festival?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F4F35AD-B3D1-1B45-93E2-C199206E6FDC}"/>
              </a:ext>
            </a:extLst>
          </p:cNvPr>
          <p:cNvSpPr txBox="1"/>
          <p:nvPr/>
        </p:nvSpPr>
        <p:spPr>
          <a:xfrm>
            <a:off x="819566" y="5159338"/>
            <a:ext cx="499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Has this distribution changed over the years?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7038A659-CE22-B347-9476-AD2849AB528C}"/>
              </a:ext>
            </a:extLst>
          </p:cNvPr>
          <p:cNvSpPr txBox="1"/>
          <p:nvPr/>
        </p:nvSpPr>
        <p:spPr>
          <a:xfrm>
            <a:off x="819566" y="6210300"/>
            <a:ext cx="499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What % of the customers, </a:t>
            </a:r>
          </a:p>
          <a:p>
            <a:pPr algn="ctr"/>
            <a:r>
              <a:rPr lang="en-GB" sz="2000" dirty="0"/>
              <a:t>who had purchased ticket(s) for 1998, </a:t>
            </a:r>
          </a:p>
          <a:p>
            <a:pPr algn="ctr"/>
            <a:r>
              <a:rPr lang="en-GB" sz="2000" dirty="0"/>
              <a:t>also have purchased ticket(s) next year?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5" name="Yuvarlatılmış Dikdörtgen 4">
            <a:extLst>
              <a:ext uri="{FF2B5EF4-FFF2-40B4-BE49-F238E27FC236}">
                <a16:creationId xmlns:a16="http://schemas.microsoft.com/office/drawing/2014/main" id="{82887D2B-EA6F-BE48-B79F-7CF911E92948}"/>
              </a:ext>
            </a:extLst>
          </p:cNvPr>
          <p:cNvSpPr/>
          <p:nvPr/>
        </p:nvSpPr>
        <p:spPr>
          <a:xfrm>
            <a:off x="9982200" y="1346200"/>
            <a:ext cx="6629400" cy="4025900"/>
          </a:xfrm>
          <a:prstGeom prst="roundRect">
            <a:avLst/>
          </a:prstGeom>
          <a:noFill/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10" grpId="0"/>
      <p:bldP spid="27" grpId="0"/>
      <p:bldP spid="29" grpId="0"/>
      <p:bldP spid="3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CBE57803-0FD9-8D4A-BF14-DE659BAD399A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1FEA534A-97F7-914B-B22D-7E13AA5BAD3E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5B5ED543-CF7E-C34B-8BD1-369C89CBFCE6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2EB85-D899-1A4B-8699-B2921474FDD3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1" name="Resim 20">
            <a:extLst>
              <a:ext uri="{FF2B5EF4-FFF2-40B4-BE49-F238E27FC236}">
                <a16:creationId xmlns:a16="http://schemas.microsoft.com/office/drawing/2014/main" id="{A60F534D-EA48-D743-8F9F-C25F624B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46200"/>
            <a:ext cx="11430000" cy="8064500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C63ECC78-1AD8-554E-8AFB-083A05E32B10}"/>
              </a:ext>
            </a:extLst>
          </p:cNvPr>
          <p:cNvSpPr txBox="1"/>
          <p:nvPr/>
        </p:nvSpPr>
        <p:spPr>
          <a:xfrm>
            <a:off x="580075" y="360090"/>
            <a:ext cx="5362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Customer: </a:t>
            </a:r>
            <a:r>
              <a:rPr lang="en-US" sz="4400" b="1" dirty="0"/>
              <a:t> </a:t>
            </a:r>
          </a:p>
          <a:p>
            <a:r>
              <a:rPr lang="en-US" sz="4400" b="1" dirty="0"/>
              <a:t>Age Distribution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4CA8E149-4FD3-D143-9117-578D9DA85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969" y="8115221"/>
            <a:ext cx="1333500" cy="1066800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0FD1307D-E8D1-8842-9C6A-EBCFF4916856}"/>
              </a:ext>
            </a:extLst>
          </p:cNvPr>
          <p:cNvSpPr txBox="1"/>
          <p:nvPr/>
        </p:nvSpPr>
        <p:spPr>
          <a:xfrm>
            <a:off x="13716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7CE602DC-2921-9F44-A05D-75081CA3483D}"/>
              </a:ext>
            </a:extLst>
          </p:cNvPr>
          <p:cNvSpPr txBox="1"/>
          <p:nvPr/>
        </p:nvSpPr>
        <p:spPr>
          <a:xfrm>
            <a:off x="6866153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7EC537CA-283A-4E4F-90AD-33AD4EB6718D}"/>
              </a:ext>
            </a:extLst>
          </p:cNvPr>
          <p:cNvSpPr txBox="1"/>
          <p:nvPr/>
        </p:nvSpPr>
        <p:spPr>
          <a:xfrm>
            <a:off x="10287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1998</a:t>
            </a:r>
          </a:p>
        </p:txBody>
      </p:sp>
      <p:sp>
        <p:nvSpPr>
          <p:cNvPr id="32" name="Yuvarlatılmış Dikdörtgen 31">
            <a:extLst>
              <a:ext uri="{FF2B5EF4-FFF2-40B4-BE49-F238E27FC236}">
                <a16:creationId xmlns:a16="http://schemas.microsoft.com/office/drawing/2014/main" id="{B962B253-99C1-4045-ADBC-956F6F273A96}"/>
              </a:ext>
            </a:extLst>
          </p:cNvPr>
          <p:cNvSpPr/>
          <p:nvPr/>
        </p:nvSpPr>
        <p:spPr>
          <a:xfrm>
            <a:off x="9982200" y="1346200"/>
            <a:ext cx="6629400" cy="4025900"/>
          </a:xfrm>
          <a:prstGeom prst="roundRect">
            <a:avLst/>
          </a:prstGeom>
          <a:noFill/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5D4A49D-42BA-E041-87B2-D39F1791E0EC}"/>
              </a:ext>
            </a:extLst>
          </p:cNvPr>
          <p:cNvSpPr txBox="1"/>
          <p:nvPr/>
        </p:nvSpPr>
        <p:spPr>
          <a:xfrm>
            <a:off x="832833" y="3769559"/>
            <a:ext cx="4882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How is the age distribution of the customers who have purchased ticket(s) to the festival?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FF0B8CD-491E-0B49-A42D-A3595D1A2E16}"/>
              </a:ext>
            </a:extLst>
          </p:cNvPr>
          <p:cNvSpPr txBox="1"/>
          <p:nvPr/>
        </p:nvSpPr>
        <p:spPr>
          <a:xfrm>
            <a:off x="819566" y="5159338"/>
            <a:ext cx="499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Has this distribution changed over the years?</a:t>
            </a:r>
            <a:r>
              <a:rPr lang="en-GB" dirty="0"/>
              <a:t> </a:t>
            </a:r>
            <a:endParaRPr lang="en-GB" sz="20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1FDA3CF8-0B5E-0148-800D-01C3357F0264}"/>
              </a:ext>
            </a:extLst>
          </p:cNvPr>
          <p:cNvSpPr txBox="1"/>
          <p:nvPr/>
        </p:nvSpPr>
        <p:spPr>
          <a:xfrm>
            <a:off x="819566" y="6210300"/>
            <a:ext cx="499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What % of the customers, </a:t>
            </a:r>
          </a:p>
          <a:p>
            <a:pPr algn="ctr"/>
            <a:r>
              <a:rPr lang="en-GB" sz="2000" dirty="0"/>
              <a:t>who had purchased ticket(s) for 1998, </a:t>
            </a:r>
          </a:p>
          <a:p>
            <a:pPr algn="ctr"/>
            <a:r>
              <a:rPr lang="en-GB" sz="2000" dirty="0"/>
              <a:t>also have purchased ticket(s) next year?</a:t>
            </a:r>
            <a:r>
              <a:rPr lang="en-GB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06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FB760315-5005-7A47-A43D-61963EE5729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402471" cy="191389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357FBF7-F9BB-114A-BC85-6DA1A8C102E4}"/>
                </a:ext>
              </a:extLst>
            </p:cNvPr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l="l" t="t" r="r" b="b"/>
              <a:pathLst>
                <a:path w="3402471" h="1913890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CDF"/>
            </a:solidFill>
          </p:spPr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346EA881-0D95-4342-ACBE-599A45076BBE}"/>
              </a:ext>
            </a:extLst>
          </p:cNvPr>
          <p:cNvGrpSpPr/>
          <p:nvPr/>
        </p:nvGrpSpPr>
        <p:grpSpPr>
          <a:xfrm>
            <a:off x="259269" y="266859"/>
            <a:ext cx="17769461" cy="9753283"/>
            <a:chOff x="0" y="0"/>
            <a:chExt cx="6010904" cy="3299259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C421C08-C1CE-0844-A114-5ADA75D06485}"/>
                </a:ext>
              </a:extLst>
            </p:cNvPr>
            <p:cNvSpPr/>
            <p:nvPr/>
          </p:nvSpPr>
          <p:spPr>
            <a:xfrm>
              <a:off x="0" y="0"/>
              <a:ext cx="6010904" cy="3299259"/>
            </a:xfrm>
            <a:custGeom>
              <a:avLst/>
              <a:gdLst/>
              <a:ahLst/>
              <a:cxnLst/>
              <a:rect l="l" t="t" r="r" b="b"/>
              <a:pathLst>
                <a:path w="6010904" h="3299259">
                  <a:moveTo>
                    <a:pt x="0" y="0"/>
                  </a:moveTo>
                  <a:lnTo>
                    <a:pt x="6010904" y="0"/>
                  </a:lnTo>
                  <a:lnTo>
                    <a:pt x="6010904" y="3299259"/>
                  </a:lnTo>
                  <a:lnTo>
                    <a:pt x="0" y="32992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BFEAE01-5B52-E947-9472-6FDEA04B0545}"/>
              </a:ext>
            </a:extLst>
          </p:cNvPr>
          <p:cNvSpPr txBox="1"/>
          <p:nvPr/>
        </p:nvSpPr>
        <p:spPr>
          <a:xfrm>
            <a:off x="473598" y="502503"/>
            <a:ext cx="536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Recommendation 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57BBA6F-2E9B-A743-978E-69F3FAD17F96}"/>
              </a:ext>
            </a:extLst>
          </p:cNvPr>
          <p:cNvSpPr txBox="1"/>
          <p:nvPr/>
        </p:nvSpPr>
        <p:spPr>
          <a:xfrm>
            <a:off x="635845" y="1215200"/>
            <a:ext cx="458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2 Focus Groups</a:t>
            </a:r>
          </a:p>
        </p:txBody>
      </p:sp>
      <p:pic>
        <p:nvPicPr>
          <p:cNvPr id="31" name="Resim 30">
            <a:extLst>
              <a:ext uri="{FF2B5EF4-FFF2-40B4-BE49-F238E27FC236}">
                <a16:creationId xmlns:a16="http://schemas.microsoft.com/office/drawing/2014/main" id="{8F179F6E-2297-234D-B250-11FA4C615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r="26273" b="28506"/>
          <a:stretch/>
        </p:blipFill>
        <p:spPr>
          <a:xfrm>
            <a:off x="1047750" y="5830907"/>
            <a:ext cx="983143" cy="27088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0BD624A5-2C2B-EA41-B5E4-7A49A7A16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20" r="26273" b="4887"/>
          <a:stretch/>
        </p:blipFill>
        <p:spPr>
          <a:xfrm>
            <a:off x="1047750" y="3526080"/>
            <a:ext cx="983143" cy="270885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6DF8D0CE-4030-3E4A-B193-E5652BF31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46200"/>
            <a:ext cx="11430000" cy="8064500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48380790-7348-674F-BD76-121911C615D9}"/>
              </a:ext>
            </a:extLst>
          </p:cNvPr>
          <p:cNvSpPr txBox="1"/>
          <p:nvPr/>
        </p:nvSpPr>
        <p:spPr>
          <a:xfrm>
            <a:off x="1047750" y="396936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do they love?</a:t>
            </a: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828546DD-EA8C-964E-B7C5-E28D06FC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969" y="8115221"/>
            <a:ext cx="1333500" cy="1066800"/>
          </a:xfrm>
          <a:prstGeom prst="rect">
            <a:avLst/>
          </a:prstGeom>
        </p:spPr>
      </p:pic>
      <p:sp>
        <p:nvSpPr>
          <p:cNvPr id="36" name="Metin kutusu 35">
            <a:extLst>
              <a:ext uri="{FF2B5EF4-FFF2-40B4-BE49-F238E27FC236}">
                <a16:creationId xmlns:a16="http://schemas.microsoft.com/office/drawing/2014/main" id="{2A2AFC45-D996-6149-A57A-821F70E255BF}"/>
              </a:ext>
            </a:extLst>
          </p:cNvPr>
          <p:cNvSpPr txBox="1"/>
          <p:nvPr/>
        </p:nvSpPr>
        <p:spPr>
          <a:xfrm>
            <a:off x="13716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1999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C00905FA-2A39-AE41-B123-37E978728812}"/>
              </a:ext>
            </a:extLst>
          </p:cNvPr>
          <p:cNvSpPr txBox="1"/>
          <p:nvPr/>
        </p:nvSpPr>
        <p:spPr>
          <a:xfrm>
            <a:off x="6866153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1997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9419C7AB-F02C-2C49-890A-100A8BCE5D08}"/>
              </a:ext>
            </a:extLst>
          </p:cNvPr>
          <p:cNvSpPr txBox="1"/>
          <p:nvPr/>
        </p:nvSpPr>
        <p:spPr>
          <a:xfrm>
            <a:off x="10287000" y="93339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1998</a:t>
            </a:r>
          </a:p>
        </p:txBody>
      </p:sp>
      <p:sp>
        <p:nvSpPr>
          <p:cNvPr id="39" name="Yuvarlatılmış Dikdörtgen 38">
            <a:extLst>
              <a:ext uri="{FF2B5EF4-FFF2-40B4-BE49-F238E27FC236}">
                <a16:creationId xmlns:a16="http://schemas.microsoft.com/office/drawing/2014/main" id="{67E72586-0A29-2146-A63A-29147A14E11D}"/>
              </a:ext>
            </a:extLst>
          </p:cNvPr>
          <p:cNvSpPr/>
          <p:nvPr/>
        </p:nvSpPr>
        <p:spPr>
          <a:xfrm>
            <a:off x="9982200" y="1346200"/>
            <a:ext cx="6629400" cy="4025900"/>
          </a:xfrm>
          <a:prstGeom prst="roundRect">
            <a:avLst/>
          </a:prstGeom>
          <a:noFill/>
          <a:ln>
            <a:solidFill>
              <a:srgbClr val="A94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9539C82-D7C7-4145-AA58-E292B92D28B3}"/>
              </a:ext>
            </a:extLst>
          </p:cNvPr>
          <p:cNvSpPr txBox="1"/>
          <p:nvPr/>
        </p:nvSpPr>
        <p:spPr>
          <a:xfrm>
            <a:off x="1047750" y="6268358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Why didn't they purchase again? </a:t>
            </a:r>
          </a:p>
          <a:p>
            <a:r>
              <a:rPr lang="en-GB" sz="2000" dirty="0"/>
              <a:t>What are the reasons for dissatisfaction?</a:t>
            </a:r>
          </a:p>
        </p:txBody>
      </p:sp>
    </p:spTree>
    <p:extLst>
      <p:ext uri="{BB962C8B-B14F-4D97-AF65-F5344CB8AC3E}">
        <p14:creationId xmlns:p14="http://schemas.microsoft.com/office/powerpoint/2010/main" val="35783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401</Words>
  <Application>Microsoft Macintosh PowerPoint</Application>
  <PresentationFormat>Özel</PresentationFormat>
  <Paragraphs>107</Paragraphs>
  <Slides>11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DM Sans Bold</vt:lpstr>
      <vt:lpstr>Calibri</vt:lpstr>
      <vt:lpstr>Arial</vt:lpstr>
      <vt:lpstr>DM Sans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 Presentation</dc:title>
  <cp:lastModifiedBy>Duygu Unaldi</cp:lastModifiedBy>
  <cp:revision>32</cp:revision>
  <dcterms:created xsi:type="dcterms:W3CDTF">2006-08-16T00:00:00Z</dcterms:created>
  <dcterms:modified xsi:type="dcterms:W3CDTF">2021-02-10T10:09:34Z</dcterms:modified>
  <dc:identifier>DAEVoQLOZaw</dc:identifier>
</cp:coreProperties>
</file>