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1" r:id="rId9"/>
    <p:sldId id="272" r:id="rId10"/>
    <p:sldId id="266" r:id="rId11"/>
    <p:sldId id="273" r:id="rId12"/>
    <p:sldId id="27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6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9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6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3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2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8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22BC-54E2-4782-8235-0C634FEF309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DE1E-3180-4019-940D-090F5F9B1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8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0603"/>
            <a:ext cx="9144000" cy="2387600"/>
          </a:xfrm>
        </p:spPr>
        <p:txBody>
          <a:bodyPr>
            <a:normAutofit/>
          </a:bodyPr>
          <a:lstStyle/>
          <a:p>
            <a:r>
              <a:rPr lang="en-US" b="1" smtClean="0"/>
              <a:t>Phân vùng voiced – unvoiced của tín hiệu giọng nói</a:t>
            </a:r>
            <a:endParaRPr lang="en-GB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9522"/>
            <a:ext cx="9144000" cy="1655762"/>
          </a:xfrm>
        </p:spPr>
        <p:txBody>
          <a:bodyPr/>
          <a:lstStyle/>
          <a:p>
            <a:pPr algn="r"/>
            <a:r>
              <a:rPr lang="en-US" smtClean="0"/>
              <a:t>Họ và tên : Nguyễn Duy Hậu</a:t>
            </a:r>
          </a:p>
          <a:p>
            <a:pPr algn="r"/>
            <a:r>
              <a:rPr lang="en-US" smtClean="0"/>
              <a:t>Lớp học phần : 20.16</a:t>
            </a:r>
          </a:p>
          <a:p>
            <a:pPr algn="r"/>
            <a:r>
              <a:rPr lang="en-US" smtClean="0"/>
              <a:t>Mssv : 102200336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GB" sz="3600" b="1"/>
              <a:t>File</a:t>
            </a:r>
            <a:r>
              <a:rPr lang="en-GB" b="1"/>
              <a:t> </a:t>
            </a:r>
            <a:r>
              <a:rPr lang="en-GB" sz="3600" b="1"/>
              <a:t>studio_M1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478" y="1194817"/>
            <a:ext cx="9399044" cy="50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GB" sz="3600" b="1" smtClean="0"/>
              <a:t>File</a:t>
            </a:r>
            <a:r>
              <a:rPr lang="en-GB" b="1" smtClean="0"/>
              <a:t> </a:t>
            </a:r>
            <a:r>
              <a:rPr lang="en-GB" sz="3600" b="1"/>
              <a:t>phone_F1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142" y="1231500"/>
            <a:ext cx="9357716" cy="49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GB" sz="3600" b="1" smtClean="0"/>
              <a:t>File</a:t>
            </a:r>
            <a:r>
              <a:rPr lang="en-GB" b="1" smtClean="0"/>
              <a:t> </a:t>
            </a:r>
            <a:r>
              <a:rPr lang="en-GB" sz="3600" b="1"/>
              <a:t>phone_M1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60" y="1144903"/>
            <a:ext cx="9276880" cy="50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Phần 4 : Nhận xét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Đa phần kết quả thực hiện thông qua thuật toán đã đúng với kết quả chuẩn</a:t>
            </a:r>
          </a:p>
          <a:p>
            <a:pPr>
              <a:lnSpc>
                <a:spcPct val="150000"/>
              </a:lnSpc>
            </a:pPr>
            <a:r>
              <a:rPr lang="en-US" smtClean="0"/>
              <a:t>Có một số biên cách xa so với biên chuẩn chứng tỏ thuật toán vẫn cần được cải thiện</a:t>
            </a:r>
          </a:p>
          <a:p>
            <a:pPr>
              <a:lnSpc>
                <a:spcPct val="150000"/>
              </a:lnSpc>
            </a:pPr>
            <a:r>
              <a:rPr lang="en-US" smtClean="0"/>
              <a:t>Một số cách cải thiện như : áp dụng kết hợp thêm các hàm thuộc tính</a:t>
            </a:r>
            <a:r>
              <a:rPr lang="en-GB" smtClean="0"/>
              <a:t> khác, sử dụng thuật toán tìm ngưỡng khác, 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41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120" y="2189162"/>
            <a:ext cx="9596120" cy="1325563"/>
          </a:xfrm>
        </p:spPr>
        <p:txBody>
          <a:bodyPr>
            <a:noAutofit/>
          </a:bodyPr>
          <a:lstStyle/>
          <a:p>
            <a:r>
              <a:rPr lang="en-US" sz="48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Cám ơn thầy và các bạn đã lắng nghe !</a:t>
            </a:r>
            <a:endParaRPr lang="en-GB" sz="48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66060" y="3214688"/>
            <a:ext cx="70002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/>
              <a:t>Nếu có chỗ nào chưa rõ, mọi người có thể đặt câu hỏi ạ</a:t>
            </a:r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val="31389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Phần 1 : Các bước giải</a:t>
            </a:r>
          </a:p>
          <a:p>
            <a:pPr>
              <a:lnSpc>
                <a:spcPct val="150000"/>
              </a:lnSpc>
            </a:pPr>
            <a:r>
              <a:rPr lang="en-US" smtClean="0"/>
              <a:t>Phần 2 : Giải thích thuật toán</a:t>
            </a:r>
          </a:p>
          <a:p>
            <a:pPr>
              <a:lnSpc>
                <a:spcPct val="150000"/>
              </a:lnSpc>
            </a:pPr>
            <a:r>
              <a:rPr lang="en-US" smtClean="0"/>
              <a:t>Phần 3 : Kết quả chạy chương trình</a:t>
            </a:r>
          </a:p>
          <a:p>
            <a:pPr>
              <a:lnSpc>
                <a:spcPct val="150000"/>
              </a:lnSpc>
            </a:pPr>
            <a:r>
              <a:rPr lang="en-US" smtClean="0"/>
              <a:t>Phần 4 : Nhận xét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Phần 1 : Các bước thực hiện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920" y="1490345"/>
            <a:ext cx="783844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B1 : Đọc dữ liệu đầu vào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B2 : Xử lí dữ liệu : chia frame, tính ste, zcr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B3 : Tìm ngưỡng T_ste và T_zcr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B4 : Chuẩn hóa hàm ste, zcr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B5 : Đưa ra quyết định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/>
              <a:t>B6 : Vẽ đồ thị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Phần 2 : Giải thích thuật toán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smtClean="0"/>
              <a:t>- Các thuật toán được sử dụng</a:t>
            </a:r>
          </a:p>
          <a:p>
            <a:pPr lvl="1">
              <a:lnSpc>
                <a:spcPct val="150000"/>
              </a:lnSpc>
            </a:pPr>
            <a:r>
              <a:rPr lang="en-US" sz="2800" smtClean="0"/>
              <a:t>Thuật toán tìm ngưỡng (Tìm kiếm nhị phân)</a:t>
            </a:r>
          </a:p>
          <a:p>
            <a:pPr lvl="1">
              <a:lnSpc>
                <a:spcPct val="150000"/>
              </a:lnSpc>
            </a:pPr>
            <a:r>
              <a:rPr lang="en-US" sz="2800" smtClean="0"/>
              <a:t>Thuật toán chuẩn hóa hàm STE, ZCR</a:t>
            </a:r>
          </a:p>
          <a:p>
            <a:pPr lvl="1">
              <a:lnSpc>
                <a:spcPct val="150000"/>
              </a:lnSpc>
            </a:pPr>
            <a:r>
              <a:rPr lang="en-US" sz="2800" smtClean="0"/>
              <a:t>Hàm đưa ra quyết định VU</a:t>
            </a:r>
          </a:p>
        </p:txBody>
      </p:sp>
    </p:spTree>
    <p:extLst>
      <p:ext uri="{BB962C8B-B14F-4D97-AF65-F5344CB8AC3E}">
        <p14:creationId xmlns:p14="http://schemas.microsoft.com/office/powerpoint/2010/main" val="27174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2.1 Thuật toán tìm ngưỡng</a:t>
            </a:r>
            <a:endParaRPr lang="en-GB" b="1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5640" y="2885439"/>
            <a:ext cx="4729480" cy="33629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smtClean="0"/>
              <a:t>B1 : Đầu vào là vector f , g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B2 :T_min = gia tri nho nhat trong 2 vector f,g</a:t>
            </a:r>
          </a:p>
          <a:p>
            <a:pPr lvl="1">
              <a:lnSpc>
                <a:spcPct val="150000"/>
              </a:lnSpc>
            </a:pPr>
            <a:r>
              <a:rPr lang="en-US" sz="1900" smtClean="0"/>
              <a:t>T_max = giá trị lớn nhất trong 2 vector f,g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B3 : Đặt ngưỡng T = (T_max + T_min)/2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B4 : Đặt i = số giá trị của f dưới T 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en-US" sz="2000" smtClean="0"/>
              <a:t>p = số giá trị của g trên T</a:t>
            </a:r>
          </a:p>
          <a:p>
            <a:endParaRPr lang="en-US" sz="180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612"/>
            <a:ext cx="10317480" cy="1298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7680" y="2885439"/>
            <a:ext cx="558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B5 : Đặt j và q = -1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B6 : while (i!=j || p!=q) thì lặp lại Bước </a:t>
            </a:r>
            <a:r>
              <a:rPr lang="en-US" sz="2000" smtClean="0"/>
              <a:t>7,8,9,10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B7 : Nếu (2.8) &gt; 0 thì </a:t>
            </a:r>
            <a:r>
              <a:rPr lang="en-US" sz="2000" smtClean="0"/>
              <a:t>T_min = T. </a:t>
            </a:r>
            <a:r>
              <a:rPr lang="en-US" sz="2000"/>
              <a:t>Ngược lại </a:t>
            </a:r>
            <a:r>
              <a:rPr lang="en-US" sz="2000" smtClean="0"/>
              <a:t>T_max = T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B8 : T = (T_max + T_min)/2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B9 : Đặt j = i và q = 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B10 : Đặt i = sum (f &lt; T) và p = sum(f &gt; T)</a:t>
            </a:r>
          </a:p>
          <a:p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05120" y="3027680"/>
            <a:ext cx="0" cy="2692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2.2 Thuật toán chuẩn hóa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24960"/>
            <a:ext cx="6577779" cy="2052003"/>
          </a:xfrm>
        </p:spPr>
        <p:txBody>
          <a:bodyPr>
            <a:normAutofit/>
          </a:bodyPr>
          <a:lstStyle/>
          <a:p>
            <a:r>
              <a:rPr lang="en-US" sz="2400" smtClean="0"/>
              <a:t>Sau khi được chuẩn hóa hàm g(f) sẽ có biên độ dao động [0,1] và T sẽ nằm ở trục hoành của đồ thị.</a:t>
            </a:r>
            <a:endParaRPr lang="en-GB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7" y="2411686"/>
            <a:ext cx="4343401" cy="99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78" y="1228236"/>
            <a:ext cx="4343401" cy="392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0838" y="1691903"/>
            <a:ext cx="440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Công thức toán học </a:t>
            </a:r>
            <a:r>
              <a:rPr lang="en-US" sz="2200" smtClean="0"/>
              <a:t>:</a:t>
            </a:r>
            <a:endParaRPr lang="en-US" sz="2200"/>
          </a:p>
        </p:txBody>
      </p:sp>
      <p:sp>
        <p:nvSpPr>
          <p:cNvPr id="8" name="TextBox 7"/>
          <p:cNvSpPr txBox="1"/>
          <p:nvPr/>
        </p:nvSpPr>
        <p:spPr>
          <a:xfrm>
            <a:off x="7382959" y="5336758"/>
            <a:ext cx="440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Sơ đồ khối</a:t>
            </a:r>
          </a:p>
        </p:txBody>
      </p:sp>
    </p:spTree>
    <p:extLst>
      <p:ext uri="{BB962C8B-B14F-4D97-AF65-F5344CB8AC3E}">
        <p14:creationId xmlns:p14="http://schemas.microsoft.com/office/powerpoint/2010/main" val="25986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41160" cy="1325563"/>
          </a:xfrm>
        </p:spPr>
        <p:txBody>
          <a:bodyPr/>
          <a:lstStyle/>
          <a:p>
            <a:r>
              <a:rPr lang="en-US" b="1" smtClean="0"/>
              <a:t>2.3 Thuật toán ra quyết định</a:t>
            </a:r>
            <a:endParaRPr 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24960"/>
            <a:ext cx="6577779" cy="2052003"/>
          </a:xfrm>
        </p:spPr>
        <p:txBody>
          <a:bodyPr>
            <a:normAutofit/>
          </a:bodyPr>
          <a:lstStyle/>
          <a:p>
            <a:r>
              <a:rPr lang="en-US" sz="2400" smtClean="0"/>
              <a:t>Dựa vào hàm ste và zcr sau khi đã chuẩn hóa, ta có thể tìm được frame nào thuộc</a:t>
            </a:r>
            <a:endParaRPr lang="en-GB" sz="2400"/>
          </a:p>
        </p:txBody>
      </p:sp>
      <p:sp>
        <p:nvSpPr>
          <p:cNvPr id="7" name="TextBox 6"/>
          <p:cNvSpPr txBox="1"/>
          <p:nvPr/>
        </p:nvSpPr>
        <p:spPr>
          <a:xfrm>
            <a:off x="1850838" y="1691903"/>
            <a:ext cx="440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Công thức toán học </a:t>
            </a:r>
            <a:r>
              <a:rPr lang="en-US" sz="2200" smtClean="0"/>
              <a:t>:</a:t>
            </a:r>
            <a:endParaRPr lang="en-US" sz="2200"/>
          </a:p>
        </p:txBody>
      </p:sp>
      <p:sp>
        <p:nvSpPr>
          <p:cNvPr id="8" name="TextBox 7"/>
          <p:cNvSpPr txBox="1"/>
          <p:nvPr/>
        </p:nvSpPr>
        <p:spPr>
          <a:xfrm>
            <a:off x="7382959" y="5336758"/>
            <a:ext cx="4409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Sơ đồ khối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62" y="2331078"/>
            <a:ext cx="5013554" cy="101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06" y="1032553"/>
            <a:ext cx="4030672" cy="411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2488565"/>
            <a:ext cx="8326120" cy="1325563"/>
          </a:xfrm>
        </p:spPr>
        <p:txBody>
          <a:bodyPr/>
          <a:lstStyle/>
          <a:p>
            <a:r>
              <a:rPr lang="en-US" b="1" smtClean="0"/>
              <a:t>Phần 3 : Kết quả chạy chương trình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GB" sz="3600" b="1" smtClean="0"/>
              <a:t>File</a:t>
            </a:r>
            <a:r>
              <a:rPr lang="en-GB" b="1" smtClean="0"/>
              <a:t> </a:t>
            </a:r>
            <a:r>
              <a:rPr lang="en-US" sz="3600" b="1" smtClean="0"/>
              <a:t>studio_F1</a:t>
            </a:r>
            <a:endParaRPr lang="en-GB" sz="3600" b="1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258" y="1056640"/>
            <a:ext cx="9725099" cy="51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471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Phân vùng voiced – unvoiced của tín hiệu giọng nói</vt:lpstr>
      <vt:lpstr>Nội dung</vt:lpstr>
      <vt:lpstr>Phần 1 : Các bước thực hiện</vt:lpstr>
      <vt:lpstr>Phần 2 : Giải thích thuật toán</vt:lpstr>
      <vt:lpstr>2.1 Thuật toán tìm ngưỡng</vt:lpstr>
      <vt:lpstr>2.2 Thuật toán chuẩn hóa</vt:lpstr>
      <vt:lpstr>2.3 Thuật toán ra quyết định</vt:lpstr>
      <vt:lpstr>Phần 3 : Kết quả chạy chương trình</vt:lpstr>
      <vt:lpstr>File studio_F1</vt:lpstr>
      <vt:lpstr>File studio_M1</vt:lpstr>
      <vt:lpstr>File phone_F1</vt:lpstr>
      <vt:lpstr>File phone_M1</vt:lpstr>
      <vt:lpstr>Phần 4 : Nhận xét</vt:lpstr>
      <vt:lpstr>Cám ơn thầy và các bạn đã lắng nghe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WIN-PRO</dc:creator>
  <cp:lastModifiedBy>WIN-PRO</cp:lastModifiedBy>
  <cp:revision>46</cp:revision>
  <dcterms:created xsi:type="dcterms:W3CDTF">2023-03-11T14:07:49Z</dcterms:created>
  <dcterms:modified xsi:type="dcterms:W3CDTF">2023-03-14T05:45:05Z</dcterms:modified>
</cp:coreProperties>
</file>