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nva Sans" panose="020B0604020202020204" charset="0"/>
      <p:regular r:id="rId21"/>
    </p:embeddedFont>
    <p:embeddedFont>
      <p:font typeface="Canva Sans Bold" panose="020B0604020202020204" charset="0"/>
      <p:regular r:id="rId22"/>
    </p:embeddedFont>
    <p:embeddedFont>
      <p:font typeface="Lato" panose="020F0502020204030203" pitchFamily="34" charset="0"/>
      <p:regular r:id="rId23"/>
    </p:embeddedFont>
    <p:embeddedFont>
      <p:font typeface="League Spartan"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6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Nhu cầu thực tiễn cao:</a:t>
            </a:r>
          </a:p>
          <a:p>
            <a:r>
              <a:rPr lang="en-US"/>
              <a:t>Các siêu thị ngày càng mở rộng quy mô, đòi hỏi hệ thống quản lý hiệu quả, tự động hóa để thay thế phương pháp thủ công, tránh sai sót và tăng hiệu suất.</a:t>
            </a:r>
          </a:p>
          <a:p>
            <a:endParaRPr lang="en-US"/>
          </a:p>
          <a:p>
            <a:r>
              <a:rPr lang="en-US"/>
              <a:t>Xu hướng công nghệ:</a:t>
            </a:r>
          </a:p>
          <a:p>
            <a:r>
              <a:rPr lang="en-US"/>
              <a:t>Sự phát triển của chuyển đổi số và thanh toán trực tuyến tạo ra yêu cầu tích hợp công nghệ hiện đại vào quy trình quản lý bán hàng.</a:t>
            </a:r>
          </a:p>
          <a:p>
            <a:endParaRPr lang="en-US"/>
          </a:p>
          <a:p>
            <a:r>
              <a:rPr lang="en-US"/>
              <a:t>Ứng dụng thực tế:</a:t>
            </a:r>
          </a:p>
          <a:p>
            <a:r>
              <a:rPr lang="en-US"/>
              <a:t>Hệ thống này không chỉ hỗ trợ quản lý hiệu quả mà còn cung cấp trải nghiệm tốt hơn cho khách hàng thông qua tính năng đặt hàng và thanh toán trực tuyến, từ đó tăng lợi thế cạnh tranh cho siêu thị.</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16.jpe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19.svg"/><Relationship Id="rId4" Type="http://schemas.openxmlformats.org/officeDocument/2006/relationships/image" Target="../media/image3.sv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1.png"/><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image" Target="../media/image20.jpeg"/><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image" Target="../media/image22.sv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355018" y="245767"/>
            <a:ext cx="2430062" cy="2403648"/>
          </a:xfrm>
          <a:custGeom>
            <a:avLst/>
            <a:gdLst/>
            <a:ahLst/>
            <a:cxnLst/>
            <a:rect l="l" t="t" r="r" b="b"/>
            <a:pathLst>
              <a:path w="2430062" h="2403648">
                <a:moveTo>
                  <a:pt x="0" y="0"/>
                </a:moveTo>
                <a:lnTo>
                  <a:pt x="2430062" y="0"/>
                </a:lnTo>
                <a:lnTo>
                  <a:pt x="2430062" y="2403648"/>
                </a:lnTo>
                <a:lnTo>
                  <a:pt x="0" y="240364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717113" y="121942"/>
            <a:ext cx="11665217" cy="1102680"/>
          </a:xfrm>
          <a:prstGeom prst="rect">
            <a:avLst/>
          </a:prstGeom>
        </p:spPr>
        <p:txBody>
          <a:bodyPr lIns="0" tIns="0" rIns="0" bIns="0" rtlCol="0" anchor="t">
            <a:spAutoFit/>
          </a:bodyPr>
          <a:lstStyle/>
          <a:p>
            <a:pPr algn="ctr">
              <a:lnSpc>
                <a:spcPts val="9047"/>
              </a:lnSpc>
            </a:pPr>
            <a:r>
              <a:rPr lang="en-US" sz="6462" b="1">
                <a:solidFill>
                  <a:srgbClr val="2D3E99"/>
                </a:solidFill>
                <a:latin typeface="Canva Sans Bold"/>
                <a:ea typeface="Canva Sans Bold"/>
                <a:cs typeface="Canva Sans Bold"/>
                <a:sym typeface="Canva Sans Bold"/>
              </a:rPr>
              <a:t>ĐẠI HỌC XÂY DỰNG HÀ NỘI</a:t>
            </a:r>
          </a:p>
        </p:txBody>
      </p:sp>
      <p:sp>
        <p:nvSpPr>
          <p:cNvPr id="4" name="TextBox 4"/>
          <p:cNvSpPr txBox="1"/>
          <p:nvPr/>
        </p:nvSpPr>
        <p:spPr>
          <a:xfrm>
            <a:off x="4498261" y="1207358"/>
            <a:ext cx="10102921"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a:ea typeface="Canva Sans"/>
                <a:cs typeface="Canva Sans"/>
                <a:sym typeface="Canva Sans"/>
              </a:rPr>
              <a:t>KHOA CÔNG NGHỆ THÔNG TIN</a:t>
            </a:r>
          </a:p>
        </p:txBody>
      </p:sp>
      <p:sp>
        <p:nvSpPr>
          <p:cNvPr id="5" name="TextBox 5"/>
          <p:cNvSpPr txBox="1"/>
          <p:nvPr/>
        </p:nvSpPr>
        <p:spPr>
          <a:xfrm>
            <a:off x="3972437" y="3212840"/>
            <a:ext cx="11154569" cy="1566544"/>
          </a:xfrm>
          <a:prstGeom prst="rect">
            <a:avLst/>
          </a:prstGeom>
        </p:spPr>
        <p:txBody>
          <a:bodyPr lIns="0" tIns="0" rIns="0" bIns="0" rtlCol="0" anchor="t">
            <a:spAutoFit/>
          </a:bodyPr>
          <a:lstStyle/>
          <a:p>
            <a:pPr algn="ctr">
              <a:lnSpc>
                <a:spcPts val="12880"/>
              </a:lnSpc>
            </a:pPr>
            <a:r>
              <a:rPr lang="en-US" sz="9200" b="1">
                <a:solidFill>
                  <a:srgbClr val="FF3131"/>
                </a:solidFill>
                <a:latin typeface="Canva Sans Bold"/>
                <a:ea typeface="Canva Sans Bold"/>
                <a:cs typeface="Canva Sans Bold"/>
                <a:sym typeface="Canva Sans Bold"/>
              </a:rPr>
              <a:t>ĐỒ ÁN TỐT NGHIỆP</a:t>
            </a:r>
          </a:p>
        </p:txBody>
      </p:sp>
      <p:sp>
        <p:nvSpPr>
          <p:cNvPr id="6" name="TextBox 6"/>
          <p:cNvSpPr txBox="1"/>
          <p:nvPr/>
        </p:nvSpPr>
        <p:spPr>
          <a:xfrm>
            <a:off x="4498261" y="5075742"/>
            <a:ext cx="4093171"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Sinh viên thực hiện:</a:t>
            </a:r>
          </a:p>
        </p:txBody>
      </p:sp>
      <p:sp>
        <p:nvSpPr>
          <p:cNvPr id="7" name="TextBox 7"/>
          <p:cNvSpPr txBox="1"/>
          <p:nvPr/>
        </p:nvSpPr>
        <p:spPr>
          <a:xfrm>
            <a:off x="4498261" y="5951407"/>
            <a:ext cx="142597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MSSV: </a:t>
            </a:r>
          </a:p>
        </p:txBody>
      </p:sp>
      <p:sp>
        <p:nvSpPr>
          <p:cNvPr id="8" name="TextBox 8"/>
          <p:cNvSpPr txBox="1"/>
          <p:nvPr/>
        </p:nvSpPr>
        <p:spPr>
          <a:xfrm>
            <a:off x="4498261" y="6827072"/>
            <a:ext cx="4714776"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Giảng viên hướng dẫn: </a:t>
            </a:r>
          </a:p>
        </p:txBody>
      </p:sp>
      <p:sp>
        <p:nvSpPr>
          <p:cNvPr id="9" name="TextBox 9"/>
          <p:cNvSpPr txBox="1"/>
          <p:nvPr/>
        </p:nvSpPr>
        <p:spPr>
          <a:xfrm>
            <a:off x="9213037" y="6827072"/>
            <a:ext cx="4689971"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ThS. Đào Thị Ngọc Hân</a:t>
            </a:r>
          </a:p>
        </p:txBody>
      </p:sp>
      <p:sp>
        <p:nvSpPr>
          <p:cNvPr id="10" name="TextBox 10"/>
          <p:cNvSpPr txBox="1"/>
          <p:nvPr/>
        </p:nvSpPr>
        <p:spPr>
          <a:xfrm>
            <a:off x="9213037" y="5076825"/>
            <a:ext cx="364827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Nguyễn Tiến Hiệp</a:t>
            </a:r>
          </a:p>
        </p:txBody>
      </p:sp>
      <p:sp>
        <p:nvSpPr>
          <p:cNvPr id="11" name="TextBox 11"/>
          <p:cNvSpPr txBox="1"/>
          <p:nvPr/>
        </p:nvSpPr>
        <p:spPr>
          <a:xfrm>
            <a:off x="9213037" y="5952490"/>
            <a:ext cx="1988363" cy="579307"/>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0189266</a:t>
            </a:r>
          </a:p>
        </p:txBody>
      </p:sp>
      <p:sp>
        <p:nvSpPr>
          <p:cNvPr id="12" name="TextBox 12"/>
          <p:cNvSpPr txBox="1"/>
          <p:nvPr/>
        </p:nvSpPr>
        <p:spPr>
          <a:xfrm>
            <a:off x="12861311" y="9531537"/>
            <a:ext cx="5137011" cy="404642"/>
          </a:xfrm>
          <a:prstGeom prst="rect">
            <a:avLst/>
          </a:prstGeom>
        </p:spPr>
        <p:txBody>
          <a:bodyPr lIns="0" tIns="0" rIns="0" bIns="0" rtlCol="0" anchor="t">
            <a:spAutoFit/>
          </a:bodyPr>
          <a:lstStyle/>
          <a:p>
            <a:pPr algn="ctr">
              <a:lnSpc>
                <a:spcPts val="3396"/>
              </a:lnSpc>
            </a:pPr>
            <a:r>
              <a:rPr lang="en-US" sz="2425">
                <a:solidFill>
                  <a:srgbClr val="000000"/>
                </a:solidFill>
                <a:latin typeface="Canva Sans"/>
                <a:ea typeface="Canva Sans"/>
                <a:cs typeface="Canva Sans"/>
                <a:sym typeface="Canva Sans"/>
              </a:rPr>
              <a:t>Hà Nội, ngày 13 tháng 12 năm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581437" y="2901543"/>
            <a:ext cx="4483914" cy="448391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3009693" y="3329799"/>
            <a:ext cx="3627402" cy="362740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3410277" y="3730383"/>
            <a:ext cx="2826234" cy="282623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US"/>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3849012" y="4169118"/>
            <a:ext cx="1948764" cy="194876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4273631" y="4593737"/>
            <a:ext cx="1099525" cy="1099525"/>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txBody>
            <a:bodyPr/>
            <a:lstStyle/>
            <a:p>
              <a:endParaRPr lang="en-US"/>
            </a:p>
          </p:txBody>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1082022">
            <a:off x="506504" y="4351376"/>
            <a:ext cx="4209959" cy="144009"/>
            <a:chOff x="0" y="0"/>
            <a:chExt cx="1108796" cy="37928"/>
          </a:xfrm>
        </p:grpSpPr>
        <p:sp>
          <p:nvSpPr>
            <p:cNvPr id="25" name="Freeform 25"/>
            <p:cNvSpPr/>
            <p:nvPr/>
          </p:nvSpPr>
          <p:spPr>
            <a:xfrm>
              <a:off x="0" y="0"/>
              <a:ext cx="1108796" cy="37928"/>
            </a:xfrm>
            <a:custGeom>
              <a:avLst/>
              <a:gdLst/>
              <a:ahLst/>
              <a:cxnLst/>
              <a:rect l="l" t="t" r="r" b="b"/>
              <a:pathLst>
                <a:path w="1108796" h="37928">
                  <a:moveTo>
                    <a:pt x="0" y="0"/>
                  </a:moveTo>
                  <a:lnTo>
                    <a:pt x="1108796" y="0"/>
                  </a:lnTo>
                  <a:lnTo>
                    <a:pt x="1108796" y="37928"/>
                  </a:lnTo>
                  <a:lnTo>
                    <a:pt x="0" y="37928"/>
                  </a:lnTo>
                  <a:close/>
                </a:path>
              </a:pathLst>
            </a:custGeom>
            <a:solidFill>
              <a:srgbClr val="000000"/>
            </a:solidFill>
          </p:spPr>
          <p:txBody>
            <a:bodyPr/>
            <a:lstStyle/>
            <a:p>
              <a:endParaRPr lang="en-US"/>
            </a:p>
          </p:txBody>
        </p:sp>
        <p:sp>
          <p:nvSpPr>
            <p:cNvPr id="26" name="TextBox 26"/>
            <p:cNvSpPr txBox="1"/>
            <p:nvPr/>
          </p:nvSpPr>
          <p:spPr>
            <a:xfrm>
              <a:off x="0" y="-38100"/>
              <a:ext cx="1108796" cy="76028"/>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rot="-4409723">
            <a:off x="4452357" y="4895315"/>
            <a:ext cx="429471" cy="375787"/>
            <a:chOff x="0" y="0"/>
            <a:chExt cx="812800" cy="711200"/>
          </a:xfrm>
        </p:grpSpPr>
        <p:sp>
          <p:nvSpPr>
            <p:cNvPr id="28" name="Freeform 28"/>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000000"/>
            </a:solidFill>
          </p:spPr>
          <p:txBody>
            <a:bodyPr/>
            <a:lstStyle/>
            <a:p>
              <a:endParaRPr lang="en-US"/>
            </a:p>
          </p:txBody>
        </p:sp>
        <p:sp>
          <p:nvSpPr>
            <p:cNvPr id="29" name="TextBox 29"/>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rot="1097398">
            <a:off x="550715" y="3854285"/>
            <a:ext cx="306670" cy="230002"/>
            <a:chOff x="0" y="0"/>
            <a:chExt cx="812800" cy="609600"/>
          </a:xfrm>
        </p:grpSpPr>
        <p:sp>
          <p:nvSpPr>
            <p:cNvPr id="31" name="Freeform 31"/>
            <p:cNvSpPr/>
            <p:nvPr/>
          </p:nvSpPr>
          <p:spPr>
            <a:xfrm>
              <a:off x="0" y="0"/>
              <a:ext cx="812800" cy="609600"/>
            </a:xfrm>
            <a:custGeom>
              <a:avLst/>
              <a:gdLst/>
              <a:ahLst/>
              <a:cxnLst/>
              <a:rect l="l" t="t" r="r" b="b"/>
              <a:pathLst>
                <a:path w="812800" h="609600">
                  <a:moveTo>
                    <a:pt x="203200" y="0"/>
                  </a:moveTo>
                  <a:lnTo>
                    <a:pt x="812800" y="0"/>
                  </a:lnTo>
                  <a:lnTo>
                    <a:pt x="609600" y="609600"/>
                  </a:lnTo>
                  <a:lnTo>
                    <a:pt x="0" y="609600"/>
                  </a:lnTo>
                  <a:lnTo>
                    <a:pt x="203200" y="0"/>
                  </a:lnTo>
                  <a:close/>
                </a:path>
              </a:pathLst>
            </a:custGeom>
            <a:solidFill>
              <a:srgbClr val="000000"/>
            </a:solidFill>
          </p:spPr>
          <p:txBody>
            <a:bodyPr/>
            <a:lstStyle/>
            <a:p>
              <a:endParaRPr lang="en-US"/>
            </a:p>
          </p:txBody>
        </p:sp>
        <p:sp>
          <p:nvSpPr>
            <p:cNvPr id="32" name="TextBox 32"/>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33" name="Group 33"/>
          <p:cNvGrpSpPr/>
          <p:nvPr/>
        </p:nvGrpSpPr>
        <p:grpSpPr>
          <a:xfrm rot="1081226">
            <a:off x="652549" y="3521274"/>
            <a:ext cx="308856" cy="231642"/>
            <a:chOff x="0" y="0"/>
            <a:chExt cx="812800" cy="609600"/>
          </a:xfrm>
        </p:grpSpPr>
        <p:sp>
          <p:nvSpPr>
            <p:cNvPr id="34" name="Freeform 34"/>
            <p:cNvSpPr/>
            <p:nvPr/>
          </p:nvSpPr>
          <p:spPr>
            <a:xfrm>
              <a:off x="0" y="0"/>
              <a:ext cx="812800" cy="609600"/>
            </a:xfrm>
            <a:custGeom>
              <a:avLst/>
              <a:gdLst/>
              <a:ahLst/>
              <a:cxnLst/>
              <a:rect l="l" t="t" r="r" b="b"/>
              <a:pathLst>
                <a:path w="812800" h="609600">
                  <a:moveTo>
                    <a:pt x="609600" y="0"/>
                  </a:moveTo>
                  <a:lnTo>
                    <a:pt x="0" y="0"/>
                  </a:lnTo>
                  <a:lnTo>
                    <a:pt x="203200" y="609600"/>
                  </a:lnTo>
                  <a:lnTo>
                    <a:pt x="812800" y="609600"/>
                  </a:lnTo>
                  <a:lnTo>
                    <a:pt x="609600" y="0"/>
                  </a:lnTo>
                  <a:close/>
                </a:path>
              </a:pathLst>
            </a:custGeom>
            <a:solidFill>
              <a:srgbClr val="000000"/>
            </a:solidFill>
          </p:spPr>
          <p:txBody>
            <a:bodyPr/>
            <a:lstStyle/>
            <a:p>
              <a:endParaRPr lang="en-US"/>
            </a:p>
          </p:txBody>
        </p:sp>
        <p:sp>
          <p:nvSpPr>
            <p:cNvPr id="35" name="TextBox 35"/>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704050" y="416689"/>
            <a:ext cx="4119344" cy="722909"/>
          </a:xfrm>
          <a:prstGeom prst="rect">
            <a:avLst/>
          </a:prstGeom>
        </p:spPr>
        <p:txBody>
          <a:bodyPr lIns="0" tIns="0" rIns="0" bIns="0" rtlCol="0" anchor="t">
            <a:spAutoFit/>
          </a:bodyPr>
          <a:lstStyle/>
          <a:p>
            <a:pPr algn="ctr">
              <a:lnSpc>
                <a:spcPts val="5945"/>
              </a:lnSpc>
            </a:pPr>
            <a:r>
              <a:rPr lang="en-US" sz="4246" b="1">
                <a:solidFill>
                  <a:srgbClr val="FF3131"/>
                </a:solidFill>
                <a:latin typeface="Canva Sans Bold"/>
                <a:ea typeface="Canva Sans Bold"/>
                <a:cs typeface="Canva Sans Bold"/>
                <a:sym typeface="Canva Sans Bold"/>
              </a:rPr>
              <a:t>Mục tiêu đề tài</a:t>
            </a:r>
          </a:p>
        </p:txBody>
      </p:sp>
      <p:sp>
        <p:nvSpPr>
          <p:cNvPr id="37" name="TextBox 37"/>
          <p:cNvSpPr txBox="1"/>
          <p:nvPr/>
        </p:nvSpPr>
        <p:spPr>
          <a:xfrm>
            <a:off x="8092411" y="962025"/>
            <a:ext cx="3253780" cy="580390"/>
          </a:xfrm>
          <a:prstGeom prst="rect">
            <a:avLst/>
          </a:prstGeom>
        </p:spPr>
        <p:txBody>
          <a:bodyPr lIns="0" tIns="0" rIns="0" bIns="0" rtlCol="0" anchor="t">
            <a:spAutoFit/>
          </a:bodyPr>
          <a:lstStyle/>
          <a:p>
            <a:pPr algn="ctr">
              <a:lnSpc>
                <a:spcPts val="4759"/>
              </a:lnSpc>
            </a:pPr>
            <a:r>
              <a:rPr lang="en-US" sz="3399" b="1">
                <a:solidFill>
                  <a:srgbClr val="000000"/>
                </a:solidFill>
                <a:latin typeface="Canva Sans Bold"/>
                <a:ea typeface="Canva Sans Bold"/>
                <a:cs typeface="Canva Sans Bold"/>
                <a:sym typeface="Canva Sans Bold"/>
              </a:rPr>
              <a:t>Mục tiêu chính:</a:t>
            </a:r>
          </a:p>
        </p:txBody>
      </p:sp>
      <p:sp>
        <p:nvSpPr>
          <p:cNvPr id="38" name="TextBox 38"/>
          <p:cNvSpPr txBox="1"/>
          <p:nvPr/>
        </p:nvSpPr>
        <p:spPr>
          <a:xfrm>
            <a:off x="8108705" y="1567875"/>
            <a:ext cx="7775544" cy="1417595"/>
          </a:xfrm>
          <a:prstGeom prst="rect">
            <a:avLst/>
          </a:prstGeom>
        </p:spPr>
        <p:txBody>
          <a:bodyPr lIns="0" tIns="0" rIns="0" bIns="0" rtlCol="0" anchor="t">
            <a:spAutoFit/>
          </a:bodyPr>
          <a:lstStyle/>
          <a:p>
            <a:pPr algn="l">
              <a:lnSpc>
                <a:spcPts val="3764"/>
              </a:lnSpc>
            </a:pPr>
            <a:r>
              <a:rPr lang="en-US" sz="2689">
                <a:solidFill>
                  <a:srgbClr val="000000"/>
                </a:solidFill>
                <a:latin typeface="Canva Sans"/>
                <a:ea typeface="Canva Sans"/>
                <a:cs typeface="Canva Sans"/>
                <a:sym typeface="Canva Sans"/>
              </a:rPr>
              <a:t>Xây dựng ứng dụng hỗ trợ quản lý bán hàng hiện đại, tự động hóa các quy trình để đáp ứng nhu cầu của siêu thị.</a:t>
            </a:r>
          </a:p>
        </p:txBody>
      </p:sp>
      <p:sp>
        <p:nvSpPr>
          <p:cNvPr id="39" name="TextBox 39"/>
          <p:cNvSpPr txBox="1"/>
          <p:nvPr/>
        </p:nvSpPr>
        <p:spPr>
          <a:xfrm>
            <a:off x="8108705" y="3388896"/>
            <a:ext cx="3404890" cy="580390"/>
          </a:xfrm>
          <a:prstGeom prst="rect">
            <a:avLst/>
          </a:prstGeom>
        </p:spPr>
        <p:txBody>
          <a:bodyPr lIns="0" tIns="0" rIns="0" bIns="0" rtlCol="0" anchor="t">
            <a:spAutoFit/>
          </a:bodyPr>
          <a:lstStyle/>
          <a:p>
            <a:pPr algn="ctr">
              <a:lnSpc>
                <a:spcPts val="4759"/>
              </a:lnSpc>
            </a:pPr>
            <a:r>
              <a:rPr lang="en-US" sz="3399" b="1">
                <a:solidFill>
                  <a:srgbClr val="000000"/>
                </a:solidFill>
                <a:latin typeface="Canva Sans Bold"/>
                <a:ea typeface="Canva Sans Bold"/>
                <a:cs typeface="Canva Sans Bold"/>
                <a:sym typeface="Canva Sans Bold"/>
              </a:rPr>
              <a:t>Mục tiêu cụ thể:</a:t>
            </a:r>
          </a:p>
        </p:txBody>
      </p:sp>
      <p:sp>
        <p:nvSpPr>
          <p:cNvPr id="40" name="TextBox 40"/>
          <p:cNvSpPr txBox="1"/>
          <p:nvPr/>
        </p:nvSpPr>
        <p:spPr>
          <a:xfrm>
            <a:off x="8108705" y="4069448"/>
            <a:ext cx="7775544" cy="5227595"/>
          </a:xfrm>
          <a:prstGeom prst="rect">
            <a:avLst/>
          </a:prstGeom>
        </p:spPr>
        <p:txBody>
          <a:bodyPr lIns="0" tIns="0" rIns="0" bIns="0" rtlCol="0" anchor="t">
            <a:spAutoFit/>
          </a:bodyPr>
          <a:lstStyle/>
          <a:p>
            <a:pPr algn="l">
              <a:lnSpc>
                <a:spcPts val="3764"/>
              </a:lnSpc>
            </a:pPr>
            <a:r>
              <a:rPr lang="en-US" sz="2689">
                <a:solidFill>
                  <a:srgbClr val="000000"/>
                </a:solidFill>
                <a:latin typeface="Canva Sans"/>
                <a:ea typeface="Canva Sans"/>
                <a:cs typeface="Canva Sans"/>
                <a:sym typeface="Canva Sans"/>
              </a:rPr>
              <a:t>Quản lý hiệu quả sản phẩm, khách hàng, đơn hàng, nhà cung cấp, và các chương trình khuyến mãi.</a:t>
            </a:r>
          </a:p>
          <a:p>
            <a:pPr algn="l">
              <a:lnSpc>
                <a:spcPts val="3764"/>
              </a:lnSpc>
            </a:pPr>
            <a:endParaRPr lang="en-US" sz="2689">
              <a:solidFill>
                <a:srgbClr val="000000"/>
              </a:solidFill>
              <a:latin typeface="Canva Sans"/>
              <a:ea typeface="Canva Sans"/>
              <a:cs typeface="Canva Sans"/>
              <a:sym typeface="Canva Sans"/>
            </a:endParaRPr>
          </a:p>
          <a:p>
            <a:pPr algn="l">
              <a:lnSpc>
                <a:spcPts val="3764"/>
              </a:lnSpc>
            </a:pPr>
            <a:r>
              <a:rPr lang="en-US" sz="2689">
                <a:solidFill>
                  <a:srgbClr val="000000"/>
                </a:solidFill>
                <a:latin typeface="Canva Sans"/>
                <a:ea typeface="Canva Sans"/>
                <a:cs typeface="Canva Sans"/>
                <a:sym typeface="Canva Sans"/>
              </a:rPr>
              <a:t>Tích hợp thanh toán trực tuyến (VNPay) nhằm nâng cao trải nghiệm khách hàng.</a:t>
            </a:r>
          </a:p>
          <a:p>
            <a:pPr algn="l">
              <a:lnSpc>
                <a:spcPts val="3764"/>
              </a:lnSpc>
            </a:pPr>
            <a:endParaRPr lang="en-US" sz="2689">
              <a:solidFill>
                <a:srgbClr val="000000"/>
              </a:solidFill>
              <a:latin typeface="Canva Sans"/>
              <a:ea typeface="Canva Sans"/>
              <a:cs typeface="Canva Sans"/>
              <a:sym typeface="Canva Sans"/>
            </a:endParaRPr>
          </a:p>
          <a:p>
            <a:pPr algn="l">
              <a:lnSpc>
                <a:spcPts val="3764"/>
              </a:lnSpc>
            </a:pPr>
            <a:r>
              <a:rPr lang="en-US" sz="2689">
                <a:solidFill>
                  <a:srgbClr val="000000"/>
                </a:solidFill>
                <a:latin typeface="Canva Sans"/>
                <a:ea typeface="Canva Sans"/>
                <a:cs typeface="Canva Sans"/>
                <a:sym typeface="Canva Sans"/>
              </a:rPr>
              <a:t>Cung cấp các báo cáo doanh thu, thống kê tồn kho, và dữ liệu quản lý chi tiết để hỗ trợ ra quyết định.</a:t>
            </a:r>
          </a:p>
          <a:p>
            <a:pPr algn="l">
              <a:lnSpc>
                <a:spcPts val="3764"/>
              </a:lnSpc>
            </a:pPr>
            <a:endParaRPr lang="en-US" sz="2689">
              <a:solidFill>
                <a:srgbClr val="000000"/>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1756207" y="4274503"/>
            <a:ext cx="6134058" cy="1566544"/>
          </a:xfrm>
          <a:prstGeom prst="rect">
            <a:avLst/>
          </a:prstGeom>
        </p:spPr>
        <p:txBody>
          <a:bodyPr lIns="0" tIns="0" rIns="0" bIns="0" rtlCol="0" anchor="t">
            <a:spAutoFit/>
          </a:bodyPr>
          <a:lstStyle/>
          <a:p>
            <a:pPr algn="ctr">
              <a:lnSpc>
                <a:spcPts val="12869"/>
              </a:lnSpc>
            </a:pPr>
            <a:r>
              <a:rPr lang="en-US" sz="9192">
                <a:solidFill>
                  <a:srgbClr val="163C3F"/>
                </a:solidFill>
                <a:latin typeface="League Spartan"/>
                <a:ea typeface="League Spartan"/>
                <a:cs typeface="League Spartan"/>
                <a:sym typeface="League Spartan"/>
              </a:rPr>
              <a:t>PHẦN 3</a:t>
            </a:r>
          </a:p>
        </p:txBody>
      </p:sp>
      <p:sp>
        <p:nvSpPr>
          <p:cNvPr id="8" name="TextBox 8"/>
          <p:cNvSpPr txBox="1"/>
          <p:nvPr/>
        </p:nvSpPr>
        <p:spPr>
          <a:xfrm>
            <a:off x="9703702" y="2645728"/>
            <a:ext cx="8360245" cy="4824094"/>
          </a:xfrm>
          <a:prstGeom prst="rect">
            <a:avLst/>
          </a:prstGeom>
        </p:spPr>
        <p:txBody>
          <a:bodyPr lIns="0" tIns="0" rIns="0" bIns="0" rtlCol="0" anchor="t">
            <a:spAutoFit/>
          </a:bodyPr>
          <a:lstStyle/>
          <a:p>
            <a:pPr algn="ctr">
              <a:lnSpc>
                <a:spcPts val="12880"/>
              </a:lnSpc>
            </a:pPr>
            <a:r>
              <a:rPr lang="en-US" sz="9200" b="1">
                <a:solidFill>
                  <a:srgbClr val="FF3131"/>
                </a:solidFill>
                <a:latin typeface="Canva Sans Bold"/>
                <a:ea typeface="Canva Sans Bold"/>
                <a:cs typeface="Canva Sans Bold"/>
                <a:sym typeface="Canva Sans Bold"/>
              </a:rPr>
              <a:t>Phân tích thiết kế hệ thống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408732" y="1554801"/>
            <a:ext cx="11925774" cy="7703499"/>
          </a:xfrm>
          <a:custGeom>
            <a:avLst/>
            <a:gdLst/>
            <a:ahLst/>
            <a:cxnLst/>
            <a:rect l="l" t="t" r="r" b="b"/>
            <a:pathLst>
              <a:path w="11925774" h="7703499">
                <a:moveTo>
                  <a:pt x="0" y="0"/>
                </a:moveTo>
                <a:lnTo>
                  <a:pt x="11925774" y="0"/>
                </a:lnTo>
                <a:lnTo>
                  <a:pt x="11925774" y="7703499"/>
                </a:lnTo>
                <a:lnTo>
                  <a:pt x="0" y="7703499"/>
                </a:lnTo>
                <a:lnTo>
                  <a:pt x="0" y="0"/>
                </a:lnTo>
                <a:close/>
              </a:path>
            </a:pathLst>
          </a:custGeom>
          <a:blipFill>
            <a:blip r:embed="rId9"/>
            <a:stretch>
              <a:fillRect/>
            </a:stretch>
          </a:blipFill>
        </p:spPr>
        <p:txBody>
          <a:bodyPr/>
          <a:lstStyle/>
          <a:p>
            <a:endParaRPr lang="en-US"/>
          </a:p>
        </p:txBody>
      </p:sp>
      <p:sp>
        <p:nvSpPr>
          <p:cNvPr id="10" name="TextBox 10"/>
          <p:cNvSpPr txBox="1"/>
          <p:nvPr/>
        </p:nvSpPr>
        <p:spPr>
          <a:xfrm>
            <a:off x="704050" y="416689"/>
            <a:ext cx="6752270" cy="722909"/>
          </a:xfrm>
          <a:prstGeom prst="rect">
            <a:avLst/>
          </a:prstGeom>
        </p:spPr>
        <p:txBody>
          <a:bodyPr lIns="0" tIns="0" rIns="0" bIns="0" rtlCol="0" anchor="t">
            <a:spAutoFit/>
          </a:bodyPr>
          <a:lstStyle/>
          <a:p>
            <a:pPr algn="ctr">
              <a:lnSpc>
                <a:spcPts val="5945"/>
              </a:lnSpc>
            </a:pPr>
            <a:r>
              <a:rPr lang="en-US" sz="4246" b="1">
                <a:solidFill>
                  <a:srgbClr val="FF3131"/>
                </a:solidFill>
                <a:latin typeface="Canva Sans Bold"/>
                <a:ea typeface="Canva Sans Bold"/>
                <a:cs typeface="Canva Sans Bold"/>
                <a:sym typeface="Canva Sans Bold"/>
              </a:rPr>
              <a:t>Sơ đồ usecase tổng quát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44460" y="1441156"/>
            <a:ext cx="17171837" cy="8070763"/>
          </a:xfrm>
          <a:custGeom>
            <a:avLst/>
            <a:gdLst/>
            <a:ahLst/>
            <a:cxnLst/>
            <a:rect l="l" t="t" r="r" b="b"/>
            <a:pathLst>
              <a:path w="17171837" h="8070763">
                <a:moveTo>
                  <a:pt x="0" y="0"/>
                </a:moveTo>
                <a:lnTo>
                  <a:pt x="17171837" y="0"/>
                </a:lnTo>
                <a:lnTo>
                  <a:pt x="17171837" y="8070763"/>
                </a:lnTo>
                <a:lnTo>
                  <a:pt x="0" y="8070763"/>
                </a:lnTo>
                <a:lnTo>
                  <a:pt x="0" y="0"/>
                </a:lnTo>
                <a:close/>
              </a:path>
            </a:pathLst>
          </a:custGeom>
          <a:blipFill>
            <a:blip r:embed="rId9"/>
            <a:stretch>
              <a:fillRect/>
            </a:stretch>
          </a:blipFill>
        </p:spPr>
        <p:txBody>
          <a:bodyPr/>
          <a:lstStyle/>
          <a:p>
            <a:endParaRPr lang="en-US"/>
          </a:p>
        </p:txBody>
      </p:sp>
      <p:sp>
        <p:nvSpPr>
          <p:cNvPr id="10" name="TextBox 10"/>
          <p:cNvSpPr txBox="1"/>
          <p:nvPr/>
        </p:nvSpPr>
        <p:spPr>
          <a:xfrm>
            <a:off x="704050" y="416689"/>
            <a:ext cx="3798256" cy="722909"/>
          </a:xfrm>
          <a:prstGeom prst="rect">
            <a:avLst/>
          </a:prstGeom>
        </p:spPr>
        <p:txBody>
          <a:bodyPr lIns="0" tIns="0" rIns="0" bIns="0" rtlCol="0" anchor="t">
            <a:spAutoFit/>
          </a:bodyPr>
          <a:lstStyle/>
          <a:p>
            <a:pPr algn="ctr">
              <a:lnSpc>
                <a:spcPts val="5945"/>
              </a:lnSpc>
            </a:pPr>
            <a:r>
              <a:rPr lang="en-US" sz="4246" b="1">
                <a:solidFill>
                  <a:srgbClr val="FF3131"/>
                </a:solidFill>
                <a:latin typeface="Canva Sans Bold"/>
                <a:ea typeface="Canva Sans Bold"/>
                <a:cs typeface="Canva Sans Bold"/>
                <a:sym typeface="Canva Sans Bold"/>
              </a:rPr>
              <a:t>Cơ sở dữ liệu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1756207" y="4274503"/>
            <a:ext cx="6134058" cy="1566544"/>
          </a:xfrm>
          <a:prstGeom prst="rect">
            <a:avLst/>
          </a:prstGeom>
        </p:spPr>
        <p:txBody>
          <a:bodyPr lIns="0" tIns="0" rIns="0" bIns="0" rtlCol="0" anchor="t">
            <a:spAutoFit/>
          </a:bodyPr>
          <a:lstStyle/>
          <a:p>
            <a:pPr algn="ctr">
              <a:lnSpc>
                <a:spcPts val="12869"/>
              </a:lnSpc>
            </a:pPr>
            <a:r>
              <a:rPr lang="en-US" sz="9192">
                <a:solidFill>
                  <a:srgbClr val="163C3F"/>
                </a:solidFill>
                <a:latin typeface="League Spartan"/>
                <a:ea typeface="League Spartan"/>
                <a:cs typeface="League Spartan"/>
                <a:sym typeface="League Spartan"/>
              </a:rPr>
              <a:t>PHẦN 4</a:t>
            </a:r>
          </a:p>
        </p:txBody>
      </p:sp>
      <p:sp>
        <p:nvSpPr>
          <p:cNvPr id="8" name="TextBox 8"/>
          <p:cNvSpPr txBox="1"/>
          <p:nvPr/>
        </p:nvSpPr>
        <p:spPr>
          <a:xfrm>
            <a:off x="9703702" y="3460115"/>
            <a:ext cx="8360245" cy="3195319"/>
          </a:xfrm>
          <a:prstGeom prst="rect">
            <a:avLst/>
          </a:prstGeom>
        </p:spPr>
        <p:txBody>
          <a:bodyPr lIns="0" tIns="0" rIns="0" bIns="0" rtlCol="0" anchor="t">
            <a:spAutoFit/>
          </a:bodyPr>
          <a:lstStyle/>
          <a:p>
            <a:pPr algn="ctr">
              <a:lnSpc>
                <a:spcPts val="12880"/>
              </a:lnSpc>
            </a:pPr>
            <a:r>
              <a:rPr lang="en-US" sz="9200" b="1">
                <a:solidFill>
                  <a:srgbClr val="FF3131"/>
                </a:solidFill>
                <a:latin typeface="Canva Sans Bold"/>
                <a:ea typeface="Canva Sans Bold"/>
                <a:cs typeface="Canva Sans Bold"/>
                <a:sym typeface="Canva Sans Bold"/>
              </a:rPr>
              <a:t>Demo sản phẩm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1756207" y="4274503"/>
            <a:ext cx="6134058" cy="1566544"/>
          </a:xfrm>
          <a:prstGeom prst="rect">
            <a:avLst/>
          </a:prstGeom>
        </p:spPr>
        <p:txBody>
          <a:bodyPr lIns="0" tIns="0" rIns="0" bIns="0" rtlCol="0" anchor="t">
            <a:spAutoFit/>
          </a:bodyPr>
          <a:lstStyle/>
          <a:p>
            <a:pPr algn="ctr">
              <a:lnSpc>
                <a:spcPts val="12869"/>
              </a:lnSpc>
            </a:pPr>
            <a:r>
              <a:rPr lang="en-US" sz="9192">
                <a:solidFill>
                  <a:srgbClr val="163C3F"/>
                </a:solidFill>
                <a:latin typeface="League Spartan"/>
                <a:ea typeface="League Spartan"/>
                <a:cs typeface="League Spartan"/>
                <a:sym typeface="League Spartan"/>
              </a:rPr>
              <a:t>PHẦN 5</a:t>
            </a:r>
          </a:p>
        </p:txBody>
      </p:sp>
      <p:sp>
        <p:nvSpPr>
          <p:cNvPr id="8" name="TextBox 8"/>
          <p:cNvSpPr txBox="1"/>
          <p:nvPr/>
        </p:nvSpPr>
        <p:spPr>
          <a:xfrm>
            <a:off x="9703702" y="2645728"/>
            <a:ext cx="8360245" cy="4824094"/>
          </a:xfrm>
          <a:prstGeom prst="rect">
            <a:avLst/>
          </a:prstGeom>
        </p:spPr>
        <p:txBody>
          <a:bodyPr lIns="0" tIns="0" rIns="0" bIns="0" rtlCol="0" anchor="t">
            <a:spAutoFit/>
          </a:bodyPr>
          <a:lstStyle/>
          <a:p>
            <a:pPr algn="ctr">
              <a:lnSpc>
                <a:spcPts val="12880"/>
              </a:lnSpc>
            </a:pPr>
            <a:r>
              <a:rPr lang="en-US" sz="9200" b="1">
                <a:solidFill>
                  <a:srgbClr val="FF3131"/>
                </a:solidFill>
                <a:latin typeface="Canva Sans Bold"/>
                <a:ea typeface="Canva Sans Bold"/>
                <a:cs typeface="Canva Sans Bold"/>
                <a:sym typeface="Canva Sans Bold"/>
              </a:rPr>
              <a:t>Kết luận và hướng phát triển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577004" y="1744916"/>
            <a:ext cx="6571758" cy="3867078"/>
            <a:chOff x="0" y="0"/>
            <a:chExt cx="1675035" cy="985656"/>
          </a:xfrm>
        </p:grpSpPr>
        <p:sp>
          <p:nvSpPr>
            <p:cNvPr id="10" name="Freeform 10"/>
            <p:cNvSpPr/>
            <p:nvPr/>
          </p:nvSpPr>
          <p:spPr>
            <a:xfrm>
              <a:off x="0" y="0"/>
              <a:ext cx="1675035" cy="985656"/>
            </a:xfrm>
            <a:custGeom>
              <a:avLst/>
              <a:gdLst/>
              <a:ahLst/>
              <a:cxnLst/>
              <a:rect l="l" t="t" r="r" b="b"/>
              <a:pathLst>
                <a:path w="1675035" h="985656">
                  <a:moveTo>
                    <a:pt x="0" y="0"/>
                  </a:moveTo>
                  <a:lnTo>
                    <a:pt x="1675035" y="0"/>
                  </a:lnTo>
                  <a:lnTo>
                    <a:pt x="1675035" y="985656"/>
                  </a:lnTo>
                  <a:lnTo>
                    <a:pt x="0" y="985656"/>
                  </a:lnTo>
                  <a:close/>
                </a:path>
              </a:pathLst>
            </a:custGeom>
            <a:solidFill>
              <a:srgbClr val="6FA4FF"/>
            </a:solidFill>
          </p:spPr>
          <p:txBody>
            <a:bodyPr/>
            <a:lstStyle/>
            <a:p>
              <a:endParaRPr lang="en-US"/>
            </a:p>
          </p:txBody>
        </p:sp>
        <p:sp>
          <p:nvSpPr>
            <p:cNvPr id="11" name="TextBox 11"/>
            <p:cNvSpPr txBox="1"/>
            <p:nvPr/>
          </p:nvSpPr>
          <p:spPr>
            <a:xfrm>
              <a:off x="0" y="-38100"/>
              <a:ext cx="1675035" cy="1023756"/>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704050" y="416689"/>
            <a:ext cx="3798256" cy="722909"/>
          </a:xfrm>
          <a:prstGeom prst="rect">
            <a:avLst/>
          </a:prstGeom>
        </p:spPr>
        <p:txBody>
          <a:bodyPr lIns="0" tIns="0" rIns="0" bIns="0" rtlCol="0" anchor="t">
            <a:spAutoFit/>
          </a:bodyPr>
          <a:lstStyle/>
          <a:p>
            <a:pPr algn="ctr">
              <a:lnSpc>
                <a:spcPts val="5945"/>
              </a:lnSpc>
            </a:pPr>
            <a:r>
              <a:rPr lang="en-US" sz="4246" b="1">
                <a:solidFill>
                  <a:srgbClr val="FF3131"/>
                </a:solidFill>
                <a:latin typeface="Canva Sans Bold"/>
                <a:ea typeface="Canva Sans Bold"/>
                <a:cs typeface="Canva Sans Bold"/>
                <a:sym typeface="Canva Sans Bold"/>
              </a:rPr>
              <a:t>Hạn chế</a:t>
            </a:r>
          </a:p>
        </p:txBody>
      </p:sp>
      <p:sp>
        <p:nvSpPr>
          <p:cNvPr id="13" name="TextBox 13"/>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grpSp>
        <p:nvGrpSpPr>
          <p:cNvPr id="14" name="Group 14"/>
          <p:cNvGrpSpPr/>
          <p:nvPr/>
        </p:nvGrpSpPr>
        <p:grpSpPr>
          <a:xfrm>
            <a:off x="9908136" y="2348305"/>
            <a:ext cx="6208496" cy="3646306"/>
            <a:chOff x="0" y="0"/>
            <a:chExt cx="1635159" cy="960344"/>
          </a:xfrm>
        </p:grpSpPr>
        <p:sp>
          <p:nvSpPr>
            <p:cNvPr id="15" name="Freeform 15"/>
            <p:cNvSpPr/>
            <p:nvPr/>
          </p:nvSpPr>
          <p:spPr>
            <a:xfrm>
              <a:off x="0" y="0"/>
              <a:ext cx="1635159" cy="960344"/>
            </a:xfrm>
            <a:custGeom>
              <a:avLst/>
              <a:gdLst/>
              <a:ahLst/>
              <a:cxnLst/>
              <a:rect l="l" t="t" r="r" b="b"/>
              <a:pathLst>
                <a:path w="1635159" h="960344">
                  <a:moveTo>
                    <a:pt x="0" y="0"/>
                  </a:moveTo>
                  <a:lnTo>
                    <a:pt x="1635159" y="0"/>
                  </a:lnTo>
                  <a:lnTo>
                    <a:pt x="1635159" y="960344"/>
                  </a:lnTo>
                  <a:lnTo>
                    <a:pt x="0" y="960344"/>
                  </a:lnTo>
                  <a:close/>
                </a:path>
              </a:pathLst>
            </a:custGeom>
            <a:solidFill>
              <a:srgbClr val="6FA4FF"/>
            </a:solidFill>
          </p:spPr>
          <p:txBody>
            <a:bodyPr/>
            <a:lstStyle/>
            <a:p>
              <a:endParaRPr lang="en-US"/>
            </a:p>
          </p:txBody>
        </p:sp>
        <p:sp>
          <p:nvSpPr>
            <p:cNvPr id="16" name="TextBox 16"/>
            <p:cNvSpPr txBox="1"/>
            <p:nvPr/>
          </p:nvSpPr>
          <p:spPr>
            <a:xfrm>
              <a:off x="0" y="-38100"/>
              <a:ext cx="1635159" cy="998444"/>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203577" y="2458550"/>
            <a:ext cx="4524738" cy="238061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Giao diện chưa được tối ưu tốt: ảnh hưởng đến trải nghiệm của người dùng.</a:t>
            </a:r>
          </a:p>
        </p:txBody>
      </p:sp>
      <p:sp>
        <p:nvSpPr>
          <p:cNvPr id="18" name="TextBox 18"/>
          <p:cNvSpPr txBox="1"/>
          <p:nvPr/>
        </p:nvSpPr>
        <p:spPr>
          <a:xfrm>
            <a:off x="2729932" y="1801598"/>
            <a:ext cx="4834257" cy="2457696"/>
          </a:xfrm>
          <a:prstGeom prst="rect">
            <a:avLst/>
          </a:prstGeom>
        </p:spPr>
        <p:txBody>
          <a:bodyPr lIns="0" tIns="0" rIns="0" bIns="0" rtlCol="0" anchor="t">
            <a:spAutoFit/>
          </a:bodyPr>
          <a:lstStyle/>
          <a:p>
            <a:pPr algn="l">
              <a:lnSpc>
                <a:spcPts val="4918"/>
              </a:lnSpc>
            </a:pPr>
            <a:r>
              <a:rPr lang="en-US" sz="3513">
                <a:solidFill>
                  <a:srgbClr val="000000"/>
                </a:solidFill>
                <a:latin typeface="Canva Sans"/>
                <a:ea typeface="Canva Sans"/>
                <a:cs typeface="Canva Sans"/>
                <a:sym typeface="Canva Sans"/>
              </a:rPr>
              <a:t>Phân tích thiết kế sản phẩm còn sơ sài: ảnh hưởng đến quá trình phát triển.</a:t>
            </a:r>
          </a:p>
        </p:txBody>
      </p:sp>
      <p:grpSp>
        <p:nvGrpSpPr>
          <p:cNvPr id="19" name="Group 19"/>
          <p:cNvGrpSpPr/>
          <p:nvPr/>
        </p:nvGrpSpPr>
        <p:grpSpPr>
          <a:xfrm>
            <a:off x="2525776" y="6166061"/>
            <a:ext cx="7928210" cy="3092239"/>
            <a:chOff x="0" y="0"/>
            <a:chExt cx="2088088" cy="814417"/>
          </a:xfrm>
        </p:grpSpPr>
        <p:sp>
          <p:nvSpPr>
            <p:cNvPr id="20" name="Freeform 20"/>
            <p:cNvSpPr/>
            <p:nvPr/>
          </p:nvSpPr>
          <p:spPr>
            <a:xfrm>
              <a:off x="0" y="0"/>
              <a:ext cx="2088088" cy="814417"/>
            </a:xfrm>
            <a:custGeom>
              <a:avLst/>
              <a:gdLst/>
              <a:ahLst/>
              <a:cxnLst/>
              <a:rect l="l" t="t" r="r" b="b"/>
              <a:pathLst>
                <a:path w="2088088" h="814417">
                  <a:moveTo>
                    <a:pt x="0" y="0"/>
                  </a:moveTo>
                  <a:lnTo>
                    <a:pt x="2088088" y="0"/>
                  </a:lnTo>
                  <a:lnTo>
                    <a:pt x="2088088" y="814417"/>
                  </a:lnTo>
                  <a:lnTo>
                    <a:pt x="0" y="814417"/>
                  </a:lnTo>
                  <a:close/>
                </a:path>
              </a:pathLst>
            </a:custGeom>
            <a:solidFill>
              <a:srgbClr val="6FA4FF"/>
            </a:solidFill>
          </p:spPr>
          <p:txBody>
            <a:bodyPr/>
            <a:lstStyle/>
            <a:p>
              <a:endParaRPr lang="en-US"/>
            </a:p>
          </p:txBody>
        </p:sp>
        <p:sp>
          <p:nvSpPr>
            <p:cNvPr id="21" name="TextBox 21"/>
            <p:cNvSpPr txBox="1"/>
            <p:nvPr/>
          </p:nvSpPr>
          <p:spPr>
            <a:xfrm>
              <a:off x="0" y="-38100"/>
              <a:ext cx="2088088" cy="852517"/>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2769989" y="6260092"/>
            <a:ext cx="5654678" cy="238061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Chức năng về mặt tổng thể của ứng dụng còn ít, không đạt được mục tiêu ban đầu.</a:t>
            </a:r>
          </a:p>
        </p:txBody>
      </p:sp>
      <p:sp>
        <p:nvSpPr>
          <p:cNvPr id="23" name="TextBox 23"/>
          <p:cNvSpPr txBox="1"/>
          <p:nvPr/>
        </p:nvSpPr>
        <p:spPr>
          <a:xfrm>
            <a:off x="7344421" y="3793531"/>
            <a:ext cx="1686199" cy="1627032"/>
          </a:xfrm>
          <a:prstGeom prst="rect">
            <a:avLst/>
          </a:prstGeom>
        </p:spPr>
        <p:txBody>
          <a:bodyPr lIns="0" tIns="0" rIns="0" bIns="0" rtlCol="0" anchor="t">
            <a:spAutoFit/>
          </a:bodyPr>
          <a:lstStyle/>
          <a:p>
            <a:pPr algn="ctr">
              <a:lnSpc>
                <a:spcPts val="13221"/>
              </a:lnSpc>
            </a:pPr>
            <a:r>
              <a:rPr lang="en-US" sz="9443" b="1">
                <a:solidFill>
                  <a:srgbClr val="FF0000"/>
                </a:solidFill>
                <a:latin typeface="Canva Sans Bold"/>
                <a:ea typeface="Canva Sans Bold"/>
                <a:cs typeface="Canva Sans Bold"/>
                <a:sym typeface="Canva Sans Bold"/>
              </a:rPr>
              <a:t>1</a:t>
            </a:r>
          </a:p>
        </p:txBody>
      </p:sp>
      <p:sp>
        <p:nvSpPr>
          <p:cNvPr id="24" name="TextBox 24"/>
          <p:cNvSpPr txBox="1"/>
          <p:nvPr/>
        </p:nvSpPr>
        <p:spPr>
          <a:xfrm>
            <a:off x="14198050" y="4068794"/>
            <a:ext cx="1686199" cy="1627032"/>
          </a:xfrm>
          <a:prstGeom prst="rect">
            <a:avLst/>
          </a:prstGeom>
        </p:spPr>
        <p:txBody>
          <a:bodyPr lIns="0" tIns="0" rIns="0" bIns="0" rtlCol="0" anchor="t">
            <a:spAutoFit/>
          </a:bodyPr>
          <a:lstStyle/>
          <a:p>
            <a:pPr algn="ctr">
              <a:lnSpc>
                <a:spcPts val="13221"/>
              </a:lnSpc>
            </a:pPr>
            <a:r>
              <a:rPr lang="en-US" sz="9443" b="1">
                <a:solidFill>
                  <a:srgbClr val="FF0000"/>
                </a:solidFill>
                <a:latin typeface="Canva Sans Bold"/>
                <a:ea typeface="Canva Sans Bold"/>
                <a:cs typeface="Canva Sans Bold"/>
                <a:sym typeface="Canva Sans Bold"/>
              </a:rPr>
              <a:t>2</a:t>
            </a:r>
          </a:p>
        </p:txBody>
      </p:sp>
      <p:sp>
        <p:nvSpPr>
          <p:cNvPr id="25" name="TextBox 25"/>
          <p:cNvSpPr txBox="1"/>
          <p:nvPr/>
        </p:nvSpPr>
        <p:spPr>
          <a:xfrm>
            <a:off x="8424667" y="7293237"/>
            <a:ext cx="1686199" cy="1627032"/>
          </a:xfrm>
          <a:prstGeom prst="rect">
            <a:avLst/>
          </a:prstGeom>
        </p:spPr>
        <p:txBody>
          <a:bodyPr lIns="0" tIns="0" rIns="0" bIns="0" rtlCol="0" anchor="t">
            <a:spAutoFit/>
          </a:bodyPr>
          <a:lstStyle/>
          <a:p>
            <a:pPr algn="ctr">
              <a:lnSpc>
                <a:spcPts val="13221"/>
              </a:lnSpc>
            </a:pPr>
            <a:r>
              <a:rPr lang="en-US" sz="9443" b="1">
                <a:solidFill>
                  <a:srgbClr val="FF0000"/>
                </a:solidFill>
                <a:latin typeface="Canva Sans Bold"/>
                <a:ea typeface="Canva Sans Bold"/>
                <a:cs typeface="Canva Sans Bold"/>
                <a:sym typeface="Canva Sans Bold"/>
              </a:rPr>
              <a:t>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6481775" y="1625025"/>
            <a:ext cx="9863218" cy="1990625"/>
            <a:chOff x="0" y="0"/>
            <a:chExt cx="2013645" cy="406400"/>
          </a:xfrm>
        </p:grpSpPr>
        <p:sp>
          <p:nvSpPr>
            <p:cNvPr id="10" name="Freeform 10"/>
            <p:cNvSpPr/>
            <p:nvPr/>
          </p:nvSpPr>
          <p:spPr>
            <a:xfrm>
              <a:off x="0" y="0"/>
              <a:ext cx="2013645" cy="406400"/>
            </a:xfrm>
            <a:custGeom>
              <a:avLst/>
              <a:gdLst/>
              <a:ahLst/>
              <a:cxnLst/>
              <a:rect l="l" t="t" r="r" b="b"/>
              <a:pathLst>
                <a:path w="2013645" h="406400">
                  <a:moveTo>
                    <a:pt x="1810445" y="0"/>
                  </a:moveTo>
                  <a:cubicBezTo>
                    <a:pt x="1922669" y="0"/>
                    <a:pt x="2013645" y="90976"/>
                    <a:pt x="2013645" y="203200"/>
                  </a:cubicBezTo>
                  <a:cubicBezTo>
                    <a:pt x="2013645" y="315424"/>
                    <a:pt x="1922669" y="406400"/>
                    <a:pt x="1810445" y="406400"/>
                  </a:cubicBezTo>
                  <a:lnTo>
                    <a:pt x="203200" y="406400"/>
                  </a:lnTo>
                  <a:cubicBezTo>
                    <a:pt x="90976" y="406400"/>
                    <a:pt x="0" y="315424"/>
                    <a:pt x="0" y="203200"/>
                  </a:cubicBezTo>
                  <a:cubicBezTo>
                    <a:pt x="0" y="90976"/>
                    <a:pt x="90976" y="0"/>
                    <a:pt x="203200" y="0"/>
                  </a:cubicBezTo>
                  <a:close/>
                </a:path>
              </a:pathLst>
            </a:custGeom>
            <a:solidFill>
              <a:srgbClr val="6FA4FF"/>
            </a:solidFill>
          </p:spPr>
          <p:txBody>
            <a:bodyPr/>
            <a:lstStyle/>
            <a:p>
              <a:endParaRPr lang="en-US"/>
            </a:p>
          </p:txBody>
        </p:sp>
        <p:sp>
          <p:nvSpPr>
            <p:cNvPr id="11" name="TextBox 11"/>
            <p:cNvSpPr txBox="1"/>
            <p:nvPr/>
          </p:nvSpPr>
          <p:spPr>
            <a:xfrm>
              <a:off x="0" y="-38100"/>
              <a:ext cx="2013645" cy="44450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704050" y="416689"/>
            <a:ext cx="6199116" cy="722909"/>
          </a:xfrm>
          <a:prstGeom prst="rect">
            <a:avLst/>
          </a:prstGeom>
        </p:spPr>
        <p:txBody>
          <a:bodyPr lIns="0" tIns="0" rIns="0" bIns="0" rtlCol="0" anchor="t">
            <a:spAutoFit/>
          </a:bodyPr>
          <a:lstStyle/>
          <a:p>
            <a:pPr algn="ctr">
              <a:lnSpc>
                <a:spcPts val="5945"/>
              </a:lnSpc>
            </a:pPr>
            <a:r>
              <a:rPr lang="en-US" sz="4246" b="1">
                <a:solidFill>
                  <a:srgbClr val="FF3131"/>
                </a:solidFill>
                <a:latin typeface="Canva Sans Bold"/>
                <a:ea typeface="Canva Sans Bold"/>
                <a:cs typeface="Canva Sans Bold"/>
                <a:sym typeface="Canva Sans Bold"/>
              </a:rPr>
              <a:t>Định hướng phát triển</a:t>
            </a:r>
          </a:p>
        </p:txBody>
      </p:sp>
      <p:sp>
        <p:nvSpPr>
          <p:cNvPr id="13" name="TextBox 13"/>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grpSp>
        <p:nvGrpSpPr>
          <p:cNvPr id="14" name="Group 14"/>
          <p:cNvGrpSpPr/>
          <p:nvPr/>
        </p:nvGrpSpPr>
        <p:grpSpPr>
          <a:xfrm>
            <a:off x="6481775" y="6647858"/>
            <a:ext cx="9863218" cy="1990625"/>
            <a:chOff x="0" y="0"/>
            <a:chExt cx="2013645" cy="406400"/>
          </a:xfrm>
        </p:grpSpPr>
        <p:sp>
          <p:nvSpPr>
            <p:cNvPr id="15" name="Freeform 15"/>
            <p:cNvSpPr/>
            <p:nvPr/>
          </p:nvSpPr>
          <p:spPr>
            <a:xfrm>
              <a:off x="0" y="0"/>
              <a:ext cx="2013645" cy="406400"/>
            </a:xfrm>
            <a:custGeom>
              <a:avLst/>
              <a:gdLst/>
              <a:ahLst/>
              <a:cxnLst/>
              <a:rect l="l" t="t" r="r" b="b"/>
              <a:pathLst>
                <a:path w="2013645" h="406400">
                  <a:moveTo>
                    <a:pt x="1810445" y="0"/>
                  </a:moveTo>
                  <a:cubicBezTo>
                    <a:pt x="1922669" y="0"/>
                    <a:pt x="2013645" y="90976"/>
                    <a:pt x="2013645" y="203200"/>
                  </a:cubicBezTo>
                  <a:cubicBezTo>
                    <a:pt x="2013645" y="315424"/>
                    <a:pt x="1922669" y="406400"/>
                    <a:pt x="1810445" y="406400"/>
                  </a:cubicBezTo>
                  <a:lnTo>
                    <a:pt x="203200" y="406400"/>
                  </a:lnTo>
                  <a:cubicBezTo>
                    <a:pt x="90976" y="406400"/>
                    <a:pt x="0" y="315424"/>
                    <a:pt x="0" y="203200"/>
                  </a:cubicBezTo>
                  <a:cubicBezTo>
                    <a:pt x="0" y="90976"/>
                    <a:pt x="90976" y="0"/>
                    <a:pt x="203200" y="0"/>
                  </a:cubicBezTo>
                  <a:close/>
                </a:path>
              </a:pathLst>
            </a:custGeom>
            <a:solidFill>
              <a:srgbClr val="6FA4FF"/>
            </a:solidFill>
          </p:spPr>
          <p:txBody>
            <a:bodyPr/>
            <a:lstStyle/>
            <a:p>
              <a:endParaRPr lang="en-US"/>
            </a:p>
          </p:txBody>
        </p:sp>
        <p:sp>
          <p:nvSpPr>
            <p:cNvPr id="16" name="TextBox 16"/>
            <p:cNvSpPr txBox="1"/>
            <p:nvPr/>
          </p:nvSpPr>
          <p:spPr>
            <a:xfrm>
              <a:off x="0" y="-38100"/>
              <a:ext cx="2013645" cy="444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6481775" y="4171458"/>
            <a:ext cx="9863218" cy="1990625"/>
            <a:chOff x="0" y="0"/>
            <a:chExt cx="2013645" cy="406400"/>
          </a:xfrm>
        </p:grpSpPr>
        <p:sp>
          <p:nvSpPr>
            <p:cNvPr id="18" name="Freeform 18"/>
            <p:cNvSpPr/>
            <p:nvPr/>
          </p:nvSpPr>
          <p:spPr>
            <a:xfrm>
              <a:off x="0" y="0"/>
              <a:ext cx="2013645" cy="406400"/>
            </a:xfrm>
            <a:custGeom>
              <a:avLst/>
              <a:gdLst/>
              <a:ahLst/>
              <a:cxnLst/>
              <a:rect l="l" t="t" r="r" b="b"/>
              <a:pathLst>
                <a:path w="2013645" h="406400">
                  <a:moveTo>
                    <a:pt x="1810445" y="0"/>
                  </a:moveTo>
                  <a:cubicBezTo>
                    <a:pt x="1922669" y="0"/>
                    <a:pt x="2013645" y="90976"/>
                    <a:pt x="2013645" y="203200"/>
                  </a:cubicBezTo>
                  <a:cubicBezTo>
                    <a:pt x="2013645" y="315424"/>
                    <a:pt x="1922669" y="406400"/>
                    <a:pt x="1810445" y="406400"/>
                  </a:cubicBezTo>
                  <a:lnTo>
                    <a:pt x="203200" y="406400"/>
                  </a:lnTo>
                  <a:cubicBezTo>
                    <a:pt x="90976" y="406400"/>
                    <a:pt x="0" y="315424"/>
                    <a:pt x="0" y="203200"/>
                  </a:cubicBezTo>
                  <a:cubicBezTo>
                    <a:pt x="0" y="90976"/>
                    <a:pt x="90976" y="0"/>
                    <a:pt x="203200" y="0"/>
                  </a:cubicBezTo>
                  <a:close/>
                </a:path>
              </a:pathLst>
            </a:custGeom>
            <a:solidFill>
              <a:srgbClr val="6FA4FF"/>
            </a:solidFill>
          </p:spPr>
          <p:txBody>
            <a:bodyPr/>
            <a:lstStyle/>
            <a:p>
              <a:endParaRPr lang="en-US"/>
            </a:p>
          </p:txBody>
        </p:sp>
        <p:sp>
          <p:nvSpPr>
            <p:cNvPr id="19" name="TextBox 19"/>
            <p:cNvSpPr txBox="1"/>
            <p:nvPr/>
          </p:nvSpPr>
          <p:spPr>
            <a:xfrm>
              <a:off x="0" y="-38100"/>
              <a:ext cx="2013645" cy="444500"/>
            </a:xfrm>
            <a:prstGeom prst="rect">
              <a:avLst/>
            </a:prstGeom>
          </p:spPr>
          <p:txBody>
            <a:bodyPr lIns="50800" tIns="50800" rIns="50800" bIns="50800" rtlCol="0" anchor="ctr"/>
            <a:lstStyle/>
            <a:p>
              <a:pPr algn="ctr">
                <a:lnSpc>
                  <a:spcPts val="2659"/>
                </a:lnSpc>
              </a:pPr>
              <a:endParaRPr/>
            </a:p>
          </p:txBody>
        </p:sp>
      </p:grpSp>
      <p:sp>
        <p:nvSpPr>
          <p:cNvPr id="20" name="Freeform 20"/>
          <p:cNvSpPr/>
          <p:nvPr/>
        </p:nvSpPr>
        <p:spPr>
          <a:xfrm>
            <a:off x="1894043" y="3226016"/>
            <a:ext cx="2660598" cy="3881509"/>
          </a:xfrm>
          <a:custGeom>
            <a:avLst/>
            <a:gdLst/>
            <a:ahLst/>
            <a:cxnLst/>
            <a:rect l="l" t="t" r="r" b="b"/>
            <a:pathLst>
              <a:path w="2660598" h="3881509">
                <a:moveTo>
                  <a:pt x="0" y="0"/>
                </a:moveTo>
                <a:lnTo>
                  <a:pt x="2660598" y="0"/>
                </a:lnTo>
                <a:lnTo>
                  <a:pt x="2660598" y="3881509"/>
                </a:lnTo>
                <a:lnTo>
                  <a:pt x="0" y="38815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1" name="AutoShape 21"/>
          <p:cNvSpPr/>
          <p:nvPr/>
        </p:nvSpPr>
        <p:spPr>
          <a:xfrm flipV="1">
            <a:off x="5202094" y="2639388"/>
            <a:ext cx="1312115" cy="1049347"/>
          </a:xfrm>
          <a:prstGeom prst="line">
            <a:avLst/>
          </a:prstGeom>
          <a:ln w="38100" cap="flat">
            <a:solidFill>
              <a:srgbClr val="000000"/>
            </a:solidFill>
            <a:prstDash val="solid"/>
            <a:headEnd type="oval" w="lg" len="lg"/>
            <a:tailEnd type="oval" w="lg" len="lg"/>
          </a:ln>
        </p:spPr>
        <p:txBody>
          <a:bodyPr/>
          <a:lstStyle/>
          <a:p>
            <a:endParaRPr lang="en-US"/>
          </a:p>
        </p:txBody>
      </p:sp>
      <p:sp>
        <p:nvSpPr>
          <p:cNvPr id="22" name="AutoShape 22"/>
          <p:cNvSpPr/>
          <p:nvPr/>
        </p:nvSpPr>
        <p:spPr>
          <a:xfrm flipV="1">
            <a:off x="5486400" y="5166771"/>
            <a:ext cx="995375" cy="0"/>
          </a:xfrm>
          <a:prstGeom prst="line">
            <a:avLst/>
          </a:prstGeom>
          <a:ln w="38100" cap="flat">
            <a:solidFill>
              <a:srgbClr val="000000"/>
            </a:solidFill>
            <a:prstDash val="solid"/>
            <a:headEnd type="oval" w="lg" len="lg"/>
            <a:tailEnd type="oval" w="lg" len="lg"/>
          </a:ln>
        </p:spPr>
        <p:txBody>
          <a:bodyPr/>
          <a:lstStyle/>
          <a:p>
            <a:endParaRPr lang="en-US"/>
          </a:p>
        </p:txBody>
      </p:sp>
      <p:sp>
        <p:nvSpPr>
          <p:cNvPr id="23" name="AutoShape 23"/>
          <p:cNvSpPr/>
          <p:nvPr/>
        </p:nvSpPr>
        <p:spPr>
          <a:xfrm>
            <a:off x="5202094" y="6647858"/>
            <a:ext cx="1279681" cy="995313"/>
          </a:xfrm>
          <a:prstGeom prst="line">
            <a:avLst/>
          </a:prstGeom>
          <a:ln w="38100" cap="flat">
            <a:solidFill>
              <a:srgbClr val="000000"/>
            </a:solidFill>
            <a:prstDash val="solid"/>
            <a:headEnd type="oval" w="lg" len="lg"/>
            <a:tailEnd type="oval" w="lg" len="lg"/>
          </a:ln>
        </p:spPr>
        <p:txBody>
          <a:bodyPr/>
          <a:lstStyle/>
          <a:p>
            <a:endParaRPr lang="en-US"/>
          </a:p>
        </p:txBody>
      </p:sp>
      <p:sp>
        <p:nvSpPr>
          <p:cNvPr id="24" name="TextBox 24"/>
          <p:cNvSpPr txBox="1"/>
          <p:nvPr/>
        </p:nvSpPr>
        <p:spPr>
          <a:xfrm>
            <a:off x="7263977" y="1996768"/>
            <a:ext cx="8298812"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Đầu tư nhiều thời gian hơn cho giai đoạn phân tích thiết kế sản phẩm.</a:t>
            </a:r>
          </a:p>
        </p:txBody>
      </p:sp>
      <p:sp>
        <p:nvSpPr>
          <p:cNvPr id="25" name="TextBox 25"/>
          <p:cNvSpPr txBox="1"/>
          <p:nvPr/>
        </p:nvSpPr>
        <p:spPr>
          <a:xfrm>
            <a:off x="7263977" y="4543201"/>
            <a:ext cx="8298812"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Cải thiện kỹ năng lập trình web, lập trình phía người dùng.</a:t>
            </a:r>
          </a:p>
        </p:txBody>
      </p:sp>
      <p:sp>
        <p:nvSpPr>
          <p:cNvPr id="26" name="TextBox 26"/>
          <p:cNvSpPr txBox="1"/>
          <p:nvPr/>
        </p:nvSpPr>
        <p:spPr>
          <a:xfrm>
            <a:off x="7263977" y="6719563"/>
            <a:ext cx="8298812" cy="178054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Rút kinh nghiệm cho các sản phẩm trong tương lai, đặt mục tiêu và phạm vi của ứng dụng một cách hợp lý.</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Freeform 3"/>
          <p:cNvSpPr/>
          <p:nvPr/>
        </p:nvSpPr>
        <p:spPr>
          <a:xfrm>
            <a:off x="2852388" y="2567505"/>
            <a:ext cx="12583225" cy="4987533"/>
          </a:xfrm>
          <a:custGeom>
            <a:avLst/>
            <a:gdLst/>
            <a:ahLst/>
            <a:cxnLst/>
            <a:rect l="l" t="t" r="r" b="b"/>
            <a:pathLst>
              <a:path w="12583225" h="4987533">
                <a:moveTo>
                  <a:pt x="0" y="0"/>
                </a:moveTo>
                <a:lnTo>
                  <a:pt x="12583224" y="0"/>
                </a:lnTo>
                <a:lnTo>
                  <a:pt x="12583224" y="4987533"/>
                </a:lnTo>
                <a:lnTo>
                  <a:pt x="0" y="4987533"/>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7" name="TextBox 7"/>
          <p:cNvSpPr txBox="1"/>
          <p:nvPr/>
        </p:nvSpPr>
        <p:spPr>
          <a:xfrm>
            <a:off x="1577296" y="3673126"/>
            <a:ext cx="15133407" cy="2249256"/>
          </a:xfrm>
          <a:prstGeom prst="rect">
            <a:avLst/>
          </a:prstGeom>
        </p:spPr>
        <p:txBody>
          <a:bodyPr lIns="0" tIns="0" rIns="0" bIns="0" rtlCol="0" anchor="t">
            <a:spAutoFit/>
          </a:bodyPr>
          <a:lstStyle/>
          <a:p>
            <a:pPr algn="ctr">
              <a:lnSpc>
                <a:spcPts val="18300"/>
              </a:lnSpc>
            </a:pPr>
            <a:r>
              <a:rPr lang="en-US" sz="13071">
                <a:solidFill>
                  <a:srgbClr val="163C3F"/>
                </a:solidFill>
                <a:latin typeface="League Spartan"/>
                <a:ea typeface="League Spartan"/>
                <a:cs typeface="League Spartan"/>
                <a:sym typeface="League Spartan"/>
              </a:rPr>
              <a:t>THANK YOU</a:t>
            </a:r>
          </a:p>
        </p:txBody>
      </p:sp>
      <p:sp>
        <p:nvSpPr>
          <p:cNvPr id="8" name="Freeform 8"/>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9" name="Freeform 9"/>
          <p:cNvSpPr/>
          <p:nvPr/>
        </p:nvSpPr>
        <p:spPr>
          <a:xfrm>
            <a:off x="5486400" y="6022208"/>
            <a:ext cx="7315200" cy="252707"/>
          </a:xfrm>
          <a:custGeom>
            <a:avLst/>
            <a:gdLst/>
            <a:ahLst/>
            <a:cxnLst/>
            <a:rect l="l" t="t" r="r" b="b"/>
            <a:pathLst>
              <a:path w="7315200" h="252707">
                <a:moveTo>
                  <a:pt x="0" y="0"/>
                </a:moveTo>
                <a:lnTo>
                  <a:pt x="7315200" y="0"/>
                </a:lnTo>
                <a:lnTo>
                  <a:pt x="7315200" y="252707"/>
                </a:lnTo>
                <a:lnTo>
                  <a:pt x="0" y="25270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0" name="TextBox 10"/>
          <p:cNvSpPr txBox="1"/>
          <p:nvPr/>
        </p:nvSpPr>
        <p:spPr>
          <a:xfrm>
            <a:off x="5724316" y="6669324"/>
            <a:ext cx="6839368" cy="679450"/>
          </a:xfrm>
          <a:prstGeom prst="rect">
            <a:avLst/>
          </a:prstGeom>
        </p:spPr>
        <p:txBody>
          <a:bodyPr lIns="0" tIns="0" rIns="0" bIns="0" rtlCol="0" anchor="t">
            <a:spAutoFit/>
          </a:bodyPr>
          <a:lstStyle/>
          <a:p>
            <a:pPr algn="ctr">
              <a:lnSpc>
                <a:spcPts val="5599"/>
              </a:lnSpc>
            </a:pPr>
            <a:r>
              <a:rPr lang="en-US" sz="3999">
                <a:solidFill>
                  <a:srgbClr val="000000"/>
                </a:solidFill>
                <a:latin typeface="Lato"/>
                <a:ea typeface="Lato"/>
                <a:cs typeface="Lato"/>
                <a:sym typeface="Lato"/>
              </a:rPr>
              <a:t>Nguyễn Tiến Hiệp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355018" y="245767"/>
            <a:ext cx="2430062" cy="2403648"/>
          </a:xfrm>
          <a:custGeom>
            <a:avLst/>
            <a:gdLst/>
            <a:ahLst/>
            <a:cxnLst/>
            <a:rect l="l" t="t" r="r" b="b"/>
            <a:pathLst>
              <a:path w="2430062" h="2403648">
                <a:moveTo>
                  <a:pt x="0" y="0"/>
                </a:moveTo>
                <a:lnTo>
                  <a:pt x="2430062" y="0"/>
                </a:lnTo>
                <a:lnTo>
                  <a:pt x="2430062" y="2403648"/>
                </a:lnTo>
                <a:lnTo>
                  <a:pt x="0" y="240364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717113" y="121942"/>
            <a:ext cx="11665217" cy="1102680"/>
          </a:xfrm>
          <a:prstGeom prst="rect">
            <a:avLst/>
          </a:prstGeom>
        </p:spPr>
        <p:txBody>
          <a:bodyPr lIns="0" tIns="0" rIns="0" bIns="0" rtlCol="0" anchor="t">
            <a:spAutoFit/>
          </a:bodyPr>
          <a:lstStyle/>
          <a:p>
            <a:pPr algn="ctr">
              <a:lnSpc>
                <a:spcPts val="9047"/>
              </a:lnSpc>
            </a:pPr>
            <a:r>
              <a:rPr lang="en-US" sz="6462" b="1">
                <a:solidFill>
                  <a:srgbClr val="2D3E99"/>
                </a:solidFill>
                <a:latin typeface="Canva Sans Bold"/>
                <a:ea typeface="Canva Sans Bold"/>
                <a:cs typeface="Canva Sans Bold"/>
                <a:sym typeface="Canva Sans Bold"/>
              </a:rPr>
              <a:t>ĐẠI HỌC XÂY DỰNG HÀ NỘI</a:t>
            </a:r>
          </a:p>
        </p:txBody>
      </p:sp>
      <p:sp>
        <p:nvSpPr>
          <p:cNvPr id="4" name="TextBox 4"/>
          <p:cNvSpPr txBox="1"/>
          <p:nvPr/>
        </p:nvSpPr>
        <p:spPr>
          <a:xfrm>
            <a:off x="4498261" y="1207358"/>
            <a:ext cx="10102921"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a:ea typeface="Canva Sans"/>
                <a:cs typeface="Canva Sans"/>
                <a:sym typeface="Canva Sans"/>
              </a:rPr>
              <a:t>KHOA CÔNG NGHỆ THÔNG TIN</a:t>
            </a:r>
          </a:p>
        </p:txBody>
      </p:sp>
      <p:sp>
        <p:nvSpPr>
          <p:cNvPr id="5" name="TextBox 5"/>
          <p:cNvSpPr txBox="1"/>
          <p:nvPr/>
        </p:nvSpPr>
        <p:spPr>
          <a:xfrm>
            <a:off x="2009404" y="4295543"/>
            <a:ext cx="14269191" cy="1606216"/>
          </a:xfrm>
          <a:prstGeom prst="rect">
            <a:avLst/>
          </a:prstGeom>
        </p:spPr>
        <p:txBody>
          <a:bodyPr lIns="0" tIns="0" rIns="0" bIns="0" rtlCol="0" anchor="t">
            <a:spAutoFit/>
          </a:bodyPr>
          <a:lstStyle/>
          <a:p>
            <a:pPr algn="ctr">
              <a:lnSpc>
                <a:spcPts val="6493"/>
              </a:lnSpc>
            </a:pPr>
            <a:r>
              <a:rPr lang="en-US" sz="4638" b="1" dirty="0" err="1">
                <a:solidFill>
                  <a:srgbClr val="FF3131"/>
                </a:solidFill>
                <a:latin typeface="Canva Sans Bold"/>
                <a:ea typeface="Canva Sans Bold"/>
                <a:cs typeface="Canva Sans Bold"/>
                <a:sym typeface="Canva Sans Bold"/>
              </a:rPr>
              <a:t>Đề</a:t>
            </a:r>
            <a:r>
              <a:rPr lang="en-US" sz="4638" b="1" dirty="0">
                <a:solidFill>
                  <a:srgbClr val="FF3131"/>
                </a:solidFill>
                <a:latin typeface="Canva Sans Bold"/>
                <a:ea typeface="Canva Sans Bold"/>
                <a:cs typeface="Canva Sans Bold"/>
                <a:sym typeface="Canva Sans Bold"/>
              </a:rPr>
              <a:t> </a:t>
            </a:r>
            <a:r>
              <a:rPr lang="en-US" sz="4638" b="1" dirty="0" err="1">
                <a:solidFill>
                  <a:srgbClr val="FF3131"/>
                </a:solidFill>
                <a:latin typeface="Canva Sans Bold"/>
                <a:ea typeface="Canva Sans Bold"/>
                <a:cs typeface="Canva Sans Bold"/>
                <a:sym typeface="Canva Sans Bold"/>
              </a:rPr>
              <a:t>tài</a:t>
            </a:r>
            <a:r>
              <a:rPr lang="en-US" sz="4638" b="1" dirty="0">
                <a:solidFill>
                  <a:srgbClr val="FF3131"/>
                </a:solidFill>
                <a:latin typeface="Canva Sans Bold"/>
                <a:ea typeface="Canva Sans Bold"/>
                <a:cs typeface="Canva Sans Bold"/>
                <a:sym typeface="Canva Sans Bold"/>
              </a:rPr>
              <a:t>: ỨNG DỤNG QUẢN LÝ BÁN HÀNG CHO SIÊU THỊ</a:t>
            </a:r>
          </a:p>
        </p:txBody>
      </p:sp>
      <p:sp>
        <p:nvSpPr>
          <p:cNvPr id="6" name="TextBox 6"/>
          <p:cNvSpPr txBox="1"/>
          <p:nvPr/>
        </p:nvSpPr>
        <p:spPr>
          <a:xfrm>
            <a:off x="12861311" y="9531537"/>
            <a:ext cx="5137011" cy="404642"/>
          </a:xfrm>
          <a:prstGeom prst="rect">
            <a:avLst/>
          </a:prstGeom>
        </p:spPr>
        <p:txBody>
          <a:bodyPr lIns="0" tIns="0" rIns="0" bIns="0" rtlCol="0" anchor="t">
            <a:spAutoFit/>
          </a:bodyPr>
          <a:lstStyle/>
          <a:p>
            <a:pPr algn="ctr">
              <a:lnSpc>
                <a:spcPts val="3396"/>
              </a:lnSpc>
            </a:pPr>
            <a:r>
              <a:rPr lang="en-US" sz="2425">
                <a:solidFill>
                  <a:srgbClr val="000000"/>
                </a:solidFill>
                <a:latin typeface="Canva Sans"/>
                <a:ea typeface="Canva Sans"/>
                <a:cs typeface="Canva Sans"/>
                <a:sym typeface="Canva Sans"/>
              </a:rPr>
              <a:t>Hà Nội, ngày 13 tháng 12 năm 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7" name="Group 7"/>
          <p:cNvGrpSpPr/>
          <p:nvPr/>
        </p:nvGrpSpPr>
        <p:grpSpPr>
          <a:xfrm>
            <a:off x="10904225" y="500633"/>
            <a:ext cx="4466854" cy="1530612"/>
            <a:chOff x="0" y="0"/>
            <a:chExt cx="1176455" cy="403124"/>
          </a:xfrm>
        </p:grpSpPr>
        <p:sp>
          <p:nvSpPr>
            <p:cNvPr id="8" name="Freeform 8"/>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FF5858"/>
            </a:solidFill>
          </p:spPr>
          <p:txBody>
            <a:bodyPr/>
            <a:lstStyle/>
            <a:p>
              <a:endParaRPr lang="en-US"/>
            </a:p>
          </p:txBody>
        </p:sp>
        <p:sp>
          <p:nvSpPr>
            <p:cNvPr id="9" name="TextBox 9"/>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756207" y="2439064"/>
            <a:ext cx="6134375" cy="4823951"/>
          </a:xfrm>
          <a:prstGeom prst="rect">
            <a:avLst/>
          </a:prstGeom>
        </p:spPr>
        <p:txBody>
          <a:bodyPr lIns="0" tIns="0" rIns="0" bIns="0" rtlCol="0" anchor="t">
            <a:spAutoFit/>
          </a:bodyPr>
          <a:lstStyle/>
          <a:p>
            <a:pPr algn="ctr">
              <a:lnSpc>
                <a:spcPts val="12870"/>
              </a:lnSpc>
            </a:pPr>
            <a:r>
              <a:rPr lang="en-US" sz="9192">
                <a:solidFill>
                  <a:srgbClr val="163C3F"/>
                </a:solidFill>
                <a:latin typeface="League Spartan"/>
                <a:ea typeface="League Spartan"/>
                <a:cs typeface="League Spartan"/>
                <a:sym typeface="League Spartan"/>
              </a:rPr>
              <a:t>NỘI DUNG CHÍNH </a:t>
            </a:r>
          </a:p>
        </p:txBody>
      </p:sp>
      <p:sp>
        <p:nvSpPr>
          <p:cNvPr id="11" name="TextBox 11"/>
          <p:cNvSpPr txBox="1"/>
          <p:nvPr/>
        </p:nvSpPr>
        <p:spPr>
          <a:xfrm>
            <a:off x="11050929" y="531238"/>
            <a:ext cx="4173447" cy="1384300"/>
          </a:xfrm>
          <a:prstGeom prst="rect">
            <a:avLst/>
          </a:prstGeom>
        </p:spPr>
        <p:txBody>
          <a:bodyPr lIns="0" tIns="0" rIns="0" bIns="0" rtlCol="0" anchor="t">
            <a:spAutoFit/>
          </a:bodyPr>
          <a:lstStyle/>
          <a:p>
            <a:pPr algn="ctr">
              <a:lnSpc>
                <a:spcPts val="5599"/>
              </a:lnSpc>
            </a:pPr>
            <a:r>
              <a:rPr lang="en-US" sz="3999">
                <a:solidFill>
                  <a:srgbClr val="DCE3EC"/>
                </a:solidFill>
                <a:latin typeface="Lato"/>
                <a:ea typeface="Lato"/>
                <a:cs typeface="Lato"/>
                <a:sym typeface="Lato"/>
              </a:rPr>
              <a:t>Tổng quan về đề tài</a:t>
            </a:r>
          </a:p>
        </p:txBody>
      </p:sp>
      <p:grpSp>
        <p:nvGrpSpPr>
          <p:cNvPr id="12" name="Group 12"/>
          <p:cNvGrpSpPr/>
          <p:nvPr/>
        </p:nvGrpSpPr>
        <p:grpSpPr>
          <a:xfrm>
            <a:off x="10904225" y="4378194"/>
            <a:ext cx="4466854" cy="1530612"/>
            <a:chOff x="0" y="0"/>
            <a:chExt cx="1176455" cy="403124"/>
          </a:xfrm>
        </p:grpSpPr>
        <p:sp>
          <p:nvSpPr>
            <p:cNvPr id="13" name="Freeform 13"/>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F3B6C1"/>
            </a:solidFill>
          </p:spPr>
          <p:txBody>
            <a:bodyPr/>
            <a:lstStyle/>
            <a:p>
              <a:endParaRPr lang="en-US"/>
            </a:p>
          </p:txBody>
        </p:sp>
        <p:sp>
          <p:nvSpPr>
            <p:cNvPr id="14" name="TextBox 14"/>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1057771" y="4413250"/>
            <a:ext cx="4173447" cy="1384300"/>
          </a:xfrm>
          <a:prstGeom prst="rect">
            <a:avLst/>
          </a:prstGeom>
        </p:spPr>
        <p:txBody>
          <a:bodyPr lIns="0" tIns="0" rIns="0" bIns="0" rtlCol="0" anchor="t">
            <a:spAutoFit/>
          </a:bodyPr>
          <a:lstStyle/>
          <a:p>
            <a:pPr algn="ctr">
              <a:lnSpc>
                <a:spcPts val="5599"/>
              </a:lnSpc>
            </a:pPr>
            <a:r>
              <a:rPr lang="en-US" sz="3999">
                <a:solidFill>
                  <a:srgbClr val="163C3F"/>
                </a:solidFill>
                <a:latin typeface="Lato"/>
                <a:ea typeface="Lato"/>
                <a:cs typeface="Lato"/>
                <a:sym typeface="Lato"/>
              </a:rPr>
              <a:t>Phân tích thiết kế hệ thống</a:t>
            </a:r>
          </a:p>
        </p:txBody>
      </p:sp>
      <p:grpSp>
        <p:nvGrpSpPr>
          <p:cNvPr id="16" name="Group 16"/>
          <p:cNvGrpSpPr/>
          <p:nvPr/>
        </p:nvGrpSpPr>
        <p:grpSpPr>
          <a:xfrm>
            <a:off x="10904225" y="2439414"/>
            <a:ext cx="4466854" cy="1530612"/>
            <a:chOff x="0" y="0"/>
            <a:chExt cx="1176455" cy="403124"/>
          </a:xfrm>
        </p:grpSpPr>
        <p:sp>
          <p:nvSpPr>
            <p:cNvPr id="17" name="Freeform 17"/>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1B76FF"/>
            </a:solidFill>
          </p:spPr>
          <p:txBody>
            <a:bodyPr/>
            <a:lstStyle/>
            <a:p>
              <a:endParaRPr lang="en-US"/>
            </a:p>
          </p:txBody>
        </p:sp>
        <p:sp>
          <p:nvSpPr>
            <p:cNvPr id="18" name="TextBox 18"/>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11332461" y="2474470"/>
            <a:ext cx="3624069" cy="1384300"/>
          </a:xfrm>
          <a:prstGeom prst="rect">
            <a:avLst/>
          </a:prstGeom>
        </p:spPr>
        <p:txBody>
          <a:bodyPr lIns="0" tIns="0" rIns="0" bIns="0" rtlCol="0" anchor="t">
            <a:spAutoFit/>
          </a:bodyPr>
          <a:lstStyle/>
          <a:p>
            <a:pPr algn="ctr">
              <a:lnSpc>
                <a:spcPts val="5599"/>
              </a:lnSpc>
            </a:pPr>
            <a:r>
              <a:rPr lang="en-US" sz="3999">
                <a:solidFill>
                  <a:srgbClr val="DCE3EC"/>
                </a:solidFill>
                <a:latin typeface="Lato"/>
                <a:ea typeface="Lato"/>
                <a:cs typeface="Lato"/>
                <a:sym typeface="Lato"/>
              </a:rPr>
              <a:t>Mục tiêu website</a:t>
            </a:r>
          </a:p>
        </p:txBody>
      </p:sp>
      <p:grpSp>
        <p:nvGrpSpPr>
          <p:cNvPr id="20" name="Group 20"/>
          <p:cNvGrpSpPr/>
          <p:nvPr/>
        </p:nvGrpSpPr>
        <p:grpSpPr>
          <a:xfrm>
            <a:off x="10904225" y="8260408"/>
            <a:ext cx="4466854" cy="1530612"/>
            <a:chOff x="0" y="0"/>
            <a:chExt cx="1176455" cy="403124"/>
          </a:xfrm>
        </p:grpSpPr>
        <p:sp>
          <p:nvSpPr>
            <p:cNvPr id="21" name="Freeform 21"/>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BFF3B6"/>
            </a:solidFill>
          </p:spPr>
          <p:txBody>
            <a:bodyPr/>
            <a:lstStyle/>
            <a:p>
              <a:endParaRPr lang="en-US"/>
            </a:p>
          </p:txBody>
        </p:sp>
        <p:sp>
          <p:nvSpPr>
            <p:cNvPr id="22" name="TextBox 22"/>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23" name="TextBox 23"/>
          <p:cNvSpPr txBox="1"/>
          <p:nvPr/>
        </p:nvSpPr>
        <p:spPr>
          <a:xfrm>
            <a:off x="10783082" y="8295464"/>
            <a:ext cx="4709140" cy="1384300"/>
          </a:xfrm>
          <a:prstGeom prst="rect">
            <a:avLst/>
          </a:prstGeom>
        </p:spPr>
        <p:txBody>
          <a:bodyPr lIns="0" tIns="0" rIns="0" bIns="0" rtlCol="0" anchor="t">
            <a:spAutoFit/>
          </a:bodyPr>
          <a:lstStyle/>
          <a:p>
            <a:pPr algn="ctr">
              <a:lnSpc>
                <a:spcPts val="5599"/>
              </a:lnSpc>
            </a:pPr>
            <a:r>
              <a:rPr lang="en-US" sz="3999">
                <a:solidFill>
                  <a:srgbClr val="163C3F"/>
                </a:solidFill>
                <a:latin typeface="Lato"/>
                <a:ea typeface="Lato"/>
                <a:cs typeface="Lato"/>
                <a:sym typeface="Lato"/>
              </a:rPr>
              <a:t>Kết luận và hướng phát triển</a:t>
            </a:r>
          </a:p>
        </p:txBody>
      </p:sp>
      <p:grpSp>
        <p:nvGrpSpPr>
          <p:cNvPr id="24" name="Group 24"/>
          <p:cNvGrpSpPr/>
          <p:nvPr/>
        </p:nvGrpSpPr>
        <p:grpSpPr>
          <a:xfrm>
            <a:off x="10904225" y="6318381"/>
            <a:ext cx="4466854" cy="1530612"/>
            <a:chOff x="0" y="0"/>
            <a:chExt cx="1176455" cy="403124"/>
          </a:xfrm>
        </p:grpSpPr>
        <p:sp>
          <p:nvSpPr>
            <p:cNvPr id="25" name="Freeform 25"/>
            <p:cNvSpPr/>
            <p:nvPr/>
          </p:nvSpPr>
          <p:spPr>
            <a:xfrm>
              <a:off x="0" y="0"/>
              <a:ext cx="1176455" cy="403124"/>
            </a:xfrm>
            <a:custGeom>
              <a:avLst/>
              <a:gdLst/>
              <a:ahLst/>
              <a:cxnLst/>
              <a:rect l="l" t="t" r="r" b="b"/>
              <a:pathLst>
                <a:path w="1176455" h="403124">
                  <a:moveTo>
                    <a:pt x="0" y="0"/>
                  </a:moveTo>
                  <a:lnTo>
                    <a:pt x="1176455" y="0"/>
                  </a:lnTo>
                  <a:lnTo>
                    <a:pt x="1176455" y="403124"/>
                  </a:lnTo>
                  <a:lnTo>
                    <a:pt x="0" y="403124"/>
                  </a:lnTo>
                  <a:close/>
                </a:path>
              </a:pathLst>
            </a:custGeom>
            <a:solidFill>
              <a:srgbClr val="163C3F"/>
            </a:solidFill>
          </p:spPr>
          <p:txBody>
            <a:bodyPr/>
            <a:lstStyle/>
            <a:p>
              <a:endParaRPr lang="en-US"/>
            </a:p>
          </p:txBody>
        </p:sp>
        <p:sp>
          <p:nvSpPr>
            <p:cNvPr id="26" name="TextBox 26"/>
            <p:cNvSpPr txBox="1"/>
            <p:nvPr/>
          </p:nvSpPr>
          <p:spPr>
            <a:xfrm>
              <a:off x="0" y="-38100"/>
              <a:ext cx="1176455" cy="441224"/>
            </a:xfrm>
            <a:prstGeom prst="rect">
              <a:avLst/>
            </a:prstGeom>
          </p:spPr>
          <p:txBody>
            <a:bodyPr lIns="50800" tIns="50800" rIns="50800" bIns="50800" rtlCol="0" anchor="ctr"/>
            <a:lstStyle/>
            <a:p>
              <a:pPr algn="ctr">
                <a:lnSpc>
                  <a:spcPts val="2659"/>
                </a:lnSpc>
                <a:spcBef>
                  <a:spcPct val="0"/>
                </a:spcBef>
              </a:pPr>
              <a:endParaRPr/>
            </a:p>
          </p:txBody>
        </p:sp>
      </p:grpSp>
      <p:sp>
        <p:nvSpPr>
          <p:cNvPr id="27" name="TextBox 27"/>
          <p:cNvSpPr txBox="1"/>
          <p:nvPr/>
        </p:nvSpPr>
        <p:spPr>
          <a:xfrm>
            <a:off x="11332461" y="6705862"/>
            <a:ext cx="3624069" cy="679450"/>
          </a:xfrm>
          <a:prstGeom prst="rect">
            <a:avLst/>
          </a:prstGeom>
        </p:spPr>
        <p:txBody>
          <a:bodyPr lIns="0" tIns="0" rIns="0" bIns="0" rtlCol="0" anchor="t">
            <a:spAutoFit/>
          </a:bodyPr>
          <a:lstStyle/>
          <a:p>
            <a:pPr algn="ctr">
              <a:lnSpc>
                <a:spcPts val="5599"/>
              </a:lnSpc>
            </a:pPr>
            <a:r>
              <a:rPr lang="en-US" sz="3999">
                <a:solidFill>
                  <a:srgbClr val="DCE3EC"/>
                </a:solidFill>
                <a:latin typeface="Lato"/>
                <a:ea typeface="Lato"/>
                <a:cs typeface="Lato"/>
                <a:sym typeface="Lato"/>
              </a:rPr>
              <a:t>Demo sản phẩm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1756207" y="4274503"/>
            <a:ext cx="6134058" cy="1566544"/>
          </a:xfrm>
          <a:prstGeom prst="rect">
            <a:avLst/>
          </a:prstGeom>
        </p:spPr>
        <p:txBody>
          <a:bodyPr lIns="0" tIns="0" rIns="0" bIns="0" rtlCol="0" anchor="t">
            <a:spAutoFit/>
          </a:bodyPr>
          <a:lstStyle/>
          <a:p>
            <a:pPr algn="ctr">
              <a:lnSpc>
                <a:spcPts val="12869"/>
              </a:lnSpc>
            </a:pPr>
            <a:r>
              <a:rPr lang="en-US" sz="9192">
                <a:solidFill>
                  <a:srgbClr val="163C3F"/>
                </a:solidFill>
                <a:latin typeface="League Spartan"/>
                <a:ea typeface="League Spartan"/>
                <a:cs typeface="League Spartan"/>
                <a:sym typeface="League Spartan"/>
              </a:rPr>
              <a:t>PHẦN 1</a:t>
            </a:r>
          </a:p>
        </p:txBody>
      </p:sp>
      <p:sp>
        <p:nvSpPr>
          <p:cNvPr id="8" name="TextBox 8"/>
          <p:cNvSpPr txBox="1"/>
          <p:nvPr/>
        </p:nvSpPr>
        <p:spPr>
          <a:xfrm>
            <a:off x="9703702" y="3460115"/>
            <a:ext cx="8360245" cy="3195319"/>
          </a:xfrm>
          <a:prstGeom prst="rect">
            <a:avLst/>
          </a:prstGeom>
        </p:spPr>
        <p:txBody>
          <a:bodyPr lIns="0" tIns="0" rIns="0" bIns="0" rtlCol="0" anchor="t">
            <a:spAutoFit/>
          </a:bodyPr>
          <a:lstStyle/>
          <a:p>
            <a:pPr algn="ctr">
              <a:lnSpc>
                <a:spcPts val="12880"/>
              </a:lnSpc>
            </a:pPr>
            <a:r>
              <a:rPr lang="en-US" sz="9200" b="1">
                <a:solidFill>
                  <a:srgbClr val="FF3131"/>
                </a:solidFill>
                <a:latin typeface="Canva Sans Bold"/>
                <a:ea typeface="Canva Sans Bold"/>
                <a:cs typeface="Canva Sans Bold"/>
                <a:sym typeface="Canva Sans Bold"/>
              </a:rPr>
              <a:t>Tổng quan </a:t>
            </a:r>
          </a:p>
          <a:p>
            <a:pPr algn="ctr">
              <a:lnSpc>
                <a:spcPts val="12880"/>
              </a:lnSpc>
            </a:pPr>
            <a:r>
              <a:rPr lang="en-US" sz="9200" b="1">
                <a:solidFill>
                  <a:srgbClr val="FF3131"/>
                </a:solidFill>
                <a:latin typeface="Canva Sans Bold"/>
                <a:ea typeface="Canva Sans Bold"/>
                <a:cs typeface="Canva Sans Bold"/>
                <a:sym typeface="Canva Sans Bold"/>
              </a:rPr>
              <a:t>về đề tài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9144000" y="1252552"/>
            <a:ext cx="7833329" cy="4882040"/>
          </a:xfrm>
          <a:custGeom>
            <a:avLst/>
            <a:gdLst/>
            <a:ahLst/>
            <a:cxnLst/>
            <a:rect l="l" t="t" r="r" b="b"/>
            <a:pathLst>
              <a:path w="7833329" h="4882040">
                <a:moveTo>
                  <a:pt x="0" y="0"/>
                </a:moveTo>
                <a:lnTo>
                  <a:pt x="7833329" y="0"/>
                </a:lnTo>
                <a:lnTo>
                  <a:pt x="7833329" y="4882040"/>
                </a:lnTo>
                <a:lnTo>
                  <a:pt x="0" y="4882040"/>
                </a:lnTo>
                <a:lnTo>
                  <a:pt x="0" y="0"/>
                </a:lnTo>
                <a:close/>
              </a:path>
            </a:pathLst>
          </a:custGeom>
          <a:blipFill>
            <a:blip r:embed="rId8"/>
            <a:stretch>
              <a:fillRect/>
            </a:stretch>
          </a:blipFill>
        </p:spPr>
        <p:txBody>
          <a:bodyPr/>
          <a:lstStyle/>
          <a:p>
            <a:endParaRPr lang="en-US"/>
          </a:p>
        </p:txBody>
      </p:sp>
      <p:sp>
        <p:nvSpPr>
          <p:cNvPr id="10" name="Freeform 10"/>
          <p:cNvSpPr/>
          <p:nvPr/>
        </p:nvSpPr>
        <p:spPr>
          <a:xfrm>
            <a:off x="3065430" y="5510857"/>
            <a:ext cx="5683849" cy="3734514"/>
          </a:xfrm>
          <a:custGeom>
            <a:avLst/>
            <a:gdLst/>
            <a:ahLst/>
            <a:cxnLst/>
            <a:rect l="l" t="t" r="r" b="b"/>
            <a:pathLst>
              <a:path w="5683849" h="3734514">
                <a:moveTo>
                  <a:pt x="0" y="0"/>
                </a:moveTo>
                <a:lnTo>
                  <a:pt x="5683849" y="0"/>
                </a:lnTo>
                <a:lnTo>
                  <a:pt x="5683849" y="3734515"/>
                </a:lnTo>
                <a:lnTo>
                  <a:pt x="0" y="3734515"/>
                </a:lnTo>
                <a:lnTo>
                  <a:pt x="0" y="0"/>
                </a:lnTo>
                <a:close/>
              </a:path>
            </a:pathLst>
          </a:custGeom>
          <a:blipFill>
            <a:blip r:embed="rId9"/>
            <a:stretch>
              <a:fillRect/>
            </a:stretch>
          </a:blipFill>
        </p:spPr>
        <p:txBody>
          <a:bodyPr/>
          <a:lstStyle/>
          <a:p>
            <a:endParaRPr lang="en-US"/>
          </a:p>
        </p:txBody>
      </p:sp>
      <p:sp>
        <p:nvSpPr>
          <p:cNvPr id="11" name="TextBox 11"/>
          <p:cNvSpPr txBox="1"/>
          <p:nvPr/>
        </p:nvSpPr>
        <p:spPr>
          <a:xfrm>
            <a:off x="704050" y="416689"/>
            <a:ext cx="4722760" cy="722909"/>
          </a:xfrm>
          <a:prstGeom prst="rect">
            <a:avLst/>
          </a:prstGeom>
        </p:spPr>
        <p:txBody>
          <a:bodyPr lIns="0" tIns="0" rIns="0" bIns="0" rtlCol="0" anchor="t">
            <a:spAutoFit/>
          </a:bodyPr>
          <a:lstStyle/>
          <a:p>
            <a:pPr algn="ctr">
              <a:lnSpc>
                <a:spcPts val="5945"/>
              </a:lnSpc>
            </a:pPr>
            <a:r>
              <a:rPr lang="en-US" sz="4246" b="1">
                <a:solidFill>
                  <a:srgbClr val="FF3131"/>
                </a:solidFill>
                <a:latin typeface="Canva Sans Bold"/>
                <a:ea typeface="Canva Sans Bold"/>
                <a:cs typeface="Canva Sans Bold"/>
                <a:sym typeface="Canva Sans Bold"/>
              </a:rPr>
              <a:t>Tổng quan đề tài</a:t>
            </a:r>
          </a:p>
        </p:txBody>
      </p:sp>
      <p:sp>
        <p:nvSpPr>
          <p:cNvPr id="12" name="TextBox 12"/>
          <p:cNvSpPr txBox="1"/>
          <p:nvPr/>
        </p:nvSpPr>
        <p:spPr>
          <a:xfrm>
            <a:off x="2092436" y="1577400"/>
            <a:ext cx="6787928" cy="3666757"/>
          </a:xfrm>
          <a:prstGeom prst="rect">
            <a:avLst/>
          </a:prstGeom>
        </p:spPr>
        <p:txBody>
          <a:bodyPr lIns="0" tIns="0" rIns="0" bIns="0" rtlCol="0" anchor="t">
            <a:spAutoFit/>
          </a:bodyPr>
          <a:lstStyle/>
          <a:p>
            <a:pPr algn="ctr">
              <a:lnSpc>
                <a:spcPts val="3261"/>
              </a:lnSpc>
              <a:spcBef>
                <a:spcPct val="0"/>
              </a:spcBef>
            </a:pPr>
            <a:r>
              <a:rPr lang="en-US" sz="2329">
                <a:solidFill>
                  <a:srgbClr val="000000"/>
                </a:solidFill>
                <a:latin typeface="Canva Sans"/>
                <a:ea typeface="Canva Sans"/>
                <a:cs typeface="Canva Sans"/>
                <a:sym typeface="Canva Sans"/>
              </a:rPr>
              <a:t>Trong bối cảnh các siêu thị mở rộng quy mô kinh doanh và xu hướng chuyển đổi số phát triển mạnh mẽ, nhu cầu tự động hóa quản lý bán hàng trở nên cấp thiết. Đề tài hướng tới xây dựng ứng dụng quản lý bán hàng hiện đại, tích hợp thanh toán trực tuyến, hỗ trợ quản lý sản phẩm, khách hàng, đơn hàng, và cung cấp báo cáo thống kê, đáp ứng nhu cầu của nhân viên, quản lý, và khách hàng.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459984" y="2221686"/>
            <a:ext cx="5010260" cy="1651993"/>
            <a:chOff x="0" y="0"/>
            <a:chExt cx="1319575" cy="435093"/>
          </a:xfrm>
        </p:grpSpPr>
        <p:sp>
          <p:nvSpPr>
            <p:cNvPr id="10" name="Freeform 10"/>
            <p:cNvSpPr/>
            <p:nvPr/>
          </p:nvSpPr>
          <p:spPr>
            <a:xfrm>
              <a:off x="0" y="0"/>
              <a:ext cx="1319575" cy="435093"/>
            </a:xfrm>
            <a:custGeom>
              <a:avLst/>
              <a:gdLst/>
              <a:ahLst/>
              <a:cxnLst/>
              <a:rect l="l" t="t" r="r" b="b"/>
              <a:pathLst>
                <a:path w="1319575" h="435093">
                  <a:moveTo>
                    <a:pt x="0" y="0"/>
                  </a:moveTo>
                  <a:lnTo>
                    <a:pt x="1319575" y="0"/>
                  </a:lnTo>
                  <a:lnTo>
                    <a:pt x="1319575" y="435093"/>
                  </a:lnTo>
                  <a:lnTo>
                    <a:pt x="0" y="435093"/>
                  </a:lnTo>
                  <a:close/>
                </a:path>
              </a:pathLst>
            </a:custGeom>
            <a:solidFill>
              <a:srgbClr val="1B76FF"/>
            </a:solidFill>
          </p:spPr>
          <p:txBody>
            <a:bodyPr/>
            <a:lstStyle/>
            <a:p>
              <a:endParaRPr lang="en-US"/>
            </a:p>
          </p:txBody>
        </p:sp>
        <p:sp>
          <p:nvSpPr>
            <p:cNvPr id="11" name="TextBox 11"/>
            <p:cNvSpPr txBox="1"/>
            <p:nvPr/>
          </p:nvSpPr>
          <p:spPr>
            <a:xfrm>
              <a:off x="0" y="-38100"/>
              <a:ext cx="1319575" cy="47319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5400000">
            <a:off x="716236" y="2324935"/>
            <a:ext cx="1651993" cy="1445494"/>
            <a:chOff x="0" y="0"/>
            <a:chExt cx="812800" cy="711200"/>
          </a:xfrm>
        </p:grpSpPr>
        <p:sp>
          <p:nvSpPr>
            <p:cNvPr id="13" name="Freeform 1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1B76FF"/>
            </a:solidFill>
          </p:spPr>
          <p:txBody>
            <a:bodyPr/>
            <a:lstStyle/>
            <a:p>
              <a:endParaRPr lang="en-US"/>
            </a:p>
          </p:txBody>
        </p:sp>
        <p:sp>
          <p:nvSpPr>
            <p:cNvPr id="14" name="TextBox 1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459984" y="4139250"/>
            <a:ext cx="5010260" cy="1651993"/>
            <a:chOff x="0" y="0"/>
            <a:chExt cx="1319575" cy="435093"/>
          </a:xfrm>
        </p:grpSpPr>
        <p:sp>
          <p:nvSpPr>
            <p:cNvPr id="16" name="Freeform 16"/>
            <p:cNvSpPr/>
            <p:nvPr/>
          </p:nvSpPr>
          <p:spPr>
            <a:xfrm>
              <a:off x="0" y="0"/>
              <a:ext cx="1319575" cy="435093"/>
            </a:xfrm>
            <a:custGeom>
              <a:avLst/>
              <a:gdLst/>
              <a:ahLst/>
              <a:cxnLst/>
              <a:rect l="l" t="t" r="r" b="b"/>
              <a:pathLst>
                <a:path w="1319575" h="435093">
                  <a:moveTo>
                    <a:pt x="0" y="0"/>
                  </a:moveTo>
                  <a:lnTo>
                    <a:pt x="1319575" y="0"/>
                  </a:lnTo>
                  <a:lnTo>
                    <a:pt x="1319575" y="435093"/>
                  </a:lnTo>
                  <a:lnTo>
                    <a:pt x="0" y="435093"/>
                  </a:lnTo>
                  <a:close/>
                </a:path>
              </a:pathLst>
            </a:custGeom>
            <a:solidFill>
              <a:srgbClr val="FF5858"/>
            </a:solidFill>
          </p:spPr>
          <p:txBody>
            <a:bodyPr/>
            <a:lstStyle/>
            <a:p>
              <a:endParaRPr lang="en-US"/>
            </a:p>
          </p:txBody>
        </p:sp>
        <p:sp>
          <p:nvSpPr>
            <p:cNvPr id="17" name="TextBox 17"/>
            <p:cNvSpPr txBox="1"/>
            <p:nvPr/>
          </p:nvSpPr>
          <p:spPr>
            <a:xfrm>
              <a:off x="0" y="-38100"/>
              <a:ext cx="1319575" cy="473193"/>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rot="5400000">
            <a:off x="716236" y="4242500"/>
            <a:ext cx="1651993" cy="1445494"/>
            <a:chOff x="0" y="0"/>
            <a:chExt cx="812800" cy="711200"/>
          </a:xfrm>
        </p:grpSpPr>
        <p:sp>
          <p:nvSpPr>
            <p:cNvPr id="19" name="Freeform 1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5858"/>
            </a:solidFill>
          </p:spPr>
          <p:txBody>
            <a:bodyPr/>
            <a:lstStyle/>
            <a:p>
              <a:endParaRPr lang="en-US"/>
            </a:p>
          </p:txBody>
        </p:sp>
        <p:sp>
          <p:nvSpPr>
            <p:cNvPr id="20" name="TextBox 2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2459984" y="6056814"/>
            <a:ext cx="5010260" cy="1651993"/>
            <a:chOff x="0" y="0"/>
            <a:chExt cx="1319575" cy="435093"/>
          </a:xfrm>
        </p:grpSpPr>
        <p:sp>
          <p:nvSpPr>
            <p:cNvPr id="22" name="Freeform 22"/>
            <p:cNvSpPr/>
            <p:nvPr/>
          </p:nvSpPr>
          <p:spPr>
            <a:xfrm>
              <a:off x="0" y="0"/>
              <a:ext cx="1319575" cy="435093"/>
            </a:xfrm>
            <a:custGeom>
              <a:avLst/>
              <a:gdLst/>
              <a:ahLst/>
              <a:cxnLst/>
              <a:rect l="l" t="t" r="r" b="b"/>
              <a:pathLst>
                <a:path w="1319575" h="435093">
                  <a:moveTo>
                    <a:pt x="0" y="0"/>
                  </a:moveTo>
                  <a:lnTo>
                    <a:pt x="1319575" y="0"/>
                  </a:lnTo>
                  <a:lnTo>
                    <a:pt x="1319575" y="435093"/>
                  </a:lnTo>
                  <a:lnTo>
                    <a:pt x="0" y="435093"/>
                  </a:lnTo>
                  <a:close/>
                </a:path>
              </a:pathLst>
            </a:custGeom>
            <a:solidFill>
              <a:srgbClr val="00C626"/>
            </a:solidFill>
          </p:spPr>
          <p:txBody>
            <a:bodyPr/>
            <a:lstStyle/>
            <a:p>
              <a:endParaRPr lang="en-US"/>
            </a:p>
          </p:txBody>
        </p:sp>
        <p:sp>
          <p:nvSpPr>
            <p:cNvPr id="23" name="TextBox 23"/>
            <p:cNvSpPr txBox="1"/>
            <p:nvPr/>
          </p:nvSpPr>
          <p:spPr>
            <a:xfrm>
              <a:off x="0" y="-38100"/>
              <a:ext cx="1319575" cy="473193"/>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5400000">
            <a:off x="716236" y="6160064"/>
            <a:ext cx="1651993" cy="1445494"/>
            <a:chOff x="0" y="0"/>
            <a:chExt cx="812800" cy="711200"/>
          </a:xfrm>
        </p:grpSpPr>
        <p:sp>
          <p:nvSpPr>
            <p:cNvPr id="25" name="Freeform 25"/>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0C626"/>
            </a:solidFill>
          </p:spPr>
          <p:txBody>
            <a:bodyPr/>
            <a:lstStyle/>
            <a:p>
              <a:endParaRPr lang="en-US"/>
            </a:p>
          </p:txBody>
        </p:sp>
        <p:sp>
          <p:nvSpPr>
            <p:cNvPr id="26" name="TextBox 26"/>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8786679" y="3666851"/>
            <a:ext cx="1641139" cy="551765"/>
            <a:chOff x="0" y="0"/>
            <a:chExt cx="591775" cy="198960"/>
          </a:xfrm>
        </p:grpSpPr>
        <p:sp>
          <p:nvSpPr>
            <p:cNvPr id="28" name="Freeform 28"/>
            <p:cNvSpPr/>
            <p:nvPr/>
          </p:nvSpPr>
          <p:spPr>
            <a:xfrm>
              <a:off x="0" y="0"/>
              <a:ext cx="591775" cy="198960"/>
            </a:xfrm>
            <a:custGeom>
              <a:avLst/>
              <a:gdLst/>
              <a:ahLst/>
              <a:cxnLst/>
              <a:rect l="l" t="t" r="r" b="b"/>
              <a:pathLst>
                <a:path w="591775" h="198960">
                  <a:moveTo>
                    <a:pt x="0" y="0"/>
                  </a:moveTo>
                  <a:lnTo>
                    <a:pt x="591775" y="0"/>
                  </a:lnTo>
                  <a:lnTo>
                    <a:pt x="591775" y="198960"/>
                  </a:lnTo>
                  <a:lnTo>
                    <a:pt x="0" y="198960"/>
                  </a:lnTo>
                  <a:close/>
                </a:path>
              </a:pathLst>
            </a:custGeom>
            <a:solidFill>
              <a:srgbClr val="FFF500"/>
            </a:solidFill>
          </p:spPr>
          <p:txBody>
            <a:bodyPr/>
            <a:lstStyle/>
            <a:p>
              <a:endParaRPr lang="en-US"/>
            </a:p>
          </p:txBody>
        </p:sp>
        <p:sp>
          <p:nvSpPr>
            <p:cNvPr id="29" name="TextBox 29"/>
            <p:cNvSpPr txBox="1"/>
            <p:nvPr/>
          </p:nvSpPr>
          <p:spPr>
            <a:xfrm>
              <a:off x="0" y="-38100"/>
              <a:ext cx="591775" cy="23706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rot="-5400000">
            <a:off x="9789624" y="3384314"/>
            <a:ext cx="1276388" cy="1116839"/>
            <a:chOff x="0" y="0"/>
            <a:chExt cx="812800" cy="711200"/>
          </a:xfrm>
        </p:grpSpPr>
        <p:sp>
          <p:nvSpPr>
            <p:cNvPr id="31" name="Freeform 31"/>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FFF500"/>
            </a:solidFill>
          </p:spPr>
          <p:txBody>
            <a:bodyPr/>
            <a:lstStyle/>
            <a:p>
              <a:endParaRPr lang="en-US"/>
            </a:p>
          </p:txBody>
        </p:sp>
        <p:sp>
          <p:nvSpPr>
            <p:cNvPr id="32" name="TextBox 32"/>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704050" y="416689"/>
            <a:ext cx="4722760" cy="722909"/>
          </a:xfrm>
          <a:prstGeom prst="rect">
            <a:avLst/>
          </a:prstGeom>
        </p:spPr>
        <p:txBody>
          <a:bodyPr lIns="0" tIns="0" rIns="0" bIns="0" rtlCol="0" anchor="t">
            <a:spAutoFit/>
          </a:bodyPr>
          <a:lstStyle/>
          <a:p>
            <a:pPr algn="ctr">
              <a:lnSpc>
                <a:spcPts val="5945"/>
              </a:lnSpc>
            </a:pPr>
            <a:r>
              <a:rPr lang="en-US" sz="4246" b="1">
                <a:solidFill>
                  <a:srgbClr val="FF3131"/>
                </a:solidFill>
                <a:latin typeface="Canva Sans Bold"/>
                <a:ea typeface="Canva Sans Bold"/>
                <a:cs typeface="Canva Sans Bold"/>
                <a:sym typeface="Canva Sans Bold"/>
              </a:rPr>
              <a:t>Lý do chọn đề tài</a:t>
            </a:r>
          </a:p>
        </p:txBody>
      </p:sp>
      <p:sp>
        <p:nvSpPr>
          <p:cNvPr id="34" name="TextBox 34"/>
          <p:cNvSpPr txBox="1"/>
          <p:nvPr/>
        </p:nvSpPr>
        <p:spPr>
          <a:xfrm>
            <a:off x="2672303" y="2724150"/>
            <a:ext cx="458562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Nhu cầu thực tiễn cao</a:t>
            </a:r>
          </a:p>
        </p:txBody>
      </p:sp>
      <p:sp>
        <p:nvSpPr>
          <p:cNvPr id="35" name="TextBox 35"/>
          <p:cNvSpPr txBox="1"/>
          <p:nvPr/>
        </p:nvSpPr>
        <p:spPr>
          <a:xfrm>
            <a:off x="2672303" y="4641714"/>
            <a:ext cx="458562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Xu hướng công nghệ</a:t>
            </a:r>
          </a:p>
        </p:txBody>
      </p:sp>
      <p:sp>
        <p:nvSpPr>
          <p:cNvPr id="36" name="TextBox 36"/>
          <p:cNvSpPr txBox="1"/>
          <p:nvPr/>
        </p:nvSpPr>
        <p:spPr>
          <a:xfrm>
            <a:off x="2672303" y="6559278"/>
            <a:ext cx="458562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Ứng dụng thực tế</a:t>
            </a:r>
          </a:p>
        </p:txBody>
      </p:sp>
      <p:sp>
        <p:nvSpPr>
          <p:cNvPr id="37" name="TextBox 37"/>
          <p:cNvSpPr txBox="1"/>
          <p:nvPr/>
        </p:nvSpPr>
        <p:spPr>
          <a:xfrm>
            <a:off x="11176737" y="2762885"/>
            <a:ext cx="4585622" cy="238061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Xây dựng website là giải pháp cho cả người dùng và người quản lý siêu thị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3068" y="1583919"/>
            <a:ext cx="5636605" cy="3127286"/>
          </a:xfrm>
          <a:custGeom>
            <a:avLst/>
            <a:gdLst/>
            <a:ahLst/>
            <a:cxnLst/>
            <a:rect l="l" t="t" r="r" b="b"/>
            <a:pathLst>
              <a:path w="5636605" h="3127286">
                <a:moveTo>
                  <a:pt x="0" y="0"/>
                </a:moveTo>
                <a:lnTo>
                  <a:pt x="5636605" y="0"/>
                </a:lnTo>
                <a:lnTo>
                  <a:pt x="5636605" y="3127286"/>
                </a:lnTo>
                <a:lnTo>
                  <a:pt x="0" y="3127286"/>
                </a:lnTo>
                <a:lnTo>
                  <a:pt x="0" y="0"/>
                </a:lnTo>
                <a:close/>
              </a:path>
            </a:pathLst>
          </a:custGeom>
          <a:blipFill>
            <a:blip r:embed="rId9"/>
            <a:stretch>
              <a:fillRect/>
            </a:stretch>
          </a:blipFill>
        </p:spPr>
        <p:txBody>
          <a:bodyPr/>
          <a:lstStyle/>
          <a:p>
            <a:endParaRPr lang="en-US"/>
          </a:p>
        </p:txBody>
      </p:sp>
      <p:sp>
        <p:nvSpPr>
          <p:cNvPr id="10" name="Freeform 10"/>
          <p:cNvSpPr/>
          <p:nvPr/>
        </p:nvSpPr>
        <p:spPr>
          <a:xfrm>
            <a:off x="8919673" y="1360574"/>
            <a:ext cx="7806316" cy="3573976"/>
          </a:xfrm>
          <a:custGeom>
            <a:avLst/>
            <a:gdLst/>
            <a:ahLst/>
            <a:cxnLst/>
            <a:rect l="l" t="t" r="r" b="b"/>
            <a:pathLst>
              <a:path w="7806316" h="3573976">
                <a:moveTo>
                  <a:pt x="0" y="0"/>
                </a:moveTo>
                <a:lnTo>
                  <a:pt x="7806316" y="0"/>
                </a:lnTo>
                <a:lnTo>
                  <a:pt x="7806316" y="3573976"/>
                </a:lnTo>
                <a:lnTo>
                  <a:pt x="0" y="3573976"/>
                </a:lnTo>
                <a:lnTo>
                  <a:pt x="0" y="0"/>
                </a:lnTo>
                <a:close/>
              </a:path>
            </a:pathLst>
          </a:custGeom>
          <a:blipFill>
            <a:blip r:embed="rId10"/>
            <a:stretch>
              <a:fillRect/>
            </a:stretch>
          </a:blipFill>
        </p:spPr>
        <p:txBody>
          <a:bodyPr/>
          <a:lstStyle/>
          <a:p>
            <a:endParaRPr lang="en-US"/>
          </a:p>
        </p:txBody>
      </p:sp>
      <p:sp>
        <p:nvSpPr>
          <p:cNvPr id="11" name="Freeform 11"/>
          <p:cNvSpPr/>
          <p:nvPr/>
        </p:nvSpPr>
        <p:spPr>
          <a:xfrm>
            <a:off x="8919673" y="4934550"/>
            <a:ext cx="7255683" cy="4114800"/>
          </a:xfrm>
          <a:custGeom>
            <a:avLst/>
            <a:gdLst/>
            <a:ahLst/>
            <a:cxnLst/>
            <a:rect l="l" t="t" r="r" b="b"/>
            <a:pathLst>
              <a:path w="7255683" h="4114800">
                <a:moveTo>
                  <a:pt x="0" y="0"/>
                </a:moveTo>
                <a:lnTo>
                  <a:pt x="7255683" y="0"/>
                </a:lnTo>
                <a:lnTo>
                  <a:pt x="7255683" y="4114800"/>
                </a:lnTo>
                <a:lnTo>
                  <a:pt x="0" y="4114800"/>
                </a:lnTo>
                <a:lnTo>
                  <a:pt x="0" y="0"/>
                </a:lnTo>
                <a:close/>
              </a:path>
            </a:pathLst>
          </a:custGeom>
          <a:blipFill>
            <a:blip r:embed="rId11"/>
            <a:stretch>
              <a:fillRect/>
            </a:stretch>
          </a:blipFill>
        </p:spPr>
        <p:txBody>
          <a:bodyPr/>
          <a:lstStyle/>
          <a:p>
            <a:endParaRPr lang="en-US"/>
          </a:p>
        </p:txBody>
      </p:sp>
      <p:sp>
        <p:nvSpPr>
          <p:cNvPr id="12" name="Freeform 12"/>
          <p:cNvSpPr/>
          <p:nvPr/>
        </p:nvSpPr>
        <p:spPr>
          <a:xfrm>
            <a:off x="1172954" y="4711205"/>
            <a:ext cx="7746719" cy="4323750"/>
          </a:xfrm>
          <a:custGeom>
            <a:avLst/>
            <a:gdLst/>
            <a:ahLst/>
            <a:cxnLst/>
            <a:rect l="l" t="t" r="r" b="b"/>
            <a:pathLst>
              <a:path w="7746719" h="4323750">
                <a:moveTo>
                  <a:pt x="0" y="0"/>
                </a:moveTo>
                <a:lnTo>
                  <a:pt x="7746719" y="0"/>
                </a:lnTo>
                <a:lnTo>
                  <a:pt x="7746719" y="4323750"/>
                </a:lnTo>
                <a:lnTo>
                  <a:pt x="0" y="4323750"/>
                </a:lnTo>
                <a:lnTo>
                  <a:pt x="0" y="0"/>
                </a:lnTo>
                <a:close/>
              </a:path>
            </a:pathLst>
          </a:custGeom>
          <a:blipFill>
            <a:blip r:embed="rId12"/>
            <a:stretch>
              <a:fillRect/>
            </a:stretch>
          </a:blipFill>
        </p:spPr>
        <p:txBody>
          <a:bodyPr/>
          <a:lstStyle/>
          <a:p>
            <a:endParaRPr lang="en-US"/>
          </a:p>
        </p:txBody>
      </p:sp>
      <p:sp>
        <p:nvSpPr>
          <p:cNvPr id="13" name="TextBox 13"/>
          <p:cNvSpPr txBox="1"/>
          <p:nvPr/>
        </p:nvSpPr>
        <p:spPr>
          <a:xfrm>
            <a:off x="704050" y="416689"/>
            <a:ext cx="8696554" cy="722909"/>
          </a:xfrm>
          <a:prstGeom prst="rect">
            <a:avLst/>
          </a:prstGeom>
        </p:spPr>
        <p:txBody>
          <a:bodyPr lIns="0" tIns="0" rIns="0" bIns="0" rtlCol="0" anchor="t">
            <a:spAutoFit/>
          </a:bodyPr>
          <a:lstStyle/>
          <a:p>
            <a:pPr algn="ctr">
              <a:lnSpc>
                <a:spcPts val="5945"/>
              </a:lnSpc>
            </a:pPr>
            <a:r>
              <a:rPr lang="en-US" sz="4246" b="1">
                <a:solidFill>
                  <a:srgbClr val="FF3131"/>
                </a:solidFill>
                <a:latin typeface="Canva Sans Bold"/>
                <a:ea typeface="Canva Sans Bold"/>
                <a:cs typeface="Canva Sans Bold"/>
                <a:sym typeface="Canva Sans Bold"/>
              </a:rPr>
              <a:t>Giới thiệu ngôn ngữ - framework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flipH="1">
            <a:off x="1395220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6" name="Group 6"/>
          <p:cNvGrpSpPr/>
          <p:nvPr/>
        </p:nvGrpSpPr>
        <p:grpSpPr>
          <a:xfrm>
            <a:off x="644460" y="271913"/>
            <a:ext cx="4841940" cy="1088661"/>
            <a:chOff x="0" y="0"/>
            <a:chExt cx="1275244" cy="286725"/>
          </a:xfrm>
        </p:grpSpPr>
        <p:sp>
          <p:nvSpPr>
            <p:cNvPr id="7" name="Freeform 7"/>
            <p:cNvSpPr/>
            <p:nvPr/>
          </p:nvSpPr>
          <p:spPr>
            <a:xfrm>
              <a:off x="0" y="0"/>
              <a:ext cx="1275244" cy="286725"/>
            </a:xfrm>
            <a:custGeom>
              <a:avLst/>
              <a:gdLst/>
              <a:ahLst/>
              <a:cxnLst/>
              <a:rect l="l" t="t" r="r" b="b"/>
              <a:pathLst>
                <a:path w="1275244" h="286725">
                  <a:moveTo>
                    <a:pt x="0" y="0"/>
                  </a:moveTo>
                  <a:lnTo>
                    <a:pt x="1275244" y="0"/>
                  </a:lnTo>
                  <a:lnTo>
                    <a:pt x="1275244" y="286725"/>
                  </a:lnTo>
                  <a:lnTo>
                    <a:pt x="0" y="286725"/>
                  </a:lnTo>
                  <a:close/>
                </a:path>
              </a:pathLst>
            </a:custGeom>
            <a:solidFill>
              <a:srgbClr val="DCE3EC"/>
            </a:solidFill>
          </p:spPr>
          <p:txBody>
            <a:bodyPr/>
            <a:lstStyle/>
            <a:p>
              <a:endParaRPr lang="en-US"/>
            </a:p>
          </p:txBody>
        </p:sp>
        <p:sp>
          <p:nvSpPr>
            <p:cNvPr id="8" name="TextBox 8"/>
            <p:cNvSpPr txBox="1"/>
            <p:nvPr/>
          </p:nvSpPr>
          <p:spPr>
            <a:xfrm>
              <a:off x="0" y="-38100"/>
              <a:ext cx="1275244" cy="324825"/>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906896" y="1625025"/>
            <a:ext cx="6237104" cy="1934093"/>
            <a:chOff x="0" y="0"/>
            <a:chExt cx="1685726" cy="522735"/>
          </a:xfrm>
        </p:grpSpPr>
        <p:sp>
          <p:nvSpPr>
            <p:cNvPr id="10" name="Freeform 10"/>
            <p:cNvSpPr/>
            <p:nvPr/>
          </p:nvSpPr>
          <p:spPr>
            <a:xfrm>
              <a:off x="0" y="0"/>
              <a:ext cx="1685726" cy="522735"/>
            </a:xfrm>
            <a:custGeom>
              <a:avLst/>
              <a:gdLst/>
              <a:ahLst/>
              <a:cxnLst/>
              <a:rect l="l" t="t" r="r" b="b"/>
              <a:pathLst>
                <a:path w="1685726" h="522735">
                  <a:moveTo>
                    <a:pt x="0" y="0"/>
                  </a:moveTo>
                  <a:lnTo>
                    <a:pt x="1685726" y="0"/>
                  </a:lnTo>
                  <a:lnTo>
                    <a:pt x="1685726" y="522735"/>
                  </a:lnTo>
                  <a:lnTo>
                    <a:pt x="0" y="522735"/>
                  </a:lnTo>
                  <a:close/>
                </a:path>
              </a:pathLst>
            </a:custGeom>
            <a:solidFill>
              <a:srgbClr val="FF0000"/>
            </a:solidFill>
          </p:spPr>
          <p:txBody>
            <a:bodyPr/>
            <a:lstStyle/>
            <a:p>
              <a:endParaRPr lang="en-US"/>
            </a:p>
          </p:txBody>
        </p:sp>
        <p:sp>
          <p:nvSpPr>
            <p:cNvPr id="11" name="TextBox 11"/>
            <p:cNvSpPr txBox="1"/>
            <p:nvPr/>
          </p:nvSpPr>
          <p:spPr>
            <a:xfrm>
              <a:off x="0" y="-38100"/>
              <a:ext cx="1685726" cy="560835"/>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5989545" y="4697889"/>
            <a:ext cx="6237104" cy="1847911"/>
            <a:chOff x="0" y="0"/>
            <a:chExt cx="1685726" cy="499442"/>
          </a:xfrm>
        </p:grpSpPr>
        <p:sp>
          <p:nvSpPr>
            <p:cNvPr id="13" name="Freeform 13"/>
            <p:cNvSpPr/>
            <p:nvPr/>
          </p:nvSpPr>
          <p:spPr>
            <a:xfrm>
              <a:off x="0" y="0"/>
              <a:ext cx="1685726" cy="499442"/>
            </a:xfrm>
            <a:custGeom>
              <a:avLst/>
              <a:gdLst/>
              <a:ahLst/>
              <a:cxnLst/>
              <a:rect l="l" t="t" r="r" b="b"/>
              <a:pathLst>
                <a:path w="1685726" h="499442">
                  <a:moveTo>
                    <a:pt x="0" y="0"/>
                  </a:moveTo>
                  <a:lnTo>
                    <a:pt x="1685726" y="0"/>
                  </a:lnTo>
                  <a:lnTo>
                    <a:pt x="1685726" y="499442"/>
                  </a:lnTo>
                  <a:lnTo>
                    <a:pt x="0" y="499442"/>
                  </a:lnTo>
                  <a:close/>
                </a:path>
              </a:pathLst>
            </a:custGeom>
            <a:solidFill>
              <a:srgbClr val="FF5E5E"/>
            </a:solidFill>
          </p:spPr>
          <p:txBody>
            <a:bodyPr/>
            <a:lstStyle/>
            <a:p>
              <a:endParaRPr lang="en-US"/>
            </a:p>
          </p:txBody>
        </p:sp>
        <p:sp>
          <p:nvSpPr>
            <p:cNvPr id="14" name="TextBox 14"/>
            <p:cNvSpPr txBox="1"/>
            <p:nvPr/>
          </p:nvSpPr>
          <p:spPr>
            <a:xfrm>
              <a:off x="0" y="-38100"/>
              <a:ext cx="1685726" cy="537542"/>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9933390" y="1981143"/>
            <a:ext cx="6237104" cy="1934093"/>
            <a:chOff x="0" y="0"/>
            <a:chExt cx="1685726" cy="522735"/>
          </a:xfrm>
        </p:grpSpPr>
        <p:sp>
          <p:nvSpPr>
            <p:cNvPr id="16" name="Freeform 16"/>
            <p:cNvSpPr/>
            <p:nvPr/>
          </p:nvSpPr>
          <p:spPr>
            <a:xfrm>
              <a:off x="0" y="0"/>
              <a:ext cx="1685726" cy="522735"/>
            </a:xfrm>
            <a:custGeom>
              <a:avLst/>
              <a:gdLst/>
              <a:ahLst/>
              <a:cxnLst/>
              <a:rect l="l" t="t" r="r" b="b"/>
              <a:pathLst>
                <a:path w="1685726" h="522735">
                  <a:moveTo>
                    <a:pt x="0" y="0"/>
                  </a:moveTo>
                  <a:lnTo>
                    <a:pt x="1685726" y="0"/>
                  </a:lnTo>
                  <a:lnTo>
                    <a:pt x="1685726" y="522735"/>
                  </a:lnTo>
                  <a:lnTo>
                    <a:pt x="0" y="522735"/>
                  </a:lnTo>
                  <a:close/>
                </a:path>
              </a:pathLst>
            </a:custGeom>
            <a:solidFill>
              <a:srgbClr val="C63500"/>
            </a:solidFill>
          </p:spPr>
          <p:txBody>
            <a:bodyPr/>
            <a:lstStyle/>
            <a:p>
              <a:endParaRPr lang="en-US"/>
            </a:p>
          </p:txBody>
        </p:sp>
        <p:sp>
          <p:nvSpPr>
            <p:cNvPr id="17" name="TextBox 17"/>
            <p:cNvSpPr txBox="1"/>
            <p:nvPr/>
          </p:nvSpPr>
          <p:spPr>
            <a:xfrm>
              <a:off x="0" y="-38100"/>
              <a:ext cx="1685726" cy="560835"/>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522380" y="8084364"/>
            <a:ext cx="5448241" cy="971240"/>
            <a:chOff x="0" y="0"/>
            <a:chExt cx="1434928" cy="255800"/>
          </a:xfrm>
        </p:grpSpPr>
        <p:sp>
          <p:nvSpPr>
            <p:cNvPr id="19" name="Freeform 19"/>
            <p:cNvSpPr/>
            <p:nvPr/>
          </p:nvSpPr>
          <p:spPr>
            <a:xfrm>
              <a:off x="0" y="0"/>
              <a:ext cx="1434928" cy="255800"/>
            </a:xfrm>
            <a:custGeom>
              <a:avLst/>
              <a:gdLst/>
              <a:ahLst/>
              <a:cxnLst/>
              <a:rect l="l" t="t" r="r" b="b"/>
              <a:pathLst>
                <a:path w="1434928" h="255800">
                  <a:moveTo>
                    <a:pt x="0" y="0"/>
                  </a:moveTo>
                  <a:lnTo>
                    <a:pt x="1231728" y="0"/>
                  </a:lnTo>
                  <a:lnTo>
                    <a:pt x="1434928" y="127900"/>
                  </a:lnTo>
                  <a:lnTo>
                    <a:pt x="1231728" y="255800"/>
                  </a:lnTo>
                  <a:lnTo>
                    <a:pt x="0" y="255800"/>
                  </a:lnTo>
                  <a:lnTo>
                    <a:pt x="203200" y="127900"/>
                  </a:lnTo>
                  <a:lnTo>
                    <a:pt x="0" y="0"/>
                  </a:lnTo>
                  <a:close/>
                </a:path>
              </a:pathLst>
            </a:custGeom>
            <a:solidFill>
              <a:srgbClr val="1B76FF"/>
            </a:solidFill>
          </p:spPr>
          <p:txBody>
            <a:bodyPr/>
            <a:lstStyle/>
            <a:p>
              <a:endParaRPr lang="en-US"/>
            </a:p>
          </p:txBody>
        </p:sp>
        <p:sp>
          <p:nvSpPr>
            <p:cNvPr id="20" name="TextBox 20"/>
            <p:cNvSpPr txBox="1"/>
            <p:nvPr/>
          </p:nvSpPr>
          <p:spPr>
            <a:xfrm>
              <a:off x="177800" y="-38100"/>
              <a:ext cx="1180928" cy="2939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704050" y="416689"/>
            <a:ext cx="3152470" cy="722909"/>
          </a:xfrm>
          <a:prstGeom prst="rect">
            <a:avLst/>
          </a:prstGeom>
        </p:spPr>
        <p:txBody>
          <a:bodyPr lIns="0" tIns="0" rIns="0" bIns="0" rtlCol="0" anchor="t">
            <a:spAutoFit/>
          </a:bodyPr>
          <a:lstStyle/>
          <a:p>
            <a:pPr algn="ctr">
              <a:lnSpc>
                <a:spcPts val="5945"/>
              </a:lnSpc>
            </a:pPr>
            <a:r>
              <a:rPr lang="en-US" sz="4246" b="1">
                <a:solidFill>
                  <a:srgbClr val="FF3131"/>
                </a:solidFill>
                <a:latin typeface="Canva Sans Bold"/>
                <a:ea typeface="Canva Sans Bold"/>
                <a:cs typeface="Canva Sans Bold"/>
                <a:sym typeface="Canva Sans Bold"/>
              </a:rPr>
              <a:t>Chức năng</a:t>
            </a:r>
          </a:p>
        </p:txBody>
      </p:sp>
      <p:sp>
        <p:nvSpPr>
          <p:cNvPr id="22" name="TextBox 22"/>
          <p:cNvSpPr txBox="1"/>
          <p:nvPr/>
        </p:nvSpPr>
        <p:spPr>
          <a:xfrm>
            <a:off x="3382918" y="2178708"/>
            <a:ext cx="5285059" cy="741003"/>
          </a:xfrm>
          <a:prstGeom prst="rect">
            <a:avLst/>
          </a:prstGeom>
        </p:spPr>
        <p:txBody>
          <a:bodyPr lIns="0" tIns="0" rIns="0" bIns="0" rtlCol="0" anchor="t">
            <a:spAutoFit/>
          </a:bodyPr>
          <a:lstStyle/>
          <a:p>
            <a:pPr algn="ctr">
              <a:lnSpc>
                <a:spcPts val="6071"/>
              </a:lnSpc>
            </a:pPr>
            <a:r>
              <a:rPr lang="en-US" sz="4336">
                <a:solidFill>
                  <a:srgbClr val="FFFFFF"/>
                </a:solidFill>
                <a:latin typeface="Canva Sans"/>
                <a:ea typeface="Canva Sans"/>
                <a:cs typeface="Canva Sans"/>
                <a:sym typeface="Canva Sans"/>
              </a:rPr>
              <a:t>Đăng ký, đăng nhập</a:t>
            </a:r>
          </a:p>
        </p:txBody>
      </p:sp>
      <p:sp>
        <p:nvSpPr>
          <p:cNvPr id="23" name="TextBox 23"/>
          <p:cNvSpPr txBox="1"/>
          <p:nvPr/>
        </p:nvSpPr>
        <p:spPr>
          <a:xfrm>
            <a:off x="6729853" y="5214568"/>
            <a:ext cx="5020774" cy="689185"/>
          </a:xfrm>
          <a:prstGeom prst="rect">
            <a:avLst/>
          </a:prstGeom>
        </p:spPr>
        <p:txBody>
          <a:bodyPr lIns="0" tIns="0" rIns="0" bIns="0" rtlCol="0" anchor="t">
            <a:spAutoFit/>
          </a:bodyPr>
          <a:lstStyle/>
          <a:p>
            <a:pPr algn="ctr">
              <a:lnSpc>
                <a:spcPts val="5768"/>
              </a:lnSpc>
            </a:pPr>
            <a:r>
              <a:rPr lang="en-US" sz="4120">
                <a:solidFill>
                  <a:srgbClr val="FFFFFF"/>
                </a:solidFill>
                <a:latin typeface="Canva Sans"/>
                <a:ea typeface="Canva Sans"/>
                <a:cs typeface="Canva Sans"/>
                <a:sym typeface="Canva Sans"/>
              </a:rPr>
              <a:t>Quản lý tài khoản</a:t>
            </a:r>
          </a:p>
        </p:txBody>
      </p:sp>
      <p:sp>
        <p:nvSpPr>
          <p:cNvPr id="24" name="TextBox 24"/>
          <p:cNvSpPr txBox="1"/>
          <p:nvPr/>
        </p:nvSpPr>
        <p:spPr>
          <a:xfrm>
            <a:off x="10117688" y="2308055"/>
            <a:ext cx="5868509" cy="1213595"/>
          </a:xfrm>
          <a:prstGeom prst="rect">
            <a:avLst/>
          </a:prstGeom>
        </p:spPr>
        <p:txBody>
          <a:bodyPr lIns="0" tIns="0" rIns="0" bIns="0" rtlCol="0" anchor="t">
            <a:spAutoFit/>
          </a:bodyPr>
          <a:lstStyle/>
          <a:p>
            <a:pPr algn="ctr">
              <a:lnSpc>
                <a:spcPts val="4901"/>
              </a:lnSpc>
            </a:pPr>
            <a:r>
              <a:rPr lang="en-US" sz="3501">
                <a:solidFill>
                  <a:srgbClr val="FFFFFF"/>
                </a:solidFill>
                <a:latin typeface="Canva Sans"/>
                <a:ea typeface="Canva Sans"/>
                <a:cs typeface="Canva Sans"/>
                <a:sym typeface="Canva Sans"/>
              </a:rPr>
              <a:t>Thêm vào giỏ hàng, cập nhật giỏ hàng, đặt hàng</a:t>
            </a:r>
          </a:p>
        </p:txBody>
      </p:sp>
      <p:grpSp>
        <p:nvGrpSpPr>
          <p:cNvPr id="25" name="Group 25"/>
          <p:cNvGrpSpPr/>
          <p:nvPr/>
        </p:nvGrpSpPr>
        <p:grpSpPr>
          <a:xfrm>
            <a:off x="11239290" y="8084364"/>
            <a:ext cx="5425824" cy="956668"/>
            <a:chOff x="0" y="0"/>
            <a:chExt cx="1429024" cy="251962"/>
          </a:xfrm>
        </p:grpSpPr>
        <p:sp>
          <p:nvSpPr>
            <p:cNvPr id="26" name="Freeform 26"/>
            <p:cNvSpPr/>
            <p:nvPr/>
          </p:nvSpPr>
          <p:spPr>
            <a:xfrm>
              <a:off x="0" y="0"/>
              <a:ext cx="1429024" cy="251962"/>
            </a:xfrm>
            <a:custGeom>
              <a:avLst/>
              <a:gdLst/>
              <a:ahLst/>
              <a:cxnLst/>
              <a:rect l="l" t="t" r="r" b="b"/>
              <a:pathLst>
                <a:path w="1429024" h="251962">
                  <a:moveTo>
                    <a:pt x="0" y="0"/>
                  </a:moveTo>
                  <a:lnTo>
                    <a:pt x="1225824" y="0"/>
                  </a:lnTo>
                  <a:lnTo>
                    <a:pt x="1429024" y="125981"/>
                  </a:lnTo>
                  <a:lnTo>
                    <a:pt x="1225824" y="251962"/>
                  </a:lnTo>
                  <a:lnTo>
                    <a:pt x="0" y="251962"/>
                  </a:lnTo>
                  <a:lnTo>
                    <a:pt x="203200" y="125981"/>
                  </a:lnTo>
                  <a:lnTo>
                    <a:pt x="0" y="0"/>
                  </a:lnTo>
                  <a:close/>
                </a:path>
              </a:pathLst>
            </a:custGeom>
            <a:solidFill>
              <a:srgbClr val="6FA4FF"/>
            </a:solidFill>
          </p:spPr>
          <p:txBody>
            <a:bodyPr/>
            <a:lstStyle/>
            <a:p>
              <a:endParaRPr lang="en-US"/>
            </a:p>
          </p:txBody>
        </p:sp>
        <p:sp>
          <p:nvSpPr>
            <p:cNvPr id="27" name="TextBox 27"/>
            <p:cNvSpPr txBox="1"/>
            <p:nvPr/>
          </p:nvSpPr>
          <p:spPr>
            <a:xfrm>
              <a:off x="177800" y="-38100"/>
              <a:ext cx="1175024" cy="290062"/>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6431088" y="8084364"/>
            <a:ext cx="5425824" cy="956668"/>
            <a:chOff x="0" y="0"/>
            <a:chExt cx="1429024" cy="251962"/>
          </a:xfrm>
        </p:grpSpPr>
        <p:sp>
          <p:nvSpPr>
            <p:cNvPr id="29" name="Freeform 29"/>
            <p:cNvSpPr/>
            <p:nvPr/>
          </p:nvSpPr>
          <p:spPr>
            <a:xfrm>
              <a:off x="0" y="0"/>
              <a:ext cx="1429024" cy="251962"/>
            </a:xfrm>
            <a:custGeom>
              <a:avLst/>
              <a:gdLst/>
              <a:ahLst/>
              <a:cxnLst/>
              <a:rect l="l" t="t" r="r" b="b"/>
              <a:pathLst>
                <a:path w="1429024" h="251962">
                  <a:moveTo>
                    <a:pt x="0" y="0"/>
                  </a:moveTo>
                  <a:lnTo>
                    <a:pt x="1225824" y="0"/>
                  </a:lnTo>
                  <a:lnTo>
                    <a:pt x="1429024" y="125981"/>
                  </a:lnTo>
                  <a:lnTo>
                    <a:pt x="1225824" y="251962"/>
                  </a:lnTo>
                  <a:lnTo>
                    <a:pt x="0" y="251962"/>
                  </a:lnTo>
                  <a:lnTo>
                    <a:pt x="203200" y="125981"/>
                  </a:lnTo>
                  <a:lnTo>
                    <a:pt x="0" y="0"/>
                  </a:lnTo>
                  <a:close/>
                </a:path>
              </a:pathLst>
            </a:custGeom>
            <a:solidFill>
              <a:srgbClr val="4D84FF"/>
            </a:solidFill>
          </p:spPr>
          <p:txBody>
            <a:bodyPr/>
            <a:lstStyle/>
            <a:p>
              <a:endParaRPr lang="en-US"/>
            </a:p>
          </p:txBody>
        </p:sp>
        <p:sp>
          <p:nvSpPr>
            <p:cNvPr id="30" name="TextBox 30"/>
            <p:cNvSpPr txBox="1"/>
            <p:nvPr/>
          </p:nvSpPr>
          <p:spPr>
            <a:xfrm>
              <a:off x="177800" y="-38100"/>
              <a:ext cx="1175024" cy="290062"/>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2373276" y="8283019"/>
            <a:ext cx="3746447" cy="468010"/>
          </a:xfrm>
          <a:prstGeom prst="rect">
            <a:avLst/>
          </a:prstGeom>
        </p:spPr>
        <p:txBody>
          <a:bodyPr lIns="0" tIns="0" rIns="0" bIns="0" rtlCol="0" anchor="t">
            <a:spAutoFit/>
          </a:bodyPr>
          <a:lstStyle/>
          <a:p>
            <a:pPr algn="ctr">
              <a:lnSpc>
                <a:spcPts val="3806"/>
              </a:lnSpc>
            </a:pPr>
            <a:r>
              <a:rPr lang="en-US" sz="2719">
                <a:solidFill>
                  <a:srgbClr val="FFFFFF"/>
                </a:solidFill>
                <a:latin typeface="Canva Sans"/>
                <a:ea typeface="Canva Sans"/>
                <a:cs typeface="Canva Sans"/>
                <a:sym typeface="Canva Sans"/>
              </a:rPr>
              <a:t>Tìm kiếm sản phẩm</a:t>
            </a:r>
          </a:p>
        </p:txBody>
      </p:sp>
      <p:sp>
        <p:nvSpPr>
          <p:cNvPr id="32" name="TextBox 32"/>
          <p:cNvSpPr txBox="1"/>
          <p:nvPr/>
        </p:nvSpPr>
        <p:spPr>
          <a:xfrm>
            <a:off x="7202915" y="8315212"/>
            <a:ext cx="4547712" cy="452394"/>
          </a:xfrm>
          <a:prstGeom prst="rect">
            <a:avLst/>
          </a:prstGeom>
        </p:spPr>
        <p:txBody>
          <a:bodyPr lIns="0" tIns="0" rIns="0" bIns="0" rtlCol="0" anchor="t">
            <a:spAutoFit/>
          </a:bodyPr>
          <a:lstStyle/>
          <a:p>
            <a:pPr algn="ctr">
              <a:lnSpc>
                <a:spcPts val="3662"/>
              </a:lnSpc>
            </a:pPr>
            <a:r>
              <a:rPr lang="en-US" sz="2615">
                <a:solidFill>
                  <a:srgbClr val="FFFFFF"/>
                </a:solidFill>
                <a:latin typeface="Canva Sans"/>
                <a:ea typeface="Canva Sans"/>
                <a:cs typeface="Canva Sans"/>
                <a:sym typeface="Canva Sans"/>
              </a:rPr>
              <a:t>Sản phẩm theo danh mục</a:t>
            </a:r>
          </a:p>
        </p:txBody>
      </p:sp>
      <p:sp>
        <p:nvSpPr>
          <p:cNvPr id="33" name="TextBox 33"/>
          <p:cNvSpPr txBox="1"/>
          <p:nvPr/>
        </p:nvSpPr>
        <p:spPr>
          <a:xfrm>
            <a:off x="12085512" y="8269824"/>
            <a:ext cx="3987085" cy="494400"/>
          </a:xfrm>
          <a:prstGeom prst="rect">
            <a:avLst/>
          </a:prstGeom>
        </p:spPr>
        <p:txBody>
          <a:bodyPr lIns="0" tIns="0" rIns="0" bIns="0" rtlCol="0" anchor="t">
            <a:spAutoFit/>
          </a:bodyPr>
          <a:lstStyle/>
          <a:p>
            <a:pPr algn="ctr">
              <a:lnSpc>
                <a:spcPts val="4051"/>
              </a:lnSpc>
            </a:pPr>
            <a:r>
              <a:rPr lang="en-US" sz="2893">
                <a:solidFill>
                  <a:srgbClr val="FFFFFF"/>
                </a:solidFill>
                <a:latin typeface="Canva Sans"/>
                <a:ea typeface="Canva Sans"/>
                <a:cs typeface="Canva Sans"/>
                <a:sym typeface="Canva Sans"/>
              </a:rPr>
              <a:t>Xem chi tiết sản phẩm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732365" y="-561924"/>
            <a:ext cx="5555759" cy="4373898"/>
          </a:xfrm>
          <a:custGeom>
            <a:avLst/>
            <a:gdLst/>
            <a:ahLst/>
            <a:cxnLst/>
            <a:rect l="l" t="t" r="r" b="b"/>
            <a:pathLst>
              <a:path w="5555759" h="4373898">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2226649" y="7708808"/>
            <a:ext cx="7315200" cy="3098985"/>
          </a:xfrm>
          <a:custGeom>
            <a:avLst/>
            <a:gdLst/>
            <a:ahLst/>
            <a:cxnLst/>
            <a:rect l="l" t="t" r="r" b="b"/>
            <a:pathLst>
              <a:path w="7315200" h="3098985">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rot="-5400000">
            <a:off x="5486400" y="5017147"/>
            <a:ext cx="7315200" cy="252707"/>
          </a:xfrm>
          <a:custGeom>
            <a:avLst/>
            <a:gdLst/>
            <a:ahLst/>
            <a:cxnLst/>
            <a:rect l="l" t="t" r="r" b="b"/>
            <a:pathLst>
              <a:path w="7315200" h="252707">
                <a:moveTo>
                  <a:pt x="0" y="0"/>
                </a:moveTo>
                <a:lnTo>
                  <a:pt x="7315200" y="0"/>
                </a:lnTo>
                <a:lnTo>
                  <a:pt x="7315200" y="252706"/>
                </a:lnTo>
                <a:lnTo>
                  <a:pt x="0" y="2527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1756207" y="4274503"/>
            <a:ext cx="6134058" cy="1566544"/>
          </a:xfrm>
          <a:prstGeom prst="rect">
            <a:avLst/>
          </a:prstGeom>
        </p:spPr>
        <p:txBody>
          <a:bodyPr lIns="0" tIns="0" rIns="0" bIns="0" rtlCol="0" anchor="t">
            <a:spAutoFit/>
          </a:bodyPr>
          <a:lstStyle/>
          <a:p>
            <a:pPr algn="ctr">
              <a:lnSpc>
                <a:spcPts val="12869"/>
              </a:lnSpc>
            </a:pPr>
            <a:r>
              <a:rPr lang="en-US" sz="9192">
                <a:solidFill>
                  <a:srgbClr val="163C3F"/>
                </a:solidFill>
                <a:latin typeface="League Spartan"/>
                <a:ea typeface="League Spartan"/>
                <a:cs typeface="League Spartan"/>
                <a:sym typeface="League Spartan"/>
              </a:rPr>
              <a:t>PHẦN 2</a:t>
            </a:r>
          </a:p>
        </p:txBody>
      </p:sp>
      <p:sp>
        <p:nvSpPr>
          <p:cNvPr id="8" name="TextBox 8"/>
          <p:cNvSpPr txBox="1"/>
          <p:nvPr/>
        </p:nvSpPr>
        <p:spPr>
          <a:xfrm>
            <a:off x="9703702" y="3460115"/>
            <a:ext cx="8360245" cy="3195319"/>
          </a:xfrm>
          <a:prstGeom prst="rect">
            <a:avLst/>
          </a:prstGeom>
        </p:spPr>
        <p:txBody>
          <a:bodyPr lIns="0" tIns="0" rIns="0" bIns="0" rtlCol="0" anchor="t">
            <a:spAutoFit/>
          </a:bodyPr>
          <a:lstStyle/>
          <a:p>
            <a:pPr algn="ctr">
              <a:lnSpc>
                <a:spcPts val="12880"/>
              </a:lnSpc>
            </a:pPr>
            <a:r>
              <a:rPr lang="en-US" sz="9200" b="1">
                <a:solidFill>
                  <a:srgbClr val="FF3131"/>
                </a:solidFill>
                <a:latin typeface="Canva Sans Bold"/>
                <a:ea typeface="Canva Sans Bold"/>
                <a:cs typeface="Canva Sans Bold"/>
                <a:sym typeface="Canva Sans Bold"/>
              </a:rPr>
              <a:t>Mục tiêu đề tài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1604</Words>
  <Application>Microsoft Office PowerPoint</Application>
  <PresentationFormat>Custom</PresentationFormat>
  <Paragraphs>150</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League Spartan</vt:lpstr>
      <vt:lpstr>Lato</vt:lpstr>
      <vt:lpstr>Arial</vt:lpstr>
      <vt:lpstr>Calibri</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cp:lastModifiedBy>Nguyễn Tiến Hiệp - 66IT5</cp:lastModifiedBy>
  <cp:revision>2</cp:revision>
  <dcterms:created xsi:type="dcterms:W3CDTF">2006-08-16T00:00:00Z</dcterms:created>
  <dcterms:modified xsi:type="dcterms:W3CDTF">2024-12-04T09:51:39Z</dcterms:modified>
  <dc:identifier>DAGYSVeCQkQ</dc:identifier>
</cp:coreProperties>
</file>