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Lato" panose="020B0604020202020204" charset="0"/>
      <p:regular r:id="rId21"/>
    </p:embeddedFont>
    <p:embeddedFont>
      <p:font typeface="League Spartan" panose="020B0604020202020204" charset="0"/>
      <p:regular r:id="rId22"/>
    </p:embeddedFont>
    <p:embeddedFont>
      <p:font typeface="Calibri" panose="020F0502020204030204" pitchFamily="34" charset="0"/>
      <p:regular r:id="rId23"/>
      <p:bold r:id="rId24"/>
      <p:italic r:id="rId25"/>
      <p:boldItalic r:id="rId26"/>
    </p:embeddedFont>
    <p:embeddedFont>
      <p:font typeface="Canva Sans Bold" panose="020B0604020202020204" charset="0"/>
      <p:regular r:id="rId27"/>
    </p:embeddedFont>
    <p:embeddedFont>
      <p:font typeface="Canva Sans"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51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image" Target="../media/image9.sv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image" Target="../media/image9.sv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10" Type="http://schemas.openxmlformats.org/officeDocument/2006/relationships/image" Target="../media/image19.svg"/><Relationship Id="rId4" Type="http://schemas.openxmlformats.org/officeDocument/2006/relationships/image" Target="../media/image3.sv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sv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image" Target="../media/image22.svg"/><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355018" y="245767"/>
            <a:ext cx="2430062" cy="2403648"/>
          </a:xfrm>
          <a:custGeom>
            <a:avLst/>
            <a:gdLst/>
            <a:ahLst/>
            <a:cxnLst/>
            <a:rect l="l" t="t" r="r" b="b"/>
            <a:pathLst>
              <a:path w="2430062" h="2403648">
                <a:moveTo>
                  <a:pt x="0" y="0"/>
                </a:moveTo>
                <a:lnTo>
                  <a:pt x="2430062" y="0"/>
                </a:lnTo>
                <a:lnTo>
                  <a:pt x="2430062" y="2403648"/>
                </a:lnTo>
                <a:lnTo>
                  <a:pt x="0" y="240364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3717113" y="121942"/>
            <a:ext cx="11665217" cy="1102680"/>
          </a:xfrm>
          <a:prstGeom prst="rect">
            <a:avLst/>
          </a:prstGeom>
        </p:spPr>
        <p:txBody>
          <a:bodyPr lIns="0" tIns="0" rIns="0" bIns="0" rtlCol="0" anchor="t">
            <a:spAutoFit/>
          </a:bodyPr>
          <a:lstStyle/>
          <a:p>
            <a:pPr algn="ctr">
              <a:lnSpc>
                <a:spcPts val="9047"/>
              </a:lnSpc>
            </a:pPr>
            <a:r>
              <a:rPr lang="en-US" sz="6462" b="1">
                <a:solidFill>
                  <a:srgbClr val="2D3E99"/>
                </a:solidFill>
                <a:latin typeface="Canva Sans Bold"/>
                <a:ea typeface="Canva Sans Bold"/>
                <a:cs typeface="Canva Sans Bold"/>
                <a:sym typeface="Canva Sans Bold"/>
              </a:rPr>
              <a:t>ĐẠI HỌC XÂY DỰNG HÀ NỘI</a:t>
            </a:r>
          </a:p>
        </p:txBody>
      </p:sp>
      <p:sp>
        <p:nvSpPr>
          <p:cNvPr id="4" name="TextBox 4"/>
          <p:cNvSpPr txBox="1"/>
          <p:nvPr/>
        </p:nvSpPr>
        <p:spPr>
          <a:xfrm>
            <a:off x="4498261" y="1207358"/>
            <a:ext cx="10102921"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a:ea typeface="Canva Sans"/>
                <a:cs typeface="Canva Sans"/>
                <a:sym typeface="Canva Sans"/>
              </a:rPr>
              <a:t>KHOA CÔNG NGHỆ THÔNG TIN</a:t>
            </a:r>
          </a:p>
        </p:txBody>
      </p:sp>
      <p:sp>
        <p:nvSpPr>
          <p:cNvPr id="5" name="TextBox 5"/>
          <p:cNvSpPr txBox="1"/>
          <p:nvPr/>
        </p:nvSpPr>
        <p:spPr>
          <a:xfrm>
            <a:off x="3972437" y="3212840"/>
            <a:ext cx="11154569" cy="1566544"/>
          </a:xfrm>
          <a:prstGeom prst="rect">
            <a:avLst/>
          </a:prstGeom>
        </p:spPr>
        <p:txBody>
          <a:bodyPr lIns="0" tIns="0" rIns="0" bIns="0" rtlCol="0" anchor="t">
            <a:spAutoFit/>
          </a:bodyPr>
          <a:lstStyle/>
          <a:p>
            <a:pPr algn="ctr">
              <a:lnSpc>
                <a:spcPts val="12880"/>
              </a:lnSpc>
            </a:pPr>
            <a:r>
              <a:rPr lang="en-US" sz="9200" b="1">
                <a:solidFill>
                  <a:srgbClr val="FF3131"/>
                </a:solidFill>
                <a:latin typeface="Canva Sans Bold"/>
                <a:ea typeface="Canva Sans Bold"/>
                <a:cs typeface="Canva Sans Bold"/>
                <a:sym typeface="Canva Sans Bold"/>
              </a:rPr>
              <a:t>ĐỒ ÁN TỐT NGHIỆP</a:t>
            </a:r>
          </a:p>
        </p:txBody>
      </p:sp>
      <p:sp>
        <p:nvSpPr>
          <p:cNvPr id="6" name="TextBox 6"/>
          <p:cNvSpPr txBox="1"/>
          <p:nvPr/>
        </p:nvSpPr>
        <p:spPr>
          <a:xfrm>
            <a:off x="4498261" y="5075742"/>
            <a:ext cx="4093171"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Sinh viên thực hiện:</a:t>
            </a:r>
          </a:p>
        </p:txBody>
      </p:sp>
      <p:sp>
        <p:nvSpPr>
          <p:cNvPr id="7" name="TextBox 7"/>
          <p:cNvSpPr txBox="1"/>
          <p:nvPr/>
        </p:nvSpPr>
        <p:spPr>
          <a:xfrm>
            <a:off x="4498261" y="5951407"/>
            <a:ext cx="1425972"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MSSV: </a:t>
            </a:r>
          </a:p>
        </p:txBody>
      </p:sp>
      <p:sp>
        <p:nvSpPr>
          <p:cNvPr id="8" name="TextBox 8"/>
          <p:cNvSpPr txBox="1"/>
          <p:nvPr/>
        </p:nvSpPr>
        <p:spPr>
          <a:xfrm>
            <a:off x="4498261" y="6827072"/>
            <a:ext cx="4714776"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Giảng viên hướng dẫn: </a:t>
            </a:r>
          </a:p>
        </p:txBody>
      </p:sp>
      <p:sp>
        <p:nvSpPr>
          <p:cNvPr id="9" name="TextBox 9"/>
          <p:cNvSpPr txBox="1"/>
          <p:nvPr/>
        </p:nvSpPr>
        <p:spPr>
          <a:xfrm>
            <a:off x="9213037" y="6827072"/>
            <a:ext cx="5388145" cy="615553"/>
          </a:xfrm>
          <a:prstGeom prst="rect">
            <a:avLst/>
          </a:prstGeom>
        </p:spPr>
        <p:txBody>
          <a:bodyPr wrap="square" lIns="0" tIns="0" rIns="0" bIns="0" rtlCol="0" anchor="t">
            <a:spAutoFit/>
          </a:bodyPr>
          <a:lstStyle/>
          <a:p>
            <a:pPr algn="ctr">
              <a:lnSpc>
                <a:spcPts val="4759"/>
              </a:lnSpc>
            </a:pPr>
            <a:r>
              <a:rPr lang="en-US" sz="3399" err="1">
                <a:solidFill>
                  <a:srgbClr val="000000"/>
                </a:solidFill>
                <a:latin typeface="Canva Sans"/>
                <a:ea typeface="Canva Sans"/>
                <a:cs typeface="Canva Sans"/>
                <a:sym typeface="Canva Sans"/>
              </a:rPr>
              <a:t>ThS</a:t>
            </a:r>
            <a:r>
              <a:rPr lang="en-US" sz="3399">
                <a:solidFill>
                  <a:srgbClr val="000000"/>
                </a:solidFill>
                <a:latin typeface="Canva Sans"/>
                <a:ea typeface="Canva Sans"/>
                <a:cs typeface="Canva Sans"/>
                <a:sym typeface="Canva Sans"/>
              </a:rPr>
              <a:t>. </a:t>
            </a:r>
            <a:r>
              <a:rPr lang="vi-VN" sz="3399" smtClean="0">
                <a:solidFill>
                  <a:srgbClr val="000000"/>
                </a:solidFill>
                <a:latin typeface="Canva Sans"/>
                <a:ea typeface="Canva Sans"/>
                <a:cs typeface="Canva Sans"/>
                <a:sym typeface="Canva Sans"/>
              </a:rPr>
              <a:t>Nguyễn Hồng Hạnh</a:t>
            </a:r>
            <a:endParaRPr lang="en-US" sz="3399">
              <a:solidFill>
                <a:srgbClr val="000000"/>
              </a:solidFill>
              <a:latin typeface="Canva Sans"/>
              <a:ea typeface="Canva Sans"/>
              <a:cs typeface="Canva Sans"/>
              <a:sym typeface="Canva Sans"/>
            </a:endParaRPr>
          </a:p>
        </p:txBody>
      </p:sp>
      <p:sp>
        <p:nvSpPr>
          <p:cNvPr id="10" name="TextBox 10"/>
          <p:cNvSpPr txBox="1"/>
          <p:nvPr/>
        </p:nvSpPr>
        <p:spPr>
          <a:xfrm>
            <a:off x="9213037" y="5076825"/>
            <a:ext cx="3648274" cy="580390"/>
          </a:xfrm>
          <a:prstGeom prst="rect">
            <a:avLst/>
          </a:prstGeom>
        </p:spPr>
        <p:txBody>
          <a:bodyPr lIns="0" tIns="0" rIns="0" bIns="0" rtlCol="0" anchor="t">
            <a:spAutoFit/>
          </a:bodyPr>
          <a:lstStyle/>
          <a:p>
            <a:pPr algn="ctr">
              <a:lnSpc>
                <a:spcPts val="4759"/>
              </a:lnSpc>
            </a:pPr>
            <a:r>
              <a:rPr lang="vi-VN" sz="3399" smtClean="0">
                <a:solidFill>
                  <a:srgbClr val="000000"/>
                </a:solidFill>
                <a:latin typeface="Canva Sans"/>
                <a:ea typeface="Canva Sans"/>
                <a:cs typeface="Canva Sans"/>
                <a:sym typeface="Canva Sans"/>
              </a:rPr>
              <a:t>Phạm Đức Duy</a:t>
            </a:r>
            <a:endParaRPr lang="en-US" sz="3399">
              <a:solidFill>
                <a:srgbClr val="000000"/>
              </a:solidFill>
              <a:latin typeface="Canva Sans"/>
              <a:ea typeface="Canva Sans"/>
              <a:cs typeface="Canva Sans"/>
              <a:sym typeface="Canva Sans"/>
            </a:endParaRPr>
          </a:p>
        </p:txBody>
      </p:sp>
      <p:sp>
        <p:nvSpPr>
          <p:cNvPr id="11" name="TextBox 11"/>
          <p:cNvSpPr txBox="1"/>
          <p:nvPr/>
        </p:nvSpPr>
        <p:spPr>
          <a:xfrm>
            <a:off x="9525000" y="5952490"/>
            <a:ext cx="1905000" cy="615553"/>
          </a:xfrm>
          <a:prstGeom prst="rect">
            <a:avLst/>
          </a:prstGeom>
        </p:spPr>
        <p:txBody>
          <a:bodyPr wrap="square" lIns="0" tIns="0" rIns="0" bIns="0" rtlCol="0" anchor="t">
            <a:spAutoFit/>
          </a:bodyPr>
          <a:lstStyle/>
          <a:p>
            <a:pPr algn="ctr">
              <a:lnSpc>
                <a:spcPts val="4759"/>
              </a:lnSpc>
            </a:pPr>
            <a:r>
              <a:rPr lang="vi-VN" sz="3399" smtClean="0">
                <a:solidFill>
                  <a:srgbClr val="000000"/>
                </a:solidFill>
                <a:latin typeface="Canva Sans"/>
                <a:ea typeface="Canva Sans"/>
                <a:cs typeface="Canva Sans"/>
                <a:sym typeface="Canva Sans"/>
              </a:rPr>
              <a:t>01844</a:t>
            </a:r>
            <a:r>
              <a:rPr lang="en-US" sz="3399" smtClean="0">
                <a:solidFill>
                  <a:srgbClr val="000000"/>
                </a:solidFill>
                <a:latin typeface="Canva Sans"/>
                <a:ea typeface="Canva Sans"/>
                <a:cs typeface="Canva Sans"/>
                <a:sym typeface="Canva Sans"/>
              </a:rPr>
              <a:t>66</a:t>
            </a:r>
            <a:endParaRPr lang="en-US" sz="3399">
              <a:solidFill>
                <a:srgbClr val="000000"/>
              </a:solidFill>
              <a:latin typeface="Canva Sans"/>
              <a:ea typeface="Canva Sans"/>
              <a:cs typeface="Canva Sans"/>
              <a:sym typeface="Canva Sans"/>
            </a:endParaRPr>
          </a:p>
        </p:txBody>
      </p:sp>
      <p:sp>
        <p:nvSpPr>
          <p:cNvPr id="12" name="TextBox 12"/>
          <p:cNvSpPr txBox="1"/>
          <p:nvPr/>
        </p:nvSpPr>
        <p:spPr>
          <a:xfrm>
            <a:off x="12861311" y="9531537"/>
            <a:ext cx="5137011" cy="404642"/>
          </a:xfrm>
          <a:prstGeom prst="rect">
            <a:avLst/>
          </a:prstGeom>
        </p:spPr>
        <p:txBody>
          <a:bodyPr lIns="0" tIns="0" rIns="0" bIns="0" rtlCol="0" anchor="t">
            <a:spAutoFit/>
          </a:bodyPr>
          <a:lstStyle/>
          <a:p>
            <a:pPr algn="ctr">
              <a:lnSpc>
                <a:spcPts val="3396"/>
              </a:lnSpc>
            </a:pPr>
            <a:r>
              <a:rPr lang="en-US" sz="2425">
                <a:solidFill>
                  <a:srgbClr val="000000"/>
                </a:solidFill>
                <a:latin typeface="Canva Sans"/>
                <a:ea typeface="Canva Sans"/>
                <a:cs typeface="Canva Sans"/>
                <a:sym typeface="Canva Sans"/>
              </a:rPr>
              <a:t>Hà Nội, ngày 13 tháng 12 năm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581437" y="2901543"/>
            <a:ext cx="4483914" cy="448391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3009693" y="3329799"/>
            <a:ext cx="3627402" cy="362740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3410277" y="3730383"/>
            <a:ext cx="2826234" cy="282623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3849012" y="4169118"/>
            <a:ext cx="1948764" cy="194876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4273631" y="4593737"/>
            <a:ext cx="1099525" cy="1099525"/>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txBody>
            <a:bodyPr/>
            <a:lstStyle/>
            <a:p>
              <a:endParaRPr lang="en-US"/>
            </a:p>
          </p:txBody>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rot="1082022">
            <a:off x="506504" y="4351376"/>
            <a:ext cx="4209959" cy="144009"/>
            <a:chOff x="0" y="0"/>
            <a:chExt cx="1108796" cy="37928"/>
          </a:xfrm>
        </p:grpSpPr>
        <p:sp>
          <p:nvSpPr>
            <p:cNvPr id="25" name="Freeform 25"/>
            <p:cNvSpPr/>
            <p:nvPr/>
          </p:nvSpPr>
          <p:spPr>
            <a:xfrm>
              <a:off x="0" y="0"/>
              <a:ext cx="1108796" cy="37928"/>
            </a:xfrm>
            <a:custGeom>
              <a:avLst/>
              <a:gdLst/>
              <a:ahLst/>
              <a:cxnLst/>
              <a:rect l="l" t="t" r="r" b="b"/>
              <a:pathLst>
                <a:path w="1108796" h="37928">
                  <a:moveTo>
                    <a:pt x="0" y="0"/>
                  </a:moveTo>
                  <a:lnTo>
                    <a:pt x="1108796" y="0"/>
                  </a:lnTo>
                  <a:lnTo>
                    <a:pt x="1108796" y="37928"/>
                  </a:lnTo>
                  <a:lnTo>
                    <a:pt x="0" y="37928"/>
                  </a:lnTo>
                  <a:close/>
                </a:path>
              </a:pathLst>
            </a:custGeom>
            <a:solidFill>
              <a:srgbClr val="000000"/>
            </a:solidFill>
          </p:spPr>
          <p:txBody>
            <a:bodyPr/>
            <a:lstStyle/>
            <a:p>
              <a:endParaRPr lang="en-US"/>
            </a:p>
          </p:txBody>
        </p:sp>
        <p:sp>
          <p:nvSpPr>
            <p:cNvPr id="26" name="TextBox 26"/>
            <p:cNvSpPr txBox="1"/>
            <p:nvPr/>
          </p:nvSpPr>
          <p:spPr>
            <a:xfrm>
              <a:off x="0" y="-38100"/>
              <a:ext cx="1108796" cy="76028"/>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rot="-4409723">
            <a:off x="4452357" y="4895315"/>
            <a:ext cx="429471" cy="375787"/>
            <a:chOff x="0" y="0"/>
            <a:chExt cx="812800" cy="711200"/>
          </a:xfrm>
        </p:grpSpPr>
        <p:sp>
          <p:nvSpPr>
            <p:cNvPr id="28" name="Freeform 28"/>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000000"/>
            </a:solidFill>
          </p:spPr>
          <p:txBody>
            <a:bodyPr/>
            <a:lstStyle/>
            <a:p>
              <a:endParaRPr lang="en-US"/>
            </a:p>
          </p:txBody>
        </p:sp>
        <p:sp>
          <p:nvSpPr>
            <p:cNvPr id="29" name="TextBox 29"/>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rot="1097398">
            <a:off x="550715" y="3854285"/>
            <a:ext cx="306670" cy="230002"/>
            <a:chOff x="0" y="0"/>
            <a:chExt cx="812800" cy="609600"/>
          </a:xfrm>
        </p:grpSpPr>
        <p:sp>
          <p:nvSpPr>
            <p:cNvPr id="31" name="Freeform 31"/>
            <p:cNvSpPr/>
            <p:nvPr/>
          </p:nvSpPr>
          <p:spPr>
            <a:xfrm>
              <a:off x="0" y="0"/>
              <a:ext cx="812800" cy="609600"/>
            </a:xfrm>
            <a:custGeom>
              <a:avLst/>
              <a:gdLst/>
              <a:ahLst/>
              <a:cxnLst/>
              <a:rect l="l" t="t" r="r" b="b"/>
              <a:pathLst>
                <a:path w="812800" h="609600">
                  <a:moveTo>
                    <a:pt x="203200" y="0"/>
                  </a:moveTo>
                  <a:lnTo>
                    <a:pt x="812800" y="0"/>
                  </a:lnTo>
                  <a:lnTo>
                    <a:pt x="609600" y="609600"/>
                  </a:lnTo>
                  <a:lnTo>
                    <a:pt x="0" y="609600"/>
                  </a:lnTo>
                  <a:lnTo>
                    <a:pt x="203200" y="0"/>
                  </a:lnTo>
                  <a:close/>
                </a:path>
              </a:pathLst>
            </a:custGeom>
            <a:solidFill>
              <a:srgbClr val="000000"/>
            </a:solidFill>
          </p:spPr>
          <p:txBody>
            <a:bodyPr/>
            <a:lstStyle/>
            <a:p>
              <a:endParaRPr lang="en-US"/>
            </a:p>
          </p:txBody>
        </p:sp>
        <p:sp>
          <p:nvSpPr>
            <p:cNvPr id="32" name="TextBox 32"/>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33" name="Group 33"/>
          <p:cNvGrpSpPr/>
          <p:nvPr/>
        </p:nvGrpSpPr>
        <p:grpSpPr>
          <a:xfrm rot="1081226">
            <a:off x="652549" y="3521274"/>
            <a:ext cx="308856" cy="231642"/>
            <a:chOff x="0" y="0"/>
            <a:chExt cx="812800" cy="609600"/>
          </a:xfrm>
        </p:grpSpPr>
        <p:sp>
          <p:nvSpPr>
            <p:cNvPr id="34" name="Freeform 34"/>
            <p:cNvSpPr/>
            <p:nvPr/>
          </p:nvSpPr>
          <p:spPr>
            <a:xfrm>
              <a:off x="0" y="0"/>
              <a:ext cx="812800" cy="609600"/>
            </a:xfrm>
            <a:custGeom>
              <a:avLst/>
              <a:gdLst/>
              <a:ahLst/>
              <a:cxnLst/>
              <a:rect l="l" t="t" r="r" b="b"/>
              <a:pathLst>
                <a:path w="812800" h="609600">
                  <a:moveTo>
                    <a:pt x="609600" y="0"/>
                  </a:moveTo>
                  <a:lnTo>
                    <a:pt x="0" y="0"/>
                  </a:lnTo>
                  <a:lnTo>
                    <a:pt x="203200" y="609600"/>
                  </a:lnTo>
                  <a:lnTo>
                    <a:pt x="812800" y="609600"/>
                  </a:lnTo>
                  <a:lnTo>
                    <a:pt x="609600" y="0"/>
                  </a:lnTo>
                  <a:close/>
                </a:path>
              </a:pathLst>
            </a:custGeom>
            <a:solidFill>
              <a:srgbClr val="000000"/>
            </a:solidFill>
          </p:spPr>
          <p:txBody>
            <a:bodyPr/>
            <a:lstStyle/>
            <a:p>
              <a:endParaRPr lang="en-US"/>
            </a:p>
          </p:txBody>
        </p:sp>
        <p:sp>
          <p:nvSpPr>
            <p:cNvPr id="35" name="TextBox 35"/>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704050" y="416689"/>
            <a:ext cx="4119344" cy="722909"/>
          </a:xfrm>
          <a:prstGeom prst="rect">
            <a:avLst/>
          </a:prstGeom>
        </p:spPr>
        <p:txBody>
          <a:bodyPr lIns="0" tIns="0" rIns="0" bIns="0" rtlCol="0" anchor="t">
            <a:spAutoFit/>
          </a:bodyPr>
          <a:lstStyle/>
          <a:p>
            <a:pPr algn="ctr">
              <a:lnSpc>
                <a:spcPts val="5945"/>
              </a:lnSpc>
            </a:pPr>
            <a:r>
              <a:rPr lang="en-US" sz="4246" b="1">
                <a:solidFill>
                  <a:srgbClr val="00B050"/>
                </a:solidFill>
                <a:latin typeface="Canva Sans Bold"/>
                <a:ea typeface="Canva Sans Bold"/>
                <a:cs typeface="Canva Sans Bold"/>
                <a:sym typeface="Canva Sans Bold"/>
              </a:rPr>
              <a:t>Mục tiêu đề tài</a:t>
            </a:r>
          </a:p>
        </p:txBody>
      </p:sp>
      <p:sp>
        <p:nvSpPr>
          <p:cNvPr id="37" name="TextBox 37"/>
          <p:cNvSpPr txBox="1"/>
          <p:nvPr/>
        </p:nvSpPr>
        <p:spPr>
          <a:xfrm>
            <a:off x="8092411" y="962025"/>
            <a:ext cx="3253780" cy="580390"/>
          </a:xfrm>
          <a:prstGeom prst="rect">
            <a:avLst/>
          </a:prstGeom>
        </p:spPr>
        <p:txBody>
          <a:bodyPr lIns="0" tIns="0" rIns="0" bIns="0" rtlCol="0" anchor="t">
            <a:spAutoFit/>
          </a:bodyPr>
          <a:lstStyle/>
          <a:p>
            <a:pPr algn="ctr">
              <a:lnSpc>
                <a:spcPts val="4759"/>
              </a:lnSpc>
            </a:pPr>
            <a:r>
              <a:rPr lang="en-US" sz="3399" b="1">
                <a:solidFill>
                  <a:srgbClr val="000000"/>
                </a:solidFill>
                <a:latin typeface="Canva Sans Bold"/>
                <a:ea typeface="Canva Sans Bold"/>
                <a:cs typeface="Canva Sans Bold"/>
                <a:sym typeface="Canva Sans Bold"/>
              </a:rPr>
              <a:t>Mục tiêu chính:</a:t>
            </a:r>
          </a:p>
        </p:txBody>
      </p:sp>
      <p:sp>
        <p:nvSpPr>
          <p:cNvPr id="38" name="TextBox 38"/>
          <p:cNvSpPr txBox="1"/>
          <p:nvPr/>
        </p:nvSpPr>
        <p:spPr>
          <a:xfrm>
            <a:off x="8108705" y="1567875"/>
            <a:ext cx="7775544" cy="1461939"/>
          </a:xfrm>
          <a:prstGeom prst="rect">
            <a:avLst/>
          </a:prstGeom>
        </p:spPr>
        <p:txBody>
          <a:bodyPr lIns="0" tIns="0" rIns="0" bIns="0" rtlCol="0" anchor="t">
            <a:spAutoFit/>
          </a:bodyPr>
          <a:lstStyle/>
          <a:p>
            <a:pPr algn="l">
              <a:lnSpc>
                <a:spcPts val="3764"/>
              </a:lnSpc>
            </a:pPr>
            <a:r>
              <a:rPr lang="en-US" sz="2689">
                <a:solidFill>
                  <a:srgbClr val="000000"/>
                </a:solidFill>
                <a:latin typeface="Canva Sans"/>
                <a:ea typeface="Canva Sans"/>
                <a:cs typeface="Canva Sans"/>
                <a:sym typeface="Canva Sans"/>
              </a:rPr>
              <a:t>Xây dựng ứng dụng hỗ </a:t>
            </a:r>
            <a:r>
              <a:rPr lang="en-US" sz="2689" smtClean="0">
                <a:solidFill>
                  <a:srgbClr val="000000"/>
                </a:solidFill>
                <a:latin typeface="Canva Sans"/>
                <a:ea typeface="Canva Sans"/>
                <a:cs typeface="Canva Sans"/>
                <a:sym typeface="Canva Sans"/>
              </a:rPr>
              <a:t>trợ</a:t>
            </a:r>
            <a:r>
              <a:rPr lang="vi-VN" sz="2689" smtClean="0">
                <a:solidFill>
                  <a:srgbClr val="000000"/>
                </a:solidFill>
                <a:latin typeface="Canva Sans"/>
                <a:ea typeface="Canva Sans"/>
                <a:cs typeface="Canva Sans"/>
                <a:sym typeface="Canva Sans"/>
              </a:rPr>
              <a:t> quá trình học từ vựng tiếng Anh, tiếp cận các đối tượng người dùng để đáp ứng nhu cầu học tiếng Anh</a:t>
            </a:r>
            <a:r>
              <a:rPr lang="en-US" sz="2689" smtClean="0">
                <a:solidFill>
                  <a:srgbClr val="000000"/>
                </a:solidFill>
                <a:latin typeface="Canva Sans"/>
                <a:ea typeface="Canva Sans"/>
                <a:cs typeface="Canva Sans"/>
                <a:sym typeface="Canva Sans"/>
              </a:rPr>
              <a:t>.</a:t>
            </a:r>
            <a:endParaRPr lang="en-US" sz="2689">
              <a:solidFill>
                <a:srgbClr val="000000"/>
              </a:solidFill>
              <a:latin typeface="Canva Sans"/>
              <a:ea typeface="Canva Sans"/>
              <a:cs typeface="Canva Sans"/>
              <a:sym typeface="Canva Sans"/>
            </a:endParaRPr>
          </a:p>
        </p:txBody>
      </p:sp>
      <p:sp>
        <p:nvSpPr>
          <p:cNvPr id="39" name="TextBox 39"/>
          <p:cNvSpPr txBox="1"/>
          <p:nvPr/>
        </p:nvSpPr>
        <p:spPr>
          <a:xfrm>
            <a:off x="8108705" y="3388896"/>
            <a:ext cx="3404890" cy="580390"/>
          </a:xfrm>
          <a:prstGeom prst="rect">
            <a:avLst/>
          </a:prstGeom>
        </p:spPr>
        <p:txBody>
          <a:bodyPr lIns="0" tIns="0" rIns="0" bIns="0" rtlCol="0" anchor="t">
            <a:spAutoFit/>
          </a:bodyPr>
          <a:lstStyle/>
          <a:p>
            <a:pPr algn="ctr">
              <a:lnSpc>
                <a:spcPts val="4759"/>
              </a:lnSpc>
            </a:pPr>
            <a:r>
              <a:rPr lang="en-US" sz="3399" b="1">
                <a:solidFill>
                  <a:srgbClr val="000000"/>
                </a:solidFill>
                <a:latin typeface="Canva Sans Bold"/>
                <a:ea typeface="Canva Sans Bold"/>
                <a:cs typeface="Canva Sans Bold"/>
                <a:sym typeface="Canva Sans Bold"/>
              </a:rPr>
              <a:t>Mục tiêu cụ thể:</a:t>
            </a:r>
          </a:p>
        </p:txBody>
      </p:sp>
      <p:sp>
        <p:nvSpPr>
          <p:cNvPr id="40" name="TextBox 40"/>
          <p:cNvSpPr txBox="1"/>
          <p:nvPr/>
        </p:nvSpPr>
        <p:spPr>
          <a:xfrm>
            <a:off x="8108705" y="4069448"/>
            <a:ext cx="7775544" cy="4385816"/>
          </a:xfrm>
          <a:prstGeom prst="rect">
            <a:avLst/>
          </a:prstGeom>
        </p:spPr>
        <p:txBody>
          <a:bodyPr lIns="0" tIns="0" rIns="0" bIns="0" rtlCol="0" anchor="t">
            <a:spAutoFit/>
          </a:bodyPr>
          <a:lstStyle/>
          <a:p>
            <a:pPr>
              <a:lnSpc>
                <a:spcPts val="3764"/>
              </a:lnSpc>
            </a:pPr>
            <a:r>
              <a:rPr lang="vi-VN" sz="2689" smtClean="0">
                <a:solidFill>
                  <a:srgbClr val="000000"/>
                </a:solidFill>
                <a:latin typeface="Canva Sans"/>
                <a:ea typeface="Canva Sans"/>
                <a:cs typeface="Canva Sans"/>
                <a:sym typeface="Canva Sans"/>
              </a:rPr>
              <a:t>Cung cấp đa dạng bài học , tăng </a:t>
            </a:r>
            <a:r>
              <a:rPr lang="vi-VN" sz="2689">
                <a:solidFill>
                  <a:srgbClr val="000000"/>
                </a:solidFill>
                <a:latin typeface="Canva Sans"/>
                <a:ea typeface="Canva Sans"/>
                <a:cs typeface="Canva Sans"/>
                <a:sym typeface="Canva Sans"/>
              </a:rPr>
              <a:t>cường tương </a:t>
            </a:r>
            <a:r>
              <a:rPr lang="vi-VN" sz="2689">
                <a:solidFill>
                  <a:srgbClr val="000000"/>
                </a:solidFill>
                <a:latin typeface="Canva Sans"/>
                <a:ea typeface="Canva Sans"/>
                <a:cs typeface="Canva Sans"/>
                <a:sym typeface="Canva Sans"/>
              </a:rPr>
              <a:t>tác </a:t>
            </a:r>
            <a:r>
              <a:rPr lang="vi-VN" sz="2689" smtClean="0">
                <a:solidFill>
                  <a:srgbClr val="000000"/>
                </a:solidFill>
                <a:latin typeface="Canva Sans"/>
                <a:ea typeface="Canva Sans"/>
                <a:cs typeface="Canva Sans"/>
                <a:sym typeface="Canva Sans"/>
              </a:rPr>
              <a:t>và thực hành để </a:t>
            </a:r>
            <a:r>
              <a:rPr lang="vi-VN" sz="2689">
                <a:solidFill>
                  <a:srgbClr val="000000"/>
                </a:solidFill>
                <a:latin typeface="Canva Sans"/>
                <a:ea typeface="Canva Sans"/>
                <a:cs typeface="Canva Sans"/>
                <a:sym typeface="Canva Sans"/>
              </a:rPr>
              <a:t>người dùng có thể luyện tập </a:t>
            </a:r>
            <a:r>
              <a:rPr lang="vi-VN" sz="2689">
                <a:solidFill>
                  <a:srgbClr val="000000"/>
                </a:solidFill>
                <a:latin typeface="Canva Sans"/>
                <a:ea typeface="Canva Sans"/>
                <a:cs typeface="Canva Sans"/>
                <a:sym typeface="Canva Sans"/>
              </a:rPr>
              <a:t>nghe</a:t>
            </a:r>
            <a:r>
              <a:rPr lang="vi-VN" sz="2689" smtClean="0">
                <a:solidFill>
                  <a:srgbClr val="000000"/>
                </a:solidFill>
                <a:latin typeface="Canva Sans"/>
                <a:ea typeface="Canva Sans"/>
                <a:cs typeface="Canva Sans"/>
                <a:sym typeface="Canva Sans"/>
              </a:rPr>
              <a:t>, đọc.</a:t>
            </a:r>
          </a:p>
          <a:p>
            <a:pPr>
              <a:lnSpc>
                <a:spcPts val="3764"/>
              </a:lnSpc>
            </a:pPr>
            <a:endParaRPr lang="en-US" sz="2689">
              <a:solidFill>
                <a:srgbClr val="000000"/>
              </a:solidFill>
              <a:latin typeface="Canva Sans"/>
              <a:ea typeface="Canva Sans"/>
              <a:cs typeface="Canva Sans"/>
              <a:sym typeface="Canva Sans"/>
            </a:endParaRPr>
          </a:p>
          <a:p>
            <a:pPr>
              <a:lnSpc>
                <a:spcPts val="3764"/>
              </a:lnSpc>
            </a:pPr>
            <a:r>
              <a:rPr lang="vi-VN" sz="2689" smtClean="0">
                <a:solidFill>
                  <a:srgbClr val="000000"/>
                </a:solidFill>
                <a:latin typeface="Canva Sans"/>
                <a:ea typeface="Canva Sans"/>
                <a:cs typeface="Canva Sans"/>
                <a:sym typeface="Canva Sans"/>
              </a:rPr>
              <a:t>Cung cấp báo cáo chi tiết về quá trình học tập của người dùng để người dùng có thể theo dõi sự tiến bộ</a:t>
            </a:r>
          </a:p>
          <a:p>
            <a:pPr>
              <a:lnSpc>
                <a:spcPts val="3764"/>
              </a:lnSpc>
            </a:pPr>
            <a:endParaRPr lang="vi-VN" sz="2689">
              <a:solidFill>
                <a:srgbClr val="000000"/>
              </a:solidFill>
              <a:latin typeface="Canva Sans"/>
              <a:ea typeface="Canva Sans"/>
              <a:cs typeface="Canva Sans"/>
              <a:sym typeface="Canva Sans"/>
            </a:endParaRPr>
          </a:p>
          <a:p>
            <a:pPr>
              <a:lnSpc>
                <a:spcPts val="3764"/>
              </a:lnSpc>
            </a:pPr>
            <a:r>
              <a:rPr lang="vi-VN" sz="2689" smtClean="0">
                <a:solidFill>
                  <a:srgbClr val="000000"/>
                </a:solidFill>
                <a:latin typeface="Canva Sans"/>
                <a:ea typeface="Canva Sans"/>
                <a:cs typeface="Canva Sans"/>
                <a:sym typeface="Canva Sans"/>
              </a:rPr>
              <a:t>Thông báo nhắc nhở học tập hàng ngày</a:t>
            </a:r>
            <a:endParaRPr lang="en-US" sz="2689">
              <a:solidFill>
                <a:srgbClr val="000000"/>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sp>
        <p:nvSpPr>
          <p:cNvPr id="6" name="Freeform 6"/>
          <p:cNvSpPr/>
          <p:nvPr/>
        </p:nvSpPr>
        <p:spPr>
          <a:xfrm rot="-5400000">
            <a:off x="5486400" y="5017147"/>
            <a:ext cx="7315200" cy="252707"/>
          </a:xfrm>
          <a:custGeom>
            <a:avLst/>
            <a:gdLst/>
            <a:ahLst/>
            <a:cxnLst/>
            <a:rect l="l" t="t" r="r" b="b"/>
            <a:pathLst>
              <a:path w="7315200" h="252707">
                <a:moveTo>
                  <a:pt x="0" y="0"/>
                </a:moveTo>
                <a:lnTo>
                  <a:pt x="7315200" y="0"/>
                </a:lnTo>
                <a:lnTo>
                  <a:pt x="7315200" y="252706"/>
                </a:lnTo>
                <a:lnTo>
                  <a:pt x="0" y="25270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txBody>
          <a:bodyPr/>
          <a:lstStyle/>
          <a:p>
            <a:endParaRPr lang="en-US"/>
          </a:p>
        </p:txBody>
      </p:sp>
      <p:sp>
        <p:nvSpPr>
          <p:cNvPr id="7" name="TextBox 7"/>
          <p:cNvSpPr txBox="1"/>
          <p:nvPr/>
        </p:nvSpPr>
        <p:spPr>
          <a:xfrm>
            <a:off x="1756207" y="4274503"/>
            <a:ext cx="6134058" cy="1566544"/>
          </a:xfrm>
          <a:prstGeom prst="rect">
            <a:avLst/>
          </a:prstGeom>
        </p:spPr>
        <p:txBody>
          <a:bodyPr lIns="0" tIns="0" rIns="0" bIns="0" rtlCol="0" anchor="t">
            <a:spAutoFit/>
          </a:bodyPr>
          <a:lstStyle/>
          <a:p>
            <a:pPr algn="ctr">
              <a:lnSpc>
                <a:spcPts val="12869"/>
              </a:lnSpc>
            </a:pPr>
            <a:r>
              <a:rPr lang="en-US" sz="9192">
                <a:solidFill>
                  <a:srgbClr val="163C3F"/>
                </a:solidFill>
                <a:latin typeface="League Spartan"/>
                <a:ea typeface="League Spartan"/>
                <a:cs typeface="League Spartan"/>
                <a:sym typeface="League Spartan"/>
              </a:rPr>
              <a:t>PHẦN 3</a:t>
            </a:r>
          </a:p>
        </p:txBody>
      </p:sp>
      <p:sp>
        <p:nvSpPr>
          <p:cNvPr id="8" name="TextBox 8"/>
          <p:cNvSpPr txBox="1"/>
          <p:nvPr/>
        </p:nvSpPr>
        <p:spPr>
          <a:xfrm>
            <a:off x="9703702" y="2645728"/>
            <a:ext cx="8360245" cy="3204980"/>
          </a:xfrm>
          <a:prstGeom prst="rect">
            <a:avLst/>
          </a:prstGeom>
        </p:spPr>
        <p:txBody>
          <a:bodyPr lIns="0" tIns="0" rIns="0" bIns="0" rtlCol="0" anchor="t">
            <a:spAutoFit/>
          </a:bodyPr>
          <a:lstStyle/>
          <a:p>
            <a:pPr algn="ctr">
              <a:lnSpc>
                <a:spcPts val="12880"/>
              </a:lnSpc>
            </a:pPr>
            <a:r>
              <a:rPr lang="en-US" sz="9200" b="1">
                <a:solidFill>
                  <a:srgbClr val="00B050"/>
                </a:solidFill>
                <a:latin typeface="Canva Sans Bold"/>
                <a:ea typeface="Canva Sans Bold"/>
                <a:cs typeface="Canva Sans Bold"/>
                <a:sym typeface="Canva Sans Bold"/>
              </a:rPr>
              <a:t>Phân tích thiết kế hệ thống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704050" y="416689"/>
            <a:ext cx="6752270" cy="722909"/>
          </a:xfrm>
          <a:prstGeom prst="rect">
            <a:avLst/>
          </a:prstGeom>
        </p:spPr>
        <p:txBody>
          <a:bodyPr lIns="0" tIns="0" rIns="0" bIns="0" rtlCol="0" anchor="t">
            <a:spAutoFit/>
          </a:bodyPr>
          <a:lstStyle/>
          <a:p>
            <a:pPr algn="ctr">
              <a:lnSpc>
                <a:spcPts val="5945"/>
              </a:lnSpc>
            </a:pPr>
            <a:r>
              <a:rPr lang="en-US" sz="4246" b="1">
                <a:solidFill>
                  <a:srgbClr val="00B050"/>
                </a:solidFill>
                <a:latin typeface="Canva Sans Bold"/>
                <a:ea typeface="Canva Sans Bold"/>
                <a:cs typeface="Canva Sans Bold"/>
                <a:sym typeface="Canva Sans Bold"/>
              </a:rPr>
              <a:t>Sơ đồ usecase tổng quát</a:t>
            </a:r>
          </a:p>
        </p:txBody>
      </p:sp>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26936" y="1284374"/>
            <a:ext cx="13508463" cy="78984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704050" y="416689"/>
            <a:ext cx="3798256" cy="722909"/>
          </a:xfrm>
          <a:prstGeom prst="rect">
            <a:avLst/>
          </a:prstGeom>
        </p:spPr>
        <p:txBody>
          <a:bodyPr lIns="0" tIns="0" rIns="0" bIns="0" rtlCol="0" anchor="t">
            <a:spAutoFit/>
          </a:bodyPr>
          <a:lstStyle/>
          <a:p>
            <a:pPr algn="ctr">
              <a:lnSpc>
                <a:spcPts val="5945"/>
              </a:lnSpc>
            </a:pPr>
            <a:r>
              <a:rPr lang="en-US" sz="4246" b="1">
                <a:solidFill>
                  <a:srgbClr val="00B050"/>
                </a:solidFill>
                <a:latin typeface="Canva Sans Bold"/>
                <a:ea typeface="Canva Sans Bold"/>
                <a:cs typeface="Canva Sans Bold"/>
                <a:sym typeface="Canva Sans Bold"/>
              </a:rPr>
              <a:t>Cơ sở dữ liệu</a:t>
            </a:r>
          </a:p>
        </p:txBody>
      </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6350" y="1246274"/>
            <a:ext cx="14878050" cy="79358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sp>
        <p:nvSpPr>
          <p:cNvPr id="6" name="Freeform 6"/>
          <p:cNvSpPr/>
          <p:nvPr/>
        </p:nvSpPr>
        <p:spPr>
          <a:xfrm rot="-5400000">
            <a:off x="5486400" y="5017147"/>
            <a:ext cx="7315200" cy="252707"/>
          </a:xfrm>
          <a:custGeom>
            <a:avLst/>
            <a:gdLst/>
            <a:ahLst/>
            <a:cxnLst/>
            <a:rect l="l" t="t" r="r" b="b"/>
            <a:pathLst>
              <a:path w="7315200" h="252707">
                <a:moveTo>
                  <a:pt x="0" y="0"/>
                </a:moveTo>
                <a:lnTo>
                  <a:pt x="7315200" y="0"/>
                </a:lnTo>
                <a:lnTo>
                  <a:pt x="7315200" y="252706"/>
                </a:lnTo>
                <a:lnTo>
                  <a:pt x="0" y="25270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txBody>
          <a:bodyPr/>
          <a:lstStyle/>
          <a:p>
            <a:endParaRPr lang="en-US"/>
          </a:p>
        </p:txBody>
      </p:sp>
      <p:sp>
        <p:nvSpPr>
          <p:cNvPr id="7" name="TextBox 7"/>
          <p:cNvSpPr txBox="1"/>
          <p:nvPr/>
        </p:nvSpPr>
        <p:spPr>
          <a:xfrm>
            <a:off x="1756207" y="4274503"/>
            <a:ext cx="6134058" cy="1566544"/>
          </a:xfrm>
          <a:prstGeom prst="rect">
            <a:avLst/>
          </a:prstGeom>
        </p:spPr>
        <p:txBody>
          <a:bodyPr lIns="0" tIns="0" rIns="0" bIns="0" rtlCol="0" anchor="t">
            <a:spAutoFit/>
          </a:bodyPr>
          <a:lstStyle/>
          <a:p>
            <a:pPr algn="ctr">
              <a:lnSpc>
                <a:spcPts val="12869"/>
              </a:lnSpc>
            </a:pPr>
            <a:r>
              <a:rPr lang="en-US" sz="9192">
                <a:solidFill>
                  <a:srgbClr val="163C3F"/>
                </a:solidFill>
                <a:latin typeface="League Spartan"/>
                <a:ea typeface="League Spartan"/>
                <a:cs typeface="League Spartan"/>
                <a:sym typeface="League Spartan"/>
              </a:rPr>
              <a:t>PHẦN 4</a:t>
            </a:r>
          </a:p>
        </p:txBody>
      </p:sp>
      <p:sp>
        <p:nvSpPr>
          <p:cNvPr id="8" name="TextBox 8"/>
          <p:cNvSpPr txBox="1"/>
          <p:nvPr/>
        </p:nvSpPr>
        <p:spPr>
          <a:xfrm>
            <a:off x="9703702" y="3460115"/>
            <a:ext cx="8360245" cy="3195319"/>
          </a:xfrm>
          <a:prstGeom prst="rect">
            <a:avLst/>
          </a:prstGeom>
        </p:spPr>
        <p:txBody>
          <a:bodyPr lIns="0" tIns="0" rIns="0" bIns="0" rtlCol="0" anchor="t">
            <a:spAutoFit/>
          </a:bodyPr>
          <a:lstStyle/>
          <a:p>
            <a:pPr algn="ctr">
              <a:lnSpc>
                <a:spcPts val="12880"/>
              </a:lnSpc>
            </a:pPr>
            <a:r>
              <a:rPr lang="en-US" sz="9200" b="1">
                <a:solidFill>
                  <a:srgbClr val="00B050"/>
                </a:solidFill>
                <a:latin typeface="Canva Sans Bold"/>
                <a:ea typeface="Canva Sans Bold"/>
                <a:cs typeface="Canva Sans Bold"/>
                <a:sym typeface="Canva Sans Bold"/>
              </a:rPr>
              <a:t>Demo sản phẩm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sp>
        <p:nvSpPr>
          <p:cNvPr id="6" name="Freeform 6"/>
          <p:cNvSpPr/>
          <p:nvPr/>
        </p:nvSpPr>
        <p:spPr>
          <a:xfrm rot="-5400000">
            <a:off x="5486400" y="5017147"/>
            <a:ext cx="7315200" cy="252707"/>
          </a:xfrm>
          <a:custGeom>
            <a:avLst/>
            <a:gdLst/>
            <a:ahLst/>
            <a:cxnLst/>
            <a:rect l="l" t="t" r="r" b="b"/>
            <a:pathLst>
              <a:path w="7315200" h="252707">
                <a:moveTo>
                  <a:pt x="0" y="0"/>
                </a:moveTo>
                <a:lnTo>
                  <a:pt x="7315200" y="0"/>
                </a:lnTo>
                <a:lnTo>
                  <a:pt x="7315200" y="252706"/>
                </a:lnTo>
                <a:lnTo>
                  <a:pt x="0" y="25270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txBody>
          <a:bodyPr/>
          <a:lstStyle/>
          <a:p>
            <a:endParaRPr lang="en-US"/>
          </a:p>
        </p:txBody>
      </p:sp>
      <p:sp>
        <p:nvSpPr>
          <p:cNvPr id="7" name="TextBox 7"/>
          <p:cNvSpPr txBox="1"/>
          <p:nvPr/>
        </p:nvSpPr>
        <p:spPr>
          <a:xfrm>
            <a:off x="1756207" y="4274503"/>
            <a:ext cx="6134058" cy="1566544"/>
          </a:xfrm>
          <a:prstGeom prst="rect">
            <a:avLst/>
          </a:prstGeom>
        </p:spPr>
        <p:txBody>
          <a:bodyPr lIns="0" tIns="0" rIns="0" bIns="0" rtlCol="0" anchor="t">
            <a:spAutoFit/>
          </a:bodyPr>
          <a:lstStyle/>
          <a:p>
            <a:pPr algn="ctr">
              <a:lnSpc>
                <a:spcPts val="12869"/>
              </a:lnSpc>
            </a:pPr>
            <a:r>
              <a:rPr lang="en-US" sz="9192">
                <a:solidFill>
                  <a:srgbClr val="163C3F"/>
                </a:solidFill>
                <a:latin typeface="League Spartan"/>
                <a:ea typeface="League Spartan"/>
                <a:cs typeface="League Spartan"/>
                <a:sym typeface="League Spartan"/>
              </a:rPr>
              <a:t>PHẦN 5</a:t>
            </a:r>
          </a:p>
        </p:txBody>
      </p:sp>
      <p:sp>
        <p:nvSpPr>
          <p:cNvPr id="8" name="TextBox 8"/>
          <p:cNvSpPr txBox="1"/>
          <p:nvPr/>
        </p:nvSpPr>
        <p:spPr>
          <a:xfrm>
            <a:off x="9703702" y="2645728"/>
            <a:ext cx="8360245" cy="4824094"/>
          </a:xfrm>
          <a:prstGeom prst="rect">
            <a:avLst/>
          </a:prstGeom>
        </p:spPr>
        <p:txBody>
          <a:bodyPr lIns="0" tIns="0" rIns="0" bIns="0" rtlCol="0" anchor="t">
            <a:spAutoFit/>
          </a:bodyPr>
          <a:lstStyle/>
          <a:p>
            <a:pPr algn="ctr">
              <a:lnSpc>
                <a:spcPts val="12880"/>
              </a:lnSpc>
            </a:pPr>
            <a:r>
              <a:rPr lang="en-US" sz="9200" b="1">
                <a:solidFill>
                  <a:srgbClr val="00B050"/>
                </a:solidFill>
                <a:latin typeface="Canva Sans Bold"/>
                <a:ea typeface="Canva Sans Bold"/>
                <a:cs typeface="Canva Sans Bold"/>
                <a:sym typeface="Canva Sans Bold"/>
              </a:rPr>
              <a:t>Kết luận và hướng phát triển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577004" y="1744916"/>
            <a:ext cx="6571758" cy="3529479"/>
            <a:chOff x="0" y="0"/>
            <a:chExt cx="1675035" cy="985656"/>
          </a:xfrm>
        </p:grpSpPr>
        <p:sp>
          <p:nvSpPr>
            <p:cNvPr id="10" name="Freeform 10"/>
            <p:cNvSpPr/>
            <p:nvPr/>
          </p:nvSpPr>
          <p:spPr>
            <a:xfrm>
              <a:off x="0" y="0"/>
              <a:ext cx="1675035" cy="985656"/>
            </a:xfrm>
            <a:custGeom>
              <a:avLst/>
              <a:gdLst/>
              <a:ahLst/>
              <a:cxnLst/>
              <a:rect l="l" t="t" r="r" b="b"/>
              <a:pathLst>
                <a:path w="1675035" h="985656">
                  <a:moveTo>
                    <a:pt x="0" y="0"/>
                  </a:moveTo>
                  <a:lnTo>
                    <a:pt x="1675035" y="0"/>
                  </a:lnTo>
                  <a:lnTo>
                    <a:pt x="1675035" y="985656"/>
                  </a:lnTo>
                  <a:lnTo>
                    <a:pt x="0" y="985656"/>
                  </a:lnTo>
                  <a:close/>
                </a:path>
              </a:pathLst>
            </a:custGeom>
            <a:solidFill>
              <a:srgbClr val="6FA4FF"/>
            </a:solidFill>
          </p:spPr>
          <p:txBody>
            <a:bodyPr/>
            <a:lstStyle/>
            <a:p>
              <a:endParaRPr lang="en-US"/>
            </a:p>
          </p:txBody>
        </p:sp>
        <p:sp>
          <p:nvSpPr>
            <p:cNvPr id="11" name="TextBox 11"/>
            <p:cNvSpPr txBox="1"/>
            <p:nvPr/>
          </p:nvSpPr>
          <p:spPr>
            <a:xfrm>
              <a:off x="0" y="-38100"/>
              <a:ext cx="1675035" cy="1023756"/>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704050" y="416689"/>
            <a:ext cx="3798256" cy="722909"/>
          </a:xfrm>
          <a:prstGeom prst="rect">
            <a:avLst/>
          </a:prstGeom>
        </p:spPr>
        <p:txBody>
          <a:bodyPr lIns="0" tIns="0" rIns="0" bIns="0" rtlCol="0" anchor="t">
            <a:spAutoFit/>
          </a:bodyPr>
          <a:lstStyle/>
          <a:p>
            <a:pPr algn="ctr">
              <a:lnSpc>
                <a:spcPts val="5945"/>
              </a:lnSpc>
            </a:pPr>
            <a:r>
              <a:rPr lang="en-US" sz="4246" b="1">
                <a:solidFill>
                  <a:srgbClr val="00B050"/>
                </a:solidFill>
                <a:latin typeface="Canva Sans Bold"/>
                <a:ea typeface="Canva Sans Bold"/>
                <a:cs typeface="Canva Sans Bold"/>
                <a:sym typeface="Canva Sans Bold"/>
              </a:rPr>
              <a:t>Hạn chế</a:t>
            </a:r>
          </a:p>
        </p:txBody>
      </p:sp>
      <p:sp>
        <p:nvSpPr>
          <p:cNvPr id="13" name="TextBox 13"/>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grpSp>
        <p:nvGrpSpPr>
          <p:cNvPr id="14" name="Group 14"/>
          <p:cNvGrpSpPr/>
          <p:nvPr/>
        </p:nvGrpSpPr>
        <p:grpSpPr>
          <a:xfrm>
            <a:off x="9793139" y="1678104"/>
            <a:ext cx="6899858" cy="3596291"/>
            <a:chOff x="0" y="0"/>
            <a:chExt cx="1635159" cy="960344"/>
          </a:xfrm>
        </p:grpSpPr>
        <p:sp>
          <p:nvSpPr>
            <p:cNvPr id="15" name="Freeform 15"/>
            <p:cNvSpPr/>
            <p:nvPr/>
          </p:nvSpPr>
          <p:spPr>
            <a:xfrm>
              <a:off x="0" y="0"/>
              <a:ext cx="1635159" cy="960344"/>
            </a:xfrm>
            <a:custGeom>
              <a:avLst/>
              <a:gdLst/>
              <a:ahLst/>
              <a:cxnLst/>
              <a:rect l="l" t="t" r="r" b="b"/>
              <a:pathLst>
                <a:path w="1635159" h="960344">
                  <a:moveTo>
                    <a:pt x="0" y="0"/>
                  </a:moveTo>
                  <a:lnTo>
                    <a:pt x="1635159" y="0"/>
                  </a:lnTo>
                  <a:lnTo>
                    <a:pt x="1635159" y="960344"/>
                  </a:lnTo>
                  <a:lnTo>
                    <a:pt x="0" y="960344"/>
                  </a:lnTo>
                  <a:close/>
                </a:path>
              </a:pathLst>
            </a:custGeom>
            <a:solidFill>
              <a:srgbClr val="6FA4FF"/>
            </a:solidFill>
          </p:spPr>
          <p:txBody>
            <a:bodyPr/>
            <a:lstStyle/>
            <a:p>
              <a:endParaRPr lang="en-US"/>
            </a:p>
          </p:txBody>
        </p:sp>
        <p:sp>
          <p:nvSpPr>
            <p:cNvPr id="16" name="TextBox 16"/>
            <p:cNvSpPr txBox="1"/>
            <p:nvPr/>
          </p:nvSpPr>
          <p:spPr>
            <a:xfrm>
              <a:off x="0" y="-38100"/>
              <a:ext cx="1635159" cy="998444"/>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0085216" y="1927133"/>
            <a:ext cx="4816814" cy="2462213"/>
          </a:xfrm>
          <a:prstGeom prst="rect">
            <a:avLst/>
          </a:prstGeom>
        </p:spPr>
        <p:txBody>
          <a:bodyPr wrap="square"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Giao diện chưa được </a:t>
            </a:r>
            <a:r>
              <a:rPr lang="vi-VN" sz="3399" smtClean="0">
                <a:solidFill>
                  <a:srgbClr val="000000"/>
                </a:solidFill>
                <a:latin typeface="Canva Sans"/>
                <a:ea typeface="Canva Sans"/>
                <a:cs typeface="Canva Sans"/>
                <a:sym typeface="Canva Sans"/>
              </a:rPr>
              <a:t>thiết kế </a:t>
            </a:r>
            <a:r>
              <a:rPr lang="en-US" sz="3399" smtClean="0">
                <a:solidFill>
                  <a:srgbClr val="000000"/>
                </a:solidFill>
                <a:latin typeface="Canva Sans"/>
                <a:ea typeface="Canva Sans"/>
                <a:cs typeface="Canva Sans"/>
                <a:sym typeface="Canva Sans"/>
              </a:rPr>
              <a:t>tốt</a:t>
            </a:r>
            <a:r>
              <a:rPr lang="en-US" sz="3399">
                <a:solidFill>
                  <a:srgbClr val="000000"/>
                </a:solidFill>
                <a:latin typeface="Canva Sans"/>
                <a:ea typeface="Canva Sans"/>
                <a:cs typeface="Canva Sans"/>
                <a:sym typeface="Canva Sans"/>
              </a:rPr>
              <a:t>: ảnh hưởng đến trải nghiệm của người dùng.</a:t>
            </a:r>
          </a:p>
        </p:txBody>
      </p:sp>
      <p:sp>
        <p:nvSpPr>
          <p:cNvPr id="18" name="TextBox 18"/>
          <p:cNvSpPr txBox="1"/>
          <p:nvPr/>
        </p:nvSpPr>
        <p:spPr>
          <a:xfrm>
            <a:off x="2729932" y="1801598"/>
            <a:ext cx="4834257" cy="2457696"/>
          </a:xfrm>
          <a:prstGeom prst="rect">
            <a:avLst/>
          </a:prstGeom>
        </p:spPr>
        <p:txBody>
          <a:bodyPr lIns="0" tIns="0" rIns="0" bIns="0" rtlCol="0" anchor="t">
            <a:spAutoFit/>
          </a:bodyPr>
          <a:lstStyle/>
          <a:p>
            <a:pPr algn="l">
              <a:lnSpc>
                <a:spcPts val="4918"/>
              </a:lnSpc>
            </a:pPr>
            <a:r>
              <a:rPr lang="en-US" sz="3513">
                <a:solidFill>
                  <a:srgbClr val="000000"/>
                </a:solidFill>
                <a:latin typeface="Canva Sans"/>
                <a:ea typeface="Canva Sans"/>
                <a:cs typeface="Canva Sans"/>
                <a:sym typeface="Canva Sans"/>
              </a:rPr>
              <a:t>Phân tích thiết kế sản phẩm còn sơ sài: ảnh hưởng đến quá trình phát triển.</a:t>
            </a:r>
          </a:p>
        </p:txBody>
      </p:sp>
      <p:grpSp>
        <p:nvGrpSpPr>
          <p:cNvPr id="19" name="Group 19"/>
          <p:cNvGrpSpPr/>
          <p:nvPr/>
        </p:nvGrpSpPr>
        <p:grpSpPr>
          <a:xfrm>
            <a:off x="2577004" y="5866376"/>
            <a:ext cx="7928210" cy="3092239"/>
            <a:chOff x="0" y="0"/>
            <a:chExt cx="2088088" cy="814417"/>
          </a:xfrm>
        </p:grpSpPr>
        <p:sp>
          <p:nvSpPr>
            <p:cNvPr id="20" name="Freeform 20"/>
            <p:cNvSpPr/>
            <p:nvPr/>
          </p:nvSpPr>
          <p:spPr>
            <a:xfrm>
              <a:off x="0" y="0"/>
              <a:ext cx="2088088" cy="814417"/>
            </a:xfrm>
            <a:custGeom>
              <a:avLst/>
              <a:gdLst/>
              <a:ahLst/>
              <a:cxnLst/>
              <a:rect l="l" t="t" r="r" b="b"/>
              <a:pathLst>
                <a:path w="2088088" h="814417">
                  <a:moveTo>
                    <a:pt x="0" y="0"/>
                  </a:moveTo>
                  <a:lnTo>
                    <a:pt x="2088088" y="0"/>
                  </a:lnTo>
                  <a:lnTo>
                    <a:pt x="2088088" y="814417"/>
                  </a:lnTo>
                  <a:lnTo>
                    <a:pt x="0" y="814417"/>
                  </a:lnTo>
                  <a:close/>
                </a:path>
              </a:pathLst>
            </a:custGeom>
            <a:solidFill>
              <a:srgbClr val="6FA4FF"/>
            </a:solidFill>
          </p:spPr>
          <p:txBody>
            <a:bodyPr/>
            <a:lstStyle/>
            <a:p>
              <a:endParaRPr lang="en-US"/>
            </a:p>
          </p:txBody>
        </p:sp>
        <p:sp>
          <p:nvSpPr>
            <p:cNvPr id="21" name="TextBox 21"/>
            <p:cNvSpPr txBox="1"/>
            <p:nvPr/>
          </p:nvSpPr>
          <p:spPr>
            <a:xfrm>
              <a:off x="0" y="-38100"/>
              <a:ext cx="2088088" cy="852517"/>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2769989" y="6260092"/>
            <a:ext cx="5654678" cy="238061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Chức năng về mặt tổng thể của ứng dụng còn ít, không đạt được mục tiêu ban đầu.</a:t>
            </a:r>
          </a:p>
        </p:txBody>
      </p:sp>
      <p:sp>
        <p:nvSpPr>
          <p:cNvPr id="23" name="TextBox 23"/>
          <p:cNvSpPr txBox="1"/>
          <p:nvPr/>
        </p:nvSpPr>
        <p:spPr>
          <a:xfrm>
            <a:off x="7344421" y="3793531"/>
            <a:ext cx="1686199" cy="1627032"/>
          </a:xfrm>
          <a:prstGeom prst="rect">
            <a:avLst/>
          </a:prstGeom>
        </p:spPr>
        <p:txBody>
          <a:bodyPr lIns="0" tIns="0" rIns="0" bIns="0" rtlCol="0" anchor="t">
            <a:spAutoFit/>
          </a:bodyPr>
          <a:lstStyle/>
          <a:p>
            <a:pPr algn="ctr">
              <a:lnSpc>
                <a:spcPts val="13221"/>
              </a:lnSpc>
            </a:pPr>
            <a:r>
              <a:rPr lang="en-US" sz="9443" b="1">
                <a:solidFill>
                  <a:srgbClr val="FF0000"/>
                </a:solidFill>
                <a:latin typeface="Canva Sans Bold"/>
                <a:ea typeface="Canva Sans Bold"/>
                <a:cs typeface="Canva Sans Bold"/>
                <a:sym typeface="Canva Sans Bold"/>
              </a:rPr>
              <a:t>1</a:t>
            </a:r>
          </a:p>
        </p:txBody>
      </p:sp>
      <p:sp>
        <p:nvSpPr>
          <p:cNvPr id="24" name="TextBox 24"/>
          <p:cNvSpPr txBox="1"/>
          <p:nvPr/>
        </p:nvSpPr>
        <p:spPr>
          <a:xfrm>
            <a:off x="14902031" y="3768753"/>
            <a:ext cx="1022983" cy="1692771"/>
          </a:xfrm>
          <a:prstGeom prst="rect">
            <a:avLst/>
          </a:prstGeom>
        </p:spPr>
        <p:txBody>
          <a:bodyPr wrap="square" lIns="0" tIns="0" rIns="0" bIns="0" rtlCol="0" anchor="t">
            <a:spAutoFit/>
          </a:bodyPr>
          <a:lstStyle/>
          <a:p>
            <a:pPr algn="ctr">
              <a:lnSpc>
                <a:spcPts val="13221"/>
              </a:lnSpc>
            </a:pPr>
            <a:r>
              <a:rPr lang="en-US" sz="9443" b="1">
                <a:solidFill>
                  <a:srgbClr val="FF0000"/>
                </a:solidFill>
                <a:latin typeface="Canva Sans Bold"/>
                <a:ea typeface="Canva Sans Bold"/>
                <a:cs typeface="Canva Sans Bold"/>
                <a:sym typeface="Canva Sans Bold"/>
              </a:rPr>
              <a:t>2</a:t>
            </a:r>
          </a:p>
        </p:txBody>
      </p:sp>
      <p:sp>
        <p:nvSpPr>
          <p:cNvPr id="25" name="TextBox 25"/>
          <p:cNvSpPr txBox="1"/>
          <p:nvPr/>
        </p:nvSpPr>
        <p:spPr>
          <a:xfrm>
            <a:off x="8424667" y="7293237"/>
            <a:ext cx="1686199" cy="1627032"/>
          </a:xfrm>
          <a:prstGeom prst="rect">
            <a:avLst/>
          </a:prstGeom>
        </p:spPr>
        <p:txBody>
          <a:bodyPr lIns="0" tIns="0" rIns="0" bIns="0" rtlCol="0" anchor="t">
            <a:spAutoFit/>
          </a:bodyPr>
          <a:lstStyle/>
          <a:p>
            <a:pPr algn="ctr">
              <a:lnSpc>
                <a:spcPts val="13221"/>
              </a:lnSpc>
            </a:pPr>
            <a:r>
              <a:rPr lang="en-US" sz="9443" b="1">
                <a:solidFill>
                  <a:srgbClr val="FF0000"/>
                </a:solidFill>
                <a:latin typeface="Canva Sans Bold"/>
                <a:ea typeface="Canva Sans Bold"/>
                <a:cs typeface="Canva Sans Bold"/>
                <a:sym typeface="Canva Sans Bold"/>
              </a:rPr>
              <a:t>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6481775" y="1625025"/>
            <a:ext cx="9863218" cy="1990625"/>
            <a:chOff x="0" y="0"/>
            <a:chExt cx="2013645" cy="406400"/>
          </a:xfrm>
        </p:grpSpPr>
        <p:sp>
          <p:nvSpPr>
            <p:cNvPr id="10" name="Freeform 10"/>
            <p:cNvSpPr/>
            <p:nvPr/>
          </p:nvSpPr>
          <p:spPr>
            <a:xfrm>
              <a:off x="0" y="0"/>
              <a:ext cx="2013645" cy="406400"/>
            </a:xfrm>
            <a:custGeom>
              <a:avLst/>
              <a:gdLst/>
              <a:ahLst/>
              <a:cxnLst/>
              <a:rect l="l" t="t" r="r" b="b"/>
              <a:pathLst>
                <a:path w="2013645" h="406400">
                  <a:moveTo>
                    <a:pt x="1810445" y="0"/>
                  </a:moveTo>
                  <a:cubicBezTo>
                    <a:pt x="1922669" y="0"/>
                    <a:pt x="2013645" y="90976"/>
                    <a:pt x="2013645" y="203200"/>
                  </a:cubicBezTo>
                  <a:cubicBezTo>
                    <a:pt x="2013645" y="315424"/>
                    <a:pt x="1922669" y="406400"/>
                    <a:pt x="1810445" y="406400"/>
                  </a:cubicBezTo>
                  <a:lnTo>
                    <a:pt x="203200" y="406400"/>
                  </a:lnTo>
                  <a:cubicBezTo>
                    <a:pt x="90976" y="406400"/>
                    <a:pt x="0" y="315424"/>
                    <a:pt x="0" y="203200"/>
                  </a:cubicBezTo>
                  <a:cubicBezTo>
                    <a:pt x="0" y="90976"/>
                    <a:pt x="90976" y="0"/>
                    <a:pt x="203200" y="0"/>
                  </a:cubicBezTo>
                  <a:close/>
                </a:path>
              </a:pathLst>
            </a:custGeom>
            <a:solidFill>
              <a:srgbClr val="6FA4FF"/>
            </a:solidFill>
          </p:spPr>
          <p:txBody>
            <a:bodyPr/>
            <a:lstStyle/>
            <a:p>
              <a:endParaRPr lang="en-US"/>
            </a:p>
          </p:txBody>
        </p:sp>
        <p:sp>
          <p:nvSpPr>
            <p:cNvPr id="11" name="TextBox 11"/>
            <p:cNvSpPr txBox="1"/>
            <p:nvPr/>
          </p:nvSpPr>
          <p:spPr>
            <a:xfrm>
              <a:off x="0" y="-38100"/>
              <a:ext cx="2013645" cy="44450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704050" y="416689"/>
            <a:ext cx="6199116" cy="722909"/>
          </a:xfrm>
          <a:prstGeom prst="rect">
            <a:avLst/>
          </a:prstGeom>
        </p:spPr>
        <p:txBody>
          <a:bodyPr lIns="0" tIns="0" rIns="0" bIns="0" rtlCol="0" anchor="t">
            <a:spAutoFit/>
          </a:bodyPr>
          <a:lstStyle/>
          <a:p>
            <a:pPr algn="ctr">
              <a:lnSpc>
                <a:spcPts val="5945"/>
              </a:lnSpc>
            </a:pPr>
            <a:r>
              <a:rPr lang="en-US" sz="4246" b="1">
                <a:solidFill>
                  <a:srgbClr val="FF3131"/>
                </a:solidFill>
                <a:latin typeface="Canva Sans Bold"/>
                <a:ea typeface="Canva Sans Bold"/>
                <a:cs typeface="Canva Sans Bold"/>
                <a:sym typeface="Canva Sans Bold"/>
              </a:rPr>
              <a:t>Định hướng phát triển</a:t>
            </a:r>
          </a:p>
        </p:txBody>
      </p:sp>
      <p:sp>
        <p:nvSpPr>
          <p:cNvPr id="13" name="TextBox 13"/>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grpSp>
        <p:nvGrpSpPr>
          <p:cNvPr id="14" name="Group 14"/>
          <p:cNvGrpSpPr/>
          <p:nvPr/>
        </p:nvGrpSpPr>
        <p:grpSpPr>
          <a:xfrm>
            <a:off x="6481775" y="6647858"/>
            <a:ext cx="9863218" cy="1990625"/>
            <a:chOff x="0" y="0"/>
            <a:chExt cx="2013645" cy="406400"/>
          </a:xfrm>
        </p:grpSpPr>
        <p:sp>
          <p:nvSpPr>
            <p:cNvPr id="15" name="Freeform 15"/>
            <p:cNvSpPr/>
            <p:nvPr/>
          </p:nvSpPr>
          <p:spPr>
            <a:xfrm>
              <a:off x="0" y="0"/>
              <a:ext cx="2013645" cy="406400"/>
            </a:xfrm>
            <a:custGeom>
              <a:avLst/>
              <a:gdLst/>
              <a:ahLst/>
              <a:cxnLst/>
              <a:rect l="l" t="t" r="r" b="b"/>
              <a:pathLst>
                <a:path w="2013645" h="406400">
                  <a:moveTo>
                    <a:pt x="1810445" y="0"/>
                  </a:moveTo>
                  <a:cubicBezTo>
                    <a:pt x="1922669" y="0"/>
                    <a:pt x="2013645" y="90976"/>
                    <a:pt x="2013645" y="203200"/>
                  </a:cubicBezTo>
                  <a:cubicBezTo>
                    <a:pt x="2013645" y="315424"/>
                    <a:pt x="1922669" y="406400"/>
                    <a:pt x="1810445" y="406400"/>
                  </a:cubicBezTo>
                  <a:lnTo>
                    <a:pt x="203200" y="406400"/>
                  </a:lnTo>
                  <a:cubicBezTo>
                    <a:pt x="90976" y="406400"/>
                    <a:pt x="0" y="315424"/>
                    <a:pt x="0" y="203200"/>
                  </a:cubicBezTo>
                  <a:cubicBezTo>
                    <a:pt x="0" y="90976"/>
                    <a:pt x="90976" y="0"/>
                    <a:pt x="203200" y="0"/>
                  </a:cubicBezTo>
                  <a:close/>
                </a:path>
              </a:pathLst>
            </a:custGeom>
            <a:solidFill>
              <a:srgbClr val="6FA4FF"/>
            </a:solidFill>
          </p:spPr>
          <p:txBody>
            <a:bodyPr/>
            <a:lstStyle/>
            <a:p>
              <a:endParaRPr lang="en-US"/>
            </a:p>
          </p:txBody>
        </p:sp>
        <p:sp>
          <p:nvSpPr>
            <p:cNvPr id="16" name="TextBox 16"/>
            <p:cNvSpPr txBox="1"/>
            <p:nvPr/>
          </p:nvSpPr>
          <p:spPr>
            <a:xfrm>
              <a:off x="0" y="-38100"/>
              <a:ext cx="2013645" cy="444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6481775" y="4171458"/>
            <a:ext cx="9863218" cy="1990625"/>
            <a:chOff x="0" y="0"/>
            <a:chExt cx="2013645" cy="406400"/>
          </a:xfrm>
        </p:grpSpPr>
        <p:sp>
          <p:nvSpPr>
            <p:cNvPr id="18" name="Freeform 18"/>
            <p:cNvSpPr/>
            <p:nvPr/>
          </p:nvSpPr>
          <p:spPr>
            <a:xfrm>
              <a:off x="0" y="0"/>
              <a:ext cx="2013645" cy="406400"/>
            </a:xfrm>
            <a:custGeom>
              <a:avLst/>
              <a:gdLst/>
              <a:ahLst/>
              <a:cxnLst/>
              <a:rect l="l" t="t" r="r" b="b"/>
              <a:pathLst>
                <a:path w="2013645" h="406400">
                  <a:moveTo>
                    <a:pt x="1810445" y="0"/>
                  </a:moveTo>
                  <a:cubicBezTo>
                    <a:pt x="1922669" y="0"/>
                    <a:pt x="2013645" y="90976"/>
                    <a:pt x="2013645" y="203200"/>
                  </a:cubicBezTo>
                  <a:cubicBezTo>
                    <a:pt x="2013645" y="315424"/>
                    <a:pt x="1922669" y="406400"/>
                    <a:pt x="1810445" y="406400"/>
                  </a:cubicBezTo>
                  <a:lnTo>
                    <a:pt x="203200" y="406400"/>
                  </a:lnTo>
                  <a:cubicBezTo>
                    <a:pt x="90976" y="406400"/>
                    <a:pt x="0" y="315424"/>
                    <a:pt x="0" y="203200"/>
                  </a:cubicBezTo>
                  <a:cubicBezTo>
                    <a:pt x="0" y="90976"/>
                    <a:pt x="90976" y="0"/>
                    <a:pt x="203200" y="0"/>
                  </a:cubicBezTo>
                  <a:close/>
                </a:path>
              </a:pathLst>
            </a:custGeom>
            <a:solidFill>
              <a:srgbClr val="6FA4FF"/>
            </a:solidFill>
          </p:spPr>
          <p:txBody>
            <a:bodyPr/>
            <a:lstStyle/>
            <a:p>
              <a:endParaRPr lang="en-US"/>
            </a:p>
          </p:txBody>
        </p:sp>
        <p:sp>
          <p:nvSpPr>
            <p:cNvPr id="19" name="TextBox 19"/>
            <p:cNvSpPr txBox="1"/>
            <p:nvPr/>
          </p:nvSpPr>
          <p:spPr>
            <a:xfrm>
              <a:off x="0" y="-38100"/>
              <a:ext cx="2013645" cy="444500"/>
            </a:xfrm>
            <a:prstGeom prst="rect">
              <a:avLst/>
            </a:prstGeom>
          </p:spPr>
          <p:txBody>
            <a:bodyPr lIns="50800" tIns="50800" rIns="50800" bIns="50800" rtlCol="0" anchor="ctr"/>
            <a:lstStyle/>
            <a:p>
              <a:pPr algn="ctr">
                <a:lnSpc>
                  <a:spcPts val="2659"/>
                </a:lnSpc>
              </a:pPr>
              <a:endParaRPr/>
            </a:p>
          </p:txBody>
        </p:sp>
      </p:grpSp>
      <p:sp>
        <p:nvSpPr>
          <p:cNvPr id="20" name="Freeform 20"/>
          <p:cNvSpPr/>
          <p:nvPr/>
        </p:nvSpPr>
        <p:spPr>
          <a:xfrm>
            <a:off x="1894043" y="3226016"/>
            <a:ext cx="2660598" cy="3881509"/>
          </a:xfrm>
          <a:custGeom>
            <a:avLst/>
            <a:gdLst/>
            <a:ahLst/>
            <a:cxnLst/>
            <a:rect l="l" t="t" r="r" b="b"/>
            <a:pathLst>
              <a:path w="2660598" h="3881509">
                <a:moveTo>
                  <a:pt x="0" y="0"/>
                </a:moveTo>
                <a:lnTo>
                  <a:pt x="2660598" y="0"/>
                </a:lnTo>
                <a:lnTo>
                  <a:pt x="2660598" y="3881509"/>
                </a:lnTo>
                <a:lnTo>
                  <a:pt x="0" y="3881509"/>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txBody>
          <a:bodyPr/>
          <a:lstStyle/>
          <a:p>
            <a:endParaRPr lang="en-US"/>
          </a:p>
        </p:txBody>
      </p:sp>
      <p:sp>
        <p:nvSpPr>
          <p:cNvPr id="21" name="AutoShape 21"/>
          <p:cNvSpPr/>
          <p:nvPr/>
        </p:nvSpPr>
        <p:spPr>
          <a:xfrm flipV="1">
            <a:off x="5202094" y="2639388"/>
            <a:ext cx="1312115" cy="1049347"/>
          </a:xfrm>
          <a:prstGeom prst="line">
            <a:avLst/>
          </a:prstGeom>
          <a:ln w="38100" cap="flat">
            <a:solidFill>
              <a:srgbClr val="000000"/>
            </a:solidFill>
            <a:prstDash val="solid"/>
            <a:headEnd type="oval" w="lg" len="lg"/>
            <a:tailEnd type="oval" w="lg" len="lg"/>
          </a:ln>
        </p:spPr>
        <p:txBody>
          <a:bodyPr/>
          <a:lstStyle/>
          <a:p>
            <a:endParaRPr lang="en-US"/>
          </a:p>
        </p:txBody>
      </p:sp>
      <p:sp>
        <p:nvSpPr>
          <p:cNvPr id="22" name="AutoShape 22"/>
          <p:cNvSpPr/>
          <p:nvPr/>
        </p:nvSpPr>
        <p:spPr>
          <a:xfrm flipV="1">
            <a:off x="5486400" y="5166771"/>
            <a:ext cx="995375" cy="0"/>
          </a:xfrm>
          <a:prstGeom prst="line">
            <a:avLst/>
          </a:prstGeom>
          <a:ln w="38100" cap="flat">
            <a:solidFill>
              <a:srgbClr val="000000"/>
            </a:solidFill>
            <a:prstDash val="solid"/>
            <a:headEnd type="oval" w="lg" len="lg"/>
            <a:tailEnd type="oval" w="lg" len="lg"/>
          </a:ln>
        </p:spPr>
        <p:txBody>
          <a:bodyPr/>
          <a:lstStyle/>
          <a:p>
            <a:endParaRPr lang="en-US"/>
          </a:p>
        </p:txBody>
      </p:sp>
      <p:sp>
        <p:nvSpPr>
          <p:cNvPr id="23" name="AutoShape 23"/>
          <p:cNvSpPr/>
          <p:nvPr/>
        </p:nvSpPr>
        <p:spPr>
          <a:xfrm>
            <a:off x="5202094" y="6647858"/>
            <a:ext cx="1279681" cy="995313"/>
          </a:xfrm>
          <a:prstGeom prst="line">
            <a:avLst/>
          </a:prstGeom>
          <a:ln w="38100" cap="flat">
            <a:solidFill>
              <a:srgbClr val="000000"/>
            </a:solidFill>
            <a:prstDash val="solid"/>
            <a:headEnd type="oval" w="lg" len="lg"/>
            <a:tailEnd type="oval" w="lg" len="lg"/>
          </a:ln>
        </p:spPr>
        <p:txBody>
          <a:bodyPr/>
          <a:lstStyle/>
          <a:p>
            <a:endParaRPr lang="en-US"/>
          </a:p>
        </p:txBody>
      </p:sp>
      <p:sp>
        <p:nvSpPr>
          <p:cNvPr id="24" name="TextBox 24"/>
          <p:cNvSpPr txBox="1"/>
          <p:nvPr/>
        </p:nvSpPr>
        <p:spPr>
          <a:xfrm>
            <a:off x="7263977" y="1996768"/>
            <a:ext cx="8298812"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Đầu tư nhiều thời gian hơn cho giai đoạn phân tích thiết kế sản phẩm.</a:t>
            </a:r>
          </a:p>
        </p:txBody>
      </p:sp>
      <p:sp>
        <p:nvSpPr>
          <p:cNvPr id="25" name="TextBox 25"/>
          <p:cNvSpPr txBox="1"/>
          <p:nvPr/>
        </p:nvSpPr>
        <p:spPr>
          <a:xfrm>
            <a:off x="7263977" y="4543201"/>
            <a:ext cx="8298812" cy="1231106"/>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Cải thiện kỹ năng lập </a:t>
            </a:r>
            <a:r>
              <a:rPr lang="vi-VN" sz="3399" smtClean="0">
                <a:solidFill>
                  <a:srgbClr val="000000"/>
                </a:solidFill>
                <a:latin typeface="Canva Sans"/>
                <a:ea typeface="Canva Sans"/>
                <a:cs typeface="Canva Sans"/>
                <a:sym typeface="Canva Sans"/>
              </a:rPr>
              <a:t>trình mobile</a:t>
            </a:r>
            <a:r>
              <a:rPr lang="en-US" sz="3399" smtClean="0">
                <a:solidFill>
                  <a:srgbClr val="000000"/>
                </a:solidFill>
                <a:latin typeface="Canva Sans"/>
                <a:ea typeface="Canva Sans"/>
                <a:cs typeface="Canva Sans"/>
                <a:sym typeface="Canva Sans"/>
              </a:rPr>
              <a:t>, </a:t>
            </a:r>
            <a:r>
              <a:rPr lang="en-US" sz="3399">
                <a:solidFill>
                  <a:srgbClr val="000000"/>
                </a:solidFill>
                <a:latin typeface="Canva Sans"/>
                <a:ea typeface="Canva Sans"/>
                <a:cs typeface="Canva Sans"/>
                <a:sym typeface="Canva Sans"/>
              </a:rPr>
              <a:t>lập trình phía người dùng.</a:t>
            </a:r>
          </a:p>
        </p:txBody>
      </p:sp>
      <p:sp>
        <p:nvSpPr>
          <p:cNvPr id="26" name="TextBox 26"/>
          <p:cNvSpPr txBox="1"/>
          <p:nvPr/>
        </p:nvSpPr>
        <p:spPr>
          <a:xfrm>
            <a:off x="7263977" y="6719563"/>
            <a:ext cx="8298812" cy="178054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Rút kinh nghiệm cho các sản phẩm trong tương lai, đặt mục tiêu và phạm vi của ứng dụng một cách hợp lý.</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Freeform 3"/>
          <p:cNvSpPr/>
          <p:nvPr/>
        </p:nvSpPr>
        <p:spPr>
          <a:xfrm>
            <a:off x="3301024" y="2506512"/>
            <a:ext cx="12583225" cy="4987533"/>
          </a:xfrm>
          <a:custGeom>
            <a:avLst/>
            <a:gdLst/>
            <a:ahLst/>
            <a:cxnLst/>
            <a:rect l="l" t="t" r="r" b="b"/>
            <a:pathLst>
              <a:path w="12583225" h="4987533">
                <a:moveTo>
                  <a:pt x="0" y="0"/>
                </a:moveTo>
                <a:lnTo>
                  <a:pt x="12583224" y="0"/>
                </a:lnTo>
                <a:lnTo>
                  <a:pt x="12583224" y="4987533"/>
                </a:lnTo>
                <a:lnTo>
                  <a:pt x="0" y="4987533"/>
                </a:lnTo>
                <a:lnTo>
                  <a:pt x="0" y="0"/>
                </a:lnTo>
                <a:close/>
              </a:path>
            </a:pathLst>
          </a:custGeom>
          <a:blipFill>
            <a:blip r:embed="rId3">
              <a:alphaModFix amt="75000"/>
              <a:extLst>
                <a:ext uri="{96DAC541-7B7A-43D3-8B79-37D633B846F1}">
                  <asvg:svgBlip xmlns="" xmlns:asvg="http://schemas.microsoft.com/office/drawing/2016/SVG/main" r:embed="rId4"/>
                </a:ext>
              </a:extLst>
            </a:blip>
            <a:stretch>
              <a:fillRect/>
            </a:stretch>
          </a:blipFill>
        </p:spPr>
        <p:txBody>
          <a:bodyPr/>
          <a:lstStyle/>
          <a:p>
            <a:endParaRPr lang="en-US"/>
          </a:p>
        </p:txBody>
      </p:sp>
      <p:sp>
        <p:nvSpPr>
          <p:cNvPr id="4" name="Freeform 4"/>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en-US"/>
          </a:p>
        </p:txBody>
      </p:sp>
      <p:sp>
        <p:nvSpPr>
          <p:cNvPr id="5" name="Freeform 5"/>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sp>
        <p:nvSpPr>
          <p:cNvPr id="6" name="Freeform 6"/>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9">
              <a:extLst>
                <a:ext uri="{96DAC541-7B7A-43D3-8B79-37D633B846F1}">
                  <asvg:svgBlip xmlns="" xmlns:asvg="http://schemas.microsoft.com/office/drawing/2016/SVG/main" r:embed="rId10"/>
                </a:ext>
              </a:extLst>
            </a:blip>
            <a:stretch>
              <a:fillRect/>
            </a:stretch>
          </a:blipFill>
        </p:spPr>
        <p:txBody>
          <a:bodyPr/>
          <a:lstStyle/>
          <a:p>
            <a:endParaRPr lang="en-US"/>
          </a:p>
        </p:txBody>
      </p:sp>
      <p:sp>
        <p:nvSpPr>
          <p:cNvPr id="7" name="TextBox 7"/>
          <p:cNvSpPr txBox="1"/>
          <p:nvPr/>
        </p:nvSpPr>
        <p:spPr>
          <a:xfrm>
            <a:off x="1577296" y="3673126"/>
            <a:ext cx="15133407" cy="2249256"/>
          </a:xfrm>
          <a:prstGeom prst="rect">
            <a:avLst/>
          </a:prstGeom>
        </p:spPr>
        <p:txBody>
          <a:bodyPr lIns="0" tIns="0" rIns="0" bIns="0" rtlCol="0" anchor="t">
            <a:spAutoFit/>
          </a:bodyPr>
          <a:lstStyle/>
          <a:p>
            <a:pPr algn="ctr">
              <a:lnSpc>
                <a:spcPts val="18300"/>
              </a:lnSpc>
            </a:pPr>
            <a:r>
              <a:rPr lang="en-US" sz="13071">
                <a:solidFill>
                  <a:srgbClr val="163C3F"/>
                </a:solidFill>
                <a:latin typeface="League Spartan"/>
                <a:ea typeface="League Spartan"/>
                <a:cs typeface="League Spartan"/>
                <a:sym typeface="League Spartan"/>
              </a:rPr>
              <a:t>THANK YOU</a:t>
            </a:r>
          </a:p>
        </p:txBody>
      </p:sp>
      <p:sp>
        <p:nvSpPr>
          <p:cNvPr id="8" name="Freeform 8"/>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9">
              <a:extLst>
                <a:ext uri="{96DAC541-7B7A-43D3-8B79-37D633B846F1}">
                  <asvg:svgBlip xmlns="" xmlns:asvg="http://schemas.microsoft.com/office/drawing/2016/SVG/main" r:embed="rId10"/>
                </a:ext>
              </a:extLst>
            </a:blip>
            <a:stretch>
              <a:fillRect/>
            </a:stretch>
          </a:blipFill>
        </p:spPr>
        <p:txBody>
          <a:bodyPr/>
          <a:lstStyle/>
          <a:p>
            <a:endParaRPr lang="en-US"/>
          </a:p>
        </p:txBody>
      </p:sp>
      <p:sp>
        <p:nvSpPr>
          <p:cNvPr id="9" name="Freeform 9"/>
          <p:cNvSpPr/>
          <p:nvPr/>
        </p:nvSpPr>
        <p:spPr>
          <a:xfrm>
            <a:off x="5486400" y="6022208"/>
            <a:ext cx="7315200" cy="252707"/>
          </a:xfrm>
          <a:custGeom>
            <a:avLst/>
            <a:gdLst/>
            <a:ahLst/>
            <a:cxnLst/>
            <a:rect l="l" t="t" r="r" b="b"/>
            <a:pathLst>
              <a:path w="7315200" h="252707">
                <a:moveTo>
                  <a:pt x="0" y="0"/>
                </a:moveTo>
                <a:lnTo>
                  <a:pt x="7315200" y="0"/>
                </a:lnTo>
                <a:lnTo>
                  <a:pt x="7315200" y="252707"/>
                </a:lnTo>
                <a:lnTo>
                  <a:pt x="0" y="252707"/>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p:spPr>
        <p:txBody>
          <a:bodyPr/>
          <a:lstStyle/>
          <a:p>
            <a:endParaRPr lang="en-US"/>
          </a:p>
        </p:txBody>
      </p:sp>
      <p:sp>
        <p:nvSpPr>
          <p:cNvPr id="10" name="TextBox 10"/>
          <p:cNvSpPr txBox="1"/>
          <p:nvPr/>
        </p:nvSpPr>
        <p:spPr>
          <a:xfrm>
            <a:off x="5724316" y="6669324"/>
            <a:ext cx="6839368" cy="647870"/>
          </a:xfrm>
          <a:prstGeom prst="rect">
            <a:avLst/>
          </a:prstGeom>
        </p:spPr>
        <p:txBody>
          <a:bodyPr lIns="0" tIns="0" rIns="0" bIns="0" rtlCol="0" anchor="t">
            <a:spAutoFit/>
          </a:bodyPr>
          <a:lstStyle/>
          <a:p>
            <a:pPr algn="ctr">
              <a:lnSpc>
                <a:spcPts val="5599"/>
              </a:lnSpc>
            </a:pPr>
            <a:r>
              <a:rPr lang="vi-VN" sz="3999" smtClean="0">
                <a:solidFill>
                  <a:srgbClr val="000000"/>
                </a:solidFill>
                <a:latin typeface="Lato"/>
                <a:ea typeface="Lato"/>
                <a:cs typeface="Lato"/>
                <a:sym typeface="Lato"/>
              </a:rPr>
              <a:t>Phạm Đức Duy</a:t>
            </a:r>
            <a:endParaRPr lang="en-US" sz="3999">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355018" y="245767"/>
            <a:ext cx="2430062" cy="2403648"/>
          </a:xfrm>
          <a:custGeom>
            <a:avLst/>
            <a:gdLst/>
            <a:ahLst/>
            <a:cxnLst/>
            <a:rect l="l" t="t" r="r" b="b"/>
            <a:pathLst>
              <a:path w="2430062" h="2403648">
                <a:moveTo>
                  <a:pt x="0" y="0"/>
                </a:moveTo>
                <a:lnTo>
                  <a:pt x="2430062" y="0"/>
                </a:lnTo>
                <a:lnTo>
                  <a:pt x="2430062" y="2403648"/>
                </a:lnTo>
                <a:lnTo>
                  <a:pt x="0" y="240364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3717113" y="121942"/>
            <a:ext cx="11665217" cy="1102680"/>
          </a:xfrm>
          <a:prstGeom prst="rect">
            <a:avLst/>
          </a:prstGeom>
        </p:spPr>
        <p:txBody>
          <a:bodyPr lIns="0" tIns="0" rIns="0" bIns="0" rtlCol="0" anchor="t">
            <a:spAutoFit/>
          </a:bodyPr>
          <a:lstStyle/>
          <a:p>
            <a:pPr algn="ctr">
              <a:lnSpc>
                <a:spcPts val="9047"/>
              </a:lnSpc>
            </a:pPr>
            <a:r>
              <a:rPr lang="en-US" sz="6462" b="1">
                <a:solidFill>
                  <a:srgbClr val="2D3E99"/>
                </a:solidFill>
                <a:latin typeface="Canva Sans Bold"/>
                <a:ea typeface="Canva Sans Bold"/>
                <a:cs typeface="Canva Sans Bold"/>
                <a:sym typeface="Canva Sans Bold"/>
              </a:rPr>
              <a:t>ĐẠI HỌC XÂY DỰNG HÀ NỘI</a:t>
            </a:r>
          </a:p>
        </p:txBody>
      </p:sp>
      <p:sp>
        <p:nvSpPr>
          <p:cNvPr id="4" name="TextBox 4"/>
          <p:cNvSpPr txBox="1"/>
          <p:nvPr/>
        </p:nvSpPr>
        <p:spPr>
          <a:xfrm>
            <a:off x="4498261" y="1207358"/>
            <a:ext cx="10102921"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a:ea typeface="Canva Sans"/>
                <a:cs typeface="Canva Sans"/>
                <a:sym typeface="Canva Sans"/>
              </a:rPr>
              <a:t>KHOA CÔNG NGHỆ THÔNG TIN</a:t>
            </a:r>
          </a:p>
        </p:txBody>
      </p:sp>
      <p:sp>
        <p:nvSpPr>
          <p:cNvPr id="5" name="TextBox 5"/>
          <p:cNvSpPr txBox="1"/>
          <p:nvPr/>
        </p:nvSpPr>
        <p:spPr>
          <a:xfrm>
            <a:off x="2009404" y="4295543"/>
            <a:ext cx="14269191" cy="781432"/>
          </a:xfrm>
          <a:prstGeom prst="rect">
            <a:avLst/>
          </a:prstGeom>
        </p:spPr>
        <p:txBody>
          <a:bodyPr lIns="0" tIns="0" rIns="0" bIns="0" rtlCol="0" anchor="t">
            <a:spAutoFit/>
          </a:bodyPr>
          <a:lstStyle/>
          <a:p>
            <a:pPr algn="ctr">
              <a:lnSpc>
                <a:spcPts val="6493"/>
              </a:lnSpc>
            </a:pPr>
            <a:r>
              <a:rPr lang="en-US" sz="4638" b="1" err="1">
                <a:solidFill>
                  <a:srgbClr val="00B050"/>
                </a:solidFill>
                <a:latin typeface="Canva Sans Bold"/>
                <a:ea typeface="Canva Sans Bold"/>
                <a:cs typeface="Canva Sans Bold"/>
                <a:sym typeface="Canva Sans Bold"/>
              </a:rPr>
              <a:t>Đề</a:t>
            </a:r>
            <a:r>
              <a:rPr lang="en-US" sz="4638" b="1">
                <a:solidFill>
                  <a:srgbClr val="00B050"/>
                </a:solidFill>
                <a:latin typeface="Canva Sans Bold"/>
                <a:ea typeface="Canva Sans Bold"/>
                <a:cs typeface="Canva Sans Bold"/>
                <a:sym typeface="Canva Sans Bold"/>
              </a:rPr>
              <a:t> </a:t>
            </a:r>
            <a:r>
              <a:rPr lang="en-US" sz="4638" b="1" err="1">
                <a:solidFill>
                  <a:srgbClr val="00B050"/>
                </a:solidFill>
                <a:latin typeface="Canva Sans Bold"/>
                <a:ea typeface="Canva Sans Bold"/>
                <a:cs typeface="Canva Sans Bold"/>
                <a:sym typeface="Canva Sans Bold"/>
              </a:rPr>
              <a:t>tài</a:t>
            </a:r>
            <a:r>
              <a:rPr lang="en-US" sz="4638" b="1">
                <a:solidFill>
                  <a:srgbClr val="00B050"/>
                </a:solidFill>
                <a:latin typeface="Canva Sans Bold"/>
                <a:ea typeface="Canva Sans Bold"/>
                <a:cs typeface="Canva Sans Bold"/>
                <a:sym typeface="Canva Sans Bold"/>
              </a:rPr>
              <a:t>: ỨNG </a:t>
            </a:r>
            <a:r>
              <a:rPr lang="vi-VN" sz="4638" b="1" smtClean="0">
                <a:solidFill>
                  <a:srgbClr val="00B050"/>
                </a:solidFill>
                <a:latin typeface="Canva Sans Bold"/>
                <a:ea typeface="Canva Sans Bold"/>
                <a:cs typeface="Canva Sans Bold"/>
                <a:sym typeface="Canva Sans Bold"/>
              </a:rPr>
              <a:t>DỤNG HỌC TỪ VỰNG TIẾNG ANH</a:t>
            </a:r>
            <a:endParaRPr lang="en-US" sz="4638" b="1">
              <a:solidFill>
                <a:srgbClr val="00B050"/>
              </a:solidFill>
              <a:latin typeface="Canva Sans Bold"/>
              <a:ea typeface="Canva Sans Bold"/>
              <a:cs typeface="Canva Sans Bold"/>
              <a:sym typeface="Canva Sans Bold"/>
            </a:endParaRPr>
          </a:p>
        </p:txBody>
      </p:sp>
      <p:sp>
        <p:nvSpPr>
          <p:cNvPr id="6" name="TextBox 6"/>
          <p:cNvSpPr txBox="1"/>
          <p:nvPr/>
        </p:nvSpPr>
        <p:spPr>
          <a:xfrm>
            <a:off x="12861311" y="9531537"/>
            <a:ext cx="5137011" cy="404642"/>
          </a:xfrm>
          <a:prstGeom prst="rect">
            <a:avLst/>
          </a:prstGeom>
        </p:spPr>
        <p:txBody>
          <a:bodyPr lIns="0" tIns="0" rIns="0" bIns="0" rtlCol="0" anchor="t">
            <a:spAutoFit/>
          </a:bodyPr>
          <a:lstStyle/>
          <a:p>
            <a:pPr algn="ctr">
              <a:lnSpc>
                <a:spcPts val="3396"/>
              </a:lnSpc>
            </a:pPr>
            <a:r>
              <a:rPr lang="en-US" sz="2425">
                <a:solidFill>
                  <a:srgbClr val="000000"/>
                </a:solidFill>
                <a:latin typeface="Canva Sans"/>
                <a:ea typeface="Canva Sans"/>
                <a:cs typeface="Canva Sans"/>
                <a:sym typeface="Canva Sans"/>
              </a:rPr>
              <a:t>Hà Nội, ngày 13 tháng 12 năm 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sp>
        <p:nvSpPr>
          <p:cNvPr id="6" name="Freeform 6"/>
          <p:cNvSpPr/>
          <p:nvPr/>
        </p:nvSpPr>
        <p:spPr>
          <a:xfrm rot="-5400000">
            <a:off x="5486400" y="5017147"/>
            <a:ext cx="7315200" cy="252707"/>
          </a:xfrm>
          <a:custGeom>
            <a:avLst/>
            <a:gdLst/>
            <a:ahLst/>
            <a:cxnLst/>
            <a:rect l="l" t="t" r="r" b="b"/>
            <a:pathLst>
              <a:path w="7315200" h="252707">
                <a:moveTo>
                  <a:pt x="0" y="0"/>
                </a:moveTo>
                <a:lnTo>
                  <a:pt x="7315200" y="0"/>
                </a:lnTo>
                <a:lnTo>
                  <a:pt x="7315200" y="252706"/>
                </a:lnTo>
                <a:lnTo>
                  <a:pt x="0" y="25270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txBody>
          <a:bodyPr/>
          <a:lstStyle/>
          <a:p>
            <a:endParaRPr lang="en-US"/>
          </a:p>
        </p:txBody>
      </p:sp>
      <p:grpSp>
        <p:nvGrpSpPr>
          <p:cNvPr id="7" name="Group 7"/>
          <p:cNvGrpSpPr/>
          <p:nvPr/>
        </p:nvGrpSpPr>
        <p:grpSpPr>
          <a:xfrm>
            <a:off x="10904225" y="500633"/>
            <a:ext cx="4466854" cy="1530612"/>
            <a:chOff x="0" y="0"/>
            <a:chExt cx="1176455" cy="403124"/>
          </a:xfrm>
          <a:solidFill>
            <a:schemeClr val="tx1">
              <a:lumMod val="85000"/>
              <a:lumOff val="15000"/>
            </a:schemeClr>
          </a:solidFill>
        </p:grpSpPr>
        <p:sp>
          <p:nvSpPr>
            <p:cNvPr id="8" name="Freeform 8"/>
            <p:cNvSpPr/>
            <p:nvPr/>
          </p:nvSpPr>
          <p:spPr>
            <a:xfrm>
              <a:off x="0" y="0"/>
              <a:ext cx="1176455" cy="403124"/>
            </a:xfrm>
            <a:custGeom>
              <a:avLst/>
              <a:gdLst/>
              <a:ahLst/>
              <a:cxnLst/>
              <a:rect l="l" t="t" r="r" b="b"/>
              <a:pathLst>
                <a:path w="1176455" h="403124">
                  <a:moveTo>
                    <a:pt x="0" y="0"/>
                  </a:moveTo>
                  <a:lnTo>
                    <a:pt x="1176455" y="0"/>
                  </a:lnTo>
                  <a:lnTo>
                    <a:pt x="1176455" y="403124"/>
                  </a:lnTo>
                  <a:lnTo>
                    <a:pt x="0" y="403124"/>
                  </a:lnTo>
                  <a:close/>
                </a:path>
              </a:pathLst>
            </a:custGeom>
            <a:grpFill/>
          </p:spPr>
          <p:txBody>
            <a:bodyPr/>
            <a:lstStyle/>
            <a:p>
              <a:endParaRPr lang="en-US"/>
            </a:p>
          </p:txBody>
        </p:sp>
        <p:sp>
          <p:nvSpPr>
            <p:cNvPr id="9" name="TextBox 9"/>
            <p:cNvSpPr txBox="1"/>
            <p:nvPr/>
          </p:nvSpPr>
          <p:spPr>
            <a:xfrm>
              <a:off x="0" y="-38100"/>
              <a:ext cx="1176455" cy="441224"/>
            </a:xfrm>
            <a:prstGeom prst="rect">
              <a:avLst/>
            </a:prstGeom>
            <a:grpFill/>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756207" y="2439064"/>
            <a:ext cx="6134375" cy="4823951"/>
          </a:xfrm>
          <a:prstGeom prst="rect">
            <a:avLst/>
          </a:prstGeom>
        </p:spPr>
        <p:txBody>
          <a:bodyPr lIns="0" tIns="0" rIns="0" bIns="0" rtlCol="0" anchor="t">
            <a:spAutoFit/>
          </a:bodyPr>
          <a:lstStyle/>
          <a:p>
            <a:pPr algn="ctr">
              <a:lnSpc>
                <a:spcPts val="12870"/>
              </a:lnSpc>
            </a:pPr>
            <a:r>
              <a:rPr lang="en-US" sz="9192">
                <a:solidFill>
                  <a:srgbClr val="163C3F"/>
                </a:solidFill>
                <a:latin typeface="League Spartan"/>
                <a:ea typeface="League Spartan"/>
                <a:cs typeface="League Spartan"/>
                <a:sym typeface="League Spartan"/>
              </a:rPr>
              <a:t>NỘI DUNG CHÍNH </a:t>
            </a:r>
          </a:p>
        </p:txBody>
      </p:sp>
      <p:sp>
        <p:nvSpPr>
          <p:cNvPr id="11" name="TextBox 11"/>
          <p:cNvSpPr txBox="1"/>
          <p:nvPr/>
        </p:nvSpPr>
        <p:spPr>
          <a:xfrm>
            <a:off x="11050929" y="531238"/>
            <a:ext cx="4173447" cy="1384300"/>
          </a:xfrm>
          <a:prstGeom prst="rect">
            <a:avLst/>
          </a:prstGeom>
        </p:spPr>
        <p:txBody>
          <a:bodyPr lIns="0" tIns="0" rIns="0" bIns="0" rtlCol="0" anchor="t">
            <a:spAutoFit/>
          </a:bodyPr>
          <a:lstStyle/>
          <a:p>
            <a:pPr algn="ctr">
              <a:lnSpc>
                <a:spcPts val="5599"/>
              </a:lnSpc>
            </a:pPr>
            <a:r>
              <a:rPr lang="en-US" sz="3999" err="1">
                <a:solidFill>
                  <a:srgbClr val="DCE3EC"/>
                </a:solidFill>
                <a:latin typeface="Lato"/>
                <a:ea typeface="Lato"/>
                <a:cs typeface="Lato"/>
                <a:sym typeface="Lato"/>
              </a:rPr>
              <a:t>Tổng</a:t>
            </a:r>
            <a:r>
              <a:rPr lang="en-US" sz="3999">
                <a:solidFill>
                  <a:srgbClr val="DCE3EC"/>
                </a:solidFill>
                <a:latin typeface="Lato"/>
                <a:ea typeface="Lato"/>
                <a:cs typeface="Lato"/>
                <a:sym typeface="Lato"/>
              </a:rPr>
              <a:t> </a:t>
            </a:r>
            <a:r>
              <a:rPr lang="en-US" sz="3999" err="1">
                <a:solidFill>
                  <a:srgbClr val="DCE3EC"/>
                </a:solidFill>
                <a:latin typeface="Lato"/>
                <a:ea typeface="Lato"/>
                <a:cs typeface="Lato"/>
                <a:sym typeface="Lato"/>
              </a:rPr>
              <a:t>quan</a:t>
            </a:r>
            <a:r>
              <a:rPr lang="en-US" sz="3999">
                <a:solidFill>
                  <a:srgbClr val="DCE3EC"/>
                </a:solidFill>
                <a:latin typeface="Lato"/>
                <a:ea typeface="Lato"/>
                <a:cs typeface="Lato"/>
                <a:sym typeface="Lato"/>
              </a:rPr>
              <a:t> </a:t>
            </a:r>
            <a:r>
              <a:rPr lang="en-US" sz="3999" err="1">
                <a:solidFill>
                  <a:srgbClr val="DCE3EC"/>
                </a:solidFill>
                <a:latin typeface="Lato"/>
                <a:ea typeface="Lato"/>
                <a:cs typeface="Lato"/>
                <a:sym typeface="Lato"/>
              </a:rPr>
              <a:t>về</a:t>
            </a:r>
            <a:r>
              <a:rPr lang="en-US" sz="3999">
                <a:solidFill>
                  <a:srgbClr val="DCE3EC"/>
                </a:solidFill>
                <a:latin typeface="Lato"/>
                <a:ea typeface="Lato"/>
                <a:cs typeface="Lato"/>
                <a:sym typeface="Lato"/>
              </a:rPr>
              <a:t> </a:t>
            </a:r>
            <a:r>
              <a:rPr lang="en-US" sz="3999" err="1">
                <a:solidFill>
                  <a:srgbClr val="DCE3EC"/>
                </a:solidFill>
                <a:latin typeface="Lato"/>
                <a:ea typeface="Lato"/>
                <a:cs typeface="Lato"/>
                <a:sym typeface="Lato"/>
              </a:rPr>
              <a:t>đề</a:t>
            </a:r>
            <a:r>
              <a:rPr lang="en-US" sz="3999">
                <a:solidFill>
                  <a:srgbClr val="DCE3EC"/>
                </a:solidFill>
                <a:latin typeface="Lato"/>
                <a:ea typeface="Lato"/>
                <a:cs typeface="Lato"/>
                <a:sym typeface="Lato"/>
              </a:rPr>
              <a:t> </a:t>
            </a:r>
            <a:r>
              <a:rPr lang="en-US" sz="3999" err="1">
                <a:solidFill>
                  <a:srgbClr val="DCE3EC"/>
                </a:solidFill>
                <a:latin typeface="Lato"/>
                <a:ea typeface="Lato"/>
                <a:cs typeface="Lato"/>
                <a:sym typeface="Lato"/>
              </a:rPr>
              <a:t>tài</a:t>
            </a:r>
            <a:endParaRPr lang="en-US" sz="3999">
              <a:solidFill>
                <a:srgbClr val="DCE3EC"/>
              </a:solidFill>
              <a:latin typeface="Lato"/>
              <a:ea typeface="Lato"/>
              <a:cs typeface="Lato"/>
              <a:sym typeface="Lato"/>
            </a:endParaRPr>
          </a:p>
        </p:txBody>
      </p:sp>
      <p:grpSp>
        <p:nvGrpSpPr>
          <p:cNvPr id="12" name="Group 12"/>
          <p:cNvGrpSpPr/>
          <p:nvPr/>
        </p:nvGrpSpPr>
        <p:grpSpPr>
          <a:xfrm>
            <a:off x="10904225" y="4378194"/>
            <a:ext cx="4466854" cy="1530612"/>
            <a:chOff x="0" y="0"/>
            <a:chExt cx="1176455" cy="403124"/>
          </a:xfrm>
        </p:grpSpPr>
        <p:sp>
          <p:nvSpPr>
            <p:cNvPr id="13" name="Freeform 13"/>
            <p:cNvSpPr/>
            <p:nvPr/>
          </p:nvSpPr>
          <p:spPr>
            <a:xfrm>
              <a:off x="0" y="0"/>
              <a:ext cx="1176455" cy="403124"/>
            </a:xfrm>
            <a:custGeom>
              <a:avLst/>
              <a:gdLst/>
              <a:ahLst/>
              <a:cxnLst/>
              <a:rect l="l" t="t" r="r" b="b"/>
              <a:pathLst>
                <a:path w="1176455" h="403124">
                  <a:moveTo>
                    <a:pt x="0" y="0"/>
                  </a:moveTo>
                  <a:lnTo>
                    <a:pt x="1176455" y="0"/>
                  </a:lnTo>
                  <a:lnTo>
                    <a:pt x="1176455" y="403124"/>
                  </a:lnTo>
                  <a:lnTo>
                    <a:pt x="0" y="403124"/>
                  </a:lnTo>
                  <a:close/>
                </a:path>
              </a:pathLst>
            </a:custGeom>
            <a:solidFill>
              <a:srgbClr val="F3B6C1"/>
            </a:solidFill>
          </p:spPr>
          <p:txBody>
            <a:bodyPr/>
            <a:lstStyle/>
            <a:p>
              <a:endParaRPr lang="en-US"/>
            </a:p>
          </p:txBody>
        </p:sp>
        <p:sp>
          <p:nvSpPr>
            <p:cNvPr id="14" name="TextBox 14"/>
            <p:cNvSpPr txBox="1"/>
            <p:nvPr/>
          </p:nvSpPr>
          <p:spPr>
            <a:xfrm>
              <a:off x="0" y="-38100"/>
              <a:ext cx="1176455" cy="441224"/>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1057771" y="4413250"/>
            <a:ext cx="4173447" cy="1384300"/>
          </a:xfrm>
          <a:prstGeom prst="rect">
            <a:avLst/>
          </a:prstGeom>
        </p:spPr>
        <p:txBody>
          <a:bodyPr lIns="0" tIns="0" rIns="0" bIns="0" rtlCol="0" anchor="t">
            <a:spAutoFit/>
          </a:bodyPr>
          <a:lstStyle/>
          <a:p>
            <a:pPr algn="ctr">
              <a:lnSpc>
                <a:spcPts val="5599"/>
              </a:lnSpc>
            </a:pPr>
            <a:r>
              <a:rPr lang="en-US" sz="3999">
                <a:solidFill>
                  <a:srgbClr val="163C3F"/>
                </a:solidFill>
                <a:latin typeface="Lato"/>
                <a:ea typeface="Lato"/>
                <a:cs typeface="Lato"/>
                <a:sym typeface="Lato"/>
              </a:rPr>
              <a:t>Phân tích thiết kế hệ thống</a:t>
            </a:r>
          </a:p>
        </p:txBody>
      </p:sp>
      <p:grpSp>
        <p:nvGrpSpPr>
          <p:cNvPr id="16" name="Group 16"/>
          <p:cNvGrpSpPr/>
          <p:nvPr/>
        </p:nvGrpSpPr>
        <p:grpSpPr>
          <a:xfrm>
            <a:off x="10904225" y="2439414"/>
            <a:ext cx="4466854" cy="1530612"/>
            <a:chOff x="0" y="0"/>
            <a:chExt cx="1176455" cy="403124"/>
          </a:xfrm>
        </p:grpSpPr>
        <p:sp>
          <p:nvSpPr>
            <p:cNvPr id="17" name="Freeform 17"/>
            <p:cNvSpPr/>
            <p:nvPr/>
          </p:nvSpPr>
          <p:spPr>
            <a:xfrm>
              <a:off x="0" y="0"/>
              <a:ext cx="1176455" cy="403124"/>
            </a:xfrm>
            <a:custGeom>
              <a:avLst/>
              <a:gdLst/>
              <a:ahLst/>
              <a:cxnLst/>
              <a:rect l="l" t="t" r="r" b="b"/>
              <a:pathLst>
                <a:path w="1176455" h="403124">
                  <a:moveTo>
                    <a:pt x="0" y="0"/>
                  </a:moveTo>
                  <a:lnTo>
                    <a:pt x="1176455" y="0"/>
                  </a:lnTo>
                  <a:lnTo>
                    <a:pt x="1176455" y="403124"/>
                  </a:lnTo>
                  <a:lnTo>
                    <a:pt x="0" y="403124"/>
                  </a:lnTo>
                  <a:close/>
                </a:path>
              </a:pathLst>
            </a:custGeom>
            <a:solidFill>
              <a:srgbClr val="1B76FF"/>
            </a:solidFill>
          </p:spPr>
          <p:txBody>
            <a:bodyPr/>
            <a:lstStyle/>
            <a:p>
              <a:endParaRPr lang="en-US"/>
            </a:p>
          </p:txBody>
        </p:sp>
        <p:sp>
          <p:nvSpPr>
            <p:cNvPr id="18" name="TextBox 18"/>
            <p:cNvSpPr txBox="1"/>
            <p:nvPr/>
          </p:nvSpPr>
          <p:spPr>
            <a:xfrm>
              <a:off x="0" y="-38100"/>
              <a:ext cx="1176455" cy="441224"/>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11332461" y="2474470"/>
            <a:ext cx="3624069" cy="1436291"/>
          </a:xfrm>
          <a:prstGeom prst="rect">
            <a:avLst/>
          </a:prstGeom>
        </p:spPr>
        <p:txBody>
          <a:bodyPr lIns="0" tIns="0" rIns="0" bIns="0" rtlCol="0" anchor="t">
            <a:spAutoFit/>
          </a:bodyPr>
          <a:lstStyle/>
          <a:p>
            <a:pPr algn="ctr">
              <a:lnSpc>
                <a:spcPts val="5599"/>
              </a:lnSpc>
            </a:pPr>
            <a:r>
              <a:rPr lang="en-US" sz="3999" err="1">
                <a:solidFill>
                  <a:srgbClr val="DCE3EC"/>
                </a:solidFill>
                <a:latin typeface="Lato"/>
                <a:ea typeface="Lato"/>
                <a:cs typeface="Lato"/>
                <a:sym typeface="Lato"/>
              </a:rPr>
              <a:t>Mục</a:t>
            </a:r>
            <a:r>
              <a:rPr lang="en-US" sz="3999">
                <a:solidFill>
                  <a:srgbClr val="DCE3EC"/>
                </a:solidFill>
                <a:latin typeface="Lato"/>
                <a:ea typeface="Lato"/>
                <a:cs typeface="Lato"/>
                <a:sym typeface="Lato"/>
              </a:rPr>
              <a:t> </a:t>
            </a:r>
            <a:r>
              <a:rPr lang="en-US" sz="3999" err="1">
                <a:solidFill>
                  <a:srgbClr val="DCE3EC"/>
                </a:solidFill>
                <a:latin typeface="Lato"/>
                <a:ea typeface="Lato"/>
                <a:cs typeface="Lato"/>
                <a:sym typeface="Lato"/>
              </a:rPr>
              <a:t>tiêu</a:t>
            </a:r>
            <a:r>
              <a:rPr lang="en-US" sz="3999">
                <a:solidFill>
                  <a:srgbClr val="DCE3EC"/>
                </a:solidFill>
                <a:latin typeface="Lato"/>
                <a:ea typeface="Lato"/>
                <a:cs typeface="Lato"/>
                <a:sym typeface="Lato"/>
              </a:rPr>
              <a:t> </a:t>
            </a:r>
            <a:r>
              <a:rPr lang="vi-VN" sz="3999" smtClean="0">
                <a:solidFill>
                  <a:srgbClr val="DCE3EC"/>
                </a:solidFill>
                <a:latin typeface="Lato"/>
                <a:ea typeface="Lato"/>
                <a:cs typeface="Lato"/>
                <a:sym typeface="Lato"/>
              </a:rPr>
              <a:t>ứng dụng</a:t>
            </a:r>
            <a:endParaRPr lang="en-US" sz="3999">
              <a:solidFill>
                <a:srgbClr val="DCE3EC"/>
              </a:solidFill>
              <a:latin typeface="Lato"/>
              <a:ea typeface="Lato"/>
              <a:cs typeface="Lato"/>
              <a:sym typeface="Lato"/>
            </a:endParaRPr>
          </a:p>
        </p:txBody>
      </p:sp>
      <p:grpSp>
        <p:nvGrpSpPr>
          <p:cNvPr id="20" name="Group 20"/>
          <p:cNvGrpSpPr/>
          <p:nvPr/>
        </p:nvGrpSpPr>
        <p:grpSpPr>
          <a:xfrm>
            <a:off x="10904225" y="8260408"/>
            <a:ext cx="4466854" cy="1530612"/>
            <a:chOff x="0" y="0"/>
            <a:chExt cx="1176455" cy="403124"/>
          </a:xfrm>
        </p:grpSpPr>
        <p:sp>
          <p:nvSpPr>
            <p:cNvPr id="21" name="Freeform 21"/>
            <p:cNvSpPr/>
            <p:nvPr/>
          </p:nvSpPr>
          <p:spPr>
            <a:xfrm>
              <a:off x="0" y="0"/>
              <a:ext cx="1176455" cy="403124"/>
            </a:xfrm>
            <a:custGeom>
              <a:avLst/>
              <a:gdLst/>
              <a:ahLst/>
              <a:cxnLst/>
              <a:rect l="l" t="t" r="r" b="b"/>
              <a:pathLst>
                <a:path w="1176455" h="403124">
                  <a:moveTo>
                    <a:pt x="0" y="0"/>
                  </a:moveTo>
                  <a:lnTo>
                    <a:pt x="1176455" y="0"/>
                  </a:lnTo>
                  <a:lnTo>
                    <a:pt x="1176455" y="403124"/>
                  </a:lnTo>
                  <a:lnTo>
                    <a:pt x="0" y="403124"/>
                  </a:lnTo>
                  <a:close/>
                </a:path>
              </a:pathLst>
            </a:custGeom>
            <a:solidFill>
              <a:srgbClr val="BFF3B6"/>
            </a:solidFill>
          </p:spPr>
          <p:txBody>
            <a:bodyPr/>
            <a:lstStyle/>
            <a:p>
              <a:endParaRPr lang="en-US"/>
            </a:p>
          </p:txBody>
        </p:sp>
        <p:sp>
          <p:nvSpPr>
            <p:cNvPr id="22" name="TextBox 22"/>
            <p:cNvSpPr txBox="1"/>
            <p:nvPr/>
          </p:nvSpPr>
          <p:spPr>
            <a:xfrm>
              <a:off x="0" y="-38100"/>
              <a:ext cx="1176455" cy="441224"/>
            </a:xfrm>
            <a:prstGeom prst="rect">
              <a:avLst/>
            </a:prstGeom>
          </p:spPr>
          <p:txBody>
            <a:bodyPr lIns="50800" tIns="50800" rIns="50800" bIns="50800" rtlCol="0" anchor="ctr"/>
            <a:lstStyle/>
            <a:p>
              <a:pPr algn="ctr">
                <a:lnSpc>
                  <a:spcPts val="2659"/>
                </a:lnSpc>
                <a:spcBef>
                  <a:spcPct val="0"/>
                </a:spcBef>
              </a:pPr>
              <a:endParaRPr/>
            </a:p>
          </p:txBody>
        </p:sp>
      </p:grpSp>
      <p:sp>
        <p:nvSpPr>
          <p:cNvPr id="23" name="TextBox 23"/>
          <p:cNvSpPr txBox="1"/>
          <p:nvPr/>
        </p:nvSpPr>
        <p:spPr>
          <a:xfrm>
            <a:off x="10783082" y="8295464"/>
            <a:ext cx="4709140" cy="1384300"/>
          </a:xfrm>
          <a:prstGeom prst="rect">
            <a:avLst/>
          </a:prstGeom>
        </p:spPr>
        <p:txBody>
          <a:bodyPr lIns="0" tIns="0" rIns="0" bIns="0" rtlCol="0" anchor="t">
            <a:spAutoFit/>
          </a:bodyPr>
          <a:lstStyle/>
          <a:p>
            <a:pPr algn="ctr">
              <a:lnSpc>
                <a:spcPts val="5599"/>
              </a:lnSpc>
            </a:pPr>
            <a:r>
              <a:rPr lang="en-US" sz="3999">
                <a:solidFill>
                  <a:srgbClr val="163C3F"/>
                </a:solidFill>
                <a:latin typeface="Lato"/>
                <a:ea typeface="Lato"/>
                <a:cs typeface="Lato"/>
                <a:sym typeface="Lato"/>
              </a:rPr>
              <a:t>Kết luận và hướng phát triển</a:t>
            </a:r>
          </a:p>
        </p:txBody>
      </p:sp>
      <p:grpSp>
        <p:nvGrpSpPr>
          <p:cNvPr id="24" name="Group 24"/>
          <p:cNvGrpSpPr/>
          <p:nvPr/>
        </p:nvGrpSpPr>
        <p:grpSpPr>
          <a:xfrm>
            <a:off x="10904225" y="6318381"/>
            <a:ext cx="4466854" cy="1530612"/>
            <a:chOff x="0" y="0"/>
            <a:chExt cx="1176455" cy="403124"/>
          </a:xfrm>
        </p:grpSpPr>
        <p:sp>
          <p:nvSpPr>
            <p:cNvPr id="25" name="Freeform 25"/>
            <p:cNvSpPr/>
            <p:nvPr/>
          </p:nvSpPr>
          <p:spPr>
            <a:xfrm>
              <a:off x="0" y="0"/>
              <a:ext cx="1176455" cy="403124"/>
            </a:xfrm>
            <a:custGeom>
              <a:avLst/>
              <a:gdLst/>
              <a:ahLst/>
              <a:cxnLst/>
              <a:rect l="l" t="t" r="r" b="b"/>
              <a:pathLst>
                <a:path w="1176455" h="403124">
                  <a:moveTo>
                    <a:pt x="0" y="0"/>
                  </a:moveTo>
                  <a:lnTo>
                    <a:pt x="1176455" y="0"/>
                  </a:lnTo>
                  <a:lnTo>
                    <a:pt x="1176455" y="403124"/>
                  </a:lnTo>
                  <a:lnTo>
                    <a:pt x="0" y="403124"/>
                  </a:lnTo>
                  <a:close/>
                </a:path>
              </a:pathLst>
            </a:custGeom>
            <a:solidFill>
              <a:srgbClr val="163C3F"/>
            </a:solidFill>
          </p:spPr>
          <p:txBody>
            <a:bodyPr/>
            <a:lstStyle/>
            <a:p>
              <a:endParaRPr lang="en-US"/>
            </a:p>
          </p:txBody>
        </p:sp>
        <p:sp>
          <p:nvSpPr>
            <p:cNvPr id="26" name="TextBox 26"/>
            <p:cNvSpPr txBox="1"/>
            <p:nvPr/>
          </p:nvSpPr>
          <p:spPr>
            <a:xfrm>
              <a:off x="0" y="-38100"/>
              <a:ext cx="1176455" cy="441224"/>
            </a:xfrm>
            <a:prstGeom prst="rect">
              <a:avLst/>
            </a:prstGeom>
          </p:spPr>
          <p:txBody>
            <a:bodyPr lIns="50800" tIns="50800" rIns="50800" bIns="50800" rtlCol="0" anchor="ctr"/>
            <a:lstStyle/>
            <a:p>
              <a:pPr algn="ctr">
                <a:lnSpc>
                  <a:spcPts val="2659"/>
                </a:lnSpc>
                <a:spcBef>
                  <a:spcPct val="0"/>
                </a:spcBef>
              </a:pPr>
              <a:endParaRPr/>
            </a:p>
          </p:txBody>
        </p:sp>
      </p:grpSp>
      <p:sp>
        <p:nvSpPr>
          <p:cNvPr id="27" name="TextBox 27"/>
          <p:cNvSpPr txBox="1"/>
          <p:nvPr/>
        </p:nvSpPr>
        <p:spPr>
          <a:xfrm>
            <a:off x="11332461" y="6705862"/>
            <a:ext cx="3624069" cy="679450"/>
          </a:xfrm>
          <a:prstGeom prst="rect">
            <a:avLst/>
          </a:prstGeom>
        </p:spPr>
        <p:txBody>
          <a:bodyPr lIns="0" tIns="0" rIns="0" bIns="0" rtlCol="0" anchor="t">
            <a:spAutoFit/>
          </a:bodyPr>
          <a:lstStyle/>
          <a:p>
            <a:pPr algn="ctr">
              <a:lnSpc>
                <a:spcPts val="5599"/>
              </a:lnSpc>
            </a:pPr>
            <a:r>
              <a:rPr lang="en-US" sz="3999">
                <a:solidFill>
                  <a:srgbClr val="DCE3EC"/>
                </a:solidFill>
                <a:latin typeface="Lato"/>
                <a:ea typeface="Lato"/>
                <a:cs typeface="Lato"/>
                <a:sym typeface="Lato"/>
              </a:rPr>
              <a:t>Demo sản phẩm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sp>
        <p:nvSpPr>
          <p:cNvPr id="6" name="Freeform 6"/>
          <p:cNvSpPr/>
          <p:nvPr/>
        </p:nvSpPr>
        <p:spPr>
          <a:xfrm rot="-5400000">
            <a:off x="5486400" y="5017147"/>
            <a:ext cx="7315200" cy="252707"/>
          </a:xfrm>
          <a:custGeom>
            <a:avLst/>
            <a:gdLst/>
            <a:ahLst/>
            <a:cxnLst/>
            <a:rect l="l" t="t" r="r" b="b"/>
            <a:pathLst>
              <a:path w="7315200" h="252707">
                <a:moveTo>
                  <a:pt x="0" y="0"/>
                </a:moveTo>
                <a:lnTo>
                  <a:pt x="7315200" y="0"/>
                </a:lnTo>
                <a:lnTo>
                  <a:pt x="7315200" y="252706"/>
                </a:lnTo>
                <a:lnTo>
                  <a:pt x="0" y="25270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txBody>
          <a:bodyPr/>
          <a:lstStyle/>
          <a:p>
            <a:endParaRPr lang="en-US"/>
          </a:p>
        </p:txBody>
      </p:sp>
      <p:sp>
        <p:nvSpPr>
          <p:cNvPr id="7" name="TextBox 7"/>
          <p:cNvSpPr txBox="1"/>
          <p:nvPr/>
        </p:nvSpPr>
        <p:spPr>
          <a:xfrm>
            <a:off x="1756207" y="4274503"/>
            <a:ext cx="6134058" cy="1566544"/>
          </a:xfrm>
          <a:prstGeom prst="rect">
            <a:avLst/>
          </a:prstGeom>
        </p:spPr>
        <p:txBody>
          <a:bodyPr lIns="0" tIns="0" rIns="0" bIns="0" rtlCol="0" anchor="t">
            <a:spAutoFit/>
          </a:bodyPr>
          <a:lstStyle/>
          <a:p>
            <a:pPr algn="ctr">
              <a:lnSpc>
                <a:spcPts val="12869"/>
              </a:lnSpc>
            </a:pPr>
            <a:r>
              <a:rPr lang="en-US" sz="9192">
                <a:solidFill>
                  <a:srgbClr val="163C3F"/>
                </a:solidFill>
                <a:latin typeface="League Spartan"/>
                <a:ea typeface="League Spartan"/>
                <a:cs typeface="League Spartan"/>
                <a:sym typeface="League Spartan"/>
              </a:rPr>
              <a:t>PHẦN 1</a:t>
            </a:r>
          </a:p>
        </p:txBody>
      </p:sp>
      <p:sp>
        <p:nvSpPr>
          <p:cNvPr id="8" name="TextBox 8"/>
          <p:cNvSpPr txBox="1"/>
          <p:nvPr/>
        </p:nvSpPr>
        <p:spPr>
          <a:xfrm>
            <a:off x="9703702" y="3460115"/>
            <a:ext cx="8360245" cy="3195319"/>
          </a:xfrm>
          <a:prstGeom prst="rect">
            <a:avLst/>
          </a:prstGeom>
        </p:spPr>
        <p:txBody>
          <a:bodyPr lIns="0" tIns="0" rIns="0" bIns="0" rtlCol="0" anchor="t">
            <a:spAutoFit/>
          </a:bodyPr>
          <a:lstStyle/>
          <a:p>
            <a:pPr algn="ctr">
              <a:lnSpc>
                <a:spcPts val="12880"/>
              </a:lnSpc>
            </a:pPr>
            <a:r>
              <a:rPr lang="en-US" sz="9200" b="1" err="1">
                <a:solidFill>
                  <a:srgbClr val="00B050"/>
                </a:solidFill>
                <a:latin typeface="Canva Sans Bold"/>
                <a:ea typeface="Canva Sans Bold"/>
                <a:cs typeface="Canva Sans Bold"/>
                <a:sym typeface="Canva Sans Bold"/>
              </a:rPr>
              <a:t>Tổng</a:t>
            </a:r>
            <a:r>
              <a:rPr lang="en-US" sz="9200" b="1">
                <a:solidFill>
                  <a:srgbClr val="00B050"/>
                </a:solidFill>
                <a:latin typeface="Canva Sans Bold"/>
                <a:ea typeface="Canva Sans Bold"/>
                <a:cs typeface="Canva Sans Bold"/>
                <a:sym typeface="Canva Sans Bold"/>
              </a:rPr>
              <a:t> </a:t>
            </a:r>
            <a:r>
              <a:rPr lang="en-US" sz="9200" b="1" err="1">
                <a:solidFill>
                  <a:srgbClr val="00B050"/>
                </a:solidFill>
                <a:latin typeface="Canva Sans Bold"/>
                <a:ea typeface="Canva Sans Bold"/>
                <a:cs typeface="Canva Sans Bold"/>
                <a:sym typeface="Canva Sans Bold"/>
              </a:rPr>
              <a:t>quan</a:t>
            </a:r>
            <a:r>
              <a:rPr lang="en-US" sz="9200" b="1">
                <a:solidFill>
                  <a:srgbClr val="00B050"/>
                </a:solidFill>
                <a:latin typeface="Canva Sans Bold"/>
                <a:ea typeface="Canva Sans Bold"/>
                <a:cs typeface="Canva Sans Bold"/>
                <a:sym typeface="Canva Sans Bold"/>
              </a:rPr>
              <a:t> </a:t>
            </a:r>
          </a:p>
          <a:p>
            <a:pPr algn="ctr">
              <a:lnSpc>
                <a:spcPts val="12880"/>
              </a:lnSpc>
            </a:pPr>
            <a:r>
              <a:rPr lang="en-US" sz="9200" b="1" err="1">
                <a:solidFill>
                  <a:srgbClr val="00B050"/>
                </a:solidFill>
                <a:latin typeface="Canva Sans Bold"/>
                <a:ea typeface="Canva Sans Bold"/>
                <a:cs typeface="Canva Sans Bold"/>
                <a:sym typeface="Canva Sans Bold"/>
              </a:rPr>
              <a:t>về</a:t>
            </a:r>
            <a:r>
              <a:rPr lang="en-US" sz="9200" b="1">
                <a:solidFill>
                  <a:srgbClr val="00B050"/>
                </a:solidFill>
                <a:latin typeface="Canva Sans Bold"/>
                <a:ea typeface="Canva Sans Bold"/>
                <a:cs typeface="Canva Sans Bold"/>
                <a:sym typeface="Canva Sans Bold"/>
              </a:rPr>
              <a:t> </a:t>
            </a:r>
            <a:r>
              <a:rPr lang="en-US" sz="9200" b="1" err="1">
                <a:solidFill>
                  <a:srgbClr val="00B050"/>
                </a:solidFill>
                <a:latin typeface="Canva Sans Bold"/>
                <a:ea typeface="Canva Sans Bold"/>
                <a:cs typeface="Canva Sans Bold"/>
                <a:sym typeface="Canva Sans Bold"/>
              </a:rPr>
              <a:t>đề</a:t>
            </a:r>
            <a:r>
              <a:rPr lang="en-US" sz="9200" b="1">
                <a:solidFill>
                  <a:srgbClr val="00B050"/>
                </a:solidFill>
                <a:latin typeface="Canva Sans Bold"/>
                <a:ea typeface="Canva Sans Bold"/>
                <a:cs typeface="Canva Sans Bold"/>
                <a:sym typeface="Canva Sans Bold"/>
              </a:rPr>
              <a:t> </a:t>
            </a:r>
            <a:r>
              <a:rPr lang="en-US" sz="9200" b="1" err="1">
                <a:solidFill>
                  <a:srgbClr val="00B050"/>
                </a:solidFill>
                <a:latin typeface="Canva Sans Bold"/>
                <a:ea typeface="Canva Sans Bold"/>
                <a:cs typeface="Canva Sans Bold"/>
                <a:sym typeface="Canva Sans Bold"/>
              </a:rPr>
              <a:t>tài</a:t>
            </a:r>
            <a:endParaRPr lang="en-US" sz="9200" b="1">
              <a:solidFill>
                <a:srgbClr val="00B050"/>
              </a:solidFill>
              <a:latin typeface="Canva Sans Bold"/>
              <a:ea typeface="Canva Sans Bold"/>
              <a:cs typeface="Canva Sans Bold"/>
              <a:sym typeface="Canva Sa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704050" y="416689"/>
            <a:ext cx="4722760" cy="722909"/>
          </a:xfrm>
          <a:prstGeom prst="rect">
            <a:avLst/>
          </a:prstGeom>
        </p:spPr>
        <p:txBody>
          <a:bodyPr lIns="0" tIns="0" rIns="0" bIns="0" rtlCol="0" anchor="t">
            <a:spAutoFit/>
          </a:bodyPr>
          <a:lstStyle/>
          <a:p>
            <a:pPr algn="ctr">
              <a:lnSpc>
                <a:spcPts val="5945"/>
              </a:lnSpc>
            </a:pPr>
            <a:r>
              <a:rPr lang="en-US" sz="4246" b="1" err="1">
                <a:solidFill>
                  <a:srgbClr val="00B050"/>
                </a:solidFill>
                <a:latin typeface="Canva Sans Bold"/>
                <a:ea typeface="Canva Sans Bold"/>
                <a:cs typeface="Canva Sans Bold"/>
                <a:sym typeface="Canva Sans Bold"/>
              </a:rPr>
              <a:t>Tổng</a:t>
            </a:r>
            <a:r>
              <a:rPr lang="en-US" sz="4246" b="1">
                <a:solidFill>
                  <a:srgbClr val="00B050"/>
                </a:solidFill>
                <a:latin typeface="Canva Sans Bold"/>
                <a:ea typeface="Canva Sans Bold"/>
                <a:cs typeface="Canva Sans Bold"/>
                <a:sym typeface="Canva Sans Bold"/>
              </a:rPr>
              <a:t> </a:t>
            </a:r>
            <a:r>
              <a:rPr lang="en-US" sz="4246" b="1" err="1">
                <a:solidFill>
                  <a:srgbClr val="00B050"/>
                </a:solidFill>
                <a:latin typeface="Canva Sans Bold"/>
                <a:ea typeface="Canva Sans Bold"/>
                <a:cs typeface="Canva Sans Bold"/>
                <a:sym typeface="Canva Sans Bold"/>
              </a:rPr>
              <a:t>quan</a:t>
            </a:r>
            <a:r>
              <a:rPr lang="en-US" sz="4246" b="1">
                <a:solidFill>
                  <a:srgbClr val="00B050"/>
                </a:solidFill>
                <a:latin typeface="Canva Sans Bold"/>
                <a:ea typeface="Canva Sans Bold"/>
                <a:cs typeface="Canva Sans Bold"/>
                <a:sym typeface="Canva Sans Bold"/>
              </a:rPr>
              <a:t> </a:t>
            </a:r>
            <a:r>
              <a:rPr lang="en-US" sz="4246" b="1" err="1">
                <a:solidFill>
                  <a:srgbClr val="00B050"/>
                </a:solidFill>
                <a:latin typeface="Canva Sans Bold"/>
                <a:ea typeface="Canva Sans Bold"/>
                <a:cs typeface="Canva Sans Bold"/>
                <a:sym typeface="Canva Sans Bold"/>
              </a:rPr>
              <a:t>đề</a:t>
            </a:r>
            <a:r>
              <a:rPr lang="en-US" sz="4246" b="1">
                <a:solidFill>
                  <a:srgbClr val="00B050"/>
                </a:solidFill>
                <a:latin typeface="Canva Sans Bold"/>
                <a:ea typeface="Canva Sans Bold"/>
                <a:cs typeface="Canva Sans Bold"/>
                <a:sym typeface="Canva Sans Bold"/>
              </a:rPr>
              <a:t> </a:t>
            </a:r>
            <a:r>
              <a:rPr lang="en-US" sz="4246" b="1" err="1">
                <a:solidFill>
                  <a:srgbClr val="00B050"/>
                </a:solidFill>
                <a:latin typeface="Canva Sans Bold"/>
                <a:ea typeface="Canva Sans Bold"/>
                <a:cs typeface="Canva Sans Bold"/>
                <a:sym typeface="Canva Sans Bold"/>
              </a:rPr>
              <a:t>tài</a:t>
            </a:r>
            <a:endParaRPr lang="en-US" sz="4246" b="1">
              <a:solidFill>
                <a:srgbClr val="00B050"/>
              </a:solidFill>
              <a:latin typeface="Canva Sans Bold"/>
              <a:ea typeface="Canva Sans Bold"/>
              <a:cs typeface="Canva Sans Bold"/>
              <a:sym typeface="Canva Sans Bold"/>
            </a:endParaRPr>
          </a:p>
        </p:txBody>
      </p:sp>
      <p:sp>
        <p:nvSpPr>
          <p:cNvPr id="12" name="TextBox 12"/>
          <p:cNvSpPr txBox="1"/>
          <p:nvPr/>
        </p:nvSpPr>
        <p:spPr>
          <a:xfrm>
            <a:off x="1961351" y="1379624"/>
            <a:ext cx="6787928" cy="2954655"/>
          </a:xfrm>
          <a:prstGeom prst="rect">
            <a:avLst/>
          </a:prstGeom>
        </p:spPr>
        <p:txBody>
          <a:bodyPr lIns="0" tIns="0" rIns="0" bIns="0" rtlCol="0" anchor="t">
            <a:spAutoFit/>
          </a:bodyPr>
          <a:lstStyle/>
          <a:p>
            <a:pPr algn="ctr"/>
            <a:r>
              <a:rPr lang="vi-VN" sz="2400"/>
              <a:t>Trong bối cảnh hội nhập quốc tế và toàn cầu hóa, tiếng Anh đã trở thành ngôn ngữ quan trọng, đóng vai trò cầu nối trong giao tiếp, học tập, làm việc và giải trí</a:t>
            </a:r>
            <a:r>
              <a:rPr lang="vi-VN" sz="2400" smtClean="0"/>
              <a:t>.</a:t>
            </a:r>
            <a:r>
              <a:rPr lang="vi-VN" sz="2400">
                <a:solidFill>
                  <a:srgbClr val="000000"/>
                </a:solidFill>
                <a:sym typeface="Canva Sans"/>
              </a:rPr>
              <a:t> </a:t>
            </a:r>
            <a:r>
              <a:rPr lang="vi-VN" sz="2400" smtClean="0">
                <a:solidFill>
                  <a:srgbClr val="000000"/>
                </a:solidFill>
                <a:sym typeface="Canva Sans"/>
              </a:rPr>
              <a:t>Đề tài hướng tới xây dựng một ứng dụng học tiếng anh hỗ trợ </a:t>
            </a:r>
            <a:r>
              <a:rPr lang="vi-VN" sz="2400"/>
              <a:t>học từ vựng nâng dần theo cấp </a:t>
            </a:r>
            <a:r>
              <a:rPr lang="vi-VN" sz="2400" smtClean="0"/>
              <a:t>độ, thông báo từ vựng và nhắc nhở học tập thường xuyên, trải nghiệm học tập vui vẻ và hỗ trợ xem lại lịch sử học bài để tự đánh giá</a:t>
            </a:r>
            <a:endParaRPr lang="en-US" sz="2400">
              <a:solidFill>
                <a:srgbClr val="000000"/>
              </a:solidFill>
              <a:latin typeface="Canva Sans"/>
              <a:ea typeface="Canva Sans"/>
              <a:cs typeface="Canva Sans"/>
              <a:sym typeface="Canva Sans"/>
            </a:endParaRPr>
          </a:p>
        </p:txBody>
      </p:sp>
      <p:pic>
        <p:nvPicPr>
          <p:cNvPr id="1028" name="Picture 4" descr="English Language Learning Solutions: A Comprehensive Guid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0" y="1341524"/>
            <a:ext cx="7840277" cy="45003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lobal Internet Access: Everybody Wants To Rule The World - X2nSa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7672" y="4991100"/>
            <a:ext cx="6871607" cy="3848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solidFill>
                  <a:srgbClr val="00B050"/>
                </a:solidFill>
              </a:endParaRPr>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solidFill>
                  <a:srgbClr val="00B050"/>
                </a:solidFill>
              </a:endParaRPr>
            </a:p>
          </p:txBody>
        </p:sp>
      </p:grpSp>
      <p:grpSp>
        <p:nvGrpSpPr>
          <p:cNvPr id="9" name="Group 9"/>
          <p:cNvGrpSpPr/>
          <p:nvPr/>
        </p:nvGrpSpPr>
        <p:grpSpPr>
          <a:xfrm>
            <a:off x="2459984" y="2221686"/>
            <a:ext cx="5010260" cy="1651993"/>
            <a:chOff x="0" y="0"/>
            <a:chExt cx="1319575" cy="435093"/>
          </a:xfrm>
        </p:grpSpPr>
        <p:sp>
          <p:nvSpPr>
            <p:cNvPr id="10" name="Freeform 10"/>
            <p:cNvSpPr/>
            <p:nvPr/>
          </p:nvSpPr>
          <p:spPr>
            <a:xfrm>
              <a:off x="0" y="0"/>
              <a:ext cx="1319575" cy="435093"/>
            </a:xfrm>
            <a:custGeom>
              <a:avLst/>
              <a:gdLst/>
              <a:ahLst/>
              <a:cxnLst/>
              <a:rect l="l" t="t" r="r" b="b"/>
              <a:pathLst>
                <a:path w="1319575" h="435093">
                  <a:moveTo>
                    <a:pt x="0" y="0"/>
                  </a:moveTo>
                  <a:lnTo>
                    <a:pt x="1319575" y="0"/>
                  </a:lnTo>
                  <a:lnTo>
                    <a:pt x="1319575" y="435093"/>
                  </a:lnTo>
                  <a:lnTo>
                    <a:pt x="0" y="435093"/>
                  </a:lnTo>
                  <a:close/>
                </a:path>
              </a:pathLst>
            </a:custGeom>
            <a:solidFill>
              <a:srgbClr val="1B76FF"/>
            </a:solidFill>
          </p:spPr>
          <p:txBody>
            <a:bodyPr/>
            <a:lstStyle/>
            <a:p>
              <a:endParaRPr lang="en-US"/>
            </a:p>
          </p:txBody>
        </p:sp>
        <p:sp>
          <p:nvSpPr>
            <p:cNvPr id="11" name="TextBox 11"/>
            <p:cNvSpPr txBox="1"/>
            <p:nvPr/>
          </p:nvSpPr>
          <p:spPr>
            <a:xfrm>
              <a:off x="0" y="-38100"/>
              <a:ext cx="1319575" cy="47319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5400000">
            <a:off x="716236" y="2324935"/>
            <a:ext cx="1651993" cy="1445494"/>
            <a:chOff x="0" y="0"/>
            <a:chExt cx="812800" cy="711200"/>
          </a:xfrm>
        </p:grpSpPr>
        <p:sp>
          <p:nvSpPr>
            <p:cNvPr id="13" name="Freeform 1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1B76FF"/>
            </a:solidFill>
          </p:spPr>
          <p:txBody>
            <a:bodyPr/>
            <a:lstStyle/>
            <a:p>
              <a:endParaRPr lang="en-US"/>
            </a:p>
          </p:txBody>
        </p:sp>
        <p:sp>
          <p:nvSpPr>
            <p:cNvPr id="14" name="TextBox 1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459984" y="4139250"/>
            <a:ext cx="5010260" cy="1651993"/>
            <a:chOff x="0" y="0"/>
            <a:chExt cx="1319575" cy="435093"/>
          </a:xfrm>
          <a:solidFill>
            <a:srgbClr val="7030A0"/>
          </a:solidFill>
        </p:grpSpPr>
        <p:sp>
          <p:nvSpPr>
            <p:cNvPr id="16" name="Freeform 16"/>
            <p:cNvSpPr/>
            <p:nvPr/>
          </p:nvSpPr>
          <p:spPr>
            <a:xfrm>
              <a:off x="0" y="0"/>
              <a:ext cx="1319575" cy="435093"/>
            </a:xfrm>
            <a:custGeom>
              <a:avLst/>
              <a:gdLst/>
              <a:ahLst/>
              <a:cxnLst/>
              <a:rect l="l" t="t" r="r" b="b"/>
              <a:pathLst>
                <a:path w="1319575" h="435093">
                  <a:moveTo>
                    <a:pt x="0" y="0"/>
                  </a:moveTo>
                  <a:lnTo>
                    <a:pt x="1319575" y="0"/>
                  </a:lnTo>
                  <a:lnTo>
                    <a:pt x="1319575" y="435093"/>
                  </a:lnTo>
                  <a:lnTo>
                    <a:pt x="0" y="435093"/>
                  </a:lnTo>
                  <a:close/>
                </a:path>
              </a:pathLst>
            </a:custGeom>
            <a:grpFill/>
          </p:spPr>
          <p:txBody>
            <a:bodyPr/>
            <a:lstStyle/>
            <a:p>
              <a:endParaRPr lang="en-US"/>
            </a:p>
          </p:txBody>
        </p:sp>
        <p:sp>
          <p:nvSpPr>
            <p:cNvPr id="17" name="TextBox 17"/>
            <p:cNvSpPr txBox="1"/>
            <p:nvPr/>
          </p:nvSpPr>
          <p:spPr>
            <a:xfrm>
              <a:off x="0" y="-38100"/>
              <a:ext cx="1319575" cy="473193"/>
            </a:xfrm>
            <a:prstGeom prst="rect">
              <a:avLst/>
            </a:prstGeom>
            <a:grpFill/>
          </p:spPr>
          <p:txBody>
            <a:bodyPr lIns="50800" tIns="50800" rIns="50800" bIns="50800" rtlCol="0" anchor="ctr"/>
            <a:lstStyle/>
            <a:p>
              <a:pPr algn="ctr">
                <a:lnSpc>
                  <a:spcPts val="2659"/>
                </a:lnSpc>
              </a:pPr>
              <a:endParaRPr/>
            </a:p>
          </p:txBody>
        </p:sp>
      </p:grpSp>
      <p:grpSp>
        <p:nvGrpSpPr>
          <p:cNvPr id="18" name="Group 18"/>
          <p:cNvGrpSpPr/>
          <p:nvPr/>
        </p:nvGrpSpPr>
        <p:grpSpPr>
          <a:xfrm rot="5400000">
            <a:off x="716236" y="4242500"/>
            <a:ext cx="1651993" cy="1445494"/>
            <a:chOff x="0" y="0"/>
            <a:chExt cx="812800" cy="711200"/>
          </a:xfrm>
        </p:grpSpPr>
        <p:sp>
          <p:nvSpPr>
            <p:cNvPr id="19" name="Freeform 1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7030A0"/>
            </a:solidFill>
          </p:spPr>
          <p:txBody>
            <a:bodyPr/>
            <a:lstStyle/>
            <a:p>
              <a:endParaRPr lang="en-US"/>
            </a:p>
          </p:txBody>
        </p:sp>
        <p:sp>
          <p:nvSpPr>
            <p:cNvPr id="20" name="TextBox 2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2459984" y="6056814"/>
            <a:ext cx="5010260" cy="1651993"/>
            <a:chOff x="0" y="0"/>
            <a:chExt cx="1319575" cy="435093"/>
          </a:xfrm>
        </p:grpSpPr>
        <p:sp>
          <p:nvSpPr>
            <p:cNvPr id="22" name="Freeform 22"/>
            <p:cNvSpPr/>
            <p:nvPr/>
          </p:nvSpPr>
          <p:spPr>
            <a:xfrm>
              <a:off x="0" y="0"/>
              <a:ext cx="1319575" cy="435093"/>
            </a:xfrm>
            <a:custGeom>
              <a:avLst/>
              <a:gdLst/>
              <a:ahLst/>
              <a:cxnLst/>
              <a:rect l="l" t="t" r="r" b="b"/>
              <a:pathLst>
                <a:path w="1319575" h="435093">
                  <a:moveTo>
                    <a:pt x="0" y="0"/>
                  </a:moveTo>
                  <a:lnTo>
                    <a:pt x="1319575" y="0"/>
                  </a:lnTo>
                  <a:lnTo>
                    <a:pt x="1319575" y="435093"/>
                  </a:lnTo>
                  <a:lnTo>
                    <a:pt x="0" y="435093"/>
                  </a:lnTo>
                  <a:close/>
                </a:path>
              </a:pathLst>
            </a:custGeom>
            <a:solidFill>
              <a:srgbClr val="00C626"/>
            </a:solidFill>
          </p:spPr>
          <p:txBody>
            <a:bodyPr/>
            <a:lstStyle/>
            <a:p>
              <a:endParaRPr lang="en-US"/>
            </a:p>
          </p:txBody>
        </p:sp>
        <p:sp>
          <p:nvSpPr>
            <p:cNvPr id="23" name="TextBox 23"/>
            <p:cNvSpPr txBox="1"/>
            <p:nvPr/>
          </p:nvSpPr>
          <p:spPr>
            <a:xfrm>
              <a:off x="0" y="-38100"/>
              <a:ext cx="1319575" cy="473193"/>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rot="5400000">
            <a:off x="716236" y="6160064"/>
            <a:ext cx="1651993" cy="1445494"/>
            <a:chOff x="0" y="0"/>
            <a:chExt cx="812800" cy="711200"/>
          </a:xfrm>
        </p:grpSpPr>
        <p:sp>
          <p:nvSpPr>
            <p:cNvPr id="25" name="Freeform 25"/>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0C626"/>
            </a:solidFill>
          </p:spPr>
          <p:txBody>
            <a:bodyPr/>
            <a:lstStyle/>
            <a:p>
              <a:endParaRPr lang="en-US"/>
            </a:p>
          </p:txBody>
        </p:sp>
        <p:sp>
          <p:nvSpPr>
            <p:cNvPr id="26" name="TextBox 26"/>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8786679" y="3666851"/>
            <a:ext cx="1641139" cy="551765"/>
            <a:chOff x="0" y="0"/>
            <a:chExt cx="591775" cy="198960"/>
          </a:xfrm>
        </p:grpSpPr>
        <p:sp>
          <p:nvSpPr>
            <p:cNvPr id="28" name="Freeform 28"/>
            <p:cNvSpPr/>
            <p:nvPr/>
          </p:nvSpPr>
          <p:spPr>
            <a:xfrm>
              <a:off x="0" y="0"/>
              <a:ext cx="591775" cy="198960"/>
            </a:xfrm>
            <a:custGeom>
              <a:avLst/>
              <a:gdLst/>
              <a:ahLst/>
              <a:cxnLst/>
              <a:rect l="l" t="t" r="r" b="b"/>
              <a:pathLst>
                <a:path w="591775" h="198960">
                  <a:moveTo>
                    <a:pt x="0" y="0"/>
                  </a:moveTo>
                  <a:lnTo>
                    <a:pt x="591775" y="0"/>
                  </a:lnTo>
                  <a:lnTo>
                    <a:pt x="591775" y="198960"/>
                  </a:lnTo>
                  <a:lnTo>
                    <a:pt x="0" y="198960"/>
                  </a:lnTo>
                  <a:close/>
                </a:path>
              </a:pathLst>
            </a:custGeom>
            <a:solidFill>
              <a:srgbClr val="FFF500"/>
            </a:solidFill>
          </p:spPr>
          <p:txBody>
            <a:bodyPr/>
            <a:lstStyle/>
            <a:p>
              <a:endParaRPr lang="en-US"/>
            </a:p>
          </p:txBody>
        </p:sp>
        <p:sp>
          <p:nvSpPr>
            <p:cNvPr id="29" name="TextBox 29"/>
            <p:cNvSpPr txBox="1"/>
            <p:nvPr/>
          </p:nvSpPr>
          <p:spPr>
            <a:xfrm>
              <a:off x="0" y="-38100"/>
              <a:ext cx="591775" cy="23706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rot="-5400000">
            <a:off x="9789624" y="3384314"/>
            <a:ext cx="1276388" cy="1116839"/>
            <a:chOff x="0" y="0"/>
            <a:chExt cx="812800" cy="711200"/>
          </a:xfrm>
        </p:grpSpPr>
        <p:sp>
          <p:nvSpPr>
            <p:cNvPr id="31" name="Freeform 31"/>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FFF500"/>
            </a:solidFill>
          </p:spPr>
          <p:txBody>
            <a:bodyPr/>
            <a:lstStyle/>
            <a:p>
              <a:endParaRPr lang="en-US"/>
            </a:p>
          </p:txBody>
        </p:sp>
        <p:sp>
          <p:nvSpPr>
            <p:cNvPr id="32" name="TextBox 32"/>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704050" y="416689"/>
            <a:ext cx="4722760" cy="722909"/>
          </a:xfrm>
          <a:prstGeom prst="rect">
            <a:avLst/>
          </a:prstGeom>
        </p:spPr>
        <p:txBody>
          <a:bodyPr lIns="0" tIns="0" rIns="0" bIns="0" rtlCol="0" anchor="t">
            <a:spAutoFit/>
          </a:bodyPr>
          <a:lstStyle/>
          <a:p>
            <a:pPr algn="ctr">
              <a:lnSpc>
                <a:spcPts val="5945"/>
              </a:lnSpc>
            </a:pPr>
            <a:r>
              <a:rPr lang="en-US" sz="4246" b="1">
                <a:solidFill>
                  <a:srgbClr val="00B050"/>
                </a:solidFill>
                <a:latin typeface="Canva Sans Bold"/>
                <a:ea typeface="Canva Sans Bold"/>
                <a:cs typeface="Canva Sans Bold"/>
                <a:sym typeface="Canva Sans Bold"/>
              </a:rPr>
              <a:t>Lý do chọn đề tài</a:t>
            </a:r>
          </a:p>
        </p:txBody>
      </p:sp>
      <p:sp>
        <p:nvSpPr>
          <p:cNvPr id="34" name="TextBox 34"/>
          <p:cNvSpPr txBox="1"/>
          <p:nvPr/>
        </p:nvSpPr>
        <p:spPr>
          <a:xfrm>
            <a:off x="2672303" y="2724150"/>
            <a:ext cx="4585622"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Nhu cầu thực tiễn cao</a:t>
            </a:r>
          </a:p>
        </p:txBody>
      </p:sp>
      <p:sp>
        <p:nvSpPr>
          <p:cNvPr id="35" name="TextBox 35"/>
          <p:cNvSpPr txBox="1"/>
          <p:nvPr/>
        </p:nvSpPr>
        <p:spPr>
          <a:xfrm>
            <a:off x="2672303" y="4641714"/>
            <a:ext cx="4585622" cy="615553"/>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Xu hướng </a:t>
            </a:r>
            <a:r>
              <a:rPr lang="vi-VN" sz="3399" smtClean="0">
                <a:solidFill>
                  <a:srgbClr val="000000"/>
                </a:solidFill>
                <a:latin typeface="Canva Sans"/>
                <a:ea typeface="Canva Sans"/>
                <a:cs typeface="Canva Sans"/>
                <a:sym typeface="Canva Sans"/>
              </a:rPr>
              <a:t>di động hóa</a:t>
            </a:r>
            <a:endParaRPr lang="en-US" sz="3399">
              <a:solidFill>
                <a:srgbClr val="000000"/>
              </a:solidFill>
              <a:latin typeface="Canva Sans"/>
              <a:ea typeface="Canva Sans"/>
              <a:cs typeface="Canva Sans"/>
              <a:sym typeface="Canva Sans"/>
            </a:endParaRPr>
          </a:p>
        </p:txBody>
      </p:sp>
      <p:sp>
        <p:nvSpPr>
          <p:cNvPr id="36" name="TextBox 36"/>
          <p:cNvSpPr txBox="1"/>
          <p:nvPr/>
        </p:nvSpPr>
        <p:spPr>
          <a:xfrm>
            <a:off x="2672303" y="6559278"/>
            <a:ext cx="4585622"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Ứng dụng thực tế</a:t>
            </a:r>
          </a:p>
        </p:txBody>
      </p:sp>
      <p:sp>
        <p:nvSpPr>
          <p:cNvPr id="37" name="TextBox 37"/>
          <p:cNvSpPr txBox="1"/>
          <p:nvPr/>
        </p:nvSpPr>
        <p:spPr>
          <a:xfrm>
            <a:off x="11176736" y="2762885"/>
            <a:ext cx="4759309" cy="2462213"/>
          </a:xfrm>
          <a:prstGeom prst="rect">
            <a:avLst/>
          </a:prstGeom>
        </p:spPr>
        <p:txBody>
          <a:bodyPr wrap="square"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Xây </a:t>
            </a:r>
            <a:r>
              <a:rPr lang="en-US" sz="3399" smtClean="0">
                <a:solidFill>
                  <a:srgbClr val="000000"/>
                </a:solidFill>
                <a:latin typeface="Canva Sans"/>
                <a:ea typeface="Canva Sans"/>
                <a:cs typeface="Canva Sans"/>
                <a:sym typeface="Canva Sans"/>
              </a:rPr>
              <a:t>dựng </a:t>
            </a:r>
            <a:r>
              <a:rPr lang="vi-VN" sz="3399" smtClean="0">
                <a:solidFill>
                  <a:srgbClr val="000000"/>
                </a:solidFill>
                <a:latin typeface="Canva Sans"/>
                <a:ea typeface="Canva Sans"/>
                <a:cs typeface="Canva Sans"/>
                <a:sym typeface="Canva Sans"/>
              </a:rPr>
              <a:t>ứng dụng</a:t>
            </a:r>
            <a:r>
              <a:rPr lang="en-US" sz="3399" smtClean="0">
                <a:solidFill>
                  <a:srgbClr val="000000"/>
                </a:solidFill>
                <a:latin typeface="Canva Sans"/>
                <a:ea typeface="Canva Sans"/>
                <a:cs typeface="Canva Sans"/>
                <a:sym typeface="Canva Sans"/>
              </a:rPr>
              <a:t> </a:t>
            </a:r>
            <a:r>
              <a:rPr lang="en-US" sz="3399">
                <a:solidFill>
                  <a:srgbClr val="000000"/>
                </a:solidFill>
                <a:latin typeface="Canva Sans"/>
                <a:ea typeface="Canva Sans"/>
                <a:cs typeface="Canva Sans"/>
                <a:sym typeface="Canva Sans"/>
              </a:rPr>
              <a:t>là giải pháp </a:t>
            </a:r>
            <a:r>
              <a:rPr lang="vi-VN" sz="3399" smtClean="0">
                <a:solidFill>
                  <a:srgbClr val="000000"/>
                </a:solidFill>
                <a:latin typeface="Canva Sans"/>
                <a:ea typeface="Canva Sans"/>
                <a:cs typeface="Canva Sans"/>
                <a:sym typeface="Canva Sans"/>
              </a:rPr>
              <a:t>phù hợp đáp ứng nhu cầu </a:t>
            </a:r>
            <a:r>
              <a:rPr lang="en-US" sz="3399" smtClean="0">
                <a:solidFill>
                  <a:srgbClr val="000000"/>
                </a:solidFill>
                <a:latin typeface="Canva Sans"/>
                <a:ea typeface="Canva Sans"/>
                <a:cs typeface="Canva Sans"/>
                <a:sym typeface="Canva Sans"/>
              </a:rPr>
              <a:t>người </a:t>
            </a:r>
            <a:r>
              <a:rPr lang="vi-VN" sz="3399" smtClean="0">
                <a:solidFill>
                  <a:srgbClr val="000000"/>
                </a:solidFill>
                <a:latin typeface="Canva Sans"/>
                <a:ea typeface="Canva Sans"/>
                <a:cs typeface="Canva Sans"/>
                <a:sym typeface="Canva Sans"/>
              </a:rPr>
              <a:t>dùng</a:t>
            </a: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3068" y="1583919"/>
            <a:ext cx="5636605" cy="3127286"/>
          </a:xfrm>
          <a:custGeom>
            <a:avLst/>
            <a:gdLst/>
            <a:ahLst/>
            <a:cxnLst/>
            <a:rect l="l" t="t" r="r" b="b"/>
            <a:pathLst>
              <a:path w="5636605" h="3127286">
                <a:moveTo>
                  <a:pt x="0" y="0"/>
                </a:moveTo>
                <a:lnTo>
                  <a:pt x="5636605" y="0"/>
                </a:lnTo>
                <a:lnTo>
                  <a:pt x="5636605" y="3127286"/>
                </a:lnTo>
                <a:lnTo>
                  <a:pt x="0" y="3127286"/>
                </a:lnTo>
                <a:lnTo>
                  <a:pt x="0" y="0"/>
                </a:lnTo>
                <a:close/>
              </a:path>
            </a:pathLst>
          </a:custGeom>
          <a:blipFill>
            <a:blip r:embed="rId9"/>
            <a:stretch>
              <a:fillRect/>
            </a:stretch>
          </a:blipFill>
        </p:spPr>
        <p:txBody>
          <a:bodyPr/>
          <a:lstStyle/>
          <a:p>
            <a:endParaRPr lang="en-US"/>
          </a:p>
        </p:txBody>
      </p:sp>
      <p:sp>
        <p:nvSpPr>
          <p:cNvPr id="12" name="Freeform 12"/>
          <p:cNvSpPr/>
          <p:nvPr/>
        </p:nvSpPr>
        <p:spPr>
          <a:xfrm>
            <a:off x="1172954" y="4711205"/>
            <a:ext cx="7746719" cy="4323750"/>
          </a:xfrm>
          <a:custGeom>
            <a:avLst/>
            <a:gdLst/>
            <a:ahLst/>
            <a:cxnLst/>
            <a:rect l="l" t="t" r="r" b="b"/>
            <a:pathLst>
              <a:path w="7746719" h="4323750">
                <a:moveTo>
                  <a:pt x="0" y="0"/>
                </a:moveTo>
                <a:lnTo>
                  <a:pt x="7746719" y="0"/>
                </a:lnTo>
                <a:lnTo>
                  <a:pt x="7746719" y="4323750"/>
                </a:lnTo>
                <a:lnTo>
                  <a:pt x="0" y="4323750"/>
                </a:lnTo>
                <a:lnTo>
                  <a:pt x="0" y="0"/>
                </a:lnTo>
                <a:close/>
              </a:path>
            </a:pathLst>
          </a:custGeom>
          <a:blipFill>
            <a:blip r:embed="rId10"/>
            <a:stretch>
              <a:fillRect/>
            </a:stretch>
          </a:blipFill>
        </p:spPr>
        <p:txBody>
          <a:bodyPr/>
          <a:lstStyle/>
          <a:p>
            <a:endParaRPr lang="en-US"/>
          </a:p>
        </p:txBody>
      </p:sp>
      <p:sp>
        <p:nvSpPr>
          <p:cNvPr id="13" name="TextBox 13"/>
          <p:cNvSpPr txBox="1"/>
          <p:nvPr/>
        </p:nvSpPr>
        <p:spPr>
          <a:xfrm>
            <a:off x="704050" y="416689"/>
            <a:ext cx="8696554" cy="722909"/>
          </a:xfrm>
          <a:prstGeom prst="rect">
            <a:avLst/>
          </a:prstGeom>
        </p:spPr>
        <p:txBody>
          <a:bodyPr lIns="0" tIns="0" rIns="0" bIns="0" rtlCol="0" anchor="t">
            <a:spAutoFit/>
          </a:bodyPr>
          <a:lstStyle/>
          <a:p>
            <a:pPr algn="ctr">
              <a:lnSpc>
                <a:spcPts val="5945"/>
              </a:lnSpc>
            </a:pPr>
            <a:r>
              <a:rPr lang="en-US" sz="4246" b="1">
                <a:solidFill>
                  <a:srgbClr val="FF3131"/>
                </a:solidFill>
                <a:latin typeface="Canva Sans Bold"/>
                <a:ea typeface="Canva Sans Bold"/>
                <a:cs typeface="Canva Sans Bold"/>
                <a:sym typeface="Canva Sans Bold"/>
              </a:rPr>
              <a:t>Giới thiệu ngôn ngữ - framework</a:t>
            </a:r>
          </a:p>
        </p:txBody>
      </p:sp>
      <p:pic>
        <p:nvPicPr>
          <p:cNvPr id="1026" name="Picture 2" descr="Mysql là gì? Những ưu điểm và nhược điểm của Mysq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19673" y="1429035"/>
            <a:ext cx="7446807" cy="35349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act-Native] Overview and Getting Start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60556" y="4964030"/>
            <a:ext cx="7405924" cy="42633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485926" y="257671"/>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906896" y="1625025"/>
            <a:ext cx="6237104" cy="1934093"/>
            <a:chOff x="0" y="0"/>
            <a:chExt cx="1685726" cy="522735"/>
          </a:xfrm>
          <a:solidFill>
            <a:srgbClr val="00B050"/>
          </a:solidFill>
        </p:grpSpPr>
        <p:sp>
          <p:nvSpPr>
            <p:cNvPr id="10" name="Freeform 10"/>
            <p:cNvSpPr/>
            <p:nvPr/>
          </p:nvSpPr>
          <p:spPr>
            <a:xfrm>
              <a:off x="0" y="0"/>
              <a:ext cx="1685726" cy="522735"/>
            </a:xfrm>
            <a:custGeom>
              <a:avLst/>
              <a:gdLst/>
              <a:ahLst/>
              <a:cxnLst/>
              <a:rect l="l" t="t" r="r" b="b"/>
              <a:pathLst>
                <a:path w="1685726" h="522735">
                  <a:moveTo>
                    <a:pt x="0" y="0"/>
                  </a:moveTo>
                  <a:lnTo>
                    <a:pt x="1685726" y="0"/>
                  </a:lnTo>
                  <a:lnTo>
                    <a:pt x="1685726" y="522735"/>
                  </a:lnTo>
                  <a:lnTo>
                    <a:pt x="0" y="522735"/>
                  </a:lnTo>
                  <a:close/>
                </a:path>
              </a:pathLst>
            </a:custGeom>
            <a:grpFill/>
          </p:spPr>
          <p:txBody>
            <a:bodyPr/>
            <a:lstStyle/>
            <a:p>
              <a:endParaRPr lang="en-US"/>
            </a:p>
          </p:txBody>
        </p:sp>
        <p:sp>
          <p:nvSpPr>
            <p:cNvPr id="11" name="TextBox 11"/>
            <p:cNvSpPr txBox="1"/>
            <p:nvPr/>
          </p:nvSpPr>
          <p:spPr>
            <a:xfrm>
              <a:off x="0" y="-38100"/>
              <a:ext cx="1685726" cy="560835"/>
            </a:xfrm>
            <a:prstGeom prst="rect">
              <a:avLst/>
            </a:prstGeom>
            <a:grpFill/>
          </p:spPr>
          <p:txBody>
            <a:bodyPr lIns="50800" tIns="50800" rIns="50800" bIns="50800" rtlCol="0" anchor="ctr"/>
            <a:lstStyle/>
            <a:p>
              <a:pPr algn="ctr">
                <a:lnSpc>
                  <a:spcPts val="2659"/>
                </a:lnSpc>
              </a:pPr>
              <a:endParaRPr/>
            </a:p>
          </p:txBody>
        </p:sp>
      </p:grpSp>
      <p:grpSp>
        <p:nvGrpSpPr>
          <p:cNvPr id="12" name="Group 12"/>
          <p:cNvGrpSpPr/>
          <p:nvPr/>
        </p:nvGrpSpPr>
        <p:grpSpPr>
          <a:xfrm>
            <a:off x="5989545" y="4697889"/>
            <a:ext cx="6237104" cy="1847911"/>
            <a:chOff x="0" y="0"/>
            <a:chExt cx="1685726" cy="499442"/>
          </a:xfrm>
          <a:solidFill>
            <a:srgbClr val="00B0F0"/>
          </a:solidFill>
        </p:grpSpPr>
        <p:sp>
          <p:nvSpPr>
            <p:cNvPr id="13" name="Freeform 13"/>
            <p:cNvSpPr/>
            <p:nvPr/>
          </p:nvSpPr>
          <p:spPr>
            <a:xfrm>
              <a:off x="0" y="0"/>
              <a:ext cx="1685726" cy="499442"/>
            </a:xfrm>
            <a:custGeom>
              <a:avLst/>
              <a:gdLst/>
              <a:ahLst/>
              <a:cxnLst/>
              <a:rect l="l" t="t" r="r" b="b"/>
              <a:pathLst>
                <a:path w="1685726" h="499442">
                  <a:moveTo>
                    <a:pt x="0" y="0"/>
                  </a:moveTo>
                  <a:lnTo>
                    <a:pt x="1685726" y="0"/>
                  </a:lnTo>
                  <a:lnTo>
                    <a:pt x="1685726" y="499442"/>
                  </a:lnTo>
                  <a:lnTo>
                    <a:pt x="0" y="499442"/>
                  </a:lnTo>
                  <a:close/>
                </a:path>
              </a:pathLst>
            </a:custGeom>
            <a:grpFill/>
          </p:spPr>
          <p:txBody>
            <a:bodyPr/>
            <a:lstStyle/>
            <a:p>
              <a:endParaRPr lang="en-US"/>
            </a:p>
          </p:txBody>
        </p:sp>
        <p:sp>
          <p:nvSpPr>
            <p:cNvPr id="14" name="TextBox 14"/>
            <p:cNvSpPr txBox="1"/>
            <p:nvPr/>
          </p:nvSpPr>
          <p:spPr>
            <a:xfrm>
              <a:off x="0" y="-38100"/>
              <a:ext cx="1685726" cy="537542"/>
            </a:xfrm>
            <a:prstGeom prst="rect">
              <a:avLst/>
            </a:prstGeom>
            <a:grpFill/>
          </p:spPr>
          <p:txBody>
            <a:bodyPr lIns="50800" tIns="50800" rIns="50800" bIns="50800" rtlCol="0" anchor="ctr"/>
            <a:lstStyle/>
            <a:p>
              <a:pPr algn="ctr">
                <a:lnSpc>
                  <a:spcPts val="2659"/>
                </a:lnSpc>
              </a:pPr>
              <a:endParaRPr/>
            </a:p>
          </p:txBody>
        </p:sp>
      </p:grpSp>
      <p:grpSp>
        <p:nvGrpSpPr>
          <p:cNvPr id="15" name="Group 15"/>
          <p:cNvGrpSpPr/>
          <p:nvPr/>
        </p:nvGrpSpPr>
        <p:grpSpPr>
          <a:xfrm>
            <a:off x="9933390" y="1981143"/>
            <a:ext cx="6237104" cy="1934093"/>
            <a:chOff x="0" y="0"/>
            <a:chExt cx="1685726" cy="522735"/>
          </a:xfrm>
          <a:solidFill>
            <a:srgbClr val="FFC000"/>
          </a:solidFill>
        </p:grpSpPr>
        <p:sp>
          <p:nvSpPr>
            <p:cNvPr id="16" name="Freeform 16"/>
            <p:cNvSpPr/>
            <p:nvPr/>
          </p:nvSpPr>
          <p:spPr>
            <a:xfrm>
              <a:off x="0" y="0"/>
              <a:ext cx="1685726" cy="522735"/>
            </a:xfrm>
            <a:custGeom>
              <a:avLst/>
              <a:gdLst/>
              <a:ahLst/>
              <a:cxnLst/>
              <a:rect l="l" t="t" r="r" b="b"/>
              <a:pathLst>
                <a:path w="1685726" h="522735">
                  <a:moveTo>
                    <a:pt x="0" y="0"/>
                  </a:moveTo>
                  <a:lnTo>
                    <a:pt x="1685726" y="0"/>
                  </a:lnTo>
                  <a:lnTo>
                    <a:pt x="1685726" y="522735"/>
                  </a:lnTo>
                  <a:lnTo>
                    <a:pt x="0" y="522735"/>
                  </a:lnTo>
                  <a:close/>
                </a:path>
              </a:pathLst>
            </a:custGeom>
            <a:grpFill/>
          </p:spPr>
          <p:txBody>
            <a:bodyPr/>
            <a:lstStyle/>
            <a:p>
              <a:endParaRPr lang="en-US"/>
            </a:p>
          </p:txBody>
        </p:sp>
        <p:sp>
          <p:nvSpPr>
            <p:cNvPr id="17" name="TextBox 17"/>
            <p:cNvSpPr txBox="1"/>
            <p:nvPr/>
          </p:nvSpPr>
          <p:spPr>
            <a:xfrm>
              <a:off x="0" y="-38100"/>
              <a:ext cx="1685726" cy="560835"/>
            </a:xfrm>
            <a:prstGeom prst="rect">
              <a:avLst/>
            </a:prstGeom>
            <a:grpFill/>
          </p:spPr>
          <p:txBody>
            <a:bodyPr lIns="50800" tIns="50800" rIns="50800" bIns="50800" rtlCol="0" anchor="ctr"/>
            <a:lstStyle/>
            <a:p>
              <a:pPr algn="ctr">
                <a:lnSpc>
                  <a:spcPts val="2659"/>
                </a:lnSpc>
              </a:pPr>
              <a:endParaRPr/>
            </a:p>
          </p:txBody>
        </p:sp>
      </p:grpSp>
      <p:grpSp>
        <p:nvGrpSpPr>
          <p:cNvPr id="18" name="Group 18"/>
          <p:cNvGrpSpPr/>
          <p:nvPr/>
        </p:nvGrpSpPr>
        <p:grpSpPr>
          <a:xfrm>
            <a:off x="1522380" y="8084364"/>
            <a:ext cx="5448241" cy="971240"/>
            <a:chOff x="0" y="0"/>
            <a:chExt cx="1434928" cy="255800"/>
          </a:xfrm>
        </p:grpSpPr>
        <p:sp>
          <p:nvSpPr>
            <p:cNvPr id="19" name="Freeform 19"/>
            <p:cNvSpPr/>
            <p:nvPr/>
          </p:nvSpPr>
          <p:spPr>
            <a:xfrm>
              <a:off x="0" y="0"/>
              <a:ext cx="1434928" cy="255800"/>
            </a:xfrm>
            <a:custGeom>
              <a:avLst/>
              <a:gdLst/>
              <a:ahLst/>
              <a:cxnLst/>
              <a:rect l="l" t="t" r="r" b="b"/>
              <a:pathLst>
                <a:path w="1434928" h="255800">
                  <a:moveTo>
                    <a:pt x="0" y="0"/>
                  </a:moveTo>
                  <a:lnTo>
                    <a:pt x="1231728" y="0"/>
                  </a:lnTo>
                  <a:lnTo>
                    <a:pt x="1434928" y="127900"/>
                  </a:lnTo>
                  <a:lnTo>
                    <a:pt x="1231728" y="255800"/>
                  </a:lnTo>
                  <a:lnTo>
                    <a:pt x="0" y="255800"/>
                  </a:lnTo>
                  <a:lnTo>
                    <a:pt x="203200" y="127900"/>
                  </a:lnTo>
                  <a:lnTo>
                    <a:pt x="0" y="0"/>
                  </a:lnTo>
                  <a:close/>
                </a:path>
              </a:pathLst>
            </a:custGeom>
            <a:solidFill>
              <a:srgbClr val="1B76FF"/>
            </a:solidFill>
          </p:spPr>
          <p:txBody>
            <a:bodyPr/>
            <a:lstStyle/>
            <a:p>
              <a:endParaRPr lang="en-US"/>
            </a:p>
          </p:txBody>
        </p:sp>
        <p:sp>
          <p:nvSpPr>
            <p:cNvPr id="20" name="TextBox 20"/>
            <p:cNvSpPr txBox="1"/>
            <p:nvPr/>
          </p:nvSpPr>
          <p:spPr>
            <a:xfrm>
              <a:off x="177800" y="-38100"/>
              <a:ext cx="1180928" cy="29390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704050" y="416689"/>
            <a:ext cx="3152470" cy="722909"/>
          </a:xfrm>
          <a:prstGeom prst="rect">
            <a:avLst/>
          </a:prstGeom>
        </p:spPr>
        <p:txBody>
          <a:bodyPr lIns="0" tIns="0" rIns="0" bIns="0" rtlCol="0" anchor="t">
            <a:spAutoFit/>
          </a:bodyPr>
          <a:lstStyle/>
          <a:p>
            <a:pPr algn="ctr">
              <a:lnSpc>
                <a:spcPts val="5945"/>
              </a:lnSpc>
            </a:pPr>
            <a:r>
              <a:rPr lang="en-US" sz="4246" b="1">
                <a:solidFill>
                  <a:srgbClr val="00B050"/>
                </a:solidFill>
                <a:latin typeface="Canva Sans Bold"/>
                <a:ea typeface="Canva Sans Bold"/>
                <a:cs typeface="Canva Sans Bold"/>
                <a:sym typeface="Canva Sans Bold"/>
              </a:rPr>
              <a:t>Chức năng</a:t>
            </a:r>
          </a:p>
        </p:txBody>
      </p:sp>
      <p:sp>
        <p:nvSpPr>
          <p:cNvPr id="22" name="TextBox 22"/>
          <p:cNvSpPr txBox="1"/>
          <p:nvPr/>
        </p:nvSpPr>
        <p:spPr>
          <a:xfrm>
            <a:off x="3382918" y="2178708"/>
            <a:ext cx="5285059" cy="741003"/>
          </a:xfrm>
          <a:prstGeom prst="rect">
            <a:avLst/>
          </a:prstGeom>
        </p:spPr>
        <p:txBody>
          <a:bodyPr lIns="0" tIns="0" rIns="0" bIns="0" rtlCol="0" anchor="t">
            <a:spAutoFit/>
          </a:bodyPr>
          <a:lstStyle/>
          <a:p>
            <a:pPr algn="ctr">
              <a:lnSpc>
                <a:spcPts val="6071"/>
              </a:lnSpc>
            </a:pPr>
            <a:r>
              <a:rPr lang="en-US" sz="4336">
                <a:solidFill>
                  <a:srgbClr val="FFFFFF"/>
                </a:solidFill>
                <a:latin typeface="Canva Sans"/>
                <a:ea typeface="Canva Sans"/>
                <a:cs typeface="Canva Sans"/>
                <a:sym typeface="Canva Sans"/>
              </a:rPr>
              <a:t>Đăng ký, đăng nhập</a:t>
            </a:r>
          </a:p>
        </p:txBody>
      </p:sp>
      <p:sp>
        <p:nvSpPr>
          <p:cNvPr id="23" name="TextBox 23"/>
          <p:cNvSpPr txBox="1"/>
          <p:nvPr/>
        </p:nvSpPr>
        <p:spPr>
          <a:xfrm>
            <a:off x="6729853" y="5214568"/>
            <a:ext cx="5020774" cy="689185"/>
          </a:xfrm>
          <a:prstGeom prst="rect">
            <a:avLst/>
          </a:prstGeom>
        </p:spPr>
        <p:txBody>
          <a:bodyPr lIns="0" tIns="0" rIns="0" bIns="0" rtlCol="0" anchor="t">
            <a:spAutoFit/>
          </a:bodyPr>
          <a:lstStyle/>
          <a:p>
            <a:pPr algn="ctr">
              <a:lnSpc>
                <a:spcPts val="5768"/>
              </a:lnSpc>
            </a:pPr>
            <a:r>
              <a:rPr lang="en-US" sz="4120">
                <a:solidFill>
                  <a:srgbClr val="FFFFFF"/>
                </a:solidFill>
                <a:latin typeface="Canva Sans"/>
                <a:ea typeface="Canva Sans"/>
                <a:cs typeface="Canva Sans"/>
                <a:sym typeface="Canva Sans"/>
              </a:rPr>
              <a:t>Quản lý tài khoản</a:t>
            </a:r>
          </a:p>
        </p:txBody>
      </p:sp>
      <p:sp>
        <p:nvSpPr>
          <p:cNvPr id="24" name="TextBox 24"/>
          <p:cNvSpPr txBox="1"/>
          <p:nvPr/>
        </p:nvSpPr>
        <p:spPr>
          <a:xfrm>
            <a:off x="10117688" y="2308055"/>
            <a:ext cx="5868509" cy="1213595"/>
          </a:xfrm>
          <a:prstGeom prst="rect">
            <a:avLst/>
          </a:prstGeom>
        </p:spPr>
        <p:txBody>
          <a:bodyPr lIns="0" tIns="0" rIns="0" bIns="0" rtlCol="0" anchor="t">
            <a:spAutoFit/>
          </a:bodyPr>
          <a:lstStyle/>
          <a:p>
            <a:pPr algn="ctr">
              <a:lnSpc>
                <a:spcPts val="4901"/>
              </a:lnSpc>
            </a:pPr>
            <a:r>
              <a:rPr lang="en-US" sz="3501">
                <a:solidFill>
                  <a:srgbClr val="FFFFFF"/>
                </a:solidFill>
                <a:latin typeface="Canva Sans"/>
                <a:ea typeface="Canva Sans"/>
                <a:cs typeface="Canva Sans"/>
                <a:sym typeface="Canva Sans"/>
              </a:rPr>
              <a:t>Thêm vào giỏ hàng, cập nhật giỏ hàng, đặt hàng</a:t>
            </a:r>
          </a:p>
        </p:txBody>
      </p:sp>
      <p:grpSp>
        <p:nvGrpSpPr>
          <p:cNvPr id="25" name="Group 25"/>
          <p:cNvGrpSpPr/>
          <p:nvPr/>
        </p:nvGrpSpPr>
        <p:grpSpPr>
          <a:xfrm>
            <a:off x="11239290" y="8084364"/>
            <a:ext cx="5425824" cy="956668"/>
            <a:chOff x="0" y="0"/>
            <a:chExt cx="1429024" cy="251962"/>
          </a:xfrm>
        </p:grpSpPr>
        <p:sp>
          <p:nvSpPr>
            <p:cNvPr id="26" name="Freeform 26"/>
            <p:cNvSpPr/>
            <p:nvPr/>
          </p:nvSpPr>
          <p:spPr>
            <a:xfrm>
              <a:off x="0" y="0"/>
              <a:ext cx="1429024" cy="251962"/>
            </a:xfrm>
            <a:custGeom>
              <a:avLst/>
              <a:gdLst/>
              <a:ahLst/>
              <a:cxnLst/>
              <a:rect l="l" t="t" r="r" b="b"/>
              <a:pathLst>
                <a:path w="1429024" h="251962">
                  <a:moveTo>
                    <a:pt x="0" y="0"/>
                  </a:moveTo>
                  <a:lnTo>
                    <a:pt x="1225824" y="0"/>
                  </a:lnTo>
                  <a:lnTo>
                    <a:pt x="1429024" y="125981"/>
                  </a:lnTo>
                  <a:lnTo>
                    <a:pt x="1225824" y="251962"/>
                  </a:lnTo>
                  <a:lnTo>
                    <a:pt x="0" y="251962"/>
                  </a:lnTo>
                  <a:lnTo>
                    <a:pt x="203200" y="125981"/>
                  </a:lnTo>
                  <a:lnTo>
                    <a:pt x="0" y="0"/>
                  </a:lnTo>
                  <a:close/>
                </a:path>
              </a:pathLst>
            </a:custGeom>
            <a:solidFill>
              <a:srgbClr val="6FA4FF"/>
            </a:solidFill>
          </p:spPr>
          <p:txBody>
            <a:bodyPr/>
            <a:lstStyle/>
            <a:p>
              <a:endParaRPr lang="en-US"/>
            </a:p>
          </p:txBody>
        </p:sp>
        <p:sp>
          <p:nvSpPr>
            <p:cNvPr id="27" name="TextBox 27"/>
            <p:cNvSpPr txBox="1"/>
            <p:nvPr/>
          </p:nvSpPr>
          <p:spPr>
            <a:xfrm>
              <a:off x="177800" y="-38100"/>
              <a:ext cx="1175024" cy="290062"/>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6431088" y="8084364"/>
            <a:ext cx="5425824" cy="956668"/>
            <a:chOff x="0" y="0"/>
            <a:chExt cx="1429024" cy="251962"/>
          </a:xfrm>
        </p:grpSpPr>
        <p:sp>
          <p:nvSpPr>
            <p:cNvPr id="29" name="Freeform 29"/>
            <p:cNvSpPr/>
            <p:nvPr/>
          </p:nvSpPr>
          <p:spPr>
            <a:xfrm>
              <a:off x="0" y="0"/>
              <a:ext cx="1429024" cy="251962"/>
            </a:xfrm>
            <a:custGeom>
              <a:avLst/>
              <a:gdLst/>
              <a:ahLst/>
              <a:cxnLst/>
              <a:rect l="l" t="t" r="r" b="b"/>
              <a:pathLst>
                <a:path w="1429024" h="251962">
                  <a:moveTo>
                    <a:pt x="0" y="0"/>
                  </a:moveTo>
                  <a:lnTo>
                    <a:pt x="1225824" y="0"/>
                  </a:lnTo>
                  <a:lnTo>
                    <a:pt x="1429024" y="125981"/>
                  </a:lnTo>
                  <a:lnTo>
                    <a:pt x="1225824" y="251962"/>
                  </a:lnTo>
                  <a:lnTo>
                    <a:pt x="0" y="251962"/>
                  </a:lnTo>
                  <a:lnTo>
                    <a:pt x="203200" y="125981"/>
                  </a:lnTo>
                  <a:lnTo>
                    <a:pt x="0" y="0"/>
                  </a:lnTo>
                  <a:close/>
                </a:path>
              </a:pathLst>
            </a:custGeom>
            <a:solidFill>
              <a:srgbClr val="4D84FF"/>
            </a:solidFill>
          </p:spPr>
          <p:txBody>
            <a:bodyPr/>
            <a:lstStyle/>
            <a:p>
              <a:endParaRPr lang="en-US"/>
            </a:p>
          </p:txBody>
        </p:sp>
        <p:sp>
          <p:nvSpPr>
            <p:cNvPr id="30" name="TextBox 30"/>
            <p:cNvSpPr txBox="1"/>
            <p:nvPr/>
          </p:nvSpPr>
          <p:spPr>
            <a:xfrm>
              <a:off x="177800" y="-38100"/>
              <a:ext cx="1175024" cy="290062"/>
            </a:xfrm>
            <a:prstGeom prst="rect">
              <a:avLst/>
            </a:prstGeom>
          </p:spPr>
          <p:txBody>
            <a:bodyPr lIns="50800" tIns="50800" rIns="50800" bIns="50800" rtlCol="0" anchor="ctr"/>
            <a:lstStyle/>
            <a:p>
              <a:pPr algn="ctr">
                <a:lnSpc>
                  <a:spcPts val="2659"/>
                </a:lnSpc>
              </a:pPr>
              <a:endParaRPr/>
            </a:p>
          </p:txBody>
        </p:sp>
      </p:grpSp>
      <p:sp>
        <p:nvSpPr>
          <p:cNvPr id="31" name="TextBox 31"/>
          <p:cNvSpPr txBox="1"/>
          <p:nvPr/>
        </p:nvSpPr>
        <p:spPr>
          <a:xfrm>
            <a:off x="2373276" y="8283019"/>
            <a:ext cx="3746447" cy="468010"/>
          </a:xfrm>
          <a:prstGeom prst="rect">
            <a:avLst/>
          </a:prstGeom>
        </p:spPr>
        <p:txBody>
          <a:bodyPr lIns="0" tIns="0" rIns="0" bIns="0" rtlCol="0" anchor="t">
            <a:spAutoFit/>
          </a:bodyPr>
          <a:lstStyle/>
          <a:p>
            <a:pPr algn="ctr">
              <a:lnSpc>
                <a:spcPts val="3806"/>
              </a:lnSpc>
            </a:pPr>
            <a:r>
              <a:rPr lang="en-US" sz="2719">
                <a:solidFill>
                  <a:srgbClr val="FFFFFF"/>
                </a:solidFill>
                <a:latin typeface="Canva Sans"/>
                <a:ea typeface="Canva Sans"/>
                <a:cs typeface="Canva Sans"/>
                <a:sym typeface="Canva Sans"/>
              </a:rPr>
              <a:t>Tìm kiếm sản phẩm</a:t>
            </a:r>
          </a:p>
        </p:txBody>
      </p:sp>
      <p:sp>
        <p:nvSpPr>
          <p:cNvPr id="32" name="TextBox 32"/>
          <p:cNvSpPr txBox="1"/>
          <p:nvPr/>
        </p:nvSpPr>
        <p:spPr>
          <a:xfrm>
            <a:off x="7202915" y="8315212"/>
            <a:ext cx="4547712" cy="452394"/>
          </a:xfrm>
          <a:prstGeom prst="rect">
            <a:avLst/>
          </a:prstGeom>
        </p:spPr>
        <p:txBody>
          <a:bodyPr lIns="0" tIns="0" rIns="0" bIns="0" rtlCol="0" anchor="t">
            <a:spAutoFit/>
          </a:bodyPr>
          <a:lstStyle/>
          <a:p>
            <a:pPr algn="ctr">
              <a:lnSpc>
                <a:spcPts val="3662"/>
              </a:lnSpc>
            </a:pPr>
            <a:r>
              <a:rPr lang="en-US" sz="2615">
                <a:solidFill>
                  <a:srgbClr val="FFFFFF"/>
                </a:solidFill>
                <a:latin typeface="Canva Sans"/>
                <a:ea typeface="Canva Sans"/>
                <a:cs typeface="Canva Sans"/>
                <a:sym typeface="Canva Sans"/>
              </a:rPr>
              <a:t>Sản phẩm theo danh mục</a:t>
            </a:r>
          </a:p>
        </p:txBody>
      </p:sp>
      <p:sp>
        <p:nvSpPr>
          <p:cNvPr id="33" name="TextBox 33"/>
          <p:cNvSpPr txBox="1"/>
          <p:nvPr/>
        </p:nvSpPr>
        <p:spPr>
          <a:xfrm>
            <a:off x="12085512" y="8269824"/>
            <a:ext cx="3987085" cy="494400"/>
          </a:xfrm>
          <a:prstGeom prst="rect">
            <a:avLst/>
          </a:prstGeom>
        </p:spPr>
        <p:txBody>
          <a:bodyPr lIns="0" tIns="0" rIns="0" bIns="0" rtlCol="0" anchor="t">
            <a:spAutoFit/>
          </a:bodyPr>
          <a:lstStyle/>
          <a:p>
            <a:pPr algn="ctr">
              <a:lnSpc>
                <a:spcPts val="4051"/>
              </a:lnSpc>
            </a:pPr>
            <a:r>
              <a:rPr lang="en-US" sz="2893">
                <a:solidFill>
                  <a:srgbClr val="FFFFFF"/>
                </a:solidFill>
                <a:latin typeface="Canva Sans"/>
                <a:ea typeface="Canva Sans"/>
                <a:cs typeface="Canva Sans"/>
                <a:sym typeface="Canva Sans"/>
              </a:rPr>
              <a:t>Xem chi tiết sản phẩm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 xmlns:asvg="http://schemas.microsoft.com/office/drawing/2016/SVG/main" r:embed="rId7"/>
                </a:ext>
              </a:extLst>
            </a:blip>
            <a:stretch>
              <a:fillRect/>
            </a:stretch>
          </a:blipFill>
        </p:spPr>
        <p:txBody>
          <a:bodyPr/>
          <a:lstStyle/>
          <a:p>
            <a:endParaRPr lang="en-US"/>
          </a:p>
        </p:txBody>
      </p:sp>
      <p:sp>
        <p:nvSpPr>
          <p:cNvPr id="6" name="Freeform 6"/>
          <p:cNvSpPr/>
          <p:nvPr/>
        </p:nvSpPr>
        <p:spPr>
          <a:xfrm rot="-5400000">
            <a:off x="5486400" y="5017147"/>
            <a:ext cx="7315200" cy="252707"/>
          </a:xfrm>
          <a:custGeom>
            <a:avLst/>
            <a:gdLst/>
            <a:ahLst/>
            <a:cxnLst/>
            <a:rect l="l" t="t" r="r" b="b"/>
            <a:pathLst>
              <a:path w="7315200" h="252707">
                <a:moveTo>
                  <a:pt x="0" y="0"/>
                </a:moveTo>
                <a:lnTo>
                  <a:pt x="7315200" y="0"/>
                </a:lnTo>
                <a:lnTo>
                  <a:pt x="7315200" y="252706"/>
                </a:lnTo>
                <a:lnTo>
                  <a:pt x="0" y="25270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txBody>
          <a:bodyPr/>
          <a:lstStyle/>
          <a:p>
            <a:endParaRPr lang="en-US"/>
          </a:p>
        </p:txBody>
      </p:sp>
      <p:sp>
        <p:nvSpPr>
          <p:cNvPr id="7" name="TextBox 7"/>
          <p:cNvSpPr txBox="1"/>
          <p:nvPr/>
        </p:nvSpPr>
        <p:spPr>
          <a:xfrm>
            <a:off x="1756207" y="4274503"/>
            <a:ext cx="6134058" cy="1566544"/>
          </a:xfrm>
          <a:prstGeom prst="rect">
            <a:avLst/>
          </a:prstGeom>
        </p:spPr>
        <p:txBody>
          <a:bodyPr lIns="0" tIns="0" rIns="0" bIns="0" rtlCol="0" anchor="t">
            <a:spAutoFit/>
          </a:bodyPr>
          <a:lstStyle/>
          <a:p>
            <a:pPr algn="ctr">
              <a:lnSpc>
                <a:spcPts val="12869"/>
              </a:lnSpc>
            </a:pPr>
            <a:r>
              <a:rPr lang="en-US" sz="9192">
                <a:solidFill>
                  <a:srgbClr val="163C3F"/>
                </a:solidFill>
                <a:latin typeface="League Spartan"/>
                <a:ea typeface="League Spartan"/>
                <a:cs typeface="League Spartan"/>
                <a:sym typeface="League Spartan"/>
              </a:rPr>
              <a:t>PHẦN 2</a:t>
            </a:r>
          </a:p>
        </p:txBody>
      </p:sp>
      <p:sp>
        <p:nvSpPr>
          <p:cNvPr id="8" name="TextBox 8"/>
          <p:cNvSpPr txBox="1"/>
          <p:nvPr/>
        </p:nvSpPr>
        <p:spPr>
          <a:xfrm>
            <a:off x="9703702" y="3460115"/>
            <a:ext cx="8360245" cy="1550681"/>
          </a:xfrm>
          <a:prstGeom prst="rect">
            <a:avLst/>
          </a:prstGeom>
        </p:spPr>
        <p:txBody>
          <a:bodyPr lIns="0" tIns="0" rIns="0" bIns="0" rtlCol="0" anchor="t">
            <a:spAutoFit/>
          </a:bodyPr>
          <a:lstStyle/>
          <a:p>
            <a:pPr algn="ctr">
              <a:lnSpc>
                <a:spcPts val="12880"/>
              </a:lnSpc>
            </a:pPr>
            <a:r>
              <a:rPr lang="en-US" sz="9200" b="1">
                <a:solidFill>
                  <a:srgbClr val="00B050"/>
                </a:solidFill>
                <a:latin typeface="Canva Sans Bold"/>
                <a:ea typeface="Canva Sans Bold"/>
                <a:cs typeface="Canva Sans Bold"/>
                <a:sym typeface="Canva Sans Bold"/>
              </a:rPr>
              <a:t>Mục tiêu đề tài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1593</Words>
  <Application>Microsoft Office PowerPoint</Application>
  <PresentationFormat>Custom</PresentationFormat>
  <Paragraphs>150</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Lato</vt:lpstr>
      <vt:lpstr>Arial</vt:lpstr>
      <vt:lpstr>League Spartan</vt:lpstr>
      <vt:lpstr>Calibri</vt:lpstr>
      <vt:lpstr>Canva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cp:lastModifiedBy>Tensorflow</cp:lastModifiedBy>
  <cp:revision>9</cp:revision>
  <dcterms:created xsi:type="dcterms:W3CDTF">2006-08-16T00:00:00Z</dcterms:created>
  <dcterms:modified xsi:type="dcterms:W3CDTF">2024-12-10T13:27:29Z</dcterms:modified>
  <dc:identifier>DAGYSVeCQkQ</dc:identifier>
</cp:coreProperties>
</file>