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2"/>
  </p:handoutMasterIdLst>
  <p:sldIdLst>
    <p:sldId id="256" r:id="rId3"/>
    <p:sldId id="257" r:id="rId4"/>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B2B2B2"/>
    <a:srgbClr val="202020"/>
    <a:srgbClr val="323232"/>
    <a:srgbClr val="CC3300"/>
    <a:srgbClr val="CC0000"/>
    <a:srgbClr val="FF3300"/>
    <a:srgbClr val="990000"/>
    <a:srgbClr val="FF8D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FigureOut">
              <a:rPr lang="zh-CN"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p>
            <a:endParaRPr lang="zh-CN" altLang="en-US" dirty="0"/>
          </a:p>
        </p:txBody>
      </p:sp>
      <p:sp>
        <p:nvSpPr>
          <p:cNvPr id="7" name="Slide Number Placeholder 6"/>
          <p:cNvSpPr>
            <a:spLocks noGrp="1"/>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8955" y="840105"/>
            <a:ext cx="11231245" cy="1739265"/>
          </a:xfrm>
        </p:spPr>
        <p:txBody>
          <a:bodyPr/>
          <a:lstStyle/>
          <a:p>
            <a:r>
              <a:rPr lang="en-US" altLang="zh-CN" sz="4400">
                <a:solidFill>
                  <a:schemeClr val="accent2">
                    <a:lumMod val="50000"/>
                  </a:schemeClr>
                </a:solidFill>
              </a:rPr>
              <a:t>Welcome to My Essay</a:t>
            </a:r>
            <a:endParaRPr lang="en-US" altLang="zh-CN" sz="4400">
              <a:solidFill>
                <a:schemeClr val="accent2">
                  <a:lumMod val="50000"/>
                </a:schemeClr>
              </a:solidFill>
            </a:endParaRPr>
          </a:p>
        </p:txBody>
      </p:sp>
      <p:sp>
        <p:nvSpPr>
          <p:cNvPr id="5" name="副标题 4"/>
          <p:cNvSpPr>
            <a:spLocks noGrp="1"/>
          </p:cNvSpPr>
          <p:nvPr>
            <p:ph type="subTitle" idx="1"/>
          </p:nvPr>
        </p:nvSpPr>
        <p:spPr/>
        <p:txBody>
          <a:bodyPr/>
          <a:lstStyle/>
          <a:p>
            <a:r>
              <a:rPr lang="en-US" altLang="vi-VN"/>
              <a:t>Presenter : </a:t>
            </a:r>
            <a:r>
              <a:rPr lang="vi-VN" altLang="en-US"/>
              <a:t>Phạm Đức Duy</a:t>
            </a:r>
            <a:endParaRPr lang="vi-VN" altLang="en-US"/>
          </a:p>
          <a:p>
            <a:r>
              <a:rPr lang="en-US" altLang="vi-VN"/>
              <a:t>Topic : Explore some Design Patterns.</a:t>
            </a:r>
            <a:endParaRPr lang="en-US" altLang="vi-VN"/>
          </a:p>
          <a:p>
            <a:r>
              <a:rPr lang="en-US" altLang="vi-VN"/>
              <a:t>Class: 66IT5</a:t>
            </a:r>
            <a:endParaRPr lang="en-US" altLang="vi-V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37160"/>
            <a:ext cx="10972800" cy="5990590"/>
          </a:xfrm>
        </p:spPr>
        <p:txBody>
          <a:bodyPr/>
          <a:p>
            <a:pPr marL="0" indent="0">
              <a:buNone/>
            </a:pPr>
            <a:r>
              <a:rPr lang="en-US">
                <a:solidFill>
                  <a:srgbClr val="FFFF00"/>
                </a:solidFill>
              </a:rPr>
              <a:t>b, Disadvantages :</a:t>
            </a:r>
            <a:endParaRPr lang="en-US">
              <a:solidFill>
                <a:srgbClr val="FFFF00"/>
              </a:solidFill>
            </a:endParaRPr>
          </a:p>
          <a:p>
            <a:pPr lvl="1">
              <a:buFont typeface="Arial" panose="02080604020202020204" pitchFamily="34" charset="0"/>
              <a:buChar char="•"/>
            </a:pPr>
            <a:r>
              <a:rPr lang="en-US">
                <a:solidFill>
                  <a:schemeClr val="tx1"/>
                </a:solidFill>
              </a:rPr>
              <a:t>Target </a:t>
            </a:r>
            <a:r>
              <a:rPr lang="en-US" b="1">
                <a:solidFill>
                  <a:schemeClr val="tx1"/>
                </a:solidFill>
              </a:rPr>
              <a:t>wrong </a:t>
            </a:r>
            <a:r>
              <a:rPr lang="en-US">
                <a:solidFill>
                  <a:schemeClr val="tx1"/>
                </a:solidFill>
              </a:rPr>
              <a:t>problem. </a:t>
            </a:r>
            <a:endParaRPr lang="en-US">
              <a:solidFill>
                <a:schemeClr val="tx1"/>
              </a:solidFill>
            </a:endParaRPr>
          </a:p>
          <a:p>
            <a:pPr marL="457200" lvl="1" indent="0">
              <a:buFont typeface="Arial" panose="02080604020202020204" pitchFamily="34" charset="0"/>
              <a:buNone/>
            </a:pPr>
            <a:endParaRPr lang="en-US">
              <a:solidFill>
                <a:schemeClr val="tx1"/>
              </a:solidFill>
            </a:endParaRPr>
          </a:p>
          <a:p>
            <a:pPr lvl="1">
              <a:buFont typeface="Arial" panose="02080604020202020204" pitchFamily="34" charset="0"/>
              <a:buChar char="•"/>
            </a:pPr>
            <a:r>
              <a:rPr lang="en-US">
                <a:solidFill>
                  <a:schemeClr val="tx1"/>
                </a:solidFill>
              </a:rPr>
              <a:t>Require </a:t>
            </a:r>
            <a:r>
              <a:rPr lang="en-US" b="1">
                <a:solidFill>
                  <a:schemeClr val="tx1"/>
                </a:solidFill>
              </a:rPr>
              <a:t>extensive knowledge.</a:t>
            </a:r>
            <a:endParaRPr lang="en-US" b="1">
              <a:solidFill>
                <a:schemeClr val="tx1"/>
              </a:solidFill>
            </a:endParaRPr>
          </a:p>
          <a:p>
            <a:pPr marL="457200" lvl="1" indent="0">
              <a:buFont typeface="Arial" panose="02080604020202020204" pitchFamily="34" charset="0"/>
              <a:buNone/>
            </a:pPr>
            <a:endParaRPr lang="en-US" b="1">
              <a:solidFill>
                <a:schemeClr val="tx1"/>
              </a:solidFill>
            </a:endParaRPr>
          </a:p>
          <a:p>
            <a:pPr lvl="1">
              <a:buFont typeface="Arial" panose="02080604020202020204" pitchFamily="34" charset="0"/>
              <a:buChar char="•"/>
            </a:pPr>
            <a:r>
              <a:rPr lang="en-US">
                <a:solidFill>
                  <a:schemeClr val="tx1"/>
                </a:solidFill>
              </a:rPr>
              <a:t>Limit </a:t>
            </a:r>
            <a:r>
              <a:rPr lang="en-US" b="1">
                <a:solidFill>
                  <a:schemeClr val="tx1"/>
                </a:solidFill>
              </a:rPr>
              <a:t>creativity </a:t>
            </a:r>
            <a:r>
              <a:rPr lang="en-US">
                <a:solidFill>
                  <a:schemeClr val="tx1"/>
                </a:solidFill>
              </a:rPr>
              <a:t>and</a:t>
            </a:r>
            <a:r>
              <a:rPr lang="en-US" b="1">
                <a:solidFill>
                  <a:schemeClr val="tx1"/>
                </a:solidFill>
              </a:rPr>
              <a:t> power of programming language.</a:t>
            </a:r>
            <a:endParaRPr lang="en-US" b="1">
              <a:solidFill>
                <a:schemeClr val="tx1"/>
              </a:solidFill>
            </a:endParaRPr>
          </a:p>
          <a:p>
            <a:pPr marL="457200" lvl="1" indent="0">
              <a:buFont typeface="Arial" panose="02080604020202020204" pitchFamily="34" charset="0"/>
              <a:buNone/>
            </a:pPr>
            <a:endParaRPr lang="en-US" b="1">
              <a:solidFill>
                <a:schemeClr val="tx1"/>
              </a:solidFill>
            </a:endParaRPr>
          </a:p>
          <a:p>
            <a:pPr lvl="1">
              <a:buFont typeface="Arial" panose="02080604020202020204" pitchFamily="34" charset="0"/>
              <a:buChar char="•"/>
            </a:pPr>
            <a:r>
              <a:rPr lang="en-US">
                <a:solidFill>
                  <a:schemeClr val="tx1"/>
                </a:solidFill>
              </a:rPr>
              <a:t>Lack of </a:t>
            </a:r>
            <a:r>
              <a:rPr lang="en-US" b="1">
                <a:solidFill>
                  <a:schemeClr val="tx1"/>
                </a:solidFill>
              </a:rPr>
              <a:t>formal </a:t>
            </a:r>
            <a:r>
              <a:rPr lang="en-US">
                <a:solidFill>
                  <a:schemeClr val="tx1"/>
                </a:solidFill>
              </a:rPr>
              <a:t>foundations.</a:t>
            </a:r>
            <a:endParaRPr lang="en-US">
              <a:solidFill>
                <a:schemeClr val="tx1"/>
              </a:solidFill>
            </a:endParaRPr>
          </a:p>
          <a:p>
            <a:pPr marL="457200" lvl="1" indent="0">
              <a:buFont typeface="Arial" panose="02080604020202020204" pitchFamily="34" charset="0"/>
              <a:buNone/>
            </a:pPr>
            <a:endParaRPr lang="en-US">
              <a:solidFill>
                <a:schemeClr val="tx1"/>
              </a:solidFill>
            </a:endParaRPr>
          </a:p>
          <a:p>
            <a:pPr lvl="1">
              <a:buFont typeface="Arial" panose="02080604020202020204" pitchFamily="34" charset="0"/>
              <a:buChar char="•"/>
            </a:pPr>
            <a:r>
              <a:rPr lang="en-US">
                <a:solidFill>
                  <a:schemeClr val="tx1"/>
                </a:solidFill>
              </a:rPr>
              <a:t> Differ </a:t>
            </a:r>
            <a:r>
              <a:rPr lang="en-US" b="1">
                <a:solidFill>
                  <a:schemeClr val="tx1"/>
                </a:solidFill>
              </a:rPr>
              <a:t>unsignificantly </a:t>
            </a:r>
            <a:r>
              <a:rPr lang="en-US">
                <a:solidFill>
                  <a:schemeClr val="tx1"/>
                </a:solidFill>
              </a:rPr>
              <a:t>from other abstractions.</a:t>
            </a:r>
            <a:endParaRPr lang="en-US">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Chapter 1</a:t>
            </a:r>
            <a:endParaRPr lang="en-US"/>
          </a:p>
        </p:txBody>
      </p:sp>
      <p:sp>
        <p:nvSpPr>
          <p:cNvPr id="3" name="Content Placeholder 2"/>
          <p:cNvSpPr>
            <a:spLocks noGrp="1"/>
          </p:cNvSpPr>
          <p:nvPr>
            <p:ph idx="1"/>
          </p:nvPr>
        </p:nvSpPr>
        <p:spPr/>
        <p:txBody>
          <a:bodyPr/>
          <a:p>
            <a:pPr marL="0" indent="0">
              <a:buNone/>
            </a:pPr>
            <a:r>
              <a:rPr lang="en-US">
                <a:solidFill>
                  <a:srgbClr val="7030A0"/>
                </a:solidFill>
              </a:rPr>
              <a:t>5. Issues when learning</a:t>
            </a:r>
            <a:endParaRPr lang="en-US">
              <a:solidFill>
                <a:srgbClr val="7030A0"/>
              </a:solidFill>
            </a:endParaRPr>
          </a:p>
          <a:p>
            <a:pPr lvl="1">
              <a:buFont typeface="Arial" panose="02080604020202020204" pitchFamily="34" charset="0"/>
              <a:buChar char="•"/>
            </a:pPr>
            <a:r>
              <a:rPr lang="en-US">
                <a:solidFill>
                  <a:schemeClr val="tx1"/>
                </a:solidFill>
              </a:rPr>
              <a:t>Learn quickly, </a:t>
            </a:r>
            <a:r>
              <a:rPr lang="vi-VN" altLang="en-US">
                <a:solidFill>
                  <a:schemeClr val="tx1"/>
                </a:solidFill>
              </a:rPr>
              <a:t>learrn </a:t>
            </a:r>
            <a:r>
              <a:rPr lang="en-US" altLang="vi-VN">
                <a:solidFill>
                  <a:schemeClr val="tx1"/>
                </a:solidFill>
              </a:rPr>
              <a:t>fast, not learn deep</a:t>
            </a:r>
            <a:endParaRPr lang="en-US" altLang="vi-VN">
              <a:solidFill>
                <a:schemeClr val="tx1"/>
              </a:solidFill>
            </a:endParaRPr>
          </a:p>
          <a:p>
            <a:pPr lvl="1">
              <a:buFont typeface="Arial" panose="02080604020202020204" pitchFamily="34" charset="0"/>
              <a:buChar char="•"/>
            </a:pPr>
            <a:endParaRPr lang="en-US" altLang="vi-VN">
              <a:solidFill>
                <a:schemeClr val="tx1"/>
              </a:solidFill>
            </a:endParaRPr>
          </a:p>
          <a:p>
            <a:pPr lvl="1">
              <a:buFont typeface="Arial" panose="02080604020202020204" pitchFamily="34" charset="0"/>
              <a:buChar char="•"/>
            </a:pPr>
            <a:r>
              <a:rPr lang="en-US" altLang="vi-VN">
                <a:solidFill>
                  <a:schemeClr val="tx1"/>
                </a:solidFill>
              </a:rPr>
              <a:t>Show off coding skill by using so many design patterns into a project.</a:t>
            </a:r>
            <a:endParaRPr lang="en-US" altLang="vi-VN">
              <a:solidFill>
                <a:schemeClr val="tx1"/>
              </a:solidFill>
            </a:endParaRPr>
          </a:p>
          <a:p>
            <a:pPr lvl="1">
              <a:buFont typeface="Arial" panose="02080604020202020204" pitchFamily="34" charset="0"/>
              <a:buChar char="•"/>
            </a:pPr>
            <a:endParaRPr lang="en-US" altLang="vi-VN">
              <a:solidFill>
                <a:srgbClr val="7030A0"/>
              </a:solidFill>
            </a:endParaRPr>
          </a:p>
          <a:p>
            <a:pPr marL="457200" lvl="1" indent="0">
              <a:buFont typeface="Arial" panose="02080604020202020204" pitchFamily="34" charset="0"/>
              <a:buNone/>
            </a:pPr>
            <a:r>
              <a:rPr lang="en-US" altLang="vi-VN" i="1">
                <a:gradFill>
                  <a:gsLst>
                    <a:gs pos="0">
                      <a:srgbClr val="012D86"/>
                    </a:gs>
                    <a:gs pos="100000">
                      <a:srgbClr val="0E2557"/>
                    </a:gs>
                  </a:gsLst>
                  <a:lin scaled="0"/>
                </a:gradFill>
              </a:rPr>
              <a:t>Design patterns are created to solve the complex problem, not to make the problem more complex.</a:t>
            </a:r>
            <a:endParaRPr lang="en-US" altLang="vi-VN" i="1">
              <a:gradFill>
                <a:gsLst>
                  <a:gs pos="0">
                    <a:srgbClr val="012D86"/>
                  </a:gs>
                  <a:gs pos="100000">
                    <a:srgbClr val="0E2557"/>
                  </a:gs>
                </a:gsLst>
                <a:lin scaled="0"/>
              </a:gra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Chapter 2</a:t>
            </a:r>
            <a:endParaRPr lang="en-US"/>
          </a:p>
        </p:txBody>
      </p:sp>
      <p:sp>
        <p:nvSpPr>
          <p:cNvPr id="3" name="Content Placeholder 2"/>
          <p:cNvSpPr>
            <a:spLocks noGrp="1"/>
          </p:cNvSpPr>
          <p:nvPr>
            <p:ph idx="1"/>
          </p:nvPr>
        </p:nvSpPr>
        <p:spPr/>
        <p:txBody>
          <a:bodyPr/>
          <a:p>
            <a:pPr marL="0" indent="0">
              <a:buNone/>
            </a:pPr>
            <a:r>
              <a:rPr lang="en-US">
                <a:solidFill>
                  <a:srgbClr val="7030A0"/>
                </a:solidFill>
              </a:rPr>
              <a:t>1. Implement of Factory , MVC : </a:t>
            </a:r>
            <a:endParaRPr lang="en-US">
              <a:solidFill>
                <a:srgbClr val="7030A0"/>
              </a:solidFill>
            </a:endParaRPr>
          </a:p>
          <a:p>
            <a:pPr marL="457200" lvl="1" indent="0" algn="l">
              <a:buNone/>
            </a:pPr>
            <a:r>
              <a:rPr lang="en-US">
                <a:solidFill>
                  <a:srgbClr val="00B0F0"/>
                </a:solidFill>
              </a:rPr>
              <a:t>a, </a:t>
            </a:r>
            <a:r>
              <a:rPr lang="en-US" sz="3200">
                <a:solidFill>
                  <a:srgbClr val="00B0F0"/>
                </a:solidFill>
              </a:rPr>
              <a:t>Factory Pattern - return one object as your requirement : </a:t>
            </a:r>
            <a:endParaRPr lang="en-US">
              <a:solidFill>
                <a:srgbClr val="00B0F0"/>
              </a:solidFill>
            </a:endParaRPr>
          </a:p>
          <a:p>
            <a:pPr lvl="2" algn="l"/>
            <a:r>
              <a:rPr lang="en-US" sz="2800" b="1">
                <a:solidFill>
                  <a:srgbClr val="00B050"/>
                </a:solidFill>
              </a:rPr>
              <a:t>Definition</a:t>
            </a:r>
            <a:r>
              <a:rPr lang="en-US" sz="2800" b="1">
                <a:solidFill>
                  <a:schemeClr val="tx1"/>
                </a:solidFill>
              </a:rPr>
              <a:t> :</a:t>
            </a:r>
            <a:r>
              <a:rPr lang="en-US" sz="2800" i="1">
                <a:solidFill>
                  <a:schemeClr val="tx1"/>
                </a:solidFill>
              </a:rPr>
              <a:t> Factory (or Factory Method) is a creational design pattern that Define an interface for creating an object, but let subclasses decide which class to instantiate. Factory Method lets a class defer instantiation to subclasses.</a:t>
            </a:r>
            <a:endParaRPr lang="en-US" sz="2800" b="1">
              <a:solidFill>
                <a:schemeClr val="tx1"/>
              </a:solidFill>
            </a:endParaRPr>
          </a:p>
          <a:p>
            <a:pPr marL="0" indent="0">
              <a:buNone/>
            </a:pPr>
            <a:endParaRPr lang="en-US">
              <a:solidFill>
                <a:srgbClr val="00B0F0"/>
              </a:solidFill>
            </a:endParaRPr>
          </a:p>
          <a:p>
            <a:pPr marL="0" indent="0">
              <a:buNone/>
            </a:pPr>
            <a:endParaRPr lang="en-US">
              <a:solidFill>
                <a:srgbClr val="00B0F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45795"/>
            <a:ext cx="10972800" cy="5481955"/>
          </a:xfrm>
        </p:spPr>
        <p:txBody>
          <a:bodyPr/>
          <a:p>
            <a:r>
              <a:rPr lang="en-US" b="1">
                <a:solidFill>
                  <a:srgbClr val="00B050"/>
                </a:solidFill>
              </a:rPr>
              <a:t>Which’s problem it solve?</a:t>
            </a:r>
            <a:endParaRPr lang="en-US" b="1">
              <a:solidFill>
                <a:srgbClr val="00B050"/>
              </a:solidFill>
            </a:endParaRPr>
          </a:p>
          <a:p>
            <a:pPr marL="0" indent="0">
              <a:buNone/>
            </a:pPr>
            <a:r>
              <a:rPr lang="en-US"/>
              <a:t> -</a:t>
            </a:r>
            <a:r>
              <a:rPr lang="en-US" sz="2800"/>
              <a:t> In creational patterns group </a:t>
            </a:r>
            <a:endParaRPr lang="en-US" sz="2800"/>
          </a:p>
          <a:p>
            <a:pPr marL="0" indent="0">
              <a:buNone/>
            </a:pPr>
            <a:r>
              <a:rPr lang="en-US" sz="2800"/>
              <a:t>           It provide a flexible way to initial a object without keyword “new”. </a:t>
            </a:r>
            <a:endParaRPr lang="en-US" sz="2800"/>
          </a:p>
          <a:p>
            <a:pPr marL="0" indent="0">
              <a:buNone/>
            </a:pPr>
            <a:r>
              <a:rPr lang="en-US" sz="2800"/>
              <a:t>-  Its purpose is make your code loose coupled and more flexible.</a:t>
            </a:r>
            <a:endParaRPr lang="en-US" sz="2800"/>
          </a:p>
          <a:p>
            <a:pPr marL="0" indent="0">
              <a:buNone/>
            </a:pPr>
            <a:endParaRPr lang="en-US" sz="2800"/>
          </a:p>
          <a:p>
            <a:pPr marL="0" indent="0">
              <a:buNone/>
            </a:pPr>
            <a:r>
              <a:rPr lang="en-US">
                <a:solidFill>
                  <a:srgbClr val="00B0F0"/>
                </a:solidFill>
              </a:rPr>
              <a:t>For understand , try my example in setup a </a:t>
            </a:r>
            <a:r>
              <a:rPr lang="en-US" b="1">
                <a:solidFill>
                  <a:srgbClr val="00B0F0"/>
                </a:solidFill>
              </a:rPr>
              <a:t>CoffeeShop : </a:t>
            </a:r>
            <a:endParaRPr lang="en-US" b="1">
              <a:solidFill>
                <a:srgbClr val="00B0F0"/>
              </a:solidFill>
            </a:endParaRPr>
          </a:p>
          <a:p>
            <a:pPr marL="0" indent="0">
              <a:buNone/>
            </a:pPr>
            <a:endParaRPr lang="en-US">
              <a:solidFill>
                <a:srgbClr val="00B0F0"/>
              </a:solidFill>
            </a:endParaRPr>
          </a:p>
          <a:p>
            <a:pPr lvl="1"/>
            <a:endParaRPr lang="en-US">
              <a:solidFill>
                <a:srgbClr val="00B0F0"/>
              </a:solidFill>
            </a:endParaRPr>
          </a:p>
        </p:txBody>
      </p:sp>
      <p:sp>
        <p:nvSpPr>
          <p:cNvPr id="4" name="Right Arrow 3"/>
          <p:cNvSpPr/>
          <p:nvPr/>
        </p:nvSpPr>
        <p:spPr>
          <a:xfrm>
            <a:off x="816610" y="1158240"/>
            <a:ext cx="979170" cy="485775"/>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80604020202020204" pitchFamily="34" charset="0"/>
                <a:ea typeface="SimSun" pitchFamily="2" charset="-122"/>
              </a:rPr>
              <a:t> </a:t>
            </a:r>
            <a:endParaRPr kumimoji="0" lang="en-US" altLang="zh-CN"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Content Placeholder 8"/>
          <p:cNvPicPr>
            <a:picLocks noChangeAspect="1"/>
          </p:cNvPicPr>
          <p:nvPr>
            <p:ph idx="1"/>
          </p:nvPr>
        </p:nvPicPr>
        <p:blipFill>
          <a:blip r:embed="rId1"/>
          <a:stretch>
            <a:fillRect/>
          </a:stretch>
        </p:blipFill>
        <p:spPr>
          <a:xfrm>
            <a:off x="282575" y="240030"/>
            <a:ext cx="6731000" cy="6051550"/>
          </a:xfrm>
          <a:prstGeom prst="rect">
            <a:avLst/>
          </a:prstGeom>
        </p:spPr>
      </p:pic>
      <p:pic>
        <p:nvPicPr>
          <p:cNvPr id="12" name="Picture 11"/>
          <p:cNvPicPr>
            <a:picLocks noChangeAspect="1"/>
          </p:cNvPicPr>
          <p:nvPr/>
        </p:nvPicPr>
        <p:blipFill>
          <a:blip r:embed="rId2"/>
          <a:stretch>
            <a:fillRect/>
          </a:stretch>
        </p:blipFill>
        <p:spPr>
          <a:xfrm>
            <a:off x="7206615" y="2039620"/>
            <a:ext cx="4664075" cy="42519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05105"/>
            <a:ext cx="10972800" cy="6313170"/>
          </a:xfrm>
        </p:spPr>
        <p:txBody>
          <a:bodyPr/>
          <a:p>
            <a:r>
              <a:rPr lang="en-US"/>
              <a:t>But, your sir want to get </a:t>
            </a:r>
            <a:r>
              <a:rPr lang="en-US">
                <a:solidFill>
                  <a:srgbClr val="00B0F0"/>
                </a:solidFill>
              </a:rPr>
              <a:t>Espressino.</a:t>
            </a:r>
            <a:r>
              <a:rPr lang="en-US">
                <a:solidFill>
                  <a:schemeClr val="tx1"/>
                </a:solidFill>
              </a:rPr>
              <a:t> How to extend? Now you need Factory Design Pattern.</a:t>
            </a:r>
            <a:endParaRPr lang="en-US">
              <a:solidFill>
                <a:schemeClr val="tx1"/>
              </a:solidFill>
            </a:endParaRPr>
          </a:p>
          <a:p>
            <a:r>
              <a:rPr lang="en-US">
                <a:solidFill>
                  <a:srgbClr val="00B050"/>
                </a:solidFill>
              </a:rPr>
              <a:t>UML</a:t>
            </a:r>
            <a:endParaRPr lang="en-US">
              <a:solidFill>
                <a:srgbClr val="00B050"/>
              </a:solidFill>
            </a:endParaRPr>
          </a:p>
          <a:p>
            <a:endParaRPr lang="en-US">
              <a:solidFill>
                <a:srgbClr val="00B050"/>
              </a:solidFill>
            </a:endParaRPr>
          </a:p>
          <a:p>
            <a:endParaRPr lang="en-US">
              <a:solidFill>
                <a:srgbClr val="00B050"/>
              </a:solidFill>
            </a:endParaRPr>
          </a:p>
        </p:txBody>
      </p:sp>
      <p:pic>
        <p:nvPicPr>
          <p:cNvPr id="4" name="Picture 3" descr="factory_uml"/>
          <p:cNvPicPr>
            <a:picLocks noChangeAspect="1"/>
          </p:cNvPicPr>
          <p:nvPr/>
        </p:nvPicPr>
        <p:blipFill>
          <a:blip r:embed="rId1"/>
          <a:stretch>
            <a:fillRect/>
          </a:stretch>
        </p:blipFill>
        <p:spPr>
          <a:xfrm>
            <a:off x="2961005" y="1158875"/>
            <a:ext cx="8362950" cy="52000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958850" y="534670"/>
            <a:ext cx="3924300" cy="2581275"/>
          </a:xfrm>
          <a:prstGeom prst="rect">
            <a:avLst/>
          </a:prstGeom>
        </p:spPr>
      </p:pic>
      <p:pic>
        <p:nvPicPr>
          <p:cNvPr id="5" name="Picture 4"/>
          <p:cNvPicPr>
            <a:picLocks noChangeAspect="1"/>
          </p:cNvPicPr>
          <p:nvPr/>
        </p:nvPicPr>
        <p:blipFill>
          <a:blip r:embed="rId2"/>
          <a:stretch>
            <a:fillRect/>
          </a:stretch>
        </p:blipFill>
        <p:spPr>
          <a:xfrm>
            <a:off x="958850" y="3115945"/>
            <a:ext cx="3924300" cy="2581275"/>
          </a:xfrm>
          <a:prstGeom prst="rect">
            <a:avLst/>
          </a:prstGeom>
        </p:spPr>
      </p:pic>
      <p:pic>
        <p:nvPicPr>
          <p:cNvPr id="6" name="Picture 5"/>
          <p:cNvPicPr>
            <a:picLocks noChangeAspect="1"/>
          </p:cNvPicPr>
          <p:nvPr/>
        </p:nvPicPr>
        <p:blipFill>
          <a:blip r:embed="rId3"/>
          <a:stretch>
            <a:fillRect/>
          </a:stretch>
        </p:blipFill>
        <p:spPr>
          <a:xfrm>
            <a:off x="5558155" y="534670"/>
            <a:ext cx="4533900" cy="53911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407035" y="487680"/>
            <a:ext cx="11012170" cy="59855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p:cNvPicPr>
            <a:picLocks noChangeAspect="1"/>
          </p:cNvPicPr>
          <p:nvPr>
            <p:ph idx="1"/>
          </p:nvPr>
        </p:nvPicPr>
        <p:blipFill>
          <a:blip r:embed="rId1"/>
          <a:stretch>
            <a:fillRect/>
          </a:stretch>
        </p:blipFill>
        <p:spPr>
          <a:xfrm>
            <a:off x="3066415" y="342265"/>
            <a:ext cx="8375015" cy="4128770"/>
          </a:xfrm>
          <a:prstGeom prst="rect">
            <a:avLst/>
          </a:prstGeom>
        </p:spPr>
      </p:pic>
      <p:pic>
        <p:nvPicPr>
          <p:cNvPr id="7" name="Picture 6" descr="resultFactory"/>
          <p:cNvPicPr>
            <a:picLocks noChangeAspect="1"/>
          </p:cNvPicPr>
          <p:nvPr/>
        </p:nvPicPr>
        <p:blipFill>
          <a:blip r:embed="rId2"/>
          <a:stretch>
            <a:fillRect/>
          </a:stretch>
        </p:blipFill>
        <p:spPr>
          <a:xfrm>
            <a:off x="609600" y="4765040"/>
            <a:ext cx="10708005" cy="1480820"/>
          </a:xfrm>
          <a:prstGeom prst="rect">
            <a:avLst/>
          </a:prstGeom>
        </p:spPr>
      </p:pic>
      <p:sp>
        <p:nvSpPr>
          <p:cNvPr id="10" name="Text Box 9"/>
          <p:cNvSpPr txBox="1"/>
          <p:nvPr/>
        </p:nvSpPr>
        <p:spPr>
          <a:xfrm>
            <a:off x="1261110" y="4217035"/>
            <a:ext cx="999490" cy="368300"/>
          </a:xfrm>
          <a:prstGeom prst="rect">
            <a:avLst/>
          </a:prstGeom>
          <a:noFill/>
        </p:spPr>
        <p:txBody>
          <a:bodyPr wrap="none" rtlCol="0">
            <a:spAutoFit/>
          </a:bodyPr>
          <a:p>
            <a:pPr algn="l"/>
            <a:r>
              <a:rPr lang="en-US" b="1">
                <a:sym typeface="+mn-ea"/>
              </a:rPr>
              <a:t>Result</a:t>
            </a:r>
            <a:endParaRPr lang="en-US"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Title 1"/>
          <p:cNvSpPr>
            <a:spLocks noGrp="1"/>
          </p:cNvSpPr>
          <p:nvPr>
            <p:ph type="title"/>
          </p:nvPr>
        </p:nvSpPr>
        <p:spPr>
          <a:xfrm>
            <a:off x="609600" y="274955"/>
            <a:ext cx="10972800" cy="617220"/>
          </a:xfrm>
        </p:spPr>
        <p:txBody>
          <a:bodyPr/>
          <a:p>
            <a:r>
              <a:rPr lang="vi-VN" altLang="en-US">
                <a:solidFill>
                  <a:schemeClr val="accent3">
                    <a:lumMod val="10000"/>
                  </a:schemeClr>
                </a:solidFill>
              </a:rPr>
              <a:t>C</a:t>
            </a:r>
            <a:r>
              <a:rPr lang="en-US" altLang="vi-VN">
                <a:solidFill>
                  <a:schemeClr val="accent3">
                    <a:lumMod val="10000"/>
                  </a:schemeClr>
                </a:solidFill>
              </a:rPr>
              <a:t>atalogue</a:t>
            </a:r>
            <a:endParaRPr lang="en-US" altLang="vi-VN">
              <a:solidFill>
                <a:schemeClr val="accent3">
                  <a:lumMod val="10000"/>
                </a:schemeClr>
              </a:solidFill>
            </a:endParaRPr>
          </a:p>
        </p:txBody>
      </p:sp>
      <p:sp>
        <p:nvSpPr>
          <p:cNvPr id="3" name="Content Placeholder 2"/>
          <p:cNvSpPr>
            <a:spLocks noGrp="1"/>
          </p:cNvSpPr>
          <p:nvPr>
            <p:ph idx="1"/>
          </p:nvPr>
        </p:nvSpPr>
        <p:spPr>
          <a:xfrm>
            <a:off x="609600" y="1101725"/>
            <a:ext cx="10972800" cy="5011420"/>
          </a:xfrm>
        </p:spPr>
        <p:txBody>
          <a:bodyPr/>
          <a:p>
            <a:r>
              <a:rPr lang="en-US" i="1">
                <a:solidFill>
                  <a:srgbClr val="FF6600"/>
                </a:solidFill>
              </a:rPr>
              <a:t>Chapter 1 : Overview about Design Patterns</a:t>
            </a:r>
            <a:endParaRPr lang="en-US" i="1">
              <a:solidFill>
                <a:srgbClr val="FF6600"/>
              </a:solidFill>
            </a:endParaRPr>
          </a:p>
          <a:p>
            <a:pPr marL="971550" lvl="1" indent="-514350" algn="l">
              <a:buFont typeface="Arial" panose="02080604020202020204" pitchFamily="34" charset="0"/>
              <a:buAutoNum type="arabicPeriod"/>
            </a:pPr>
            <a:r>
              <a:rPr lang="en-US">
                <a:solidFill>
                  <a:schemeClr val="bg2"/>
                </a:solidFill>
              </a:rPr>
              <a:t>Definition and History</a:t>
            </a:r>
            <a:endParaRPr lang="en-US">
              <a:solidFill>
                <a:schemeClr val="bg2"/>
              </a:solidFill>
            </a:endParaRPr>
          </a:p>
          <a:p>
            <a:pPr marL="971550" lvl="1" indent="-514350" algn="l">
              <a:buFont typeface="Arial" panose="02080604020202020204" pitchFamily="34" charset="0"/>
              <a:buAutoNum type="arabicPeriod"/>
            </a:pPr>
            <a:r>
              <a:rPr lang="en-US">
                <a:solidFill>
                  <a:schemeClr val="bg2"/>
                </a:solidFill>
              </a:rPr>
              <a:t>Characterists &amp; Structure of a DP</a:t>
            </a:r>
            <a:endParaRPr lang="en-US">
              <a:solidFill>
                <a:schemeClr val="bg2"/>
              </a:solidFill>
            </a:endParaRPr>
          </a:p>
          <a:p>
            <a:pPr marL="971550" lvl="1" indent="-514350" algn="l">
              <a:buFont typeface="Arial" panose="02080604020202020204" pitchFamily="34" charset="0"/>
              <a:buAutoNum type="arabicPeriod"/>
            </a:pPr>
            <a:r>
              <a:rPr lang="en-US">
                <a:solidFill>
                  <a:schemeClr val="bg2"/>
                </a:solidFill>
              </a:rPr>
              <a:t>Types of Design Patterns</a:t>
            </a:r>
            <a:endParaRPr lang="en-US">
              <a:solidFill>
                <a:schemeClr val="bg2"/>
              </a:solidFill>
            </a:endParaRPr>
          </a:p>
          <a:p>
            <a:pPr marL="971550" lvl="1" indent="-514350" algn="l">
              <a:buFont typeface="Arial" panose="02080604020202020204" pitchFamily="34" charset="0"/>
              <a:buAutoNum type="arabicPeriod"/>
            </a:pPr>
            <a:r>
              <a:rPr lang="en-US">
                <a:solidFill>
                  <a:schemeClr val="bg2"/>
                </a:solidFill>
              </a:rPr>
              <a:t>Pros and Cons </a:t>
            </a:r>
            <a:endParaRPr lang="en-US">
              <a:solidFill>
                <a:schemeClr val="bg2"/>
              </a:solidFill>
            </a:endParaRPr>
          </a:p>
          <a:p>
            <a:pPr marL="971550" lvl="1" indent="-514350" algn="l">
              <a:buFont typeface="Arial" panose="02080604020202020204" pitchFamily="34" charset="0"/>
              <a:buAutoNum type="arabicPeriod"/>
            </a:pPr>
            <a:r>
              <a:rPr lang="en-US">
                <a:solidFill>
                  <a:schemeClr val="bg2"/>
                </a:solidFill>
              </a:rPr>
              <a:t>Issues when learning</a:t>
            </a:r>
            <a:endParaRPr lang="en-US">
              <a:solidFill>
                <a:schemeClr val="bg2"/>
              </a:solidFill>
            </a:endParaRPr>
          </a:p>
          <a:p>
            <a:r>
              <a:rPr lang="en-US" i="1">
                <a:solidFill>
                  <a:srgbClr val="FF6600"/>
                </a:solidFill>
              </a:rPr>
              <a:t>Chapter 2 : Code Example</a:t>
            </a:r>
            <a:endParaRPr lang="en-US" i="1">
              <a:solidFill>
                <a:srgbClr val="FF6600"/>
              </a:solidFill>
            </a:endParaRPr>
          </a:p>
          <a:p>
            <a:pPr marL="971550" lvl="1" indent="-514350">
              <a:buAutoNum type="arabicPeriod"/>
            </a:pPr>
            <a:r>
              <a:rPr lang="en-US" sz="2800">
                <a:solidFill>
                  <a:schemeClr val="bg2"/>
                </a:solidFill>
              </a:rPr>
              <a:t>Implement of Factory and MVC</a:t>
            </a:r>
            <a:endParaRPr lang="en-US" sz="2800">
              <a:solidFill>
                <a:schemeClr val="bg2"/>
              </a:solidFill>
            </a:endParaRPr>
          </a:p>
          <a:p>
            <a:pPr marL="971550" lvl="1" indent="-514350">
              <a:buAutoNum type="arabicPeriod"/>
            </a:pPr>
            <a:r>
              <a:rPr lang="en-US" sz="2800">
                <a:solidFill>
                  <a:schemeClr val="bg2"/>
                </a:solidFill>
              </a:rPr>
              <a:t>Link of some references</a:t>
            </a:r>
            <a:r>
              <a:rPr lang="en-US" sz="2800"/>
              <a:t> </a:t>
            </a:r>
            <a:endParaRPr lang="en-US" sz="2800"/>
          </a:p>
          <a:p>
            <a:pPr marL="971550" lvl="1" indent="-514350">
              <a:buAutoNum type="arabicPeriod"/>
            </a:pPr>
            <a:endParaRPr lang="en-US"/>
          </a:p>
          <a:p>
            <a:pPr marL="971550" lvl="1" indent="-514350">
              <a:buAutoNum type="arabicPeriod"/>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Chapter 1 </a:t>
            </a:r>
            <a:endParaRPr lang="en-US"/>
          </a:p>
        </p:txBody>
      </p:sp>
      <p:sp>
        <p:nvSpPr>
          <p:cNvPr id="3" name="Content Placeholder 2"/>
          <p:cNvSpPr>
            <a:spLocks noGrp="1"/>
          </p:cNvSpPr>
          <p:nvPr>
            <p:ph idx="1"/>
          </p:nvPr>
        </p:nvSpPr>
        <p:spPr/>
        <p:txBody>
          <a:bodyPr/>
          <a:p>
            <a:pPr marL="0" indent="0">
              <a:buNone/>
            </a:pPr>
            <a:r>
              <a:rPr lang="en-US">
                <a:solidFill>
                  <a:srgbClr val="7030A0"/>
                </a:solidFill>
              </a:rPr>
              <a:t>1. Definition and History</a:t>
            </a:r>
            <a:endParaRPr lang="en-US">
              <a:solidFill>
                <a:srgbClr val="7030A0"/>
              </a:solidFill>
            </a:endParaRPr>
          </a:p>
          <a:p>
            <a:pPr marL="457200" lvl="1" indent="0">
              <a:buFont typeface="Wingdings" charset="0"/>
              <a:buNone/>
            </a:pPr>
            <a:r>
              <a:rPr lang="en-US"/>
              <a:t>-</a:t>
            </a:r>
            <a:r>
              <a:rPr lang="en-US" sz="2400"/>
              <a:t> First, let back to the past, when programming is only inceptive structure. Our forerunners in the profession has developed many typical app, in many language several time.</a:t>
            </a:r>
            <a:endParaRPr lang="en-US" sz="2400"/>
          </a:p>
          <a:p>
            <a:pPr marL="457200" lvl="1" indent="0">
              <a:buFont typeface="Wingdings" charset="0"/>
              <a:buNone/>
            </a:pPr>
            <a:r>
              <a:rPr lang="en-US"/>
              <a:t>	</a:t>
            </a:r>
            <a:r>
              <a:rPr lang="en-US" sz="2400"/>
              <a:t>They </a:t>
            </a:r>
            <a:r>
              <a:rPr lang="en-US" sz="2400" b="1"/>
              <a:t>meet the same problem</a:t>
            </a:r>
            <a:r>
              <a:rPr lang="en-US" sz="2400"/>
              <a:t>, </a:t>
            </a:r>
            <a:r>
              <a:rPr lang="en-US" sz="2400" b="1"/>
              <a:t>follow a conception</a:t>
            </a:r>
            <a:r>
              <a:rPr lang="en-US" sz="2400"/>
              <a:t> and </a:t>
            </a:r>
            <a:r>
              <a:rPr lang="en-US" sz="2400" b="1"/>
              <a:t>work in the same solution</a:t>
            </a:r>
            <a:r>
              <a:rPr lang="en-US" sz="2400"/>
              <a:t>.</a:t>
            </a:r>
            <a:endParaRPr lang="en-US" sz="2400"/>
          </a:p>
          <a:p>
            <a:pPr marL="457200" lvl="1" indent="0">
              <a:buFont typeface="Wingdings" charset="0"/>
              <a:buNone/>
            </a:pPr>
            <a:r>
              <a:rPr lang="en-US" b="1">
                <a:solidFill>
                  <a:srgbClr val="FF0000"/>
                </a:solidFill>
              </a:rPr>
              <a:t>   </a:t>
            </a:r>
            <a:r>
              <a:rPr lang="en-US">
                <a:solidFill>
                  <a:srgbClr val="FF0000"/>
                </a:solidFill>
              </a:rPr>
              <a:t>Noone make it more </a:t>
            </a:r>
            <a:r>
              <a:rPr lang="en-US" b="1">
                <a:solidFill>
                  <a:srgbClr val="FF0000"/>
                </a:solidFill>
              </a:rPr>
              <a:t>architectural</a:t>
            </a:r>
            <a:r>
              <a:rPr lang="en-US">
                <a:solidFill>
                  <a:srgbClr val="FF0000"/>
                </a:solidFill>
              </a:rPr>
              <a:t> and </a:t>
            </a:r>
            <a:r>
              <a:rPr lang="en-US" b="1">
                <a:solidFill>
                  <a:srgbClr val="FF0000"/>
                </a:solidFill>
              </a:rPr>
              <a:t>standardized</a:t>
            </a:r>
            <a:r>
              <a:rPr lang="en-US">
                <a:solidFill>
                  <a:srgbClr val="FF0000"/>
                </a:solidFill>
              </a:rPr>
              <a:t>, or make it more 'easy-access' for other developers and juniors. </a:t>
            </a:r>
            <a:endParaRPr lang="en-US">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Title 1"/>
          <p:cNvSpPr>
            <a:spLocks noGrp="1"/>
          </p:cNvSpPr>
          <p:nvPr>
            <p:ph type="title"/>
          </p:nvPr>
        </p:nvSpPr>
        <p:spPr/>
        <p:txBody>
          <a:bodyPr/>
          <a:p>
            <a:pPr algn="l"/>
            <a:r>
              <a:rPr lang="en-US" sz="3200" b="1">
                <a:solidFill>
                  <a:srgbClr val="002060"/>
                </a:solidFill>
              </a:rPr>
              <a:t>Result: </a:t>
            </a:r>
            <a:br>
              <a:rPr lang="en-US" sz="3200" b="1">
                <a:solidFill>
                  <a:srgbClr val="002060"/>
                </a:solidFill>
              </a:rPr>
            </a:br>
            <a:r>
              <a:rPr lang="en-US" sz="1800" b="1"/>
              <a:t>the software development process became longer,  caused many </a:t>
            </a:r>
            <a:r>
              <a:rPr lang="en-US" sz="1800" b="1">
                <a:solidFill>
                  <a:srgbClr val="FF0000"/>
                </a:solidFill>
              </a:rPr>
              <a:t>negative impacts</a:t>
            </a:r>
            <a:endParaRPr lang="en-US" sz="1800" b="1">
              <a:solidFill>
                <a:srgbClr val="FF0000"/>
              </a:solidFill>
            </a:endParaRPr>
          </a:p>
        </p:txBody>
      </p:sp>
      <p:sp>
        <p:nvSpPr>
          <p:cNvPr id="3" name="Content Placeholder 2"/>
          <p:cNvSpPr>
            <a:spLocks noGrp="1"/>
          </p:cNvSpPr>
          <p:nvPr>
            <p:ph idx="1"/>
          </p:nvPr>
        </p:nvSpPr>
        <p:spPr/>
        <p:txBody>
          <a:bodyPr/>
          <a:p>
            <a:pPr algn="just"/>
            <a:r>
              <a:rPr lang="en-US" sz="2800"/>
              <a:t>Consuming a lot of </a:t>
            </a:r>
            <a:r>
              <a:rPr lang="en-US" sz="2800">
                <a:solidFill>
                  <a:srgbClr val="FF6600"/>
                </a:solidFill>
              </a:rPr>
              <a:t>time</a:t>
            </a:r>
            <a:r>
              <a:rPr lang="en-US" sz="2800"/>
              <a:t>, </a:t>
            </a:r>
            <a:r>
              <a:rPr lang="en-US" sz="2800">
                <a:solidFill>
                  <a:srgbClr val="FF6600"/>
                </a:solidFill>
              </a:rPr>
              <a:t>effort</a:t>
            </a:r>
            <a:r>
              <a:rPr lang="en-US" sz="2800"/>
              <a:t> and </a:t>
            </a:r>
            <a:r>
              <a:rPr lang="en-US" sz="2800">
                <a:solidFill>
                  <a:srgbClr val="FF6600"/>
                </a:solidFill>
              </a:rPr>
              <a:t>money</a:t>
            </a:r>
            <a:r>
              <a:rPr lang="en-US" sz="2800"/>
              <a:t> of customers, reducing the </a:t>
            </a:r>
            <a:r>
              <a:rPr lang="en-US" sz="2800">
                <a:solidFill>
                  <a:srgbClr val="FF6600"/>
                </a:solidFill>
              </a:rPr>
              <a:t>credibility</a:t>
            </a:r>
            <a:r>
              <a:rPr lang="en-US" sz="2800"/>
              <a:t> of the business.</a:t>
            </a:r>
            <a:endParaRPr lang="en-US" sz="2800"/>
          </a:p>
          <a:p>
            <a:pPr algn="just"/>
            <a:r>
              <a:rPr lang="en-US" sz="2800"/>
              <a:t>Decreasing the product </a:t>
            </a:r>
            <a:r>
              <a:rPr lang="en-US" sz="2800">
                <a:solidFill>
                  <a:srgbClr val="FF6600"/>
                </a:solidFill>
              </a:rPr>
              <a:t>lifespan</a:t>
            </a:r>
            <a:r>
              <a:rPr lang="en-US" sz="2800"/>
              <a:t>.</a:t>
            </a:r>
            <a:endParaRPr lang="en-US" sz="2800"/>
          </a:p>
          <a:p>
            <a:pPr algn="just"/>
            <a:r>
              <a:rPr lang="en-US" sz="2800"/>
              <a:t>Easy lead to potential </a:t>
            </a:r>
            <a:r>
              <a:rPr lang="en-US" sz="2800">
                <a:solidFill>
                  <a:srgbClr val="FF6600"/>
                </a:solidFill>
              </a:rPr>
              <a:t>vulnerabilities</a:t>
            </a:r>
            <a:r>
              <a:rPr lang="en-US" sz="2800"/>
              <a:t> or overlooked issues.</a:t>
            </a:r>
            <a:endParaRPr lang="en-US" sz="2800"/>
          </a:p>
          <a:p>
            <a:pPr algn="just"/>
            <a:r>
              <a:rPr lang="en-US" sz="2800"/>
              <a:t>Make difficulties in </a:t>
            </a:r>
            <a:r>
              <a:rPr lang="en-US" sz="2800">
                <a:solidFill>
                  <a:srgbClr val="FF6600"/>
                </a:solidFill>
              </a:rPr>
              <a:t>maintaining</a:t>
            </a:r>
            <a:r>
              <a:rPr lang="en-US" sz="2800"/>
              <a:t> and </a:t>
            </a:r>
            <a:r>
              <a:rPr lang="en-US" sz="2800">
                <a:solidFill>
                  <a:srgbClr val="FF6600"/>
                </a:solidFill>
              </a:rPr>
              <a:t>upgrading</a:t>
            </a:r>
            <a:r>
              <a:rPr lang="en-US" sz="2800"/>
              <a:t> the project in the future.</a:t>
            </a:r>
            <a:endParaRPr lang="en-US" sz="2800"/>
          </a:p>
          <a:p>
            <a:pPr algn="just"/>
            <a:r>
              <a:rPr lang="en-US" sz="2800"/>
              <a:t>Causing challenges for developers to </a:t>
            </a:r>
            <a:r>
              <a:rPr lang="en-US" sz="2800">
                <a:solidFill>
                  <a:srgbClr val="FF6600"/>
                </a:solidFill>
              </a:rPr>
              <a:t>unify</a:t>
            </a:r>
            <a:r>
              <a:rPr lang="en-US" sz="2800"/>
              <a:t> common conventions</a:t>
            </a:r>
            <a:r>
              <a:rPr lang="en-US"/>
              <a:t>.</a:t>
            </a:r>
            <a:endParaRPr lang="en-US"/>
          </a:p>
          <a:p>
            <a:pPr algn="just"/>
            <a:endParaRPr lang="en-US" sz="1800">
              <a:sym typeface="+mn-ea"/>
            </a:endParaRPr>
          </a:p>
          <a:p>
            <a:pPr marL="0" indent="0" algn="just">
              <a:buNone/>
            </a:pPr>
            <a:r>
              <a:rPr lang="en-US" sz="1800">
                <a:sym typeface="+mn-ea"/>
              </a:rPr>
              <a:t>Libraries and frameworks appeared, supported much for making faster software development process. But... they don't help us structure our own applications in ways that are easier to understand, more maintainable and flexible. That’s where </a:t>
            </a:r>
            <a:r>
              <a:rPr lang="en-US" sz="1800" b="1">
                <a:solidFill>
                  <a:srgbClr val="00B0F0"/>
                </a:solidFill>
                <a:sym typeface="+mn-ea"/>
              </a:rPr>
              <a:t>Design Patterns</a:t>
            </a:r>
            <a:r>
              <a:rPr lang="en-US" sz="1800">
                <a:sym typeface="+mn-ea"/>
              </a:rPr>
              <a:t> come in. </a:t>
            </a:r>
            <a:endParaRPr lang="en-US" sz="1800">
              <a:sym typeface="+mn-ea"/>
            </a:endParaRPr>
          </a:p>
          <a:p>
            <a:pPr algn="just"/>
            <a:endParaRPr lang="en-US"/>
          </a:p>
          <a:p>
            <a:pPr marL="0" indent="0" algn="just">
              <a:buNone/>
            </a:pPr>
            <a:endParaRPr 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06145" y="297815"/>
            <a:ext cx="7901305" cy="475615"/>
          </a:xfrm>
        </p:spPr>
        <p:txBody>
          <a:bodyPr/>
          <a:p>
            <a:r>
              <a:rPr lang="en-US" sz="1600" i="1">
                <a:sym typeface="+mn-ea"/>
              </a:rPr>
              <a:t>Books :</a:t>
            </a:r>
            <a:r>
              <a:rPr lang="en-US" sz="1600">
                <a:sym typeface="+mn-ea"/>
              </a:rPr>
              <a:t> Design Patterns: Elements Of Reusable Object-Oriented Software</a:t>
            </a:r>
            <a:endParaRPr lang="en-US" sz="1600"/>
          </a:p>
        </p:txBody>
      </p:sp>
      <p:sp>
        <p:nvSpPr>
          <p:cNvPr id="3" name="Content Placeholder 2"/>
          <p:cNvSpPr>
            <a:spLocks noGrp="1"/>
          </p:cNvSpPr>
          <p:nvPr>
            <p:ph idx="1"/>
          </p:nvPr>
        </p:nvSpPr>
        <p:spPr/>
        <p:txBody>
          <a:bodyPr/>
          <a:p>
            <a:pPr marL="0" indent="0">
              <a:buNone/>
            </a:pPr>
            <a:r>
              <a:rPr lang="en-US" sz="2400"/>
              <a:t>      In  1995, there are 4 senior developers who aggregate and write to this book - one of the "bible" of many software developer over time (The authors is call `"</a:t>
            </a:r>
            <a:r>
              <a:rPr lang="en-US" sz="2400">
                <a:solidFill>
                  <a:srgbClr val="00B0F0"/>
                </a:solidFill>
              </a:rPr>
              <a:t>Gang of Four</a:t>
            </a:r>
            <a:r>
              <a:rPr lang="en-US" sz="2400"/>
              <a:t>"` - aka “</a:t>
            </a:r>
            <a:r>
              <a:rPr lang="en-US" sz="2400">
                <a:solidFill>
                  <a:srgbClr val="00B0F0"/>
                </a:solidFill>
              </a:rPr>
              <a:t>GoF</a:t>
            </a:r>
            <a:r>
              <a:rPr lang="en-US" sz="2400"/>
              <a:t>”). </a:t>
            </a:r>
            <a:endParaRPr lang="en-US" sz="2400"/>
          </a:p>
          <a:p>
            <a:pPr algn="l"/>
            <a:r>
              <a:rPr lang="en-US" sz="2400"/>
              <a:t> 23 "forms" to solve certain problems in OOP </a:t>
            </a:r>
            <a:endParaRPr lang="en-US" sz="2400"/>
          </a:p>
          <a:p>
            <a:pPr marL="0" indent="0" algn="l">
              <a:buNone/>
            </a:pPr>
            <a:r>
              <a:rPr lang="en-US" sz="2400"/>
              <a:t>languages. </a:t>
            </a:r>
            <a:endParaRPr lang="en-US" sz="2400"/>
          </a:p>
          <a:p>
            <a:pPr algn="l"/>
            <a:r>
              <a:rPr lang="en-US" sz="2400"/>
              <a:t> Encouraged the software engineers should</a:t>
            </a:r>
            <a:endParaRPr lang="en-US" sz="2400"/>
          </a:p>
          <a:p>
            <a:pPr marL="0" indent="0" algn="l">
              <a:buNone/>
            </a:pPr>
            <a:r>
              <a:rPr lang="en-US" sz="2400"/>
              <a:t>study and structure the product in a more </a:t>
            </a:r>
            <a:endParaRPr lang="en-US" sz="2400"/>
          </a:p>
          <a:p>
            <a:pPr marL="0" indent="0" algn="l">
              <a:buNone/>
            </a:pPr>
            <a:r>
              <a:rPr lang="en-US" sz="2400"/>
              <a:t>effective way. </a:t>
            </a:r>
            <a:endParaRPr lang="en-US" sz="2400"/>
          </a:p>
          <a:p>
            <a:pPr algn="l"/>
            <a:r>
              <a:rPr lang="en-US" sz="2400"/>
              <a:t>Get supported from the language’s corporation.</a:t>
            </a:r>
            <a:endParaRPr lang="en-US" sz="2400"/>
          </a:p>
        </p:txBody>
      </p:sp>
      <p:pic>
        <p:nvPicPr>
          <p:cNvPr id="5" name="Picture 4" descr="design-book"/>
          <p:cNvPicPr>
            <a:picLocks noChangeAspect="1"/>
          </p:cNvPicPr>
          <p:nvPr/>
        </p:nvPicPr>
        <p:blipFill>
          <a:blip r:embed="rId1"/>
          <a:stretch>
            <a:fillRect/>
          </a:stretch>
        </p:blipFill>
        <p:spPr>
          <a:xfrm>
            <a:off x="8458200" y="1976755"/>
            <a:ext cx="3124200" cy="42646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Definition : </a:t>
            </a:r>
            <a:endParaRPr lang="en-US"/>
          </a:p>
        </p:txBody>
      </p:sp>
      <p:sp>
        <p:nvSpPr>
          <p:cNvPr id="3" name="Content Placeholder 2"/>
          <p:cNvSpPr>
            <a:spLocks noGrp="1"/>
          </p:cNvSpPr>
          <p:nvPr>
            <p:ph idx="1"/>
          </p:nvPr>
        </p:nvSpPr>
        <p:spPr/>
        <p:txBody>
          <a:bodyPr/>
          <a:p>
            <a:pPr marL="0" indent="0">
              <a:buNone/>
            </a:pPr>
            <a:r>
              <a:rPr lang="en-US" i="1">
                <a:latin typeface="DejaVu Sans Mono" panose="020B0609030804020204" charset="0"/>
                <a:cs typeface="DejaVu Sans Mono" panose="020B0609030804020204" charset="0"/>
              </a:rPr>
              <a:t>In software engineering, a design pattern is a general repeatable solution to a commonly occurring problem in software design. It offer a best practice approach to support object-oriented software design, which is easier to design, implement, change, test and reuse.</a:t>
            </a:r>
            <a:endParaRPr lang="en-US" i="1">
              <a:latin typeface="DejaVu Sans Mono" panose="020B0609030804020204" charset="0"/>
              <a:cs typeface="DejaVu Sans Mono" panose="020B0609030804020204" charset="0"/>
            </a:endParaRPr>
          </a:p>
          <a:p>
            <a:pPr marL="0" indent="0" algn="r">
              <a:buNone/>
            </a:pPr>
            <a:r>
              <a:rPr lang="en-US">
                <a:latin typeface="DejaVu Sans Mono" panose="020B0609030804020204" charset="0"/>
                <a:cs typeface="DejaVu Sans Mono" panose="020B0609030804020204" charset="0"/>
              </a:rPr>
              <a:t>- Wikipedia -</a:t>
            </a:r>
            <a:endParaRPr lang="en-US">
              <a:latin typeface="DejaVu Sans Mono" panose="020B0609030804020204" charset="0"/>
              <a:cs typeface="DejaVu Sans Mono" panose="020B0609030804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Chapter 1</a:t>
            </a:r>
            <a:endParaRPr lang="en-US"/>
          </a:p>
        </p:txBody>
      </p:sp>
      <p:sp>
        <p:nvSpPr>
          <p:cNvPr id="3" name="Content Placeholder 2"/>
          <p:cNvSpPr>
            <a:spLocks noGrp="1"/>
          </p:cNvSpPr>
          <p:nvPr>
            <p:ph idx="1"/>
          </p:nvPr>
        </p:nvSpPr>
        <p:spPr/>
        <p:txBody>
          <a:bodyPr/>
          <a:p>
            <a:pPr marL="0" indent="0">
              <a:buNone/>
            </a:pPr>
            <a:r>
              <a:rPr lang="en-US">
                <a:solidFill>
                  <a:srgbClr val="7030A0"/>
                </a:solidFill>
              </a:rPr>
              <a:t>2. Characterist </a:t>
            </a:r>
            <a:r>
              <a:rPr lang="en-US">
                <a:solidFill>
                  <a:srgbClr val="7030A0"/>
                </a:solidFill>
                <a:sym typeface="+mn-ea"/>
              </a:rPr>
              <a:t>&amp; Structure of a DP</a:t>
            </a:r>
            <a:endParaRPr lang="en-US">
              <a:solidFill>
                <a:srgbClr val="7030A0"/>
              </a:solidFill>
            </a:endParaRPr>
          </a:p>
          <a:p>
            <a:pPr marL="0" indent="0">
              <a:buNone/>
            </a:pPr>
            <a:r>
              <a:rPr lang="en-US"/>
              <a:t>- </a:t>
            </a:r>
            <a:r>
              <a:rPr lang="en-US" sz="2800"/>
              <a:t>Like data structures and algorithms, it isn't in a special programming language. </a:t>
            </a:r>
            <a:endParaRPr lang="en-US" sz="2800"/>
          </a:p>
          <a:p>
            <a:pPr marL="0" indent="0">
              <a:buNone/>
            </a:pPr>
            <a:r>
              <a:rPr lang="en-US" sz="2800"/>
              <a:t>- Each design patterns just is the pattern for one or some problem which it can solve effectively, in both conception and implementation.</a:t>
            </a:r>
            <a:endParaRPr lang="en-US" sz="2800"/>
          </a:p>
          <a:p>
            <a:pPr marL="0" indent="0">
              <a:buNone/>
            </a:pPr>
            <a:r>
              <a:rPr lang="en-US" sz="2800"/>
              <a:t>- Structure of a Design Pattern : </a:t>
            </a:r>
            <a:endParaRPr lang="en-US" sz="2800"/>
          </a:p>
          <a:p>
            <a:pPr marL="0" indent="0">
              <a:buNone/>
            </a:pPr>
            <a:r>
              <a:rPr lang="en-US" sz="2800"/>
              <a:t>    + Problem : "What's it solve?"</a:t>
            </a:r>
            <a:endParaRPr lang="en-US" sz="2800"/>
          </a:p>
          <a:p>
            <a:pPr marL="0" indent="0">
              <a:buNone/>
            </a:pPr>
            <a:r>
              <a:rPr lang="en-US" sz="2800"/>
              <a:t>    + UML     : "How's it solve?"</a:t>
            </a:r>
            <a:endParaRPr lang="en-US" sz="2800"/>
          </a:p>
          <a:p>
            <a:pPr marL="0" indent="0">
              <a:buNone/>
            </a:pPr>
            <a:r>
              <a:rPr lang="en-US" sz="2800"/>
              <a:t>    + Code example : "How to implement it?"</a:t>
            </a:r>
            <a:endParaRPr lang="en-US" sz="2800"/>
          </a:p>
          <a:p>
            <a:pPr lvl="1" algn="l"/>
            <a:endParaRPr lang="en-US" sz="2450"/>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Chapter 1</a:t>
            </a:r>
            <a:endParaRPr lang="en-US"/>
          </a:p>
        </p:txBody>
      </p:sp>
      <p:sp>
        <p:nvSpPr>
          <p:cNvPr id="3" name="Content Placeholder 2"/>
          <p:cNvSpPr>
            <a:spLocks noGrp="1"/>
          </p:cNvSpPr>
          <p:nvPr>
            <p:ph idx="1"/>
          </p:nvPr>
        </p:nvSpPr>
        <p:spPr/>
        <p:txBody>
          <a:bodyPr/>
          <a:p>
            <a:pPr marL="0" indent="0">
              <a:buNone/>
            </a:pPr>
            <a:r>
              <a:rPr lang="en-US">
                <a:solidFill>
                  <a:srgbClr val="7030A0"/>
                </a:solidFill>
              </a:rPr>
              <a:t>3. Types of Design Patterns</a:t>
            </a:r>
            <a:endParaRPr lang="en-US">
              <a:solidFill>
                <a:srgbClr val="7030A0"/>
              </a:solidFill>
            </a:endParaRPr>
          </a:p>
          <a:p>
            <a:pPr lvl="1"/>
            <a:r>
              <a:rPr lang="en-US" i="1">
                <a:solidFill>
                  <a:schemeClr val="tx1"/>
                </a:solidFill>
              </a:rPr>
              <a:t>Creational Patterns</a:t>
            </a:r>
            <a:r>
              <a:rPr lang="en-US">
                <a:solidFill>
                  <a:schemeClr val="tx1"/>
                </a:solidFill>
              </a:rPr>
              <a:t> : Singleton, Factory Method, Abtract Factory, Builder, Prototype</a:t>
            </a:r>
            <a:endParaRPr lang="en-US">
              <a:solidFill>
                <a:schemeClr val="tx1"/>
              </a:solidFill>
            </a:endParaRPr>
          </a:p>
          <a:p>
            <a:pPr lvl="1"/>
            <a:r>
              <a:rPr lang="en-US" i="1">
                <a:solidFill>
                  <a:schemeClr val="tx1"/>
                </a:solidFill>
              </a:rPr>
              <a:t>Structural Patterns </a:t>
            </a:r>
            <a:r>
              <a:rPr lang="en-US">
                <a:solidFill>
                  <a:schemeClr val="tx1"/>
                </a:solidFill>
              </a:rPr>
              <a:t>: Adapter, Facade, Decorator, Flyweight, Proxy, Composite, Bridge</a:t>
            </a:r>
            <a:endParaRPr lang="en-US">
              <a:solidFill>
                <a:schemeClr val="tx1"/>
              </a:solidFill>
            </a:endParaRPr>
          </a:p>
          <a:p>
            <a:pPr lvl="1"/>
            <a:r>
              <a:rPr lang="en-US" i="1">
                <a:solidFill>
                  <a:schemeClr val="tx1"/>
                </a:solidFill>
              </a:rPr>
              <a:t>Behavior Patterns</a:t>
            </a:r>
            <a:r>
              <a:rPr lang="en-US">
                <a:solidFill>
                  <a:schemeClr val="tx1"/>
                </a:solidFill>
              </a:rPr>
              <a:t> :  Interpreter, Template Method, Chain of Responsibility, Command, Iterator, Mediator, Memento, Observer, Stategy, State, Visitor</a:t>
            </a:r>
            <a:endParaRPr lang="en-US">
              <a:solidFill>
                <a:schemeClr val="tx1"/>
              </a:solidFill>
            </a:endParaRPr>
          </a:p>
          <a:p>
            <a:pPr lvl="1"/>
            <a:r>
              <a:rPr lang="en-US">
                <a:solidFill>
                  <a:schemeClr val="tx1"/>
                </a:solidFill>
              </a:rPr>
              <a:t>Architect/Structture Pattern : MVC, MVP, MVVM, ... </a:t>
            </a:r>
            <a:endParaRPr lang="en-US">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Chapter 1</a:t>
            </a:r>
            <a:endParaRPr lang="en-US"/>
          </a:p>
        </p:txBody>
      </p:sp>
      <p:sp>
        <p:nvSpPr>
          <p:cNvPr id="3" name="Content Placeholder 2"/>
          <p:cNvSpPr>
            <a:spLocks noGrp="1"/>
          </p:cNvSpPr>
          <p:nvPr>
            <p:ph idx="1"/>
          </p:nvPr>
        </p:nvSpPr>
        <p:spPr>
          <a:xfrm>
            <a:off x="609600" y="1174750"/>
            <a:ext cx="10972800" cy="5521325"/>
          </a:xfrm>
        </p:spPr>
        <p:txBody>
          <a:bodyPr/>
          <a:p>
            <a:pPr marL="0" indent="0">
              <a:buNone/>
            </a:pPr>
            <a:r>
              <a:rPr lang="en-US">
                <a:solidFill>
                  <a:srgbClr val="7030A0"/>
                </a:solidFill>
              </a:rPr>
              <a:t>4. Pros and Cons</a:t>
            </a:r>
            <a:endParaRPr lang="en-US">
              <a:solidFill>
                <a:srgbClr val="7030A0"/>
              </a:solidFill>
            </a:endParaRPr>
          </a:p>
          <a:p>
            <a:pPr marL="0" indent="0">
              <a:buNone/>
            </a:pPr>
            <a:r>
              <a:rPr lang="en-US">
                <a:solidFill>
                  <a:srgbClr val="FFFF00"/>
                </a:solidFill>
              </a:rPr>
              <a:t>a, Advantage : </a:t>
            </a:r>
            <a:endParaRPr lang="en-US">
              <a:solidFill>
                <a:srgbClr val="FFFF00"/>
              </a:solidFill>
            </a:endParaRPr>
          </a:p>
          <a:p>
            <a:pPr lvl="1">
              <a:buFont typeface="Arial" panose="02080604020202020204" pitchFamily="34" charset="0"/>
              <a:buChar char="•"/>
            </a:pPr>
            <a:r>
              <a:rPr lang="en-US">
                <a:solidFill>
                  <a:schemeClr val="tx1"/>
                </a:solidFill>
              </a:rPr>
              <a:t>Solve the problem you meet effectively</a:t>
            </a:r>
            <a:endParaRPr lang="en-US">
              <a:solidFill>
                <a:schemeClr val="tx1"/>
              </a:solidFill>
            </a:endParaRPr>
          </a:p>
          <a:p>
            <a:pPr lvl="1">
              <a:buFont typeface="Arial" panose="02080604020202020204" pitchFamily="34" charset="0"/>
              <a:buChar char="•"/>
            </a:pPr>
            <a:r>
              <a:rPr lang="en-US">
                <a:solidFill>
                  <a:schemeClr val="tx1"/>
                </a:solidFill>
              </a:rPr>
              <a:t>Improve your code’s readability, maintainability and reusability</a:t>
            </a:r>
            <a:endParaRPr lang="en-US">
              <a:solidFill>
                <a:schemeClr val="tx1"/>
              </a:solidFill>
            </a:endParaRPr>
          </a:p>
          <a:p>
            <a:pPr lvl="1">
              <a:buFont typeface="Arial" panose="02080604020202020204" pitchFamily="34" charset="0"/>
              <a:buChar char="•"/>
            </a:pPr>
            <a:r>
              <a:rPr lang="en-US">
                <a:solidFill>
                  <a:schemeClr val="tx1"/>
                </a:solidFill>
              </a:rPr>
              <a:t>Less errors and less costing time for test</a:t>
            </a:r>
            <a:endParaRPr lang="en-US">
              <a:solidFill>
                <a:schemeClr val="tx1"/>
              </a:solidFill>
            </a:endParaRPr>
          </a:p>
          <a:p>
            <a:pPr lvl="1">
              <a:buFont typeface="Arial" panose="02080604020202020204" pitchFamily="34" charset="0"/>
              <a:buChar char="•"/>
            </a:pPr>
            <a:r>
              <a:rPr lang="en-US">
                <a:solidFill>
                  <a:schemeClr val="tx1"/>
                </a:solidFill>
              </a:rPr>
              <a:t>Better communitcation</a:t>
            </a:r>
            <a:endParaRPr lang="en-US">
              <a:solidFill>
                <a:schemeClr val="tx1"/>
              </a:solidFill>
            </a:endParaRPr>
          </a:p>
          <a:p>
            <a:pPr lvl="1">
              <a:buFont typeface="Arial" panose="02080604020202020204" pitchFamily="34" charset="0"/>
              <a:buChar char="•"/>
            </a:pPr>
            <a:endParaRPr lang="en-US">
              <a:solidFill>
                <a:schemeClr val="tx1"/>
              </a:solidFill>
            </a:endParaRPr>
          </a:p>
          <a:p>
            <a:pPr marL="457200" lvl="1" indent="0">
              <a:buFont typeface="Arial" panose="02080604020202020204" pitchFamily="34" charset="0"/>
              <a:buNone/>
            </a:pPr>
            <a:r>
              <a:rPr lang="en-US" i="1">
                <a:solidFill>
                  <a:schemeClr val="tx1"/>
                </a:solidFill>
              </a:rPr>
              <a:t>If used well, DP can speed up your development process and reduce the chance of errors.</a:t>
            </a:r>
            <a:endParaRPr lang="en-US" i="1">
              <a:solidFill>
                <a:schemeClr val="tx1"/>
              </a:solidFill>
            </a:endParaRPr>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4398</Words>
  <Application>WPS Presentation</Application>
  <PresentationFormat>宽屏</PresentationFormat>
  <Paragraphs>131</Paragraphs>
  <Slides>18</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18</vt:i4>
      </vt:variant>
    </vt:vector>
  </HeadingPairs>
  <TitlesOfParts>
    <vt:vector size="35" baseType="lpstr">
      <vt:lpstr>Arial</vt:lpstr>
      <vt:lpstr>SimSun</vt:lpstr>
      <vt:lpstr>Wingdings</vt:lpstr>
      <vt:lpstr>DejaVu Sans</vt:lpstr>
      <vt:lpstr>Arial Black</vt:lpstr>
      <vt:lpstr>Microsoft YaHei</vt:lpstr>
      <vt:lpstr>Droid Sans Fallback</vt:lpstr>
      <vt:lpstr>Arial Unicode MS</vt:lpstr>
      <vt:lpstr>SimSun</vt:lpstr>
      <vt:lpstr>SimSun</vt:lpstr>
      <vt:lpstr>Phetsarath OT</vt:lpstr>
      <vt:lpstr>OpenSymbol</vt:lpstr>
      <vt:lpstr>Wingdings</vt:lpstr>
      <vt:lpstr>Gubbi</vt:lpstr>
      <vt:lpstr>Abyssinica SIL</vt:lpstr>
      <vt:lpstr>DejaVu Sans Mono</vt:lpstr>
      <vt:lpstr>Gear Drives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duyaiti</cp:lastModifiedBy>
  <cp:revision>12</cp:revision>
  <dcterms:created xsi:type="dcterms:W3CDTF">2023-02-25T10:13:22Z</dcterms:created>
  <dcterms:modified xsi:type="dcterms:W3CDTF">2023-02-25T10:13:22Z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1033-11.1.0.11664</vt:lpwstr>
  </property>
  <property fmtid="{D5CDD505-2E9C-101B-9397-08002B2CF9AE}" pid="3" name="ICV">
    <vt:lpwstr/>
  </property>
</Properties>
</file>