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59" r:id="rId4"/>
    <p:sldId id="260" r:id="rId5"/>
    <p:sldId id="266"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100" d="100"/>
          <a:sy n="100" d="100"/>
        </p:scale>
        <p:origin x="70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2932714-580B-444F-8CF7-9A56A2952DB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11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C4F02A-488C-482E-B2B3-1BADAD91B06B}"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222937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523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226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113233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6291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162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91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57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197769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805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C4F02A-488C-482E-B2B3-1BADAD91B06B}"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166943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C4F02A-488C-482E-B2B3-1BADAD91B06B}"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32714-580B-444F-8CF7-9A56A2952DB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347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C4F02A-488C-482E-B2B3-1BADAD91B06B}"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32714-580B-444F-8CF7-9A56A2952DB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61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4F02A-488C-482E-B2B3-1BADAD91B06B}"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42309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C4F02A-488C-482E-B2B3-1BADAD91B06B}"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2714-580B-444F-8CF7-9A56A2952DB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32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C4F02A-488C-482E-B2B3-1BADAD91B06B}"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172272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C4F02A-488C-482E-B2B3-1BADAD91B06B}" type="datetimeFigureOut">
              <a:rPr lang="en-US" smtClean="0"/>
              <a:t>8/9/2024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932714-580B-444F-8CF7-9A56A2952DB1}" type="slidenum">
              <a:rPr lang="en-US" smtClean="0"/>
              <a:t>‹#›</a:t>
            </a:fld>
            <a:endParaRPr lang="en-US"/>
          </a:p>
        </p:txBody>
      </p:sp>
    </p:spTree>
    <p:extLst>
      <p:ext uri="{BB962C8B-B14F-4D97-AF65-F5344CB8AC3E}">
        <p14:creationId xmlns:p14="http://schemas.microsoft.com/office/powerpoint/2010/main" val="363804036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331" y="4680066"/>
            <a:ext cx="4837471" cy="1504335"/>
          </a:xfrm>
        </p:spPr>
        <p:txBody>
          <a:bodyPr>
            <a:normAutofit/>
          </a:bodyPr>
          <a:lstStyle/>
          <a:p>
            <a:r>
              <a:rPr lang="en-US" sz="5300" dirty="0" smtClean="0">
                <a:solidFill>
                  <a:schemeClr val="accent2"/>
                </a:solidFill>
                <a:latin typeface=".VnBlack" panose="020B7200000000000000" pitchFamily="34" charset="0"/>
              </a:rPr>
              <a:t> </a:t>
            </a:r>
            <a:r>
              <a:rPr lang="en-US" sz="5300" dirty="0" err="1" smtClean="0">
                <a:solidFill>
                  <a:schemeClr val="accent2"/>
                </a:solidFill>
                <a:latin typeface=".VnMonotype corsiva" panose="020B7200000000000000" pitchFamily="34" charset="0"/>
              </a:rPr>
              <a:t>Bakerz</a:t>
            </a:r>
            <a:r>
              <a:rPr lang="en-US" sz="5300" dirty="0" smtClean="0">
                <a:solidFill>
                  <a:schemeClr val="accent2"/>
                </a:solidFill>
                <a:latin typeface=".VnMonotype corsiva" panose="020B7200000000000000" pitchFamily="34" charset="0"/>
              </a:rPr>
              <a:t> Bite</a:t>
            </a:r>
            <a:r>
              <a:rPr lang="en-US" dirty="0" smtClean="0">
                <a:solidFill>
                  <a:schemeClr val="accent2"/>
                </a:solidFill>
                <a:latin typeface=".VnBlack" panose="020B7200000000000000" pitchFamily="34" charset="0"/>
              </a:rPr>
              <a:t/>
            </a:r>
            <a:br>
              <a:rPr lang="en-US" dirty="0" smtClean="0">
                <a:solidFill>
                  <a:schemeClr val="accent2"/>
                </a:solidFill>
                <a:latin typeface=".VnBlack" panose="020B7200000000000000" pitchFamily="34" charset="0"/>
              </a:rPr>
            </a:br>
            <a:r>
              <a:rPr lang="en-US" dirty="0" smtClean="0">
                <a:solidFill>
                  <a:schemeClr val="accent2"/>
                </a:solidFill>
                <a:latin typeface=".VnBlack" panose="020B7200000000000000" pitchFamily="34" charset="0"/>
              </a:rPr>
              <a:t>		group 6</a:t>
            </a:r>
            <a:endParaRPr lang="en-US" dirty="0">
              <a:solidFill>
                <a:schemeClr val="accent2"/>
              </a:solidFill>
              <a:latin typeface=".VnBlack" panose="020B7200000000000000" pitchFamily="34"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673331" y="648799"/>
            <a:ext cx="4937760" cy="3898900"/>
          </a:xfrm>
        </p:spPr>
      </p:pic>
      <p:sp>
        <p:nvSpPr>
          <p:cNvPr id="10" name="TextBox 9"/>
          <p:cNvSpPr txBox="1"/>
          <p:nvPr/>
        </p:nvSpPr>
        <p:spPr>
          <a:xfrm>
            <a:off x="5935287" y="1413163"/>
            <a:ext cx="5744095" cy="923330"/>
          </a:xfrm>
          <a:prstGeom prst="rect">
            <a:avLst/>
          </a:prstGeom>
          <a:noFill/>
        </p:spPr>
        <p:txBody>
          <a:bodyPr wrap="square" rtlCol="0">
            <a:spAutoFit/>
          </a:bodyPr>
          <a:lstStyle/>
          <a:p>
            <a:r>
              <a:rPr lang="en-US" b="1" dirty="0" smtClean="0">
                <a:solidFill>
                  <a:schemeClr val="accent2">
                    <a:lumMod val="75000"/>
                  </a:schemeClr>
                </a:solidFill>
                <a:latin typeface="Century" panose="02040604050505020304" pitchFamily="18" charset="0"/>
                <a:cs typeface="Cascadia Code" panose="020B0609020000020004" pitchFamily="49" charset="0"/>
              </a:rPr>
              <a:t>1.Phạm </a:t>
            </a:r>
            <a:r>
              <a:rPr lang="en-US" b="1" dirty="0" err="1">
                <a:solidFill>
                  <a:schemeClr val="accent2">
                    <a:lumMod val="75000"/>
                  </a:schemeClr>
                </a:solidFill>
                <a:latin typeface="Century" panose="02040604050505020304" pitchFamily="18" charset="0"/>
                <a:cs typeface="Cascadia Code" panose="020B0609020000020004" pitchFamily="49" charset="0"/>
              </a:rPr>
              <a:t>Duy</a:t>
            </a:r>
            <a:r>
              <a:rPr lang="en-US" b="1" dirty="0">
                <a:solidFill>
                  <a:schemeClr val="accent2">
                    <a:lumMod val="75000"/>
                  </a:schemeClr>
                </a:solidFill>
                <a:latin typeface="Century" panose="02040604050505020304" pitchFamily="18" charset="0"/>
                <a:cs typeface="Cascadia Code" panose="020B0609020000020004" pitchFamily="49" charset="0"/>
              </a:rPr>
              <a:t> Nam </a:t>
            </a:r>
            <a:r>
              <a:rPr lang="en-US" b="1" dirty="0" smtClean="0">
                <a:solidFill>
                  <a:schemeClr val="accent2">
                    <a:lumMod val="75000"/>
                  </a:schemeClr>
                </a:solidFill>
                <a:latin typeface="Century" panose="02040604050505020304" pitchFamily="18" charset="0"/>
                <a:cs typeface="Cascadia Code" panose="020B0609020000020004" pitchFamily="49" charset="0"/>
              </a:rPr>
              <a:t> - </a:t>
            </a:r>
            <a:r>
              <a:rPr lang="en-US" b="1" i="1" dirty="0" smtClean="0">
                <a:solidFill>
                  <a:schemeClr val="accent2">
                    <a:lumMod val="75000"/>
                  </a:schemeClr>
                </a:solidFill>
                <a:latin typeface="Century" panose="02040604050505020304" pitchFamily="18" charset="0"/>
                <a:cs typeface="Cascadia Code" panose="020B0609020000020004" pitchFamily="49" charset="0"/>
              </a:rPr>
              <a:t>C2309G5965</a:t>
            </a:r>
          </a:p>
          <a:p>
            <a:r>
              <a:rPr lang="en-US" b="1" dirty="0" smtClean="0">
                <a:solidFill>
                  <a:schemeClr val="accent2">
                    <a:lumMod val="75000"/>
                  </a:schemeClr>
                </a:solidFill>
                <a:latin typeface="Century" panose="02040604050505020304" pitchFamily="18" charset="0"/>
                <a:cs typeface="Cascadia Code" panose="020B0609020000020004" pitchFamily="49" charset="0"/>
              </a:rPr>
              <a:t>2.Hoàng </a:t>
            </a:r>
            <a:r>
              <a:rPr lang="en-US" b="1" dirty="0" err="1">
                <a:solidFill>
                  <a:schemeClr val="accent2">
                    <a:lumMod val="75000"/>
                  </a:schemeClr>
                </a:solidFill>
                <a:latin typeface="Century" panose="02040604050505020304" pitchFamily="18" charset="0"/>
                <a:cs typeface="Cascadia Code" panose="020B0609020000020004" pitchFamily="49" charset="0"/>
              </a:rPr>
              <a:t>Duy</a:t>
            </a:r>
            <a:r>
              <a:rPr lang="en-US" b="1" dirty="0">
                <a:solidFill>
                  <a:schemeClr val="accent2">
                    <a:lumMod val="75000"/>
                  </a:schemeClr>
                </a:solidFill>
                <a:latin typeface="Century" panose="02040604050505020304" pitchFamily="18" charset="0"/>
                <a:cs typeface="Cascadia Code" panose="020B0609020000020004" pitchFamily="49" charset="0"/>
              </a:rPr>
              <a:t> </a:t>
            </a:r>
            <a:r>
              <a:rPr lang="en-US" b="1" dirty="0" err="1" smtClean="0">
                <a:solidFill>
                  <a:schemeClr val="accent2">
                    <a:lumMod val="75000"/>
                  </a:schemeClr>
                </a:solidFill>
                <a:latin typeface="Century" panose="02040604050505020304" pitchFamily="18" charset="0"/>
                <a:cs typeface="Cascadia Code" panose="020B0609020000020004" pitchFamily="49" charset="0"/>
              </a:rPr>
              <a:t>Hiếu</a:t>
            </a:r>
            <a:r>
              <a:rPr lang="en-US" b="1" dirty="0" smtClean="0">
                <a:solidFill>
                  <a:schemeClr val="accent2">
                    <a:lumMod val="75000"/>
                  </a:schemeClr>
                </a:solidFill>
                <a:latin typeface="Century" panose="02040604050505020304" pitchFamily="18" charset="0"/>
                <a:cs typeface="Cascadia Code" panose="020B0609020000020004" pitchFamily="49" charset="0"/>
              </a:rPr>
              <a:t> - </a:t>
            </a:r>
            <a:r>
              <a:rPr lang="en-US" b="1" i="1" dirty="0" smtClean="0">
                <a:solidFill>
                  <a:schemeClr val="accent2">
                    <a:lumMod val="75000"/>
                  </a:schemeClr>
                </a:solidFill>
                <a:latin typeface="Century" panose="02040604050505020304" pitchFamily="18" charset="0"/>
                <a:cs typeface="Cascadia Code" panose="020B0609020000020004" pitchFamily="49" charset="0"/>
              </a:rPr>
              <a:t>Student1521190</a:t>
            </a:r>
          </a:p>
          <a:p>
            <a:r>
              <a:rPr lang="en-US" b="1" dirty="0" smtClean="0">
                <a:solidFill>
                  <a:schemeClr val="accent2">
                    <a:lumMod val="75000"/>
                  </a:schemeClr>
                </a:solidFill>
                <a:latin typeface="Century" panose="02040604050505020304" pitchFamily="18" charset="0"/>
                <a:cs typeface="Cascadia Code" panose="020B0609020000020004" pitchFamily="49" charset="0"/>
              </a:rPr>
              <a:t>3.</a:t>
            </a:r>
            <a:r>
              <a:rPr lang="vi-VN" b="1" dirty="0" smtClean="0">
                <a:solidFill>
                  <a:schemeClr val="accent2">
                    <a:lumMod val="75000"/>
                  </a:schemeClr>
                </a:solidFill>
                <a:latin typeface="Cascadia Code" panose="020B0609020000020004" pitchFamily="49" charset="0"/>
                <a:cs typeface="Cascadia Code" panose="020B0609020000020004" pitchFamily="49" charset="0"/>
              </a:rPr>
              <a:t>Nguyễn </a:t>
            </a:r>
            <a:r>
              <a:rPr lang="vi-VN" b="1" dirty="0">
                <a:solidFill>
                  <a:schemeClr val="accent2">
                    <a:lumMod val="75000"/>
                  </a:schemeClr>
                </a:solidFill>
                <a:latin typeface="Cascadia Code" panose="020B0609020000020004" pitchFamily="49" charset="0"/>
                <a:cs typeface="Cascadia Code" panose="020B0609020000020004" pitchFamily="49" charset="0"/>
              </a:rPr>
              <a:t>Trọng Trường </a:t>
            </a:r>
            <a:r>
              <a:rPr lang="vi-VN" b="1" dirty="0" smtClean="0">
                <a:solidFill>
                  <a:schemeClr val="accent2">
                    <a:lumMod val="75000"/>
                  </a:schemeClr>
                </a:solidFill>
                <a:latin typeface="Cascadia Code" panose="020B0609020000020004" pitchFamily="49" charset="0"/>
                <a:cs typeface="Cascadia Code" panose="020B0609020000020004" pitchFamily="49" charset="0"/>
              </a:rPr>
              <a:t>Giang</a:t>
            </a:r>
            <a:r>
              <a:rPr lang="en-US" b="1" dirty="0" smtClean="0">
                <a:solidFill>
                  <a:schemeClr val="accent2">
                    <a:lumMod val="75000"/>
                  </a:schemeClr>
                </a:solidFill>
                <a:latin typeface="Century" panose="02040604050505020304" pitchFamily="18" charset="0"/>
                <a:cs typeface="Cascadia Code" panose="020B0609020000020004" pitchFamily="49" charset="0"/>
              </a:rPr>
              <a:t> - </a:t>
            </a:r>
            <a:r>
              <a:rPr lang="en-US" b="1" i="1" dirty="0" smtClean="0">
                <a:solidFill>
                  <a:schemeClr val="accent2">
                    <a:lumMod val="75000"/>
                  </a:schemeClr>
                </a:solidFill>
                <a:latin typeface="Century" panose="02040604050505020304" pitchFamily="18" charset="0"/>
                <a:cs typeface="Cascadia Code" panose="020B0609020000020004" pitchFamily="49" charset="0"/>
              </a:rPr>
              <a:t>Student1511389</a:t>
            </a:r>
            <a:endParaRPr lang="en-US" b="1" i="1" dirty="0">
              <a:solidFill>
                <a:schemeClr val="accent2">
                  <a:lumMod val="75000"/>
                </a:schemeClr>
              </a:solidFill>
              <a:latin typeface="Century" panose="02040604050505020304" pitchFamily="18" charset="0"/>
              <a:cs typeface="Cascadia Code" panose="020B0609020000020004" pitchFamily="49" charset="0"/>
            </a:endParaRPr>
          </a:p>
        </p:txBody>
      </p:sp>
    </p:spTree>
    <p:extLst>
      <p:ext uri="{BB962C8B-B14F-4D97-AF65-F5344CB8AC3E}">
        <p14:creationId xmlns:p14="http://schemas.microsoft.com/office/powerpoint/2010/main" val="172379111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23874" y="940857"/>
            <a:ext cx="3905251" cy="5183718"/>
          </a:xfrm>
        </p:spPr>
        <p:txBody>
          <a:bodyPr>
            <a:normAutofit/>
          </a:bodyPr>
          <a:lstStyle/>
          <a:p>
            <a:pPr algn="l"/>
            <a:r>
              <a:rPr lang="vi-VN" sz="1100" b="1" dirty="0" smtClean="0">
                <a:solidFill>
                  <a:schemeClr val="accent2">
                    <a:lumMod val="75000"/>
                  </a:schemeClr>
                </a:solidFill>
              </a:rPr>
              <a:t>	3.Merchandise</a:t>
            </a:r>
            <a:r>
              <a:rPr lang="vi-VN" sz="1100" dirty="0" smtClean="0">
                <a:solidFill>
                  <a:schemeClr val="accent2">
                    <a:lumMod val="75000"/>
                  </a:schemeClr>
                </a:solidFill>
              </a:rPr>
              <a:t> </a:t>
            </a:r>
            <a:r>
              <a:rPr lang="vi-VN" sz="1100" dirty="0">
                <a:solidFill>
                  <a:schemeClr val="accent2">
                    <a:lumMod val="75000"/>
                  </a:schemeClr>
                </a:solidFill>
              </a:rPr>
              <a:t>(Hàng hóa):</a:t>
            </a:r>
          </a:p>
          <a:p>
            <a:pPr algn="l"/>
            <a:r>
              <a:rPr lang="vi-VN" sz="1100" b="1" dirty="0">
                <a:solidFill>
                  <a:schemeClr val="accent2">
                    <a:lumMod val="75000"/>
                  </a:schemeClr>
                </a:solidFill>
              </a:rPr>
              <a:t>MerchandiseID</a:t>
            </a:r>
            <a:r>
              <a:rPr lang="vi-VN" sz="1100" dirty="0">
                <a:solidFill>
                  <a:schemeClr val="accent2">
                    <a:lumMod val="75000"/>
                  </a:schemeClr>
                </a:solidFill>
              </a:rPr>
              <a:t>: Mã định danh hàng hóa (Primary Key).</a:t>
            </a:r>
          </a:p>
          <a:p>
            <a:pPr algn="l"/>
            <a:r>
              <a:rPr lang="vi-VN" sz="1100" b="1" dirty="0">
                <a:solidFill>
                  <a:schemeClr val="accent2">
                    <a:lumMod val="75000"/>
                  </a:schemeClr>
                </a:solidFill>
              </a:rPr>
              <a:t>MerchandiseName</a:t>
            </a:r>
            <a:r>
              <a:rPr lang="vi-VN" sz="1100" dirty="0">
                <a:solidFill>
                  <a:schemeClr val="accent2">
                    <a:lumMod val="75000"/>
                  </a:schemeClr>
                </a:solidFill>
              </a:rPr>
              <a:t>: Tên hàng hóa.</a:t>
            </a:r>
          </a:p>
          <a:p>
            <a:pPr algn="l"/>
            <a:r>
              <a:rPr lang="vi-VN" sz="1100" b="1" dirty="0">
                <a:solidFill>
                  <a:schemeClr val="accent2">
                    <a:lumMod val="75000"/>
                  </a:schemeClr>
                </a:solidFill>
              </a:rPr>
              <a:t>Category</a:t>
            </a:r>
            <a:r>
              <a:rPr lang="vi-VN" sz="1100" dirty="0">
                <a:solidFill>
                  <a:schemeClr val="accent2">
                    <a:lumMod val="75000"/>
                  </a:schemeClr>
                </a:solidFill>
              </a:rPr>
              <a:t>: Loại hàng hóa.</a:t>
            </a:r>
          </a:p>
          <a:p>
            <a:pPr algn="l"/>
            <a:r>
              <a:rPr lang="vi-VN" sz="1100" b="1" dirty="0">
                <a:solidFill>
                  <a:schemeClr val="accent2">
                    <a:lumMod val="75000"/>
                  </a:schemeClr>
                </a:solidFill>
              </a:rPr>
              <a:t>Price</a:t>
            </a:r>
            <a:r>
              <a:rPr lang="vi-VN" sz="1100" dirty="0">
                <a:solidFill>
                  <a:schemeClr val="accent2">
                    <a:lumMod val="75000"/>
                  </a:schemeClr>
                </a:solidFill>
              </a:rPr>
              <a:t>: Giá hàng hóa.</a:t>
            </a:r>
          </a:p>
          <a:p>
            <a:pPr algn="l"/>
            <a:r>
              <a:rPr lang="vi-VN" sz="1100" b="1" dirty="0">
                <a:solidFill>
                  <a:schemeClr val="accent2">
                    <a:lumMod val="75000"/>
                  </a:schemeClr>
                </a:solidFill>
              </a:rPr>
              <a:t>Stock</a:t>
            </a:r>
            <a:r>
              <a:rPr lang="vi-VN" sz="1100" dirty="0">
                <a:solidFill>
                  <a:schemeClr val="accent2">
                    <a:lumMod val="75000"/>
                  </a:schemeClr>
                </a:solidFill>
              </a:rPr>
              <a:t>: Số lượng trong kho.</a:t>
            </a:r>
          </a:p>
          <a:p>
            <a:pPr algn="l"/>
            <a:r>
              <a:rPr lang="vi-VN" sz="1100" b="1" dirty="0">
                <a:solidFill>
                  <a:schemeClr val="accent2">
                    <a:lumMod val="75000"/>
                  </a:schemeClr>
                </a:solidFill>
              </a:rPr>
              <a:t>ImagePath</a:t>
            </a:r>
            <a:r>
              <a:rPr lang="vi-VN" sz="1100" dirty="0">
                <a:solidFill>
                  <a:schemeClr val="accent2">
                    <a:lumMod val="75000"/>
                  </a:schemeClr>
                </a:solidFill>
              </a:rPr>
              <a:t>: Đường dẫn hình ảnh.</a:t>
            </a:r>
          </a:p>
          <a:p>
            <a:pPr algn="l"/>
            <a:r>
              <a:rPr lang="vi-VN" sz="1100" b="1" dirty="0">
                <a:solidFill>
                  <a:schemeClr val="accent2">
                    <a:lumMod val="75000"/>
                  </a:schemeClr>
                </a:solidFill>
              </a:rPr>
              <a:t>Description</a:t>
            </a:r>
            <a:r>
              <a:rPr lang="vi-VN" sz="1100" dirty="0">
                <a:solidFill>
                  <a:schemeClr val="accent2">
                    <a:lumMod val="75000"/>
                  </a:schemeClr>
                </a:solidFill>
              </a:rPr>
              <a:t>: Mô tả hàng hóa</a:t>
            </a:r>
            <a:r>
              <a:rPr lang="vi-VN" sz="1100" dirty="0" smtClean="0">
                <a:solidFill>
                  <a:schemeClr val="accent2">
                    <a:lumMod val="75000"/>
                  </a:schemeClr>
                </a:solidFill>
              </a:rPr>
              <a:t>.</a:t>
            </a:r>
          </a:p>
          <a:p>
            <a:pPr algn="l"/>
            <a:endParaRPr lang="vi-VN" sz="1100" dirty="0">
              <a:solidFill>
                <a:schemeClr val="accent2">
                  <a:lumMod val="75000"/>
                </a:schemeClr>
              </a:solidFill>
            </a:endParaRPr>
          </a:p>
          <a:p>
            <a:pPr algn="l"/>
            <a:r>
              <a:rPr lang="vi-VN" sz="1100" b="1" dirty="0" smtClean="0">
                <a:solidFill>
                  <a:schemeClr val="accent2">
                    <a:lumMod val="75000"/>
                  </a:schemeClr>
                </a:solidFill>
              </a:rPr>
              <a:t>	4.</a:t>
            </a:r>
            <a:r>
              <a:rPr lang="en-US" sz="1100" b="1" dirty="0" smtClean="0">
                <a:solidFill>
                  <a:schemeClr val="accent2">
                    <a:lumMod val="75000"/>
                  </a:schemeClr>
                </a:solidFill>
              </a:rPr>
              <a:t>Customers</a:t>
            </a:r>
            <a:r>
              <a:rPr lang="en-US" sz="1100" dirty="0" smtClean="0">
                <a:solidFill>
                  <a:schemeClr val="accent2">
                    <a:lumMod val="75000"/>
                  </a:schemeClr>
                </a:solidFill>
              </a:rPr>
              <a:t> </a:t>
            </a:r>
            <a:r>
              <a:rPr lang="en-US" sz="1100" dirty="0">
                <a:solidFill>
                  <a:schemeClr val="accent2">
                    <a:lumMod val="75000"/>
                  </a:schemeClr>
                </a:solidFill>
              </a:rPr>
              <a:t>(</a:t>
            </a:r>
            <a:r>
              <a:rPr lang="en-US" sz="1100" dirty="0" err="1">
                <a:solidFill>
                  <a:schemeClr val="accent2">
                    <a:lumMod val="75000"/>
                  </a:schemeClr>
                </a:solidFill>
              </a:rPr>
              <a:t>Khách</a:t>
            </a:r>
            <a:r>
              <a:rPr lang="en-US" sz="1100" dirty="0">
                <a:solidFill>
                  <a:schemeClr val="accent2">
                    <a:lumMod val="75000"/>
                  </a:schemeClr>
                </a:solidFill>
              </a:rPr>
              <a:t> </a:t>
            </a:r>
            <a:r>
              <a:rPr lang="en-US" sz="1100" dirty="0" err="1">
                <a:solidFill>
                  <a:schemeClr val="accent2">
                    <a:lumMod val="75000"/>
                  </a:schemeClr>
                </a:solidFill>
              </a:rPr>
              <a:t>hàng</a:t>
            </a:r>
            <a:r>
              <a:rPr lang="en-US" sz="1100" dirty="0">
                <a:solidFill>
                  <a:schemeClr val="accent2">
                    <a:lumMod val="75000"/>
                  </a:schemeClr>
                </a:solidFill>
              </a:rPr>
              <a:t>):</a:t>
            </a:r>
          </a:p>
          <a:p>
            <a:pPr algn="l"/>
            <a:r>
              <a:rPr lang="en-US" sz="1100" b="1" dirty="0" err="1">
                <a:solidFill>
                  <a:schemeClr val="accent2">
                    <a:lumMod val="75000"/>
                  </a:schemeClr>
                </a:solidFill>
              </a:rPr>
              <a:t>CustomerID</a:t>
            </a:r>
            <a:r>
              <a:rPr lang="en-US" sz="1100" dirty="0">
                <a:solidFill>
                  <a:schemeClr val="accent2">
                    <a:lumMod val="75000"/>
                  </a:schemeClr>
                </a:solidFill>
              </a:rPr>
              <a:t>: </a:t>
            </a:r>
            <a:r>
              <a:rPr lang="en-US" sz="1100" dirty="0" err="1">
                <a:solidFill>
                  <a:schemeClr val="accent2">
                    <a:lumMod val="75000"/>
                  </a:schemeClr>
                </a:solidFill>
              </a:rPr>
              <a:t>Mã</a:t>
            </a:r>
            <a:r>
              <a:rPr lang="en-US" sz="1100" dirty="0">
                <a:solidFill>
                  <a:schemeClr val="accent2">
                    <a:lumMod val="75000"/>
                  </a:schemeClr>
                </a:solidFill>
              </a:rPr>
              <a:t> </a:t>
            </a:r>
            <a:r>
              <a:rPr lang="en-US" sz="1100" dirty="0" err="1">
                <a:solidFill>
                  <a:schemeClr val="accent2">
                    <a:lumMod val="75000"/>
                  </a:schemeClr>
                </a:solidFill>
              </a:rPr>
              <a:t>định</a:t>
            </a:r>
            <a:r>
              <a:rPr lang="en-US" sz="1100" dirty="0">
                <a:solidFill>
                  <a:schemeClr val="accent2">
                    <a:lumMod val="75000"/>
                  </a:schemeClr>
                </a:solidFill>
              </a:rPr>
              <a:t> </a:t>
            </a:r>
            <a:r>
              <a:rPr lang="en-US" sz="1100" dirty="0" err="1">
                <a:solidFill>
                  <a:schemeClr val="accent2">
                    <a:lumMod val="75000"/>
                  </a:schemeClr>
                </a:solidFill>
              </a:rPr>
              <a:t>danh</a:t>
            </a:r>
            <a:r>
              <a:rPr lang="en-US" sz="1100" dirty="0">
                <a:solidFill>
                  <a:schemeClr val="accent2">
                    <a:lumMod val="75000"/>
                  </a:schemeClr>
                </a:solidFill>
              </a:rPr>
              <a:t> </a:t>
            </a:r>
            <a:r>
              <a:rPr lang="en-US" sz="1100" dirty="0" err="1">
                <a:solidFill>
                  <a:schemeClr val="accent2">
                    <a:lumMod val="75000"/>
                  </a:schemeClr>
                </a:solidFill>
              </a:rPr>
              <a:t>khách</a:t>
            </a:r>
            <a:r>
              <a:rPr lang="en-US" sz="1100" dirty="0">
                <a:solidFill>
                  <a:schemeClr val="accent2">
                    <a:lumMod val="75000"/>
                  </a:schemeClr>
                </a:solidFill>
              </a:rPr>
              <a:t> </a:t>
            </a:r>
            <a:r>
              <a:rPr lang="en-US" sz="1100" dirty="0" err="1">
                <a:solidFill>
                  <a:schemeClr val="accent2">
                    <a:lumMod val="75000"/>
                  </a:schemeClr>
                </a:solidFill>
              </a:rPr>
              <a:t>hàng</a:t>
            </a:r>
            <a:r>
              <a:rPr lang="en-US" sz="1100" dirty="0">
                <a:solidFill>
                  <a:schemeClr val="accent2">
                    <a:lumMod val="75000"/>
                  </a:schemeClr>
                </a:solidFill>
              </a:rPr>
              <a:t> (Primary Key).</a:t>
            </a:r>
          </a:p>
          <a:p>
            <a:pPr algn="l"/>
            <a:r>
              <a:rPr lang="en-US" sz="1100" b="1" dirty="0" err="1">
                <a:solidFill>
                  <a:schemeClr val="accent2">
                    <a:lumMod val="75000"/>
                  </a:schemeClr>
                </a:solidFill>
              </a:rPr>
              <a:t>FirstName</a:t>
            </a:r>
            <a:r>
              <a:rPr lang="en-US" sz="1100" dirty="0">
                <a:solidFill>
                  <a:schemeClr val="accent2">
                    <a:lumMod val="75000"/>
                  </a:schemeClr>
                </a:solidFill>
              </a:rPr>
              <a:t>: </a:t>
            </a:r>
            <a:r>
              <a:rPr lang="en-US" sz="1100" dirty="0" err="1">
                <a:solidFill>
                  <a:schemeClr val="accent2">
                    <a:lumMod val="75000"/>
                  </a:schemeClr>
                </a:solidFill>
              </a:rPr>
              <a:t>Tên</a:t>
            </a:r>
            <a:r>
              <a:rPr lang="en-US" sz="1100" dirty="0">
                <a:solidFill>
                  <a:schemeClr val="accent2">
                    <a:lumMod val="75000"/>
                  </a:schemeClr>
                </a:solidFill>
              </a:rPr>
              <a:t>.</a:t>
            </a:r>
          </a:p>
          <a:p>
            <a:pPr algn="l"/>
            <a:r>
              <a:rPr lang="en-US" sz="1100" b="1" dirty="0" err="1">
                <a:solidFill>
                  <a:schemeClr val="accent2">
                    <a:lumMod val="75000"/>
                  </a:schemeClr>
                </a:solidFill>
              </a:rPr>
              <a:t>LastName</a:t>
            </a:r>
            <a:r>
              <a:rPr lang="en-US" sz="1100" dirty="0">
                <a:solidFill>
                  <a:schemeClr val="accent2">
                    <a:lumMod val="75000"/>
                  </a:schemeClr>
                </a:solidFill>
              </a:rPr>
              <a:t>: </a:t>
            </a:r>
            <a:r>
              <a:rPr lang="en-US" sz="1100" dirty="0" err="1">
                <a:solidFill>
                  <a:schemeClr val="accent2">
                    <a:lumMod val="75000"/>
                  </a:schemeClr>
                </a:solidFill>
              </a:rPr>
              <a:t>Họ</a:t>
            </a:r>
            <a:r>
              <a:rPr lang="en-US" sz="1100" dirty="0">
                <a:solidFill>
                  <a:schemeClr val="accent2">
                    <a:lumMod val="75000"/>
                  </a:schemeClr>
                </a:solidFill>
              </a:rPr>
              <a:t>.</a:t>
            </a:r>
          </a:p>
          <a:p>
            <a:pPr algn="l"/>
            <a:r>
              <a:rPr lang="en-US" sz="1100" b="1" dirty="0">
                <a:solidFill>
                  <a:schemeClr val="accent2">
                    <a:lumMod val="75000"/>
                  </a:schemeClr>
                </a:solidFill>
              </a:rPr>
              <a:t>Email</a:t>
            </a:r>
            <a:r>
              <a:rPr lang="en-US" sz="1100" dirty="0">
                <a:solidFill>
                  <a:schemeClr val="accent2">
                    <a:lumMod val="75000"/>
                  </a:schemeClr>
                </a:solidFill>
              </a:rPr>
              <a:t>: Email </a:t>
            </a:r>
            <a:r>
              <a:rPr lang="en-US" sz="1100" dirty="0" err="1">
                <a:solidFill>
                  <a:schemeClr val="accent2">
                    <a:lumMod val="75000"/>
                  </a:schemeClr>
                </a:solidFill>
              </a:rPr>
              <a:t>liên</a:t>
            </a:r>
            <a:r>
              <a:rPr lang="en-US" sz="1100" dirty="0">
                <a:solidFill>
                  <a:schemeClr val="accent2">
                    <a:lumMod val="75000"/>
                  </a:schemeClr>
                </a:solidFill>
              </a:rPr>
              <a:t> </a:t>
            </a:r>
            <a:r>
              <a:rPr lang="en-US" sz="1100" dirty="0" err="1">
                <a:solidFill>
                  <a:schemeClr val="accent2">
                    <a:lumMod val="75000"/>
                  </a:schemeClr>
                </a:solidFill>
              </a:rPr>
              <a:t>hệ</a:t>
            </a:r>
            <a:r>
              <a:rPr lang="en-US" sz="1100" dirty="0">
                <a:solidFill>
                  <a:schemeClr val="accent2">
                    <a:lumMod val="75000"/>
                  </a:schemeClr>
                </a:solidFill>
              </a:rPr>
              <a:t>.</a:t>
            </a:r>
          </a:p>
          <a:p>
            <a:pPr algn="l"/>
            <a:r>
              <a:rPr lang="en-US" sz="1100" b="1" dirty="0" err="1">
                <a:solidFill>
                  <a:schemeClr val="accent2">
                    <a:lumMod val="75000"/>
                  </a:schemeClr>
                </a:solidFill>
              </a:rPr>
              <a:t>PhoneNumber</a:t>
            </a:r>
            <a:r>
              <a:rPr lang="en-US" sz="1100" dirty="0">
                <a:solidFill>
                  <a:schemeClr val="accent2">
                    <a:lumMod val="75000"/>
                  </a:schemeClr>
                </a:solidFill>
              </a:rPr>
              <a:t>: </a:t>
            </a:r>
            <a:r>
              <a:rPr lang="en-US" sz="1100" dirty="0" err="1">
                <a:solidFill>
                  <a:schemeClr val="accent2">
                    <a:lumMod val="75000"/>
                  </a:schemeClr>
                </a:solidFill>
              </a:rPr>
              <a:t>Số</a:t>
            </a:r>
            <a:r>
              <a:rPr lang="en-US" sz="1100" dirty="0">
                <a:solidFill>
                  <a:schemeClr val="accent2">
                    <a:lumMod val="75000"/>
                  </a:schemeClr>
                </a:solidFill>
              </a:rPr>
              <a:t> </a:t>
            </a:r>
            <a:r>
              <a:rPr lang="en-US" sz="1100" dirty="0" err="1">
                <a:solidFill>
                  <a:schemeClr val="accent2">
                    <a:lumMod val="75000"/>
                  </a:schemeClr>
                </a:solidFill>
              </a:rPr>
              <a:t>điện</a:t>
            </a:r>
            <a:r>
              <a:rPr lang="en-US" sz="1100" dirty="0">
                <a:solidFill>
                  <a:schemeClr val="accent2">
                    <a:lumMod val="75000"/>
                  </a:schemeClr>
                </a:solidFill>
              </a:rPr>
              <a:t> </a:t>
            </a:r>
            <a:r>
              <a:rPr lang="en-US" sz="1100" dirty="0" err="1">
                <a:solidFill>
                  <a:schemeClr val="accent2">
                    <a:lumMod val="75000"/>
                  </a:schemeClr>
                </a:solidFill>
              </a:rPr>
              <a:t>thoại</a:t>
            </a:r>
            <a:r>
              <a:rPr lang="en-US" sz="1100" dirty="0">
                <a:solidFill>
                  <a:schemeClr val="accent2">
                    <a:lumMod val="75000"/>
                  </a:schemeClr>
                </a:solidFill>
              </a:rPr>
              <a:t>.</a:t>
            </a:r>
          </a:p>
          <a:p>
            <a:pPr algn="l"/>
            <a:r>
              <a:rPr lang="en-US" sz="1100" b="1" dirty="0">
                <a:solidFill>
                  <a:schemeClr val="accent2">
                    <a:lumMod val="75000"/>
                  </a:schemeClr>
                </a:solidFill>
              </a:rPr>
              <a:t>Address</a:t>
            </a:r>
            <a:r>
              <a:rPr lang="en-US" sz="1100" dirty="0">
                <a:solidFill>
                  <a:schemeClr val="accent2">
                    <a:lumMod val="75000"/>
                  </a:schemeClr>
                </a:solidFill>
              </a:rPr>
              <a:t>: </a:t>
            </a:r>
            <a:r>
              <a:rPr lang="en-US" sz="1100" dirty="0" err="1">
                <a:solidFill>
                  <a:schemeClr val="accent2">
                    <a:lumMod val="75000"/>
                  </a:schemeClr>
                </a:solidFill>
              </a:rPr>
              <a:t>Địa</a:t>
            </a:r>
            <a:r>
              <a:rPr lang="en-US" sz="1100" dirty="0">
                <a:solidFill>
                  <a:schemeClr val="accent2">
                    <a:lumMod val="75000"/>
                  </a:schemeClr>
                </a:solidFill>
              </a:rPr>
              <a:t> </a:t>
            </a:r>
            <a:r>
              <a:rPr lang="en-US" sz="1100" dirty="0" err="1">
                <a:solidFill>
                  <a:schemeClr val="accent2">
                    <a:lumMod val="75000"/>
                  </a:schemeClr>
                </a:solidFill>
              </a:rPr>
              <a:t>chỉ</a:t>
            </a:r>
            <a:r>
              <a:rPr lang="en-US" sz="1100" dirty="0">
                <a:solidFill>
                  <a:schemeClr val="accent2">
                    <a:lumMod val="75000"/>
                  </a:schemeClr>
                </a:solidFill>
              </a:rPr>
              <a:t>.</a:t>
            </a:r>
          </a:p>
          <a:p>
            <a:pPr algn="l"/>
            <a:r>
              <a:rPr lang="en-US" sz="1100" b="1" dirty="0" err="1">
                <a:solidFill>
                  <a:schemeClr val="accent2">
                    <a:lumMod val="75000"/>
                  </a:schemeClr>
                </a:solidFill>
              </a:rPr>
              <a:t>CreatedAt</a:t>
            </a:r>
            <a:r>
              <a:rPr lang="en-US" sz="1100" dirty="0">
                <a:solidFill>
                  <a:schemeClr val="accent2">
                    <a:lumMod val="75000"/>
                  </a:schemeClr>
                </a:solidFill>
              </a:rPr>
              <a:t>: </a:t>
            </a:r>
            <a:r>
              <a:rPr lang="en-US" sz="1100" dirty="0" err="1">
                <a:solidFill>
                  <a:schemeClr val="accent2">
                    <a:lumMod val="75000"/>
                  </a:schemeClr>
                </a:solidFill>
              </a:rPr>
              <a:t>Thời</a:t>
            </a:r>
            <a:r>
              <a:rPr lang="en-US" sz="1100" dirty="0">
                <a:solidFill>
                  <a:schemeClr val="accent2">
                    <a:lumMod val="75000"/>
                  </a:schemeClr>
                </a:solidFill>
              </a:rPr>
              <a:t> </a:t>
            </a:r>
            <a:r>
              <a:rPr lang="en-US" sz="1100" dirty="0" err="1">
                <a:solidFill>
                  <a:schemeClr val="accent2">
                    <a:lumMod val="75000"/>
                  </a:schemeClr>
                </a:solidFill>
              </a:rPr>
              <a:t>gian</a:t>
            </a:r>
            <a:r>
              <a:rPr lang="en-US" sz="1100" dirty="0">
                <a:solidFill>
                  <a:schemeClr val="accent2">
                    <a:lumMod val="75000"/>
                  </a:schemeClr>
                </a:solidFill>
              </a:rPr>
              <a:t> </a:t>
            </a:r>
            <a:r>
              <a:rPr lang="en-US" sz="1100" dirty="0" err="1">
                <a:solidFill>
                  <a:schemeClr val="accent2">
                    <a:lumMod val="75000"/>
                  </a:schemeClr>
                </a:solidFill>
              </a:rPr>
              <a:t>tạo</a:t>
            </a:r>
            <a:r>
              <a:rPr lang="en-US" sz="1100" dirty="0">
                <a:solidFill>
                  <a:schemeClr val="accent2">
                    <a:lumMod val="75000"/>
                  </a:schemeClr>
                </a:solidFill>
              </a:rPr>
              <a:t> </a:t>
            </a:r>
            <a:r>
              <a:rPr lang="en-US" sz="1100" dirty="0" err="1">
                <a:solidFill>
                  <a:schemeClr val="accent2">
                    <a:lumMod val="75000"/>
                  </a:schemeClr>
                </a:solidFill>
              </a:rPr>
              <a:t>tài</a:t>
            </a:r>
            <a:r>
              <a:rPr lang="en-US" sz="1100" dirty="0">
                <a:solidFill>
                  <a:schemeClr val="accent2">
                    <a:lumMod val="75000"/>
                  </a:schemeClr>
                </a:solidFill>
              </a:rPr>
              <a:t> </a:t>
            </a:r>
            <a:r>
              <a:rPr lang="en-US" sz="1100" dirty="0" err="1">
                <a:solidFill>
                  <a:schemeClr val="accent2">
                    <a:lumMod val="75000"/>
                  </a:schemeClr>
                </a:solidFill>
              </a:rPr>
              <a:t>khoản</a:t>
            </a:r>
            <a:r>
              <a:rPr lang="en-US" sz="1100" dirty="0">
                <a:solidFill>
                  <a:schemeClr val="accent2">
                    <a:lumMod val="75000"/>
                  </a:schemeClr>
                </a:solidFill>
              </a:rPr>
              <a:t>.</a:t>
            </a:r>
          </a:p>
          <a:p>
            <a:pPr algn="l"/>
            <a:endParaRPr lang="en-US" sz="1000"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182" y="1667998"/>
            <a:ext cx="7537696" cy="4701912"/>
          </a:xfrm>
          <a:prstGeom prst="rect">
            <a:avLst/>
          </a:prstGeom>
        </p:spPr>
      </p:pic>
    </p:spTree>
    <p:extLst>
      <p:ext uri="{BB962C8B-B14F-4D97-AF65-F5344CB8AC3E}">
        <p14:creationId xmlns:p14="http://schemas.microsoft.com/office/powerpoint/2010/main" val="23177714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657" y="1667998"/>
            <a:ext cx="7537696" cy="4701912"/>
          </a:xfrm>
          <a:prstGeom prst="rect">
            <a:avLst/>
          </a:prstGeom>
        </p:spPr>
      </p:pic>
      <p:sp>
        <p:nvSpPr>
          <p:cNvPr id="6" name="Rectangle 1"/>
          <p:cNvSpPr>
            <a:spLocks noGrp="1" noChangeArrowheads="1"/>
          </p:cNvSpPr>
          <p:nvPr>
            <p:ph type="title"/>
          </p:nvPr>
        </p:nvSpPr>
        <p:spPr bwMode="auto">
          <a:xfrm>
            <a:off x="600075" y="759559"/>
            <a:ext cx="3819525" cy="223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100" b="1" i="0" u="none" strike="noStrike" cap="none" normalizeH="0" baseline="0" dirty="0" smtClean="0">
                <a:ln>
                  <a:noFill/>
                </a:ln>
                <a:solidFill>
                  <a:schemeClr val="accent2">
                    <a:lumMod val="75000"/>
                  </a:schemeClr>
                </a:solidFill>
                <a:effectLst/>
                <a:latin typeface="Arial" panose="020B0604020202020204" pitchFamily="34" charset="0"/>
              </a:rPr>
              <a:t>       	5.</a:t>
            </a: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Users</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UserID</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định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Username</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Password</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Mật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khẩu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RoleID</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định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CreatedAt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gian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tạo</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tài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khoản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r>
              <a:rPr kumimoji="0" lang="vi-VN" altLang="en-US" sz="1100" b="0" i="0" u="none" strike="noStrike" cap="none" normalizeH="0" baseline="0" dirty="0" smtClean="0">
                <a:ln>
                  <a:noFill/>
                </a:ln>
                <a:solidFill>
                  <a:schemeClr val="accent2">
                    <a:lumMod val="75000"/>
                  </a:schemeClr>
                </a:solidFill>
                <a:effectLst/>
                <a:latin typeface="Arial" panose="020B0604020202020204" pitchFamily="34" charset="0"/>
              </a:rPr>
              <a:t/>
            </a:r>
            <a:br>
              <a:rPr kumimoji="0" lang="vi-VN" altLang="en-US" sz="1100" b="0" i="0" u="none" strike="noStrike" cap="none" normalizeH="0" baseline="0" dirty="0" smtClean="0">
                <a:ln>
                  <a:noFill/>
                </a:ln>
                <a:solidFill>
                  <a:schemeClr val="accent2">
                    <a:lumMod val="75000"/>
                  </a:schemeClr>
                </a:solidFill>
                <a:effectLst/>
                <a:latin typeface="Arial" panose="020B0604020202020204" pitchFamily="34" charset="0"/>
              </a:rPr>
            </a:br>
            <a:endPar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100" b="1" i="0" u="none" strike="noStrike" cap="none" normalizeH="0" baseline="0" dirty="0" smtClean="0">
                <a:ln>
                  <a:noFill/>
                </a:ln>
                <a:solidFill>
                  <a:schemeClr val="accent2">
                    <a:lumMod val="75000"/>
                  </a:schemeClr>
                </a:solidFill>
                <a:effectLst/>
                <a:latin typeface="Arial" panose="020B0604020202020204" pitchFamily="34" charset="0"/>
              </a:rPr>
              <a:t>       	6.</a:t>
            </a: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Roles</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RoleID</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định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RoleName</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Description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Mô</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accent2">
                  <a:lumMod val="75000"/>
                </a:schemeClr>
              </a:solidFill>
              <a:effectLst/>
              <a:latin typeface="Arial" panose="020B0604020202020204" pitchFamily="34" charset="0"/>
            </a:endParaRPr>
          </a:p>
        </p:txBody>
      </p:sp>
      <p:sp>
        <p:nvSpPr>
          <p:cNvPr id="9" name="Rectangle 3"/>
          <p:cNvSpPr>
            <a:spLocks noChangeArrowheads="1"/>
          </p:cNvSpPr>
          <p:nvPr/>
        </p:nvSpPr>
        <p:spPr bwMode="auto">
          <a:xfrm>
            <a:off x="709504" y="2843570"/>
            <a:ext cx="3775393"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r>
              <a:rPr kumimoji="0" lang="vi-VN" altLang="en-US" sz="1100" b="1" i="0" u="none" strike="noStrike" cap="none" normalizeH="0" baseline="0" dirty="0" smtClean="0">
                <a:ln>
                  <a:noFill/>
                </a:ln>
                <a:solidFill>
                  <a:schemeClr val="accent2">
                    <a:lumMod val="75000"/>
                  </a:schemeClr>
                </a:solidFill>
                <a:effectLst/>
              </a:rPr>
              <a:t>7.</a:t>
            </a:r>
            <a:r>
              <a:rPr kumimoji="0" lang="en-US" altLang="en-US" sz="1100" b="1" i="0" u="none" strike="noStrike" cap="none" normalizeH="0" baseline="0" dirty="0" smtClean="0">
                <a:ln>
                  <a:noFill/>
                </a:ln>
                <a:solidFill>
                  <a:schemeClr val="accent2">
                    <a:lumMod val="75000"/>
                  </a:schemeClr>
                </a:solidFill>
                <a:effectLst/>
              </a:rPr>
              <a:t>Orders</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định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danh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CustomerID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định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danh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khách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OrderDate</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Ngày</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đặt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TotalAmount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Tổng</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số</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tiền</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rPr>
              <a:t>Status</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Trạng</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thái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OrderType</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Loại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endParaRPr kumimoji="0" lang="vi-VN" altLang="en-US" sz="1100" b="0" i="0" u="none" strike="noStrike" cap="none" normalizeH="0" baseline="0" dirty="0" smtClean="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chemeClr val="accent2">
                  <a:lumMod val="75000"/>
                </a:schemeClr>
              </a:solidFill>
              <a:effectLst/>
            </a:endParaRPr>
          </a:p>
          <a:p>
            <a:pPr lvl="1" eaLnBrk="0" fontAlgn="base" hangingPunct="0">
              <a:spcBef>
                <a:spcPct val="0"/>
              </a:spcBef>
              <a:spcAft>
                <a:spcPct val="0"/>
              </a:spcAft>
              <a:buFontTx/>
              <a:buChar char="•"/>
            </a:pPr>
            <a:r>
              <a:rPr kumimoji="0" lang="vi-VN" altLang="en-US" sz="1100" b="1" i="0" u="none" strike="noStrike" cap="none" normalizeH="0" baseline="0" dirty="0" smtClean="0">
                <a:ln>
                  <a:noFill/>
                </a:ln>
                <a:solidFill>
                  <a:schemeClr val="accent2">
                    <a:lumMod val="75000"/>
                  </a:schemeClr>
                </a:solidFill>
                <a:effectLst/>
              </a:rPr>
              <a:t>8.</a:t>
            </a:r>
            <a:r>
              <a:rPr kumimoji="0" lang="en-US" altLang="en-US" sz="1100" b="1" i="0" u="none" strike="noStrike" cap="none" normalizeH="0" baseline="0" dirty="0" err="1" smtClean="0">
                <a:ln>
                  <a:noFill/>
                </a:ln>
                <a:solidFill>
                  <a:schemeClr val="accent2">
                    <a:lumMod val="75000"/>
                  </a:schemeClr>
                </a:solidFill>
                <a:effectLst/>
              </a:rPr>
              <a:t>OrderDetails</a:t>
            </a:r>
            <a:r>
              <a:rPr kumimoji="0" lang="en-US" altLang="en-US" sz="1100" b="0" i="0" u="none" strike="noStrike" cap="none" normalizeH="0" baseline="0" dirty="0" smtClean="0">
                <a:ln>
                  <a:noFill/>
                </a:ln>
                <a:solidFill>
                  <a:schemeClr val="accent2">
                    <a:lumMod val="75000"/>
                  </a:schemeClr>
                </a:solidFill>
                <a:effectLst/>
              </a:rPr>
              <a:t> (Chi </a:t>
            </a:r>
            <a:r>
              <a:rPr kumimoji="0" lang="en-US" altLang="en-US" sz="1100" b="0" i="0" u="none" strike="noStrike" cap="none" normalizeH="0" baseline="0" dirty="0" err="1" smtClean="0">
                <a:ln>
                  <a:noFill/>
                </a:ln>
                <a:solidFill>
                  <a:schemeClr val="accent2">
                    <a:lumMod val="75000"/>
                  </a:schemeClr>
                </a:solidFill>
                <a:effectLst/>
              </a:rPr>
              <a:t>tiết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OrderDetailID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định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danh</a:t>
            </a:r>
            <a:r>
              <a:rPr kumimoji="0" lang="en-US" altLang="en-US" sz="1100" b="0" i="0" u="none" strike="noStrike" cap="none" normalizeH="0" baseline="0" dirty="0" smtClean="0">
                <a:ln>
                  <a:noFill/>
                </a:ln>
                <a:solidFill>
                  <a:schemeClr val="accent2">
                    <a:lumMod val="75000"/>
                  </a:schemeClr>
                </a:solidFill>
                <a:effectLst/>
              </a:rPr>
              <a:t> chi </a:t>
            </a:r>
            <a:r>
              <a:rPr kumimoji="0" lang="en-US" altLang="en-US" sz="1100" b="0" i="0" u="none" strike="noStrike" cap="none" normalizeH="0" baseline="0" dirty="0" err="1" smtClean="0">
                <a:ln>
                  <a:noFill/>
                </a:ln>
                <a:solidFill>
                  <a:schemeClr val="accent2">
                    <a:lumMod val="75000"/>
                  </a:schemeClr>
                </a:solidFill>
                <a:effectLst/>
              </a:rPr>
              <a:t>tiết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ProductID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sản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phẩm</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liên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kết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với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bảng</a:t>
            </a:r>
            <a:r>
              <a:rPr kumimoji="0" lang="en-US" altLang="en-US" sz="1100" b="0" i="0" u="none" strike="noStrike" cap="none" normalizeH="0" baseline="0" dirty="0" smtClean="0">
                <a:ln>
                  <a:noFill/>
                </a:ln>
                <a:solidFill>
                  <a:schemeClr val="accent2">
                    <a:lumMod val="75000"/>
                  </a:schemeClr>
                </a:solidFill>
                <a:effectLst/>
              </a:rPr>
              <a:t>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MerchandiseID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hóa</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liên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kết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với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bảng</a:t>
            </a:r>
            <a:r>
              <a:rPr kumimoji="0" lang="en-US" altLang="en-US" sz="1100" b="0" i="0" u="none" strike="noStrike" cap="none" normalizeH="0" baseline="0" dirty="0" smtClean="0">
                <a:ln>
                  <a:noFill/>
                </a:ln>
                <a:solidFill>
                  <a:schemeClr val="accent2">
                    <a:lumMod val="75000"/>
                  </a:schemeClr>
                </a:solidFill>
                <a:effectLst/>
              </a:rPr>
              <a:t> Merchandise).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rPr>
              <a:t>Quantity</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Số</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lượng</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sản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phẩm</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rPr>
              <a:t>Price</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Giá</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sản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phẩm</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ItemType</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Loại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mặt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84805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1041399"/>
            <a:ext cx="4171951" cy="4321175"/>
          </a:xfrm>
        </p:spPr>
        <p:txBody>
          <a:bodyPr>
            <a:noAutofit/>
          </a:bodyPr>
          <a:lstStyle/>
          <a:p>
            <a:r>
              <a:rPr lang="vi-VN" sz="7200" dirty="0" smtClean="0">
                <a:solidFill>
                  <a:schemeClr val="accent3">
                    <a:lumMod val="40000"/>
                    <a:lumOff val="60000"/>
                  </a:schemeClr>
                </a:solidFill>
              </a:rPr>
              <a:t>THANK </a:t>
            </a:r>
            <a:br>
              <a:rPr lang="vi-VN" sz="7200" dirty="0" smtClean="0">
                <a:solidFill>
                  <a:schemeClr val="accent3">
                    <a:lumMod val="40000"/>
                    <a:lumOff val="60000"/>
                  </a:schemeClr>
                </a:solidFill>
              </a:rPr>
            </a:br>
            <a:r>
              <a:rPr lang="vi-VN" sz="7200" dirty="0" smtClean="0">
                <a:solidFill>
                  <a:schemeClr val="accent3">
                    <a:lumMod val="40000"/>
                    <a:lumOff val="60000"/>
                  </a:schemeClr>
                </a:solidFill>
              </a:rPr>
              <a:t>YOU </a:t>
            </a:r>
            <a:br>
              <a:rPr lang="vi-VN" sz="7200" dirty="0" smtClean="0">
                <a:solidFill>
                  <a:schemeClr val="accent3">
                    <a:lumMod val="40000"/>
                    <a:lumOff val="60000"/>
                  </a:schemeClr>
                </a:solidFill>
              </a:rPr>
            </a:br>
            <a:r>
              <a:rPr lang="vi-VN" sz="7200" dirty="0" smtClean="0">
                <a:solidFill>
                  <a:schemeClr val="accent3">
                    <a:lumMod val="40000"/>
                    <a:lumOff val="60000"/>
                  </a:schemeClr>
                </a:solidFill>
              </a:rPr>
              <a:t>VERY </a:t>
            </a:r>
            <a:br>
              <a:rPr lang="vi-VN" sz="7200" dirty="0" smtClean="0">
                <a:solidFill>
                  <a:schemeClr val="accent3">
                    <a:lumMod val="40000"/>
                    <a:lumOff val="60000"/>
                  </a:schemeClr>
                </a:solidFill>
              </a:rPr>
            </a:br>
            <a:r>
              <a:rPr lang="vi-VN" sz="7200" dirty="0" smtClean="0">
                <a:solidFill>
                  <a:schemeClr val="accent3">
                    <a:lumMod val="40000"/>
                    <a:lumOff val="60000"/>
                  </a:schemeClr>
                </a:solidFill>
              </a:rPr>
              <a:t>MUCH!!!</a:t>
            </a:r>
            <a:endParaRPr lang="en-US" sz="7200" dirty="0">
              <a:solidFill>
                <a:schemeClr val="accent3">
                  <a:lumMod val="40000"/>
                  <a:lumOff val="60000"/>
                </a:schemeClr>
              </a:solidFill>
            </a:endParaRPr>
          </a:p>
        </p:txBody>
      </p:sp>
      <p:pic>
        <p:nvPicPr>
          <p:cNvPr id="14" name="Picture Placeholder 13"/>
          <p:cNvPicPr>
            <a:picLocks noGrp="1" noChangeAspect="1"/>
          </p:cNvPicPr>
          <p:nvPr>
            <p:ph type="pic" idx="1"/>
          </p:nvPr>
        </p:nvPicPr>
        <p:blipFill>
          <a:blip r:embed="rId2">
            <a:extLst>
              <a:ext uri="{28A0092B-C50C-407E-A947-70E740481C1C}">
                <a14:useLocalDpi xmlns:a14="http://schemas.microsoft.com/office/drawing/2010/main" val="0"/>
              </a:ext>
            </a:extLst>
          </a:blip>
          <a:srcRect t="10053" b="10053"/>
          <a:stretch>
            <a:fillRect/>
          </a:stretch>
        </p:blipFill>
        <p:spPr>
          <a:xfrm>
            <a:off x="5181600" y="1041400"/>
            <a:ext cx="5976938" cy="4775200"/>
          </a:xfrm>
        </p:spPr>
      </p:pic>
    </p:spTree>
    <p:extLst>
      <p:ext uri="{BB962C8B-B14F-4D97-AF65-F5344CB8AC3E}">
        <p14:creationId xmlns:p14="http://schemas.microsoft.com/office/powerpoint/2010/main" val="307087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896" y="515389"/>
            <a:ext cx="8721437" cy="1321724"/>
          </a:xfrm>
        </p:spPr>
        <p:txBody>
          <a:bodyPr>
            <a:normAutofit/>
          </a:bodyPr>
          <a:lstStyle/>
          <a:p>
            <a:r>
              <a:rPr lang="vi-VN" sz="3600" dirty="0" smtClean="0">
                <a:solidFill>
                  <a:schemeClr val="accent2">
                    <a:lumMod val="75000"/>
                  </a:schemeClr>
                </a:solidFill>
                <a:latin typeface="Cascadia Code" panose="020B0609020000020004" pitchFamily="49" charset="0"/>
                <a:cs typeface="Cascadia Code" panose="020B0609020000020004" pitchFamily="49" charset="0"/>
              </a:rPr>
              <a:t>NỘI DUNG</a:t>
            </a:r>
            <a:endParaRPr lang="en-US" sz="3600" dirty="0">
              <a:solidFill>
                <a:schemeClr val="accent2">
                  <a:lumMod val="75000"/>
                </a:schemeClr>
              </a:solidFill>
              <a:latin typeface="Cascadia Code" panose="020B0609020000020004" pitchFamily="49" charset="0"/>
              <a:cs typeface="Cascadia Code" panose="020B0609020000020004" pitchFamily="49" charset="0"/>
            </a:endParaRPr>
          </a:p>
        </p:txBody>
      </p:sp>
      <p:sp>
        <p:nvSpPr>
          <p:cNvPr id="5" name="Rectangle 4"/>
          <p:cNvSpPr/>
          <p:nvPr/>
        </p:nvSpPr>
        <p:spPr>
          <a:xfrm>
            <a:off x="3084021" y="3064240"/>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2</a:t>
            </a:r>
          </a:p>
          <a:p>
            <a:pPr algn="ctr"/>
            <a:endParaRPr lang="vi-VN" dirty="0" smtClean="0"/>
          </a:p>
          <a:p>
            <a:pPr algn="ctr"/>
            <a:r>
              <a:rPr lang="vi-VN" dirty="0" smtClean="0"/>
              <a:t>CÔNG NGHỆ</a:t>
            </a:r>
          </a:p>
          <a:p>
            <a:pPr algn="ctr"/>
            <a:r>
              <a:rPr lang="vi-VN" dirty="0" smtClean="0"/>
              <a:t>ĐÃ </a:t>
            </a:r>
          </a:p>
          <a:p>
            <a:pPr algn="ctr"/>
            <a:r>
              <a:rPr lang="vi-VN" dirty="0" smtClean="0"/>
              <a:t>DÙNG</a:t>
            </a:r>
            <a:endParaRPr lang="en-US" dirty="0"/>
          </a:p>
        </p:txBody>
      </p:sp>
      <p:sp>
        <p:nvSpPr>
          <p:cNvPr id="6" name="Rectangle 5"/>
          <p:cNvSpPr/>
          <p:nvPr/>
        </p:nvSpPr>
        <p:spPr>
          <a:xfrm>
            <a:off x="9653847" y="3064238"/>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5</a:t>
            </a:r>
          </a:p>
          <a:p>
            <a:pPr algn="ctr"/>
            <a:endParaRPr lang="vi-VN" dirty="0"/>
          </a:p>
          <a:p>
            <a:pPr algn="ctr"/>
            <a:r>
              <a:rPr lang="vi-VN" dirty="0" smtClean="0"/>
              <a:t>SƠ ĐỒ</a:t>
            </a:r>
            <a:br>
              <a:rPr lang="vi-VN" dirty="0" smtClean="0"/>
            </a:br>
            <a:r>
              <a:rPr lang="vi-VN" dirty="0" smtClean="0"/>
              <a:t>MÔ HÌNH QUAN HỆ </a:t>
            </a:r>
          </a:p>
          <a:p>
            <a:pPr algn="ctr"/>
            <a:r>
              <a:rPr lang="vi-VN" dirty="0" smtClean="0"/>
              <a:t>ERD</a:t>
            </a:r>
            <a:endParaRPr lang="en-US" dirty="0"/>
          </a:p>
        </p:txBody>
      </p:sp>
      <p:sp>
        <p:nvSpPr>
          <p:cNvPr id="7" name="Rectangle 6"/>
          <p:cNvSpPr/>
          <p:nvPr/>
        </p:nvSpPr>
        <p:spPr>
          <a:xfrm>
            <a:off x="5284123" y="3064239"/>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3</a:t>
            </a:r>
          </a:p>
          <a:p>
            <a:pPr algn="ctr"/>
            <a:endParaRPr lang="vi-VN" dirty="0" smtClean="0"/>
          </a:p>
          <a:p>
            <a:pPr algn="ctr"/>
            <a:r>
              <a:rPr lang="vi-VN" dirty="0" smtClean="0"/>
              <a:t>SƠ ĐỒ</a:t>
            </a:r>
          </a:p>
          <a:p>
            <a:pPr algn="ctr"/>
            <a:r>
              <a:rPr lang="vi-VN" dirty="0" smtClean="0"/>
              <a:t>ĐIỀU HƯỚNG </a:t>
            </a:r>
          </a:p>
          <a:p>
            <a:pPr algn="ctr"/>
            <a:r>
              <a:rPr lang="vi-VN" dirty="0" smtClean="0"/>
              <a:t>DFD</a:t>
            </a:r>
            <a:endParaRPr lang="en-US" dirty="0"/>
          </a:p>
        </p:txBody>
      </p:sp>
      <p:sp>
        <p:nvSpPr>
          <p:cNvPr id="8" name="Rectangle 7"/>
          <p:cNvSpPr/>
          <p:nvPr/>
        </p:nvSpPr>
        <p:spPr>
          <a:xfrm>
            <a:off x="1228896" y="3064239"/>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1</a:t>
            </a:r>
          </a:p>
          <a:p>
            <a:pPr algn="ctr"/>
            <a:endParaRPr lang="vi-VN" dirty="0" smtClean="0"/>
          </a:p>
          <a:p>
            <a:pPr algn="ctr"/>
            <a:r>
              <a:rPr lang="vi-VN" dirty="0" smtClean="0"/>
              <a:t>GIỚI THIỆU</a:t>
            </a:r>
          </a:p>
          <a:p>
            <a:pPr algn="ctr"/>
            <a:endParaRPr lang="vi-VN" dirty="0"/>
          </a:p>
          <a:p>
            <a:pPr algn="ctr"/>
            <a:endParaRPr lang="vi-VN" dirty="0" smtClean="0"/>
          </a:p>
          <a:p>
            <a:pPr algn="ctr"/>
            <a:endParaRPr lang="en-US" dirty="0"/>
          </a:p>
        </p:txBody>
      </p:sp>
      <p:sp>
        <p:nvSpPr>
          <p:cNvPr id="9" name="Rectangle 8"/>
          <p:cNvSpPr/>
          <p:nvPr/>
        </p:nvSpPr>
        <p:spPr>
          <a:xfrm>
            <a:off x="7465175" y="3064238"/>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4</a:t>
            </a:r>
          </a:p>
          <a:p>
            <a:pPr algn="ctr"/>
            <a:endParaRPr lang="vi-VN" dirty="0" smtClean="0"/>
          </a:p>
          <a:p>
            <a:pPr algn="ctr"/>
            <a:endParaRPr lang="vi-VN" dirty="0" smtClean="0"/>
          </a:p>
          <a:p>
            <a:pPr algn="ctr"/>
            <a:r>
              <a:rPr lang="vi-VN" dirty="0" smtClean="0"/>
              <a:t>LƯU DỒ QUY TRÌNH</a:t>
            </a:r>
          </a:p>
          <a:p>
            <a:pPr algn="ctr"/>
            <a:r>
              <a:rPr lang="vi-VN" dirty="0" smtClean="0"/>
              <a:t>ND</a:t>
            </a:r>
            <a:endParaRPr lang="en-US" dirty="0"/>
          </a:p>
        </p:txBody>
      </p:sp>
    </p:spTree>
    <p:extLst>
      <p:ext uri="{BB962C8B-B14F-4D97-AF65-F5344CB8AC3E}">
        <p14:creationId xmlns:p14="http://schemas.microsoft.com/office/powerpoint/2010/main" val="387626962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025" y="1883832"/>
            <a:ext cx="3192088" cy="734677"/>
          </a:xfrm>
        </p:spPr>
        <p:txBody>
          <a:bodyPr>
            <a:normAutofit/>
          </a:bodyPr>
          <a:lstStyle/>
          <a:p>
            <a:r>
              <a:rPr lang="vi-VN" sz="3200" dirty="0" smtClean="0">
                <a:solidFill>
                  <a:schemeClr val="accent2">
                    <a:lumMod val="75000"/>
                  </a:schemeClr>
                </a:solidFill>
              </a:rPr>
              <a:t>1. Giới Thiệu</a:t>
            </a:r>
            <a:endParaRPr lang="en-US" sz="3200" dirty="0">
              <a:solidFill>
                <a:schemeClr val="accent2">
                  <a:lumMod val="75000"/>
                </a:schemeClr>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919" r="17919"/>
          <a:stretch>
            <a:fillRect/>
          </a:stretch>
        </p:blipFill>
        <p:spPr>
          <a:xfrm>
            <a:off x="8094831" y="1041400"/>
            <a:ext cx="3063347" cy="3480724"/>
          </a:xfrm>
        </p:spPr>
      </p:pic>
      <p:sp>
        <p:nvSpPr>
          <p:cNvPr id="4" name="Text Placeholder 3"/>
          <p:cNvSpPr>
            <a:spLocks noGrp="1"/>
          </p:cNvSpPr>
          <p:nvPr>
            <p:ph type="body" sz="half" idx="2"/>
          </p:nvPr>
        </p:nvSpPr>
        <p:spPr>
          <a:xfrm>
            <a:off x="931025" y="2981112"/>
            <a:ext cx="6718070" cy="1828800"/>
          </a:xfrm>
        </p:spPr>
        <p:txBody>
          <a:bodyPr>
            <a:noAutofit/>
          </a:bodyPr>
          <a:lstStyle/>
          <a:p>
            <a:pPr algn="l"/>
            <a:r>
              <a:rPr lang="vi-VN" sz="1400" dirty="0">
                <a:solidFill>
                  <a:schemeClr val="accent2">
                    <a:lumMod val="75000"/>
                  </a:schemeClr>
                </a:solidFill>
              </a:rPr>
              <a:t>Bakerz Bite là một trang web được phát triển để cung cấp thông tin và tài nguyên thiết yếu cho những người yêu thích cà phê và bánh ngọt. Trang web của chúng tôi tập trung vào việc giúp khách hàng khám phá và trải nghiệm cà phê chất lượng cao và các loại bánh ngọt độc đáo, phù hợp với cả người mới bắt đầu và người sành sỏi. Chúng tôi nhận ra rằng nhiều người yêu thích cà phê và bánh ngọt gặp khó khăn trong việc tìm kiếm thông tin đáng tin cậy và chất lượng về các sản phẩm này. Do đó, Bakerz Bite được tạo ra với mục đích giải quyết vấn đề này bằng cách cung cấp thông tin chi tiết về cà phê, bánh ngọt. "Bakerz Bite" được chọn để phản ánh sự kết hợp hoàn hảo giữa chất lượng và sự tinh tế trong từng ngụm cà phê. Chúng tôi muốn trang web của mình trở thành điểm đến lý tưởng cho những ai muốn thưởng thức cà phê và bánh ngọt ngon, đồng thời trang bị cho họ kiến ​​thức hữu ích để làm phong phú thêm trải nghiệm ẩm thực của mình.</a:t>
            </a:r>
            <a:endParaRPr lang="en-US" sz="1400" dirty="0">
              <a:solidFill>
                <a:schemeClr val="accent2">
                  <a:lumMod val="75000"/>
                </a:schemeClr>
              </a:solidFill>
            </a:endParaRPr>
          </a:p>
        </p:txBody>
      </p:sp>
    </p:spTree>
    <p:extLst>
      <p:ext uri="{BB962C8B-B14F-4D97-AF65-F5344CB8AC3E}">
        <p14:creationId xmlns:p14="http://schemas.microsoft.com/office/powerpoint/2010/main" val="198842579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580" y="1041400"/>
            <a:ext cx="4980711" cy="884306"/>
          </a:xfrm>
        </p:spPr>
        <p:txBody>
          <a:bodyPr/>
          <a:lstStyle/>
          <a:p>
            <a:r>
              <a:rPr lang="vi-VN" dirty="0" smtClean="0">
                <a:solidFill>
                  <a:schemeClr val="accent2">
                    <a:lumMod val="75000"/>
                  </a:schemeClr>
                </a:solidFill>
              </a:rPr>
              <a:t>2.Công Nghệ Đã Sử Dụng</a:t>
            </a:r>
            <a:endParaRPr lang="en-US" dirty="0">
              <a:solidFill>
                <a:schemeClr val="accent2">
                  <a:lumMod val="75000"/>
                </a:schemeClr>
              </a:solidFill>
            </a:endParaRPr>
          </a:p>
        </p:txBody>
      </p:sp>
      <p:sp>
        <p:nvSpPr>
          <p:cNvPr id="8" name="Rectangle 7"/>
          <p:cNvSpPr/>
          <p:nvPr/>
        </p:nvSpPr>
        <p:spPr>
          <a:xfrm>
            <a:off x="7509163" y="2803382"/>
            <a:ext cx="3089563" cy="24918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800" dirty="0" smtClean="0"/>
              <a:t>PHP LARAVEL</a:t>
            </a:r>
            <a:endParaRPr lang="en-US" sz="2800" dirty="0"/>
          </a:p>
        </p:txBody>
      </p:sp>
      <p:sp>
        <p:nvSpPr>
          <p:cNvPr id="9" name="Rectangle 8"/>
          <p:cNvSpPr/>
          <p:nvPr/>
        </p:nvSpPr>
        <p:spPr>
          <a:xfrm>
            <a:off x="1087580" y="2803382"/>
            <a:ext cx="3645825" cy="24918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800" dirty="0" smtClean="0"/>
              <a:t>REACT</a:t>
            </a:r>
            <a:endParaRPr lang="en-US" dirty="0"/>
          </a:p>
        </p:txBody>
      </p:sp>
    </p:spTree>
    <p:extLst>
      <p:ext uri="{BB962C8B-B14F-4D97-AF65-F5344CB8AC3E}">
        <p14:creationId xmlns:p14="http://schemas.microsoft.com/office/powerpoint/2010/main" val="40728783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257" y="1135686"/>
            <a:ext cx="2669772" cy="1008997"/>
          </a:xfrm>
        </p:spPr>
        <p:txBody>
          <a:bodyPr>
            <a:normAutofit/>
          </a:bodyPr>
          <a:lstStyle/>
          <a:p>
            <a:r>
              <a:rPr lang="en-US" b="1" dirty="0">
                <a:solidFill>
                  <a:schemeClr val="accent2">
                    <a:lumMod val="75000"/>
                  </a:schemeClr>
                </a:solidFill>
              </a:rPr>
              <a:t>React </a:t>
            </a:r>
            <a:r>
              <a:rPr lang="en-US" b="1" dirty="0" smtClean="0">
                <a:solidFill>
                  <a:schemeClr val="accent2">
                    <a:lumMod val="75000"/>
                  </a:schemeClr>
                </a:solidFill>
              </a:rPr>
              <a:t>JS</a:t>
            </a:r>
            <a:r>
              <a:rPr lang="en-US" dirty="0">
                <a:solidFill>
                  <a:schemeClr val="accent2">
                    <a:lumMod val="75000"/>
                  </a:schemeClr>
                </a:solidFill>
              </a:rPr>
              <a:t/>
            </a:r>
            <a:br>
              <a:rPr lang="en-US" dirty="0">
                <a:solidFill>
                  <a:schemeClr val="accent2">
                    <a:lumMod val="75000"/>
                  </a:schemeClr>
                </a:solidFill>
              </a:rPr>
            </a:br>
            <a:endParaRPr lang="en-US" dirty="0">
              <a:solidFill>
                <a:schemeClr val="accent2">
                  <a:lumMod val="75000"/>
                </a:schemeClr>
              </a:solidFill>
            </a:endParaRPr>
          </a:p>
        </p:txBody>
      </p:sp>
      <p:sp>
        <p:nvSpPr>
          <p:cNvPr id="4" name="Text Placeholder 3"/>
          <p:cNvSpPr>
            <a:spLocks noGrp="1"/>
          </p:cNvSpPr>
          <p:nvPr>
            <p:ph type="body" sz="half" idx="2"/>
          </p:nvPr>
        </p:nvSpPr>
        <p:spPr>
          <a:xfrm>
            <a:off x="929638" y="1901255"/>
            <a:ext cx="5678979" cy="3551893"/>
          </a:xfrm>
        </p:spPr>
        <p:txBody>
          <a:bodyPr/>
          <a:lstStyle/>
          <a:p>
            <a:pPr algn="l"/>
            <a:r>
              <a:rPr lang="vi-VN" dirty="0">
                <a:solidFill>
                  <a:schemeClr val="accent2">
                    <a:lumMod val="75000"/>
                  </a:schemeClr>
                </a:solidFill>
              </a:rPr>
              <a:t>React (hay còn được gọi là React.js hoặc ReactJS) là một thư viện JavaScript front-end mã nguồn mở và miễn phí để xây dựng giao diện người dùng dựa trên các thành phần UI riêng lẻ. Nó được phát triển và duy trì bởi Meta và cộng đồng các nhà phát triển và công ty cá nhân. React có thể được sử dụng làm cơ sở để phát triển các ứng dụng SPA (Single page application), thiết bị di động hoặc ứng dụng được kết xuất bằng máy chủ với các thư viện khác như Next.js. </a:t>
            </a:r>
            <a:endParaRPr lang="en-US"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6857998" y="1135686"/>
            <a:ext cx="4687792" cy="3529314"/>
          </a:xfrm>
          <a:prstGeom prst="rect">
            <a:avLst/>
          </a:prstGeom>
        </p:spPr>
      </p:pic>
    </p:spTree>
    <p:extLst>
      <p:ext uri="{BB962C8B-B14F-4D97-AF65-F5344CB8AC3E}">
        <p14:creationId xmlns:p14="http://schemas.microsoft.com/office/powerpoint/2010/main" val="216828494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457" y="1083812"/>
            <a:ext cx="3401292" cy="977745"/>
          </a:xfrm>
        </p:spPr>
        <p:txBody>
          <a:bodyPr/>
          <a:lstStyle/>
          <a:p>
            <a:r>
              <a:rPr lang="en-US" b="1" dirty="0">
                <a:solidFill>
                  <a:schemeClr val="accent2">
                    <a:lumMod val="75000"/>
                  </a:schemeClr>
                </a:solidFill>
              </a:rPr>
              <a:t>PHP</a:t>
            </a:r>
            <a:endParaRPr lang="en-US" dirty="0">
              <a:solidFill>
                <a:schemeClr val="accent2">
                  <a:lumMod val="75000"/>
                </a:schemeClr>
              </a:solidFill>
            </a:endParaRPr>
          </a:p>
        </p:txBody>
      </p:sp>
      <p:sp>
        <p:nvSpPr>
          <p:cNvPr id="4" name="Text Placeholder 3"/>
          <p:cNvSpPr>
            <a:spLocks noGrp="1"/>
          </p:cNvSpPr>
          <p:nvPr>
            <p:ph type="body" sz="half" idx="2"/>
          </p:nvPr>
        </p:nvSpPr>
        <p:spPr>
          <a:xfrm>
            <a:off x="1203959" y="2061557"/>
            <a:ext cx="5803670" cy="2585258"/>
          </a:xfrm>
        </p:spPr>
        <p:txBody>
          <a:bodyPr>
            <a:noAutofit/>
          </a:bodyPr>
          <a:lstStyle/>
          <a:p>
            <a:pPr algn="l"/>
            <a:r>
              <a:rPr lang="vi-VN" dirty="0">
                <a:solidFill>
                  <a:schemeClr val="accent2">
                    <a:lumMod val="75000"/>
                  </a:schemeClr>
                </a:solidFill>
              </a:rPr>
              <a:t>PHP Laravel là một framework mã nguồn mở, mạnh mẽ và linh hoạt dùng để phát triển ứng dụng web bằng ngôn ngữ PHP. Laravel được tạo ra bởi Taylor Otwell vào năm 2011 và nhanh chóng trở thành một trong những framework PHP phổ biến nhất nhờ vào tính dễ sử dụng và những tính năng mạnh mẽ mà nó cung </a:t>
            </a:r>
            <a:r>
              <a:rPr lang="vi-VN" dirty="0" smtClean="0">
                <a:solidFill>
                  <a:schemeClr val="accent2">
                    <a:lumMod val="75000"/>
                  </a:schemeClr>
                </a:solidFill>
              </a:rPr>
              <a:t>cấp.</a:t>
            </a:r>
            <a:r>
              <a:rPr lang="en-US" dirty="0">
                <a:solidFill>
                  <a:schemeClr val="accent2">
                    <a:lumMod val="75000"/>
                  </a:schemeClr>
                </a:solidFill>
              </a:rPr>
              <a:t> </a:t>
            </a:r>
            <a:r>
              <a:rPr lang="en-US" dirty="0" err="1">
                <a:solidFill>
                  <a:schemeClr val="accent2">
                    <a:lumMod val="75000"/>
                  </a:schemeClr>
                </a:solidFill>
              </a:rPr>
              <a:t>Laravel</a:t>
            </a:r>
            <a:r>
              <a:rPr lang="en-US" dirty="0">
                <a:solidFill>
                  <a:schemeClr val="accent2">
                    <a:lumMod val="75000"/>
                  </a:schemeClr>
                </a:solidFill>
              </a:rPr>
              <a:t> </a:t>
            </a:r>
            <a:r>
              <a:rPr lang="en-US" dirty="0" err="1">
                <a:solidFill>
                  <a:schemeClr val="accent2">
                    <a:lumMod val="75000"/>
                  </a:schemeClr>
                </a:solidFill>
              </a:rPr>
              <a:t>rất</a:t>
            </a:r>
            <a:r>
              <a:rPr lang="en-US" dirty="0">
                <a:solidFill>
                  <a:schemeClr val="accent2">
                    <a:lumMod val="75000"/>
                  </a:schemeClr>
                </a:solidFill>
              </a:rPr>
              <a:t> </a:t>
            </a:r>
            <a:r>
              <a:rPr lang="en-US" dirty="0" err="1">
                <a:solidFill>
                  <a:schemeClr val="accent2">
                    <a:lumMod val="75000"/>
                  </a:schemeClr>
                </a:solidFill>
              </a:rPr>
              <a:t>phù</a:t>
            </a:r>
            <a:r>
              <a:rPr lang="en-US" dirty="0">
                <a:solidFill>
                  <a:schemeClr val="accent2">
                    <a:lumMod val="75000"/>
                  </a:schemeClr>
                </a:solidFill>
              </a:rPr>
              <a:t> </a:t>
            </a:r>
            <a:r>
              <a:rPr lang="en-US" dirty="0" err="1">
                <a:solidFill>
                  <a:schemeClr val="accent2">
                    <a:lumMod val="75000"/>
                  </a:schemeClr>
                </a:solidFill>
              </a:rPr>
              <a:t>hợp</a:t>
            </a:r>
            <a:r>
              <a:rPr lang="en-US" dirty="0">
                <a:solidFill>
                  <a:schemeClr val="accent2">
                    <a:lumMod val="75000"/>
                  </a:schemeClr>
                </a:solidFill>
              </a:rPr>
              <a:t> </a:t>
            </a:r>
            <a:r>
              <a:rPr lang="en-US" dirty="0" err="1">
                <a:solidFill>
                  <a:schemeClr val="accent2">
                    <a:lumMod val="75000"/>
                  </a:schemeClr>
                </a:solidFill>
              </a:rPr>
              <a:t>cho</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dự</a:t>
            </a:r>
            <a:r>
              <a:rPr lang="en-US" dirty="0">
                <a:solidFill>
                  <a:schemeClr val="accent2">
                    <a:lumMod val="75000"/>
                  </a:schemeClr>
                </a:solidFill>
              </a:rPr>
              <a:t> </a:t>
            </a:r>
            <a:r>
              <a:rPr lang="en-US" dirty="0" err="1">
                <a:solidFill>
                  <a:schemeClr val="accent2">
                    <a:lumMod val="75000"/>
                  </a:schemeClr>
                </a:solidFill>
              </a:rPr>
              <a:t>án</a:t>
            </a:r>
            <a:r>
              <a:rPr lang="en-US" dirty="0">
                <a:solidFill>
                  <a:schemeClr val="accent2">
                    <a:lumMod val="75000"/>
                  </a:schemeClr>
                </a:solidFill>
              </a:rPr>
              <a:t> </a:t>
            </a:r>
            <a:r>
              <a:rPr lang="en-US" dirty="0" err="1">
                <a:solidFill>
                  <a:schemeClr val="accent2">
                    <a:lumMod val="75000"/>
                  </a:schemeClr>
                </a:solidFill>
              </a:rPr>
              <a:t>từ</a:t>
            </a:r>
            <a:r>
              <a:rPr lang="en-US" dirty="0">
                <a:solidFill>
                  <a:schemeClr val="accent2">
                    <a:lumMod val="75000"/>
                  </a:schemeClr>
                </a:solidFill>
              </a:rPr>
              <a:t> </a:t>
            </a:r>
            <a:r>
              <a:rPr lang="en-US" dirty="0" err="1">
                <a:solidFill>
                  <a:schemeClr val="accent2">
                    <a:lumMod val="75000"/>
                  </a:schemeClr>
                </a:solidFill>
              </a:rPr>
              <a:t>nhỏ</a:t>
            </a:r>
            <a:r>
              <a:rPr lang="en-US" dirty="0">
                <a:solidFill>
                  <a:schemeClr val="accent2">
                    <a:lumMod val="75000"/>
                  </a:schemeClr>
                </a:solidFill>
              </a:rPr>
              <a:t> </a:t>
            </a:r>
            <a:r>
              <a:rPr lang="en-US" dirty="0" err="1">
                <a:solidFill>
                  <a:schemeClr val="accent2">
                    <a:lumMod val="75000"/>
                  </a:schemeClr>
                </a:solidFill>
              </a:rPr>
              <a:t>đến</a:t>
            </a:r>
            <a:r>
              <a:rPr lang="en-US" dirty="0">
                <a:solidFill>
                  <a:schemeClr val="accent2">
                    <a:lumMod val="75000"/>
                  </a:schemeClr>
                </a:solidFill>
              </a:rPr>
              <a:t> </a:t>
            </a:r>
            <a:r>
              <a:rPr lang="en-US" dirty="0" err="1">
                <a:solidFill>
                  <a:schemeClr val="accent2">
                    <a:lumMod val="75000"/>
                  </a:schemeClr>
                </a:solidFill>
              </a:rPr>
              <a:t>lớn</a:t>
            </a:r>
            <a:r>
              <a:rPr lang="en-US" dirty="0">
                <a:solidFill>
                  <a:schemeClr val="accent2">
                    <a:lumMod val="75000"/>
                  </a:schemeClr>
                </a:solidFill>
              </a:rPr>
              <a:t>, </a:t>
            </a:r>
            <a:r>
              <a:rPr lang="en-US" dirty="0" err="1">
                <a:solidFill>
                  <a:schemeClr val="accent2">
                    <a:lumMod val="75000"/>
                  </a:schemeClr>
                </a:solidFill>
              </a:rPr>
              <a:t>cung</a:t>
            </a:r>
            <a:r>
              <a:rPr lang="en-US" dirty="0">
                <a:solidFill>
                  <a:schemeClr val="accent2">
                    <a:lumMod val="75000"/>
                  </a:schemeClr>
                </a:solidFill>
              </a:rPr>
              <a:t> </a:t>
            </a:r>
            <a:r>
              <a:rPr lang="en-US" dirty="0" err="1">
                <a:solidFill>
                  <a:schemeClr val="accent2">
                    <a:lumMod val="75000"/>
                  </a:schemeClr>
                </a:solidFill>
              </a:rPr>
              <a:t>cấp</a:t>
            </a:r>
            <a:r>
              <a:rPr lang="en-US" dirty="0">
                <a:solidFill>
                  <a:schemeClr val="accent2">
                    <a:lumMod val="75000"/>
                  </a:schemeClr>
                </a:solidFill>
              </a:rPr>
              <a:t> </a:t>
            </a:r>
            <a:r>
              <a:rPr lang="en-US" dirty="0" err="1">
                <a:solidFill>
                  <a:schemeClr val="accent2">
                    <a:lumMod val="75000"/>
                  </a:schemeClr>
                </a:solidFill>
              </a:rPr>
              <a:t>mọi</a:t>
            </a:r>
            <a:r>
              <a:rPr lang="en-US" dirty="0">
                <a:solidFill>
                  <a:schemeClr val="accent2">
                    <a:lumMod val="75000"/>
                  </a:schemeClr>
                </a:solidFill>
              </a:rPr>
              <a:t> </a:t>
            </a:r>
            <a:r>
              <a:rPr lang="en-US" dirty="0" err="1">
                <a:solidFill>
                  <a:schemeClr val="accent2">
                    <a:lumMod val="75000"/>
                  </a:schemeClr>
                </a:solidFill>
              </a:rPr>
              <a:t>thứ</a:t>
            </a:r>
            <a:r>
              <a:rPr lang="en-US" dirty="0">
                <a:solidFill>
                  <a:schemeClr val="accent2">
                    <a:lumMod val="75000"/>
                  </a:schemeClr>
                </a:solidFill>
              </a:rPr>
              <a:t> </a:t>
            </a:r>
            <a:r>
              <a:rPr lang="en-US" dirty="0" err="1">
                <a:solidFill>
                  <a:schemeClr val="accent2">
                    <a:lumMod val="75000"/>
                  </a:schemeClr>
                </a:solidFill>
              </a:rPr>
              <a:t>bạn</a:t>
            </a:r>
            <a:r>
              <a:rPr lang="en-US" dirty="0">
                <a:solidFill>
                  <a:schemeClr val="accent2">
                    <a:lumMod val="75000"/>
                  </a:schemeClr>
                </a:solidFill>
              </a:rPr>
              <a:t> </a:t>
            </a:r>
            <a:r>
              <a:rPr lang="en-US" dirty="0" err="1">
                <a:solidFill>
                  <a:schemeClr val="accent2">
                    <a:lumMod val="75000"/>
                  </a:schemeClr>
                </a:solidFill>
              </a:rPr>
              <a:t>cần</a:t>
            </a:r>
            <a:r>
              <a:rPr lang="en-US" dirty="0">
                <a:solidFill>
                  <a:schemeClr val="accent2">
                    <a:lumMod val="75000"/>
                  </a:schemeClr>
                </a:solidFill>
              </a:rPr>
              <a:t> </a:t>
            </a:r>
            <a:r>
              <a:rPr lang="en-US" dirty="0" err="1">
                <a:solidFill>
                  <a:schemeClr val="accent2">
                    <a:lumMod val="75000"/>
                  </a:schemeClr>
                </a:solidFill>
              </a:rPr>
              <a:t>để</a:t>
            </a:r>
            <a:r>
              <a:rPr lang="en-US" dirty="0">
                <a:solidFill>
                  <a:schemeClr val="accent2">
                    <a:lumMod val="75000"/>
                  </a:schemeClr>
                </a:solidFill>
              </a:rPr>
              <a:t> </a:t>
            </a:r>
            <a:r>
              <a:rPr lang="en-US" dirty="0" err="1">
                <a:solidFill>
                  <a:schemeClr val="accent2">
                    <a:lumMod val="75000"/>
                  </a:schemeClr>
                </a:solidFill>
              </a:rPr>
              <a:t>phát</a:t>
            </a:r>
            <a:r>
              <a:rPr lang="en-US" dirty="0">
                <a:solidFill>
                  <a:schemeClr val="accent2">
                    <a:lumMod val="75000"/>
                  </a:schemeClr>
                </a:solidFill>
              </a:rPr>
              <a:t> </a:t>
            </a:r>
            <a:r>
              <a:rPr lang="en-US" dirty="0" err="1">
                <a:solidFill>
                  <a:schemeClr val="accent2">
                    <a:lumMod val="75000"/>
                  </a:schemeClr>
                </a:solidFill>
              </a:rPr>
              <a:t>triển</a:t>
            </a:r>
            <a:r>
              <a:rPr lang="en-US" dirty="0">
                <a:solidFill>
                  <a:schemeClr val="accent2">
                    <a:lumMod val="75000"/>
                  </a:schemeClr>
                </a:solidFill>
              </a:rPr>
              <a:t> </a:t>
            </a:r>
            <a:r>
              <a:rPr lang="en-US" dirty="0" err="1">
                <a:solidFill>
                  <a:schemeClr val="accent2">
                    <a:lumMod val="75000"/>
                  </a:schemeClr>
                </a:solidFill>
              </a:rPr>
              <a:t>một</a:t>
            </a:r>
            <a:r>
              <a:rPr lang="en-US" dirty="0">
                <a:solidFill>
                  <a:schemeClr val="accent2">
                    <a:lumMod val="75000"/>
                  </a:schemeClr>
                </a:solidFill>
              </a:rPr>
              <a:t> </a:t>
            </a:r>
            <a:r>
              <a:rPr lang="en-US" dirty="0" err="1">
                <a:solidFill>
                  <a:schemeClr val="accent2">
                    <a:lumMod val="75000"/>
                  </a:schemeClr>
                </a:solidFill>
              </a:rPr>
              <a:t>ứng</a:t>
            </a:r>
            <a:r>
              <a:rPr lang="en-US" dirty="0">
                <a:solidFill>
                  <a:schemeClr val="accent2">
                    <a:lumMod val="75000"/>
                  </a:schemeClr>
                </a:solidFill>
              </a:rPr>
              <a:t> </a:t>
            </a:r>
            <a:r>
              <a:rPr lang="en-US" dirty="0" err="1">
                <a:solidFill>
                  <a:schemeClr val="accent2">
                    <a:lumMod val="75000"/>
                  </a:schemeClr>
                </a:solidFill>
              </a:rPr>
              <a:t>dụng</a:t>
            </a:r>
            <a:r>
              <a:rPr lang="en-US" dirty="0">
                <a:solidFill>
                  <a:schemeClr val="accent2">
                    <a:lumMod val="75000"/>
                  </a:schemeClr>
                </a:solidFill>
              </a:rPr>
              <a:t> web </a:t>
            </a:r>
            <a:r>
              <a:rPr lang="en-US" dirty="0" err="1">
                <a:solidFill>
                  <a:schemeClr val="accent2">
                    <a:lumMod val="75000"/>
                  </a:schemeClr>
                </a:solidFill>
              </a:rPr>
              <a:t>hoàn</a:t>
            </a:r>
            <a:r>
              <a:rPr lang="en-US" dirty="0">
                <a:solidFill>
                  <a:schemeClr val="accent2">
                    <a:lumMod val="75000"/>
                  </a:schemeClr>
                </a:solidFill>
              </a:rPr>
              <a:t> </a:t>
            </a:r>
            <a:r>
              <a:rPr lang="en-US" dirty="0" err="1">
                <a:solidFill>
                  <a:schemeClr val="accent2">
                    <a:lumMod val="75000"/>
                  </a:schemeClr>
                </a:solidFill>
              </a:rPr>
              <a:t>chỉnh</a:t>
            </a:r>
            <a:r>
              <a:rPr lang="en-US" dirty="0">
                <a:solidFill>
                  <a:schemeClr val="accent2">
                    <a:lumMod val="75000"/>
                  </a:schemeClr>
                </a:solidFill>
              </a:rPr>
              <a:t> </a:t>
            </a:r>
            <a:r>
              <a:rPr lang="en-US" dirty="0" err="1">
                <a:solidFill>
                  <a:schemeClr val="accent2">
                    <a:lumMod val="75000"/>
                  </a:schemeClr>
                </a:solidFill>
              </a:rPr>
              <a:t>từ</a:t>
            </a:r>
            <a:r>
              <a:rPr lang="en-US" dirty="0">
                <a:solidFill>
                  <a:schemeClr val="accent2">
                    <a:lumMod val="75000"/>
                  </a:schemeClr>
                </a:solidFill>
              </a:rPr>
              <a:t> </a:t>
            </a:r>
            <a:r>
              <a:rPr lang="en-US" dirty="0" err="1">
                <a:solidFill>
                  <a:schemeClr val="accent2">
                    <a:lumMod val="75000"/>
                  </a:schemeClr>
                </a:solidFill>
              </a:rPr>
              <a:t>đầu</a:t>
            </a:r>
            <a:endParaRPr lang="en-US" dirty="0">
              <a:solidFill>
                <a:schemeClr val="accent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698" y="1883832"/>
            <a:ext cx="4727944" cy="2363972"/>
          </a:xfrm>
          <a:prstGeom prst="rect">
            <a:avLst/>
          </a:prstGeom>
        </p:spPr>
      </p:pic>
    </p:spTree>
    <p:extLst>
      <p:ext uri="{BB962C8B-B14F-4D97-AF65-F5344CB8AC3E}">
        <p14:creationId xmlns:p14="http://schemas.microsoft.com/office/powerpoint/2010/main" val="279061591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312738"/>
            <a:ext cx="4174375" cy="992372"/>
          </a:xfrm>
        </p:spPr>
        <p:txBody>
          <a:bodyPr/>
          <a:lstStyle/>
          <a:p>
            <a:r>
              <a:rPr lang="vi-VN" dirty="0" smtClean="0">
                <a:solidFill>
                  <a:schemeClr val="accent2">
                    <a:lumMod val="75000"/>
                  </a:schemeClr>
                </a:solidFill>
              </a:rPr>
              <a:t>3. Sơ đồ DFD</a:t>
            </a:r>
            <a:endParaRPr lang="en-US" dirty="0">
              <a:solidFill>
                <a:schemeClr val="accent2">
                  <a:lumMod val="75000"/>
                </a:schemeClr>
              </a:solidFill>
            </a:endParaRPr>
          </a:p>
        </p:txBody>
      </p:sp>
      <p:sp>
        <p:nvSpPr>
          <p:cNvPr id="5" name="AutoShape 2" descr="Upload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Uploaded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585" y="703424"/>
            <a:ext cx="5604300" cy="5173674"/>
          </a:xfrm>
          <a:prstGeom prst="rect">
            <a:avLst/>
          </a:prstGeom>
        </p:spPr>
      </p:pic>
      <p:sp>
        <p:nvSpPr>
          <p:cNvPr id="8" name="TextBox 7"/>
          <p:cNvSpPr txBox="1"/>
          <p:nvPr/>
        </p:nvSpPr>
        <p:spPr>
          <a:xfrm>
            <a:off x="771525" y="1305110"/>
            <a:ext cx="4640060" cy="5232202"/>
          </a:xfrm>
          <a:prstGeom prst="rect">
            <a:avLst/>
          </a:prstGeom>
          <a:noFill/>
        </p:spPr>
        <p:txBody>
          <a:bodyPr wrap="square" rtlCol="0">
            <a:spAutoFit/>
          </a:bodyPr>
          <a:lstStyle/>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Homepage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Navigation bar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hướng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Từ</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truy</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cập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phần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của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web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qua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hướng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Navigation bar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hướng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Home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Dẫn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trở</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lại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Shop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Dẫn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đến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nơi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liệt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kê</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như</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Bánh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Cà</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phê</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hóa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About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Giới</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thiệu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về</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Search bar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Cho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phép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trên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web.</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Cart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Giỏ</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Cho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phép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xem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giỏ</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và</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tiến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toán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Login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Cho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phép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Shop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Categories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như</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Bánh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Cà</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phê</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hóa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Cart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Giỏ</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Checkout information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toán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để</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hoàn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tất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quá</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trình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mua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Login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Dashboard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Bảng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khiển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Sau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dẫn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đến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bảng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khiển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Dashboard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Bảng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khiển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Order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Đơn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đơn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Accounts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Tài</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khoản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tài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khoản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Product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About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Giới</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thiệu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về</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Change Password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Đổi</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mật</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khẩu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Cho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phép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đổi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mật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khẩu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Log out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xuất</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xuất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khỏi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List categories Product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sách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Từ</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hướng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xem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sách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endParaRPr lang="en-US" sz="2400" dirty="0"/>
          </a:p>
        </p:txBody>
      </p:sp>
    </p:spTree>
    <p:extLst>
      <p:ext uri="{BB962C8B-B14F-4D97-AF65-F5344CB8AC3E}">
        <p14:creationId xmlns:p14="http://schemas.microsoft.com/office/powerpoint/2010/main" val="121090887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4" y="502707"/>
            <a:ext cx="4067176" cy="897468"/>
          </a:xfrm>
        </p:spPr>
        <p:txBody>
          <a:bodyPr/>
          <a:lstStyle/>
          <a:p>
            <a:r>
              <a:rPr lang="vi-VN" dirty="0" smtClean="0">
                <a:solidFill>
                  <a:schemeClr val="accent2">
                    <a:lumMod val="75000"/>
                  </a:schemeClr>
                </a:solidFill>
              </a:rPr>
              <a:t>4.Lưu đồ quy trình</a:t>
            </a:r>
            <a:endParaRPr lang="en-US" dirty="0">
              <a:solidFill>
                <a:schemeClr val="accent2">
                  <a:lumMod val="7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404" y="1038225"/>
            <a:ext cx="5460353" cy="4314824"/>
          </a:xfrm>
          <a:prstGeom prst="rect">
            <a:avLst/>
          </a:prstGeom>
        </p:spPr>
      </p:pic>
      <p:sp>
        <p:nvSpPr>
          <p:cNvPr id="7" name="Rectangle 1"/>
          <p:cNvSpPr>
            <a:spLocks noGrp="1" noChangeArrowheads="1"/>
          </p:cNvSpPr>
          <p:nvPr>
            <p:ph type="body" sz="half" idx="2"/>
          </p:nvPr>
        </p:nvSpPr>
        <p:spPr bwMode="auto">
          <a:xfrm>
            <a:off x="771525" y="2113403"/>
            <a:ext cx="64484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User</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Là</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điểm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bắt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đầu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của</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trình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thực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hiện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nhiều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hành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động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khác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nhau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Read, Purchasing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đọc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mua</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Tùy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thuộc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lựa</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chọn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chuyển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đến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bước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tiếp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theo.</a:t>
            </a:r>
            <a:endPar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Product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xem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về</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này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một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cơ</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sở</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dữ</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liệu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About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đọc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về</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doanh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nghiệp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(About).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này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cũng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Contact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với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doanh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nghiệp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qua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(Contact).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Dữ</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liệu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này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cũng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Search bar</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qua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(Search bar).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Quá</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trình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kết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cũng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Cart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thêm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giỏ</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(Cart).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Dữ</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liệu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này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nhật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Login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(Login).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Sau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quyền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truy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của</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chức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năng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khác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cũng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766192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711728"/>
            <a:ext cx="4038600" cy="1059921"/>
          </a:xfrm>
        </p:spPr>
        <p:txBody>
          <a:bodyPr>
            <a:normAutofit/>
          </a:bodyPr>
          <a:lstStyle/>
          <a:p>
            <a:r>
              <a:rPr lang="vi-VN" dirty="0" smtClean="0">
                <a:solidFill>
                  <a:schemeClr val="accent2">
                    <a:lumMod val="75000"/>
                  </a:schemeClr>
                </a:solidFill>
              </a:rPr>
              <a:t>5. Sơ đồ MÔ HÌNH QUAN HỆ ERD </a:t>
            </a:r>
            <a:endParaRPr lang="en-US"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182" y="1660788"/>
            <a:ext cx="7537696" cy="4701912"/>
          </a:xfrm>
          <a:prstGeom prst="rect">
            <a:avLst/>
          </a:prstGeom>
        </p:spPr>
      </p:pic>
      <p:sp>
        <p:nvSpPr>
          <p:cNvPr id="6" name="Rectangle 1"/>
          <p:cNvSpPr>
            <a:spLocks noGrp="1" noChangeArrowheads="1"/>
          </p:cNvSpPr>
          <p:nvPr>
            <p:ph type="body" sz="half" idx="2"/>
          </p:nvPr>
        </p:nvSpPr>
        <p:spPr bwMode="auto">
          <a:xfrm>
            <a:off x="703204" y="1839474"/>
            <a:ext cx="329565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vi-VN" sz="1000" b="1" dirty="0" smtClean="0">
                <a:solidFill>
                  <a:schemeClr val="accent2">
                    <a:lumMod val="75000"/>
                  </a:schemeClr>
                </a:solidFill>
              </a:rPr>
              <a:t>	1.Products</a:t>
            </a:r>
            <a:r>
              <a:rPr lang="vi-VN" sz="1000" dirty="0" smtClean="0">
                <a:solidFill>
                  <a:schemeClr val="accent2">
                    <a:lumMod val="75000"/>
                  </a:schemeClr>
                </a:solidFill>
              </a:rPr>
              <a:t> </a:t>
            </a:r>
            <a:r>
              <a:rPr lang="vi-VN" sz="1000" dirty="0">
                <a:solidFill>
                  <a:schemeClr val="accent2">
                    <a:lumMod val="75000"/>
                  </a:schemeClr>
                </a:solidFill>
              </a:rPr>
              <a:t>(Sản phẩm):</a:t>
            </a:r>
          </a:p>
          <a:p>
            <a:pPr algn="l"/>
            <a:r>
              <a:rPr lang="vi-VN" sz="1000" b="1" dirty="0">
                <a:solidFill>
                  <a:schemeClr val="accent2">
                    <a:lumMod val="75000"/>
                  </a:schemeClr>
                </a:solidFill>
              </a:rPr>
              <a:t>ProductID</a:t>
            </a:r>
            <a:r>
              <a:rPr lang="vi-VN" sz="1000" dirty="0">
                <a:solidFill>
                  <a:schemeClr val="accent2">
                    <a:lumMod val="75000"/>
                  </a:schemeClr>
                </a:solidFill>
              </a:rPr>
              <a:t>: Mã định danh sản phẩm (Primary Key).</a:t>
            </a:r>
          </a:p>
          <a:p>
            <a:pPr algn="l"/>
            <a:r>
              <a:rPr lang="vi-VN" sz="1000" b="1" dirty="0">
                <a:solidFill>
                  <a:schemeClr val="accent2">
                    <a:lumMod val="75000"/>
                  </a:schemeClr>
                </a:solidFill>
              </a:rPr>
              <a:t>Name</a:t>
            </a:r>
            <a:r>
              <a:rPr lang="vi-VN" sz="1000" dirty="0">
                <a:solidFill>
                  <a:schemeClr val="accent2">
                    <a:lumMod val="75000"/>
                  </a:schemeClr>
                </a:solidFill>
              </a:rPr>
              <a:t>: Tên sản phẩm.</a:t>
            </a:r>
          </a:p>
          <a:p>
            <a:pPr algn="l"/>
            <a:r>
              <a:rPr lang="vi-VN" sz="1000" b="1" dirty="0">
                <a:solidFill>
                  <a:schemeClr val="accent2">
                    <a:lumMod val="75000"/>
                  </a:schemeClr>
                </a:solidFill>
              </a:rPr>
              <a:t>Description</a:t>
            </a:r>
            <a:r>
              <a:rPr lang="vi-VN" sz="1000" dirty="0">
                <a:solidFill>
                  <a:schemeClr val="accent2">
                    <a:lumMod val="75000"/>
                  </a:schemeClr>
                </a:solidFill>
              </a:rPr>
              <a:t>: Mô tả sản phẩm.</a:t>
            </a:r>
          </a:p>
          <a:p>
            <a:pPr algn="l"/>
            <a:r>
              <a:rPr lang="vi-VN" sz="1000" b="1" dirty="0">
                <a:solidFill>
                  <a:schemeClr val="accent2">
                    <a:lumMod val="75000"/>
                  </a:schemeClr>
                </a:solidFill>
              </a:rPr>
              <a:t>Price</a:t>
            </a:r>
            <a:r>
              <a:rPr lang="vi-VN" sz="1000" dirty="0">
                <a:solidFill>
                  <a:schemeClr val="accent2">
                    <a:lumMod val="75000"/>
                  </a:schemeClr>
                </a:solidFill>
              </a:rPr>
              <a:t>: Giá sản phẩm.</a:t>
            </a:r>
          </a:p>
          <a:p>
            <a:pPr algn="l"/>
            <a:r>
              <a:rPr lang="vi-VN" sz="1000" b="1" dirty="0">
                <a:solidFill>
                  <a:schemeClr val="accent2">
                    <a:lumMod val="75000"/>
                  </a:schemeClr>
                </a:solidFill>
              </a:rPr>
              <a:t>Category</a:t>
            </a:r>
            <a:r>
              <a:rPr lang="vi-VN" sz="1000" dirty="0">
                <a:solidFill>
                  <a:schemeClr val="accent2">
                    <a:lumMod val="75000"/>
                  </a:schemeClr>
                </a:solidFill>
              </a:rPr>
              <a:t>: Loại sản phẩm (Cake, Coffee, Cookie, OtherDrink).</a:t>
            </a:r>
          </a:p>
          <a:p>
            <a:pPr algn="l"/>
            <a:r>
              <a:rPr lang="vi-VN" sz="1000" b="1" dirty="0">
                <a:solidFill>
                  <a:schemeClr val="accent2">
                    <a:lumMod val="75000"/>
                  </a:schemeClr>
                </a:solidFill>
              </a:rPr>
              <a:t>Ingredients</a:t>
            </a:r>
            <a:r>
              <a:rPr lang="vi-VN" sz="1000" dirty="0">
                <a:solidFill>
                  <a:schemeClr val="accent2">
                    <a:lumMod val="75000"/>
                  </a:schemeClr>
                </a:solidFill>
              </a:rPr>
              <a:t>: Thành phần sản phẩm.</a:t>
            </a:r>
          </a:p>
          <a:p>
            <a:pPr algn="l"/>
            <a:r>
              <a:rPr lang="vi-VN" sz="1000" b="1" dirty="0">
                <a:solidFill>
                  <a:schemeClr val="accent2">
                    <a:lumMod val="75000"/>
                  </a:schemeClr>
                </a:solidFill>
              </a:rPr>
              <a:t>Stock</a:t>
            </a:r>
            <a:r>
              <a:rPr lang="vi-VN" sz="1000" dirty="0">
                <a:solidFill>
                  <a:schemeClr val="accent2">
                    <a:lumMod val="75000"/>
                  </a:schemeClr>
                </a:solidFill>
              </a:rPr>
              <a:t>: Số lượng trong kho.</a:t>
            </a:r>
          </a:p>
          <a:p>
            <a:pPr algn="l"/>
            <a:r>
              <a:rPr lang="vi-VN" sz="1000" b="1" dirty="0">
                <a:solidFill>
                  <a:schemeClr val="accent2">
                    <a:lumMod val="75000"/>
                  </a:schemeClr>
                </a:solidFill>
              </a:rPr>
              <a:t>CreatedAt</a:t>
            </a:r>
            <a:r>
              <a:rPr lang="vi-VN" sz="1000" dirty="0">
                <a:solidFill>
                  <a:schemeClr val="accent2">
                    <a:lumMod val="75000"/>
                  </a:schemeClr>
                </a:solidFill>
              </a:rPr>
              <a:t>: Thời gian sản phẩm được tạo.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703204" y="4512083"/>
            <a:ext cx="4038601" cy="1138773"/>
          </a:xfrm>
          <a:prstGeom prst="rect">
            <a:avLst/>
          </a:prstGeom>
          <a:noFill/>
        </p:spPr>
        <p:txBody>
          <a:bodyPr wrap="square" rtlCol="0">
            <a:spAutoFit/>
          </a:bodyPr>
          <a:lstStyle/>
          <a:p>
            <a:r>
              <a:rPr lang="vi-VN" sz="1000" b="1" dirty="0">
                <a:solidFill>
                  <a:schemeClr val="accent2">
                    <a:lumMod val="75000"/>
                  </a:schemeClr>
                </a:solidFill>
              </a:rPr>
              <a:t>	</a:t>
            </a:r>
            <a:r>
              <a:rPr lang="vi-VN" sz="1000" b="1" dirty="0" smtClean="0">
                <a:solidFill>
                  <a:schemeClr val="accent2">
                    <a:lumMod val="75000"/>
                  </a:schemeClr>
                </a:solidFill>
              </a:rPr>
              <a:t>2.Cakes, Coffees, Cookies, OtherDrinks</a:t>
            </a:r>
            <a:r>
              <a:rPr lang="vi-VN" sz="1000" dirty="0" smtClean="0">
                <a:solidFill>
                  <a:schemeClr val="accent2">
                    <a:lumMod val="75000"/>
                  </a:schemeClr>
                </a:solidFill>
              </a:rPr>
              <a:t> (Các loại sản phẩm cụ thể):</a:t>
            </a:r>
          </a:p>
          <a:p>
            <a:r>
              <a:rPr lang="vi-VN" sz="1000" dirty="0" smtClean="0">
                <a:solidFill>
                  <a:schemeClr val="accent2">
                    <a:lumMod val="75000"/>
                  </a:schemeClr>
                </a:solidFill>
              </a:rPr>
              <a:t>Mỗi bảng liên kết với bảng </a:t>
            </a:r>
            <a:r>
              <a:rPr lang="vi-VN" sz="1000" b="1" dirty="0" smtClean="0">
                <a:solidFill>
                  <a:schemeClr val="accent2">
                    <a:lumMod val="75000"/>
                  </a:schemeClr>
                </a:solidFill>
              </a:rPr>
              <a:t>Products</a:t>
            </a:r>
            <a:r>
              <a:rPr lang="vi-VN" sz="1000" dirty="0" smtClean="0">
                <a:solidFill>
                  <a:schemeClr val="accent2">
                    <a:lumMod val="75000"/>
                  </a:schemeClr>
                </a:solidFill>
              </a:rPr>
              <a:t> qua </a:t>
            </a:r>
            <a:r>
              <a:rPr lang="vi-VN" sz="1000" b="1" dirty="0" smtClean="0">
                <a:solidFill>
                  <a:schemeClr val="accent2">
                    <a:lumMod val="75000"/>
                  </a:schemeClr>
                </a:solidFill>
              </a:rPr>
              <a:t>ProductID</a:t>
            </a:r>
            <a:r>
              <a:rPr lang="vi-VN" sz="1000" dirty="0" smtClean="0">
                <a:solidFill>
                  <a:schemeClr val="accent2">
                    <a:lumMod val="75000"/>
                  </a:schemeClr>
                </a:solidFill>
              </a:rPr>
              <a:t>.</a:t>
            </a:r>
          </a:p>
          <a:p>
            <a:r>
              <a:rPr lang="vi-VN" sz="1000" dirty="0" smtClean="0">
                <a:solidFill>
                  <a:schemeClr val="accent2">
                    <a:lumMod val="75000"/>
                  </a:schemeClr>
                </a:solidFill>
              </a:rPr>
              <a:t>Mỗi bảng có các thuộc tính riêng như </a:t>
            </a:r>
            <a:r>
              <a:rPr lang="vi-VN" sz="1000" b="1" dirty="0" smtClean="0">
                <a:solidFill>
                  <a:schemeClr val="accent2">
                    <a:lumMod val="75000"/>
                  </a:schemeClr>
                </a:solidFill>
              </a:rPr>
              <a:t>Description</a:t>
            </a:r>
            <a:r>
              <a:rPr lang="vi-VN" sz="1000" dirty="0" smtClean="0">
                <a:solidFill>
                  <a:schemeClr val="accent2">
                    <a:lumMod val="75000"/>
                  </a:schemeClr>
                </a:solidFill>
              </a:rPr>
              <a:t>, </a:t>
            </a:r>
            <a:r>
              <a:rPr lang="vi-VN" sz="1000" b="1" dirty="0" smtClean="0">
                <a:solidFill>
                  <a:schemeClr val="accent2">
                    <a:lumMod val="75000"/>
                  </a:schemeClr>
                </a:solidFill>
              </a:rPr>
              <a:t>Ingredients</a:t>
            </a:r>
            <a:r>
              <a:rPr lang="vi-VN" sz="1000" dirty="0" smtClean="0">
                <a:solidFill>
                  <a:schemeClr val="accent2">
                    <a:lumMod val="75000"/>
                  </a:schemeClr>
                </a:solidFill>
              </a:rPr>
              <a:t>, </a:t>
            </a:r>
            <a:r>
              <a:rPr lang="vi-VN" sz="1000" b="1" dirty="0" smtClean="0">
                <a:solidFill>
                  <a:schemeClr val="accent2">
                    <a:lumMod val="75000"/>
                  </a:schemeClr>
                </a:solidFill>
              </a:rPr>
              <a:t>Price</a:t>
            </a:r>
            <a:r>
              <a:rPr lang="vi-VN" sz="1000" dirty="0" smtClean="0">
                <a:solidFill>
                  <a:schemeClr val="accent2">
                    <a:lumMod val="75000"/>
                  </a:schemeClr>
                </a:solidFill>
              </a:rPr>
              <a:t>, </a:t>
            </a:r>
            <a:r>
              <a:rPr lang="vi-VN" sz="1000" b="1" dirty="0" smtClean="0">
                <a:solidFill>
                  <a:schemeClr val="accent2">
                    <a:lumMod val="75000"/>
                  </a:schemeClr>
                </a:solidFill>
              </a:rPr>
              <a:t>Stock</a:t>
            </a:r>
            <a:r>
              <a:rPr lang="vi-VN" sz="1000" dirty="0" smtClean="0">
                <a:solidFill>
                  <a:schemeClr val="accent2">
                    <a:lumMod val="75000"/>
                  </a:schemeClr>
                </a:solidFill>
              </a:rPr>
              <a:t>, </a:t>
            </a:r>
            <a:r>
              <a:rPr lang="vi-VN" sz="1000" b="1" dirty="0" smtClean="0">
                <a:solidFill>
                  <a:schemeClr val="accent2">
                    <a:lumMod val="75000"/>
                  </a:schemeClr>
                </a:solidFill>
              </a:rPr>
              <a:t>CreatedAt</a:t>
            </a:r>
            <a:r>
              <a:rPr lang="vi-VN" sz="1000" dirty="0" smtClean="0">
                <a:solidFill>
                  <a:schemeClr val="accent2">
                    <a:lumMod val="75000"/>
                  </a:schemeClr>
                </a:solidFill>
              </a:rPr>
              <a:t>.</a:t>
            </a:r>
          </a:p>
          <a:p>
            <a:endParaRPr lang="en-US" dirty="0"/>
          </a:p>
        </p:txBody>
      </p:sp>
    </p:spTree>
    <p:extLst>
      <p:ext uri="{BB962C8B-B14F-4D97-AF65-F5344CB8AC3E}">
        <p14:creationId xmlns:p14="http://schemas.microsoft.com/office/powerpoint/2010/main" val="38822197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85</TotalTime>
  <Words>1201</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.VnBlack</vt:lpstr>
      <vt:lpstr>.VnMonotype corsiva</vt:lpstr>
      <vt:lpstr>Arial</vt:lpstr>
      <vt:lpstr>Cascadia Code</vt:lpstr>
      <vt:lpstr>Century</vt:lpstr>
      <vt:lpstr>Garamond</vt:lpstr>
      <vt:lpstr>Times New Roman</vt:lpstr>
      <vt:lpstr>Organic</vt:lpstr>
      <vt:lpstr> Bakerz Bite   group 6</vt:lpstr>
      <vt:lpstr>NỘI DUNG</vt:lpstr>
      <vt:lpstr>1. Giới Thiệu</vt:lpstr>
      <vt:lpstr>2.Công Nghệ Đã Sử Dụng</vt:lpstr>
      <vt:lpstr>React JS </vt:lpstr>
      <vt:lpstr>PHP</vt:lpstr>
      <vt:lpstr>3. Sơ đồ DFD</vt:lpstr>
      <vt:lpstr>4.Lưu đồ quy trình</vt:lpstr>
      <vt:lpstr>5. Sơ đồ MÔ HÌNH QUAN HỆ ERD </vt:lpstr>
      <vt:lpstr>PowerPoint Presentation</vt:lpstr>
      <vt:lpstr>        5.Users (Người dùng hệ thống): UserID: Mã định danh người dùng (Primary Key). Username: Tên đăng nhập. Password: Mật khẩu. RoleID: Mã định danh vai trò người dùng. CreatedAt: Thời gian tạo tài khoản.          6.Roles (Vai trò người dùng): RoleID: Mã định danh vai trò (Primary Key). RoleName: Tên vai trò. Description: Mô tả vai trò. </vt:lpstr>
      <vt:lpstr>THANK  YOU  VERY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9</cp:revision>
  <dcterms:created xsi:type="dcterms:W3CDTF">2024-08-09T12:17:06Z</dcterms:created>
  <dcterms:modified xsi:type="dcterms:W3CDTF">2024-08-09T13:42:58Z</dcterms:modified>
</cp:coreProperties>
</file>