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0" r:id="rId4"/>
    <p:sldId id="268" r:id="rId5"/>
    <p:sldId id="303" r:id="rId6"/>
    <p:sldId id="305" r:id="rId7"/>
    <p:sldId id="327" r:id="rId8"/>
    <p:sldId id="328" r:id="rId9"/>
    <p:sldId id="263" r:id="rId10"/>
    <p:sldId id="271" r:id="rId11"/>
    <p:sldId id="325" r:id="rId12"/>
    <p:sldId id="331" r:id="rId13"/>
    <p:sldId id="326" r:id="rId14"/>
    <p:sldId id="332" r:id="rId15"/>
    <p:sldId id="262" r:id="rId16"/>
    <p:sldId id="270" r:id="rId17"/>
    <p:sldId id="322" r:id="rId18"/>
    <p:sldId id="323" r:id="rId19"/>
    <p:sldId id="329" r:id="rId20"/>
    <p:sldId id="330" r:id="rId21"/>
    <p:sldId id="324" r:id="rId22"/>
    <p:sldId id="264" r:id="rId23"/>
    <p:sldId id="276" r:id="rId24"/>
    <p:sldId id="277" r:id="rId25"/>
    <p:sldId id="278" r:id="rId26"/>
    <p:sldId id="279" r:id="rId27"/>
    <p:sldId id="280" r:id="rId28"/>
    <p:sldId id="281" r:id="rId29"/>
    <p:sldId id="282" r:id="rId30"/>
    <p:sldId id="283" r:id="rId31"/>
    <p:sldId id="284" r:id="rId32"/>
    <p:sldId id="265" r:id="rId33"/>
    <p:sldId id="286" r:id="rId34"/>
    <p:sldId id="287" r:id="rId35"/>
    <p:sldId id="288" r:id="rId36"/>
    <p:sldId id="289" r:id="rId37"/>
    <p:sldId id="290" r:id="rId38"/>
    <p:sldId id="291" r:id="rId39"/>
    <p:sldId id="292" r:id="rId40"/>
    <p:sldId id="293" r:id="rId41"/>
    <p:sldId id="334" r:id="rId42"/>
    <p:sldId id="33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05568"/>
    <a:srgbClr val="D6A633"/>
    <a:srgbClr val="01C9CB"/>
    <a:srgbClr val="29675C"/>
    <a:srgbClr val="1A6893"/>
    <a:srgbClr val="547287"/>
    <a:srgbClr val="574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69" d="100"/>
          <a:sy n="69" d="100"/>
        </p:scale>
        <p:origin x="21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37C8F7-E790-4C20-BCAF-3AB4A0B2E7D2}" type="datetime1">
              <a:rPr lang="en-US" smtClean="0"/>
              <a:t>5/16/2023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CBBA0B-83B5-44F6-BC56-3E2B3FE158C0}" type="slidenum">
              <a:rPr lang="en-US" smtClean="0"/>
              <a:t>‹#›</a:t>
            </a:fld>
            <a:endParaRPr lang="en-US"/>
          </a:p>
        </p:txBody>
      </p:sp>
    </p:spTree>
    <p:extLst>
      <p:ext uri="{BB962C8B-B14F-4D97-AF65-F5344CB8AC3E}">
        <p14:creationId xmlns:p14="http://schemas.microsoft.com/office/powerpoint/2010/main" val="1811653170"/>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1FF3-E850-4776-9277-497006577513}" type="datetime1">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6FE8-B416-4C90-ACE1-8BF593EDB516}" type="slidenum">
              <a:rPr lang="en-US" smtClean="0"/>
              <a:t>‹#›</a:t>
            </a:fld>
            <a:endParaRPr lang="en-US"/>
          </a:p>
        </p:txBody>
      </p:sp>
    </p:spTree>
    <p:extLst>
      <p:ext uri="{BB962C8B-B14F-4D97-AF65-F5344CB8AC3E}">
        <p14:creationId xmlns:p14="http://schemas.microsoft.com/office/powerpoint/2010/main" val="236854405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1</a:t>
            </a:fld>
            <a:endParaRPr lang="en-US"/>
          </a:p>
        </p:txBody>
      </p:sp>
      <p:sp>
        <p:nvSpPr>
          <p:cNvPr id="5" name="Date Placeholder 4"/>
          <p:cNvSpPr>
            <a:spLocks noGrp="1"/>
          </p:cNvSpPr>
          <p:nvPr>
            <p:ph type="dt" idx="11"/>
          </p:nvPr>
        </p:nvSpPr>
        <p:spPr/>
        <p:txBody>
          <a:bodyPr/>
          <a:lstStyle/>
          <a:p>
            <a:fld id="{E4C81D7D-B449-445B-A734-BBEC436F9585}" type="datetime1">
              <a:rPr lang="en-US" smtClean="0"/>
              <a:t>5/16/2023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08256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20</a:t>
            </a:fld>
            <a:endParaRPr lang="en-US"/>
          </a:p>
        </p:txBody>
      </p:sp>
    </p:spTree>
    <p:extLst>
      <p:ext uri="{BB962C8B-B14F-4D97-AF65-F5344CB8AC3E}">
        <p14:creationId xmlns:p14="http://schemas.microsoft.com/office/powerpoint/2010/main" val="260694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1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1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5/15/2023</a:t>
            </a:r>
            <a:endParaRPr/>
          </a:p>
        </p:txBody>
      </p:sp>
      <p:sp>
        <p:nvSpPr>
          <p:cNvPr id="531" name="Google Shape;5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2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2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557" name="Google Shape;5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2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2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582" name="Google Shape;58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44bb5b1f2c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g244bb5b1f2c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g244bb5b1f2c_0_17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g244bb5b1f2c_0_17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08" name="Google Shape;608;g244bb5b1f2c_0_1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44bb5b1f2c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g244bb5b1f2c_0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g244bb5b1f2c_0_9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g244bb5b1f2c_0_9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33" name="Google Shape;633;g244bb5b1f2c_0_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44bb5b1f2c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244bb5b1f2c_0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g244bb5b1f2c_0_11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g244bb5b1f2c_0_11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58" name="Google Shape;658;g244bb5b1f2c_0_1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44bb5b1f2c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0" name="Google Shape;680;g244bb5b1f2c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244bb5b1f2c_0_14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g244bb5b1f2c_0_14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83" name="Google Shape;683;g244bb5b1f2c_0_1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44bb5b1f2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g244bb5b1f2c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244bb5b1f2c_0_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g244bb5b1f2c_0_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709" name="Google Shape;709;g244bb5b1f2c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44bb5b1f2c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g244bb5b1f2c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244bb5b1f2c_0_7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g244bb5b1f2c_0_7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734" name="Google Shape;734;g244bb5b1f2c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B6A8788-4F4C-4AD1-9918-AE87DC8C11FE}" type="datetime1">
              <a:rPr lang="en-US" smtClean="0"/>
              <a:t>5/16/2023</a:t>
            </a:fld>
            <a:endParaRPr lang="en-US"/>
          </a:p>
        </p:txBody>
      </p:sp>
      <p:sp>
        <p:nvSpPr>
          <p:cNvPr id="6" name="Slide Number Placeholder 5"/>
          <p:cNvSpPr>
            <a:spLocks noGrp="1"/>
          </p:cNvSpPr>
          <p:nvPr>
            <p:ph type="sldNum" sz="quarter" idx="12"/>
          </p:nvPr>
        </p:nvSpPr>
        <p:spPr/>
        <p:txBody>
          <a:bodyPr/>
          <a:lstStyle/>
          <a:p>
            <a:fld id="{5AF46FE8-B416-4C90-ACE1-8BF593EDB516}" type="slidenum">
              <a:rPr lang="en-US" smtClean="0"/>
              <a:t>2</a:t>
            </a:fld>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829708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4bb5b1f2c_2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244bb5b1f2c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44bb5b1f2c_2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g244bb5b1f2c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4" name="Google Shape;89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44bb5b1f2c_2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1" name="Google Shape;921;g244bb5b1f2c_2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50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57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4</a:t>
            </a:fld>
            <a:endParaRPr lang="en-US"/>
          </a:p>
        </p:txBody>
      </p:sp>
      <p:sp>
        <p:nvSpPr>
          <p:cNvPr id="5" name="Date Placeholder 4"/>
          <p:cNvSpPr>
            <a:spLocks noGrp="1"/>
          </p:cNvSpPr>
          <p:nvPr>
            <p:ph type="dt" idx="11"/>
          </p:nvPr>
        </p:nvSpPr>
        <p:spPr/>
        <p:txBody>
          <a:bodyPr/>
          <a:lstStyle/>
          <a:p>
            <a:fld id="{F72A210B-D73F-4757-8810-F2621D3CC6E1}" type="datetime1">
              <a:rPr lang="en-US" smtClean="0"/>
              <a:t>5/16/2023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6140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6</a:t>
            </a:fld>
            <a:endParaRPr lang="en-US"/>
          </a:p>
        </p:txBody>
      </p:sp>
    </p:spTree>
    <p:extLst>
      <p:ext uri="{BB962C8B-B14F-4D97-AF65-F5344CB8AC3E}">
        <p14:creationId xmlns:p14="http://schemas.microsoft.com/office/powerpoint/2010/main" val="22962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7</a:t>
            </a:fld>
            <a:endParaRPr lang="en-US"/>
          </a:p>
        </p:txBody>
      </p:sp>
    </p:spTree>
    <p:extLst>
      <p:ext uri="{BB962C8B-B14F-4D97-AF65-F5344CB8AC3E}">
        <p14:creationId xmlns:p14="http://schemas.microsoft.com/office/powerpoint/2010/main" val="398349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8</a:t>
            </a:fld>
            <a:endParaRPr lang="en-US"/>
          </a:p>
        </p:txBody>
      </p:sp>
    </p:spTree>
    <p:extLst>
      <p:ext uri="{BB962C8B-B14F-4D97-AF65-F5344CB8AC3E}">
        <p14:creationId xmlns:p14="http://schemas.microsoft.com/office/powerpoint/2010/main" val="199880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thực tế, các bài toán phân lớp thường có rất nhiều lớp (multi-class), các bộ phân lớp nhị phân (binary classifiers) mặc dù có thể áp dụng cho các bài toán multi-class, chúng vẫn có những hạn chế nhất định. Với bộ phân lớp nhị phân, kỹ thuật được sử dụng nhiều nhất one-vs-rest có một hạn chế về tổng các xác suất (tổng các xác suất có thể khác 1). Hồi quy Softmax là phương pháp tổng quát của hồi quy Logistic, có thể khắc phục được hạn chế nêu trên, cũng được sử dụng rộng rãi như một phương pháp phân lớp.</a:t>
            </a:r>
          </a:p>
          <a:p>
            <a:r>
              <a:rPr lang="vi-VN"/>
              <a:t>Ví dụ: để phân biệt 1 bức ảnh đầu vào là chó, mèo hay chuột, Softmax sẽ đảm bảo được tổng xác suất để bức ảnh là chó, mèo hay chuột là 1.</a:t>
            </a:r>
          </a:p>
          <a:p>
            <a:r>
              <a:rPr lang="vi-VN"/>
              <a:t>Hồi quy Softmax phù hợp với bài toán đặt ra ở mục I</a:t>
            </a: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16</a:t>
            </a:fld>
            <a:endParaRPr lang="en-US"/>
          </a:p>
        </p:txBody>
      </p:sp>
    </p:spTree>
    <p:extLst>
      <p:ext uri="{BB962C8B-B14F-4D97-AF65-F5344CB8AC3E}">
        <p14:creationId xmlns:p14="http://schemas.microsoft.com/office/powerpoint/2010/main" val="628441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18</a:t>
            </a:fld>
            <a:endParaRPr lang="en-US"/>
          </a:p>
        </p:txBody>
      </p:sp>
    </p:spTree>
    <p:extLst>
      <p:ext uri="{BB962C8B-B14F-4D97-AF65-F5344CB8AC3E}">
        <p14:creationId xmlns:p14="http://schemas.microsoft.com/office/powerpoint/2010/main" val="143992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5/16/2023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19</a:t>
            </a:fld>
            <a:endParaRPr lang="en-US"/>
          </a:p>
        </p:txBody>
      </p:sp>
    </p:spTree>
    <p:extLst>
      <p:ext uri="{BB962C8B-B14F-4D97-AF65-F5344CB8AC3E}">
        <p14:creationId xmlns:p14="http://schemas.microsoft.com/office/powerpoint/2010/main" val="328733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58486A-8001-4F7F-B344-3E44B713B6B1}" type="datetime1">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94733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9738C0-E582-4100-B5F0-B2A70E0E1BB8}" type="datetime1">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8949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42F58-6F64-47D8-8550-86230EA2D748}" type="datetime1">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95203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1CB9D-A218-4697-B042-5706855A523D}" type="datetime1">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75525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6C6C8-BB8A-4EBD-AC36-AB496998CB60}" type="datetime1">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83689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E5C600-C9A2-4441-B79C-D8B3B6058F59}" type="datetime1">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7798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42653-A25B-4FE1-8C74-DFF8D819EBEB}" type="datetime1">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1272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E155D-F71A-404B-A851-8BFDB2CB217D}" type="datetime1">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171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0C1A-3960-4BE2-9883-E66239D679BC}" type="datetime1">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66380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0577F-AD69-410E-9837-4496AD9218E6}" type="datetime1">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3392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67C8E-B927-40F7-AC87-2D6BE3782386}" type="datetime1">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9386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E201B-7ACC-4DE8-AE64-B400B4C493A7}" type="datetime1">
              <a:rPr lang="en-US" smtClean="0"/>
              <a:t>5/16/2023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1AF08-227C-4926-93CA-204ED14D83C5}" type="slidenum">
              <a:rPr lang="en-US" smtClean="0"/>
              <a:t>‹#›</a:t>
            </a:fld>
            <a:endParaRPr lang="en-US"/>
          </a:p>
        </p:txBody>
      </p:sp>
    </p:spTree>
    <p:extLst>
      <p:ext uri="{BB962C8B-B14F-4D97-AF65-F5344CB8AC3E}">
        <p14:creationId xmlns:p14="http://schemas.microsoft.com/office/powerpoint/2010/main" val="394138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0.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www.kaggle.com/datasets/zalando-research/fashionmnist?resource=download&amp;select=fashion-mnist_test.cs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kaggle.com/datasets/zalando-research/fashionmnist?resource=download&amp;select=fashion-mnist_test.csv"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069" y="3126544"/>
            <a:ext cx="604913" cy="604913"/>
          </a:xfrm>
          <a:prstGeom prst="rect">
            <a:avLst/>
          </a:prstGeom>
        </p:spPr>
      </p:pic>
      <p:sp>
        <p:nvSpPr>
          <p:cNvPr id="5" name="TextBox 4"/>
          <p:cNvSpPr txBox="1"/>
          <p:nvPr/>
        </p:nvSpPr>
        <p:spPr>
          <a:xfrm>
            <a:off x="5438087" y="2890391"/>
            <a:ext cx="2123109" cy="1077218"/>
          </a:xfrm>
          <a:prstGeom prst="rect">
            <a:avLst/>
          </a:prstGeom>
          <a:noFill/>
        </p:spPr>
        <p:txBody>
          <a:bodyPr wrap="square" rtlCol="0">
            <a:spAutoFit/>
          </a:bodyPr>
          <a:lstStyle/>
          <a:p>
            <a:r>
              <a:rPr lang="en-US" sz="3200">
                <a:solidFill>
                  <a:srgbClr val="797979"/>
                </a:solidFill>
                <a:latin typeface="Lato light"/>
              </a:rPr>
              <a:t>BÁO CÁO CUỐI KÌ</a:t>
            </a:r>
            <a:endParaRPr lang="en-US" sz="3200" dirty="0">
              <a:solidFill>
                <a:srgbClr val="797979"/>
              </a:solidFill>
              <a:latin typeface="Lato light"/>
            </a:endParaRPr>
          </a:p>
        </p:txBody>
      </p:sp>
      <p:grpSp>
        <p:nvGrpSpPr>
          <p:cNvPr id="24" name="Group 23"/>
          <p:cNvGrpSpPr/>
          <p:nvPr/>
        </p:nvGrpSpPr>
        <p:grpSpPr>
          <a:xfrm>
            <a:off x="4532963" y="2987594"/>
            <a:ext cx="905125" cy="88281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5" name="Slide Number Placeholder 24"/>
          <p:cNvSpPr>
            <a:spLocks noGrp="1"/>
          </p:cNvSpPr>
          <p:nvPr>
            <p:ph type="sldNum" sz="quarter" idx="12"/>
          </p:nvPr>
        </p:nvSpPr>
        <p:spPr/>
        <p:txBody>
          <a:bodyPr/>
          <a:lstStyle/>
          <a:p>
            <a:fld id="{9FF1AF08-227C-4926-93CA-204ED14D83C5}" type="slidenum">
              <a:rPr lang="en-US" smtClean="0"/>
              <a:t>1</a:t>
            </a:fld>
            <a:endParaRPr lang="en-US"/>
          </a:p>
        </p:txBody>
      </p:sp>
      <p:sp>
        <p:nvSpPr>
          <p:cNvPr id="26" name="Date Placeholder 25"/>
          <p:cNvSpPr>
            <a:spLocks noGrp="1"/>
          </p:cNvSpPr>
          <p:nvPr>
            <p:ph type="dt" sz="half" idx="10"/>
          </p:nvPr>
        </p:nvSpPr>
        <p:spPr/>
        <p:txBody>
          <a:bodyPr/>
          <a:lstStyle/>
          <a:p>
            <a:fld id="{7B7F8735-13FE-432A-9ECB-A34FD00DC3F3}" type="datetime1">
              <a:rPr lang="en-US" smtClean="0"/>
              <a:t>5/16/2023</a:t>
            </a:fld>
            <a:endParaRPr lang="en-US"/>
          </a:p>
        </p:txBody>
      </p:sp>
    </p:spTree>
    <p:extLst>
      <p:ext uri="{BB962C8B-B14F-4D97-AF65-F5344CB8AC3E}">
        <p14:creationId xmlns:p14="http://schemas.microsoft.com/office/powerpoint/2010/main" val="38172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ppt_w</p:attrName>
                                        </p:attrNameLst>
                                      </p:cBhvr>
                                      <p:tavLst>
                                        <p:tav tm="0" fmla="#ppt_w*sin(2.5*pi*$)">
                                          <p:val>
                                            <p:fltVal val="0"/>
                                          </p:val>
                                        </p:tav>
                                        <p:tav tm="100000">
                                          <p:val>
                                            <p:fltVal val="1"/>
                                          </p:val>
                                        </p:tav>
                                      </p:tavLst>
                                    </p:anim>
                                    <p:anim calcmode="lin" valueType="num">
                                      <p:cBhvr>
                                        <p:cTn id="9" dur="1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10</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Nhắc</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lại</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về</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Gradient Descent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028" name="Picture 4">
            <a:extLst>
              <a:ext uri="{FF2B5EF4-FFF2-40B4-BE49-F238E27FC236}">
                <a16:creationId xmlns:a16="http://schemas.microsoft.com/office/drawing/2014/main" id="{83D79D9F-0898-4AD2-8B47-DB9476A8C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2" y="1447724"/>
            <a:ext cx="6343049" cy="45514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C6141EA-DCE1-8594-51DD-8FBD609AAE76}"/>
              </a:ext>
            </a:extLst>
          </p:cNvPr>
          <p:cNvSpPr txBox="1"/>
          <p:nvPr/>
        </p:nvSpPr>
        <p:spPr>
          <a:xfrm>
            <a:off x="6565526" y="2210761"/>
            <a:ext cx="5085815" cy="2862322"/>
          </a:xfrm>
          <a:prstGeom prst="rect">
            <a:avLst/>
          </a:prstGeom>
          <a:noFill/>
        </p:spPr>
        <p:txBody>
          <a:bodyPr wrap="square">
            <a:spAutoFit/>
          </a:bodyPr>
          <a:lstStyle/>
          <a:p>
            <a:pPr marL="228600" marR="0" indent="228600" algn="just">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Trong học máy nói riêng và toán tối ưu nói chung, việc tìm global minimum của các hàm mất mát là rất khó. </a:t>
            </a:r>
          </a:p>
          <a:p>
            <a:pPr marL="228600" marR="0" indent="228600" algn="just">
              <a:spcBef>
                <a:spcPts val="0"/>
              </a:spcBef>
              <a:spcAft>
                <a:spcPts val="0"/>
              </a:spcAft>
            </a:pP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a:p>
            <a:pPr marL="228600" marR="0" indent="228600" algn="just">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Do sự phức tạp khi đạo hàm, dữ liệu có số chiều lớn, hoặc dữ liệu có kích thước lớn nên việc giải phương trình đạo hàm bằng 0 để tìm các điểm local minimum (được xem là giá trị nhỏ nhất theo 1 mức độ nào đó) là rất phức tạp, thậm chí bất khả thi.</a:t>
            </a:r>
          </a:p>
        </p:txBody>
      </p:sp>
    </p:spTree>
    <p:extLst>
      <p:ext uri="{BB962C8B-B14F-4D97-AF65-F5344CB8AC3E}">
        <p14:creationId xmlns:p14="http://schemas.microsoft.com/office/powerpoint/2010/main" val="189151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11</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Nhắc lại về Gradient Descent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050" name="Picture 2">
            <a:extLst>
              <a:ext uri="{FF2B5EF4-FFF2-40B4-BE49-F238E27FC236}">
                <a16:creationId xmlns:a16="http://schemas.microsoft.com/office/drawing/2014/main" id="{6C243CB2-AE18-1B88-1E13-31FA8BE71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0128"/>
            <a:ext cx="6706479" cy="39785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4E73F66-321A-1054-743D-42290E3100D0}"/>
              </a:ext>
            </a:extLst>
          </p:cNvPr>
          <p:cNvSpPr>
            <a:spLocks noChangeArrowheads="1"/>
          </p:cNvSpPr>
          <p:nvPr/>
        </p:nvSpPr>
        <p:spPr bwMode="auto">
          <a:xfrm>
            <a:off x="6179457" y="1653017"/>
            <a:ext cx="58422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indent="228600" algn="just">
              <a:spcBef>
                <a:spcPts val="0"/>
              </a:spcBef>
              <a:spcAft>
                <a:spcPts val="90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Hướng tiếp cận phổ biến là xuất phát từ một điểm gần với nghiệm của bài toán, dùng vòng lặp để tiến dần đến điểm làm đạo hàm bằng 0. </a:t>
            </a:r>
          </a:p>
        </p:txBody>
      </p:sp>
      <p:pic>
        <p:nvPicPr>
          <p:cNvPr id="2052" name="Picture 4">
            <a:extLst>
              <a:ext uri="{FF2B5EF4-FFF2-40B4-BE49-F238E27FC236}">
                <a16:creationId xmlns:a16="http://schemas.microsoft.com/office/drawing/2014/main" id="{5D85B60B-62E8-9D9D-4792-40CB3963D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806" y="2643458"/>
            <a:ext cx="54959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6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12</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3074" name="Picture 2">
            <a:extLst>
              <a:ext uri="{FF2B5EF4-FFF2-40B4-BE49-F238E27FC236}">
                <a16:creationId xmlns:a16="http://schemas.microsoft.com/office/drawing/2014/main" id="{AD560E59-ACA9-48D3-17BB-A37808DCC2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3" r="7362" b="1455"/>
          <a:stretch/>
        </p:blipFill>
        <p:spPr bwMode="auto">
          <a:xfrm>
            <a:off x="0" y="1706492"/>
            <a:ext cx="5735169" cy="37915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64D5A24-2D0D-2820-1F83-8C5855D78A8D}"/>
              </a:ext>
            </a:extLst>
          </p:cNvPr>
          <p:cNvSpPr txBox="1"/>
          <p:nvPr/>
        </p:nvSpPr>
        <p:spPr>
          <a:xfrm>
            <a:off x="5745707" y="1653017"/>
            <a:ext cx="6432396" cy="4062651"/>
          </a:xfrm>
          <a:prstGeom prst="rect">
            <a:avLst/>
          </a:prstGeom>
          <a:noFill/>
        </p:spPr>
        <p:txBody>
          <a:bodyPr wrap="square">
            <a:spAutoFit/>
          </a:bodyPr>
          <a:lstStyle/>
          <a:p>
            <a:pPr marL="228600" indent="228600" algn="just" rtl="0">
              <a:spcBef>
                <a:spcPts val="1200"/>
              </a:spcBef>
              <a:spcAft>
                <a:spcPts val="1200"/>
              </a:spcAft>
            </a:pP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 là một biến thể của GD, gồm</a:t>
            </a: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nhiều lợi ích</a:t>
            </a: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a:t>
            </a:r>
          </a:p>
          <a:p>
            <a:pPr algn="just" rtl="0">
              <a:spcBef>
                <a:spcPts val="1200"/>
              </a:spcBef>
              <a:spcAft>
                <a:spcPts val="1200"/>
              </a:spcAft>
            </a:pP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Hiệu quả tính toán: Mini-batch GD có thể tính toán gradient nhanh hơn GD, vì chỉ tính gradient trên một tập con của dữ liệu.</a:t>
            </a: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a:p>
            <a:pPr algn="just" rtl="0">
              <a:spcBef>
                <a:spcPts val="1200"/>
              </a:spcBef>
              <a:spcAft>
                <a:spcPts val="1200"/>
              </a:spcAft>
            </a:pPr>
            <a:b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b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Tăng tốc độ hội tụ: Mini-batch GD thường hội tụ nhanh hơn GD, vì</a:t>
            </a: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cho phép các bước cập nhật trọng số được thực hiện nhanh hơn.</a:t>
            </a: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a:p>
            <a:pPr algn="just" rtl="0">
              <a:spcBef>
                <a:spcPts val="1200"/>
              </a:spcBef>
              <a:spcAft>
                <a:spcPts val="1200"/>
              </a:spcAft>
            </a:pPr>
            <a:b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b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Tránh rơi vào cực tiểu cục bộ: vì Mini-batch GD cho phép mô hình đưa ra các bước đi lớn hơn khi gradient có giá trị lớn.</a:t>
            </a:r>
          </a:p>
        </p:txBody>
      </p:sp>
    </p:spTree>
    <p:extLst>
      <p:ext uri="{BB962C8B-B14F-4D97-AF65-F5344CB8AC3E}">
        <p14:creationId xmlns:p14="http://schemas.microsoft.com/office/powerpoint/2010/main" val="86684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13</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38554"/>
          </a:xfrm>
          <a:prstGeom prst="rect">
            <a:avLst/>
          </a:prstGeom>
          <a:noFill/>
        </p:spPr>
        <p:txBody>
          <a:bodyPr wrap="square">
            <a:spAutoFit/>
          </a:bodyPr>
          <a:lstStyle/>
          <a:p>
            <a:pPr rtl="0">
              <a:spcBef>
                <a:spcPts val="0"/>
              </a:spcBef>
              <a:spcAft>
                <a:spcPts val="0"/>
              </a:spcAft>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a:t>
            </a:r>
            <a:endParaRPr lang="en-US" sz="14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4098" name="Picture 2">
            <a:extLst>
              <a:ext uri="{FF2B5EF4-FFF2-40B4-BE49-F238E27FC236}">
                <a16:creationId xmlns:a16="http://schemas.microsoft.com/office/drawing/2014/main" id="{10676CB5-9540-676C-A53B-68CC3AEBD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6662"/>
            <a:ext cx="5819775" cy="4210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B4FD4C0F-9936-56B9-A380-F9796D7916B9}"/>
                  </a:ext>
                </a:extLst>
              </p:cNvPr>
              <p:cNvSpPr>
                <a:spLocks noChangeArrowheads="1"/>
              </p:cNvSpPr>
              <p:nvPr/>
            </p:nvSpPr>
            <p:spPr bwMode="auto">
              <a:xfrm>
                <a:off x="5745706" y="3721509"/>
                <a:ext cx="644629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Với </a:t>
                </a:r>
                <a14:m>
                  <m:oMath xmlns:m="http://schemas.openxmlformats.org/officeDocument/2006/math">
                    <m:sSub>
                      <m:sSubPr>
                        <m:ctrlPr>
                          <a:rPr lang="en-US" altLang="en-US" b="0"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ctrlPr>
                      </m:sSubPr>
                      <m:e>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𝑥</m:t>
                        </m:r>
                      </m:e>
                      <m:sub>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𝑖</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𝑖</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𝑛</m:t>
                        </m:r>
                      </m:sub>
                    </m:sSub>
                  </m:oMath>
                </a14:m>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là dữ liệu trong mỗi mini batch. Dữ liệu này sau mỗi epoch là khác nhau vì chúng cần được xáo trộn.</a:t>
                </a:r>
              </a:p>
            </p:txBody>
          </p:sp>
        </mc:Choice>
        <mc:Fallback>
          <p:sp>
            <p:nvSpPr>
              <p:cNvPr id="6" name="Rectangle 3">
                <a:extLst>
                  <a:ext uri="{FF2B5EF4-FFF2-40B4-BE49-F238E27FC236}">
                    <a16:creationId xmlns:a16="http://schemas.microsoft.com/office/drawing/2014/main" id="{B4FD4C0F-9936-56B9-A380-F9796D7916B9}"/>
                  </a:ext>
                </a:extLst>
              </p:cNvPr>
              <p:cNvSpPr>
                <a:spLocks noRot="1" noChangeAspect="1" noMove="1" noResize="1" noEditPoints="1" noAdjustHandles="1" noChangeArrowheads="1" noChangeShapeType="1" noTextEdit="1"/>
              </p:cNvSpPr>
              <p:nvPr/>
            </p:nvSpPr>
            <p:spPr bwMode="auto">
              <a:xfrm>
                <a:off x="5745706" y="3721509"/>
                <a:ext cx="6446293" cy="646331"/>
              </a:xfrm>
              <a:prstGeom prst="rect">
                <a:avLst/>
              </a:prstGeom>
              <a:blipFill>
                <a:blip r:embed="rId4"/>
                <a:stretch>
                  <a:fillRect l="-851" t="-4673" r="-757" b="-140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5F0B7FDA-C9A7-3A8D-3B5A-9879961F8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0513" y="3214110"/>
            <a:ext cx="3143250" cy="533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3B1A910-9C8E-809A-960D-F432E8A2FAF4}"/>
              </a:ext>
            </a:extLst>
          </p:cNvPr>
          <p:cNvSpPr txBox="1"/>
          <p:nvPr/>
        </p:nvSpPr>
        <p:spPr>
          <a:xfrm>
            <a:off x="5782740" y="1599721"/>
            <a:ext cx="6409260" cy="147732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mỗi epoch, xáo trộn ngẫu nhiên dữ liệu rồi chia toàn bộ dữ liệu thành các mini-batch, mỗi mini-batch có n điểm dữ liệu (trừ mini-batch cuối có thể có ít hơn). Mỗi lần cập nhật, thuật toán này lấy ra một mini batch để tính toán đạo hàm của hàm mất rồi cập nhật.</a:t>
            </a:r>
          </a:p>
        </p:txBody>
      </p:sp>
      <p:sp>
        <p:nvSpPr>
          <p:cNvPr id="20" name="TextBox 19">
            <a:extLst>
              <a:ext uri="{FF2B5EF4-FFF2-40B4-BE49-F238E27FC236}">
                <a16:creationId xmlns:a16="http://schemas.microsoft.com/office/drawing/2014/main" id="{49D9CE7D-E40D-FC48-EEB9-702DAD18196D}"/>
              </a:ext>
            </a:extLst>
          </p:cNvPr>
          <p:cNvSpPr txBox="1"/>
          <p:nvPr/>
        </p:nvSpPr>
        <p:spPr>
          <a:xfrm>
            <a:off x="5745706" y="4722957"/>
            <a:ext cx="6446294" cy="646331"/>
          </a:xfrm>
          <a:prstGeom prst="rect">
            <a:avLst/>
          </a:prstGeom>
          <a:noFill/>
        </p:spPr>
        <p:txBody>
          <a:bodyPr wrap="square">
            <a:spAutoFit/>
          </a:bodyPr>
          <a:lstStyle/>
          <a:p>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 được sử dụng trong hầu hết các thuật toán học máy, đặc biệt là trong Deep Learning.</a:t>
            </a:r>
            <a:endParaRPr lang="en-US"/>
          </a:p>
        </p:txBody>
      </p:sp>
    </p:spTree>
    <p:extLst>
      <p:ext uri="{BB962C8B-B14F-4D97-AF65-F5344CB8AC3E}">
        <p14:creationId xmlns:p14="http://schemas.microsoft.com/office/powerpoint/2010/main" val="25163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14</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38554"/>
          </a:xfrm>
          <a:prstGeom prst="rect">
            <a:avLst/>
          </a:prstGeom>
          <a:noFill/>
        </p:spPr>
        <p:txBody>
          <a:bodyPr wrap="square">
            <a:spAutoFit/>
          </a:bodyPr>
          <a:lstStyle/>
          <a:p>
            <a:pPr rtl="0">
              <a:spcBef>
                <a:spcPts val="0"/>
              </a:spcBef>
              <a:spcAft>
                <a:spcPts val="0"/>
              </a:spcAft>
            </a:pPr>
            <a:r>
              <a:rPr lang="en-US" sz="1600" b="0"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Điều</a:t>
            </a:r>
            <a:r>
              <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kiện</a:t>
            </a:r>
            <a:r>
              <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sz="1600"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dừng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8" name="Rectangle 1">
            <a:extLst>
              <a:ext uri="{FF2B5EF4-FFF2-40B4-BE49-F238E27FC236}">
                <a16:creationId xmlns:a16="http://schemas.microsoft.com/office/drawing/2014/main" id="{1965F9F3-19EE-CE45-40D3-D968979E2C08}"/>
              </a:ext>
            </a:extLst>
          </p:cNvPr>
          <p:cNvSpPr>
            <a:spLocks noChangeArrowheads="1"/>
          </p:cNvSpPr>
          <p:nvPr/>
        </p:nvSpPr>
        <p:spPr bwMode="auto">
          <a:xfrm>
            <a:off x="43827" y="5365257"/>
            <a:ext cx="57457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Giới hạn số vòng lặp (các epochs): đây là phương pháp phổ biến để đảm bảo chương trình chạy không quá lâu.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Nhược điểm: thuật toán dừng lại trước khi đủ gần với nghiệm.</a:t>
            </a:r>
          </a:p>
        </p:txBody>
      </p:sp>
      <p:pic>
        <p:nvPicPr>
          <p:cNvPr id="5122" name="Picture 2">
            <a:extLst>
              <a:ext uri="{FF2B5EF4-FFF2-40B4-BE49-F238E27FC236}">
                <a16:creationId xmlns:a16="http://schemas.microsoft.com/office/drawing/2014/main" id="{4CE37AEB-1F4B-8521-5A5A-E688039B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150" y="1184989"/>
            <a:ext cx="5838825" cy="42957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4F93968F-E3B5-6E21-6891-1214CA36A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7" y="1200379"/>
            <a:ext cx="5315573" cy="412851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8072A03-C457-86D6-9C4D-9F85F2400DF1}"/>
              </a:ext>
            </a:extLst>
          </p:cNvPr>
          <p:cNvSpPr txBox="1"/>
          <p:nvPr/>
        </p:nvSpPr>
        <p:spPr>
          <a:xfrm>
            <a:off x="7209367" y="5429917"/>
            <a:ext cx="448141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a:solidFill>
                  <a:srgbClr val="797979"/>
                </a:solidFill>
                <a:latin typeface="Lato light" panose="020F0502020204030203" pitchFamily="34" charset="0"/>
                <a:ea typeface="Lato light" panose="020F0502020204030203" pitchFamily="34" charset="0"/>
                <a:cs typeface="Lato light" panose="020F0502020204030203" pitchFamily="34" charset="0"/>
              </a:rPr>
              <a:t>Trong Mini-batch GD, cách thường dùng là so sánh nghiệm sau một vài lần cập nhật.</a:t>
            </a:r>
          </a:p>
        </p:txBody>
      </p:sp>
    </p:spTree>
    <p:extLst>
      <p:ext uri="{BB962C8B-B14F-4D97-AF65-F5344CB8AC3E}">
        <p14:creationId xmlns:p14="http://schemas.microsoft.com/office/powerpoint/2010/main" val="290179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587381" y="2721114"/>
            <a:ext cx="5375485" cy="707886"/>
          </a:xfrm>
          <a:prstGeom prst="rect">
            <a:avLst/>
          </a:prstGeom>
          <a:noFill/>
        </p:spPr>
        <p:txBody>
          <a:bodyPr wrap="square" rtlCol="0">
            <a:spAutoFit/>
          </a:bodyPr>
          <a:lstStyle/>
          <a:p>
            <a:r>
              <a:rPr lang="en-GB" sz="4000" err="1">
                <a:solidFill>
                  <a:srgbClr val="797979"/>
                </a:solidFill>
                <a:latin typeface="Lato light"/>
              </a:rPr>
              <a:t>Softmax</a:t>
            </a:r>
            <a:r>
              <a:rPr lang="en-GB" sz="4000">
                <a:solidFill>
                  <a:srgbClr val="797979"/>
                </a:solidFill>
                <a:latin typeface="Lato light"/>
              </a:rPr>
              <a:t> Regression</a:t>
            </a:r>
            <a:endParaRPr lang="en-US" sz="4000" dirty="0">
              <a:solidFill>
                <a:srgbClr val="797979"/>
              </a:solidFill>
              <a:latin typeface="Lato light"/>
            </a:endParaRPr>
          </a:p>
        </p:txBody>
      </p:sp>
      <p:grpSp>
        <p:nvGrpSpPr>
          <p:cNvPr id="24" name="Group 23"/>
          <p:cNvGrpSpPr/>
          <p:nvPr/>
        </p:nvGrpSpPr>
        <p:grpSpPr>
          <a:xfrm>
            <a:off x="2474686" y="2085233"/>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15</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pic>
        <p:nvPicPr>
          <p:cNvPr id="27" name="Picture 26">
            <a:extLst>
              <a:ext uri="{FF2B5EF4-FFF2-40B4-BE49-F238E27FC236}">
                <a16:creationId xmlns:a16="http://schemas.microsoft.com/office/drawing/2014/main" id="{3D721BF7-7DF5-D0E8-BFC7-A10BE91CE8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7794" y="2222501"/>
            <a:ext cx="1745564" cy="1745564"/>
          </a:xfrm>
          <a:prstGeom prst="rect">
            <a:avLst/>
          </a:prstGeom>
        </p:spPr>
      </p:pic>
    </p:spTree>
    <p:extLst>
      <p:ext uri="{BB962C8B-B14F-4D97-AF65-F5344CB8AC3E}">
        <p14:creationId xmlns:p14="http://schemas.microsoft.com/office/powerpoint/2010/main" val="1726124307"/>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16</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234104"/>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2084471" cy="338554"/>
          </a:xfrm>
          <a:prstGeom prst="rect">
            <a:avLst/>
          </a:prstGeom>
          <a:noFill/>
        </p:spPr>
        <p:txBody>
          <a:bodyPr wrap="square">
            <a:spAutoFit/>
          </a:bodyPr>
          <a:lstStyle/>
          <a:p>
            <a:r>
              <a:rPr lang="en-GB" sz="1600" dirty="0" err="1">
                <a:solidFill>
                  <a:srgbClr val="797979"/>
                </a:solidFill>
                <a:latin typeface="Lato light"/>
              </a:rPr>
              <a:t>Động</a:t>
            </a:r>
            <a:r>
              <a:rPr lang="en-GB" sz="1600" dirty="0">
                <a:solidFill>
                  <a:srgbClr val="797979"/>
                </a:solidFill>
                <a:latin typeface="Lato light"/>
              </a:rPr>
              <a:t> </a:t>
            </a:r>
            <a:r>
              <a:rPr lang="en-GB" sz="1600" dirty="0" err="1">
                <a:solidFill>
                  <a:srgbClr val="797979"/>
                </a:solidFill>
                <a:latin typeface="Lato light"/>
              </a:rPr>
              <a:t>lực</a:t>
            </a:r>
            <a:r>
              <a:rPr lang="en-GB" sz="1600" dirty="0">
                <a:solidFill>
                  <a:srgbClr val="797979"/>
                </a:solidFill>
                <a:latin typeface="Lato light"/>
              </a:rPr>
              <a:t> </a:t>
            </a:r>
            <a:r>
              <a:rPr lang="en-GB" sz="1600" dirty="0" err="1">
                <a:solidFill>
                  <a:srgbClr val="797979"/>
                </a:solidFill>
                <a:latin typeface="Lato light"/>
              </a:rPr>
              <a:t>nghiên</a:t>
            </a:r>
            <a:r>
              <a:rPr lang="en-GB" sz="1600" dirty="0">
                <a:solidFill>
                  <a:srgbClr val="797979"/>
                </a:solidFill>
                <a:latin typeface="Lato light"/>
              </a:rPr>
              <a:t> </a:t>
            </a:r>
            <a:r>
              <a:rPr lang="en-GB" sz="1600" dirty="0" err="1">
                <a:solidFill>
                  <a:srgbClr val="797979"/>
                </a:solidFill>
                <a:latin typeface="Lato light"/>
              </a:rPr>
              <a:t>cứu</a:t>
            </a:r>
            <a:endParaRPr lang="en-GB" sz="1600" dirty="0">
              <a:solidFill>
                <a:srgbClr val="797979"/>
              </a:solidFill>
              <a:latin typeface="Lato light"/>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086A136-49E2-33BC-2895-64446E689387}"/>
                  </a:ext>
                </a:extLst>
              </p:cNvPr>
              <p:cNvSpPr txBox="1"/>
              <p:nvPr/>
            </p:nvSpPr>
            <p:spPr>
              <a:xfrm>
                <a:off x="5408973" y="2169235"/>
                <a:ext cx="2296218" cy="1396601"/>
              </a:xfrm>
              <a:prstGeom prst="rect">
                <a:avLst/>
              </a:prstGeom>
              <a:noFill/>
            </p:spPr>
            <p:txBody>
              <a:bodyPr wrap="square">
                <a:spAutoFit/>
              </a:bodyPr>
              <a:lstStyle/>
              <a:p>
                <a:pPr algn="just"/>
                <a:r>
                  <a:rPr lang="en-US" sz="1600">
                    <a:solidFill>
                      <a:srgbClr val="797979"/>
                    </a:solidFill>
                    <a:latin typeface="Lato light"/>
                  </a:rPr>
                  <a:t>Hạn chế khi dùng phân lớp nhị phân cho đa lớp: </a:t>
                </a:r>
              </a:p>
              <a:p>
                <a14:m>
                  <m:oMathPara xmlns:m="http://schemas.openxmlformats.org/officeDocument/2006/math">
                    <m:oMathParaPr>
                      <m:jc m:val="centerGroup"/>
                    </m:oMathParaPr>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𝐶</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e>
                      </m:nary>
                      <m:r>
                        <a:rPr lang="vi-VN"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vi-VN"/>
              </a:p>
            </p:txBody>
          </p:sp>
        </mc:Choice>
        <mc:Fallback>
          <p:sp>
            <p:nvSpPr>
              <p:cNvPr id="7" name="TextBox 6">
                <a:extLst>
                  <a:ext uri="{FF2B5EF4-FFF2-40B4-BE49-F238E27FC236}">
                    <a16:creationId xmlns:a16="http://schemas.microsoft.com/office/drawing/2014/main" id="{3086A136-49E2-33BC-2895-64446E689387}"/>
                  </a:ext>
                </a:extLst>
              </p:cNvPr>
              <p:cNvSpPr txBox="1">
                <a:spLocks noRot="1" noChangeAspect="1" noMove="1" noResize="1" noEditPoints="1" noAdjustHandles="1" noChangeArrowheads="1" noChangeShapeType="1" noTextEdit="1"/>
              </p:cNvSpPr>
              <p:nvPr/>
            </p:nvSpPr>
            <p:spPr>
              <a:xfrm>
                <a:off x="5408973" y="2169235"/>
                <a:ext cx="2296218" cy="1396601"/>
              </a:xfrm>
              <a:prstGeom prst="rect">
                <a:avLst/>
              </a:prstGeom>
              <a:blipFill>
                <a:blip r:embed="rId5"/>
                <a:stretch>
                  <a:fillRect l="-1326" t="-1310" r="-159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29BB23DA-EE88-CF6A-D329-F69171B5744F}"/>
              </a:ext>
            </a:extLst>
          </p:cNvPr>
          <p:cNvGrpSpPr/>
          <p:nvPr/>
        </p:nvGrpSpPr>
        <p:grpSpPr>
          <a:xfrm>
            <a:off x="377186" y="1231799"/>
            <a:ext cx="4478990" cy="4970822"/>
            <a:chOff x="838200" y="1219736"/>
            <a:chExt cx="4478990" cy="4970822"/>
          </a:xfrm>
        </p:grpSpPr>
        <p:pic>
          <p:nvPicPr>
            <p:cNvPr id="17" name="Picture 16">
              <a:extLst>
                <a:ext uri="{FF2B5EF4-FFF2-40B4-BE49-F238E27FC236}">
                  <a16:creationId xmlns:a16="http://schemas.microsoft.com/office/drawing/2014/main" id="{11AA01D4-42C7-F762-B4FF-8C2394209B6D}"/>
                </a:ext>
              </a:extLst>
            </p:cNvPr>
            <p:cNvPicPr>
              <a:picLocks noChangeAspect="1"/>
            </p:cNvPicPr>
            <p:nvPr/>
          </p:nvPicPr>
          <p:blipFill>
            <a:blip r:embed="rId6"/>
            <a:stretch>
              <a:fillRect/>
            </a:stretch>
          </p:blipFill>
          <p:spPr>
            <a:xfrm>
              <a:off x="838200" y="1219736"/>
              <a:ext cx="4478990" cy="4690497"/>
            </a:xfrm>
            <a:prstGeom prst="rect">
              <a:avLst/>
            </a:prstGeom>
          </p:spPr>
        </p:pic>
        <p:pic>
          <p:nvPicPr>
            <p:cNvPr id="21" name="Picture 20">
              <a:extLst>
                <a:ext uri="{FF2B5EF4-FFF2-40B4-BE49-F238E27FC236}">
                  <a16:creationId xmlns:a16="http://schemas.microsoft.com/office/drawing/2014/main" id="{96D32E1E-DDC5-A96F-6A3B-9BD9024E88C8}"/>
                </a:ext>
              </a:extLst>
            </p:cNvPr>
            <p:cNvPicPr>
              <a:picLocks noChangeAspect="1"/>
            </p:cNvPicPr>
            <p:nvPr/>
          </p:nvPicPr>
          <p:blipFill>
            <a:blip r:embed="rId7"/>
            <a:stretch>
              <a:fillRect/>
            </a:stretch>
          </p:blipFill>
          <p:spPr>
            <a:xfrm>
              <a:off x="959354" y="5961771"/>
              <a:ext cx="4357836" cy="228787"/>
            </a:xfrm>
            <a:prstGeom prst="rect">
              <a:avLst/>
            </a:prstGeom>
          </p:spPr>
        </p:pic>
      </p:grpSp>
      <p:sp>
        <p:nvSpPr>
          <p:cNvPr id="22" name="TextBox 21">
            <a:extLst>
              <a:ext uri="{FF2B5EF4-FFF2-40B4-BE49-F238E27FC236}">
                <a16:creationId xmlns:a16="http://schemas.microsoft.com/office/drawing/2014/main" id="{B0581155-8548-A9DA-800C-CFE74CA98F65}"/>
              </a:ext>
            </a:extLst>
          </p:cNvPr>
          <p:cNvSpPr txBox="1"/>
          <p:nvPr/>
        </p:nvSpPr>
        <p:spPr>
          <a:xfrm>
            <a:off x="9853504" y="662638"/>
            <a:ext cx="2338496" cy="338554"/>
          </a:xfrm>
          <a:prstGeom prst="rect">
            <a:avLst/>
          </a:prstGeom>
          <a:noFill/>
        </p:spPr>
        <p:txBody>
          <a:bodyPr wrap="square">
            <a:spAutoFit/>
          </a:bodyPr>
          <a:lstStyle/>
          <a:p>
            <a:r>
              <a:rPr lang="en-GB" sz="1600">
                <a:solidFill>
                  <a:srgbClr val="797979"/>
                </a:solidFill>
                <a:latin typeface="Lato light"/>
              </a:rPr>
              <a:t>Machine learning cơ bản</a:t>
            </a:r>
            <a:endParaRPr lang="en-GB" sz="1600" dirty="0">
              <a:solidFill>
                <a:srgbClr val="797979"/>
              </a:solidFill>
              <a:latin typeface="Lato light"/>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B6B3A62-5A0E-78E1-F331-228392CD923F}"/>
                  </a:ext>
                </a:extLst>
              </p:cNvPr>
              <p:cNvSpPr txBox="1"/>
              <p:nvPr/>
            </p:nvSpPr>
            <p:spPr>
              <a:xfrm>
                <a:off x="5664453" y="3909820"/>
                <a:ext cx="1785257" cy="1396601"/>
              </a:xfrm>
              <a:prstGeom prst="rect">
                <a:avLst/>
              </a:prstGeom>
              <a:noFill/>
            </p:spPr>
            <p:txBody>
              <a:bodyPr wrap="square">
                <a:spAutoFit/>
              </a:bodyPr>
              <a:lstStyle/>
              <a:p>
                <a:pPr algn="just"/>
                <a:r>
                  <a:rPr lang="en-US" sz="1600">
                    <a:solidFill>
                      <a:srgbClr val="797979"/>
                    </a:solidFill>
                    <a:latin typeface="Lato light"/>
                  </a:rPr>
                  <a:t>Softmax dùng cho phân lớp đa lớp: </a:t>
                </a:r>
              </a:p>
              <a:p>
                <a14:m>
                  <m:oMathPara xmlns:m="http://schemas.openxmlformats.org/officeDocument/2006/math">
                    <m:oMathParaPr>
                      <m:jc m:val="centerGroup"/>
                    </m:oMathParaPr>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𝐶</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vi-VN"/>
              </a:p>
            </p:txBody>
          </p:sp>
        </mc:Choice>
        <mc:Fallback>
          <p:sp>
            <p:nvSpPr>
              <p:cNvPr id="26" name="TextBox 25">
                <a:extLst>
                  <a:ext uri="{FF2B5EF4-FFF2-40B4-BE49-F238E27FC236}">
                    <a16:creationId xmlns:a16="http://schemas.microsoft.com/office/drawing/2014/main" id="{0B6B3A62-5A0E-78E1-F331-228392CD923F}"/>
                  </a:ext>
                </a:extLst>
              </p:cNvPr>
              <p:cNvSpPr txBox="1">
                <a:spLocks noRot="1" noChangeAspect="1" noMove="1" noResize="1" noEditPoints="1" noAdjustHandles="1" noChangeArrowheads="1" noChangeShapeType="1" noTextEdit="1"/>
              </p:cNvSpPr>
              <p:nvPr/>
            </p:nvSpPr>
            <p:spPr>
              <a:xfrm>
                <a:off x="5664453" y="3909820"/>
                <a:ext cx="1785257" cy="1396601"/>
              </a:xfrm>
              <a:prstGeom prst="rect">
                <a:avLst/>
              </a:prstGeom>
              <a:blipFill>
                <a:blip r:embed="rId8"/>
                <a:stretch>
                  <a:fillRect l="-1706" t="-1310" r="-2048"/>
                </a:stretch>
              </a:blipFill>
            </p:spPr>
            <p:txBody>
              <a:bodyPr/>
              <a:lstStyle/>
              <a:p>
                <a:r>
                  <a:rPr lang="en-US">
                    <a:noFill/>
                  </a:rPr>
                  <a:t> </a:t>
                </a:r>
              </a:p>
            </p:txBody>
          </p:sp>
        </mc:Fallback>
      </mc:AlternateContent>
      <p:pic>
        <p:nvPicPr>
          <p:cNvPr id="28" name="Picture 27">
            <a:extLst>
              <a:ext uri="{FF2B5EF4-FFF2-40B4-BE49-F238E27FC236}">
                <a16:creationId xmlns:a16="http://schemas.microsoft.com/office/drawing/2014/main" id="{CD4C9DC9-9186-FE08-C82C-88E6A9E67C47}"/>
              </a:ext>
            </a:extLst>
          </p:cNvPr>
          <p:cNvPicPr>
            <a:picLocks noChangeAspect="1"/>
          </p:cNvPicPr>
          <p:nvPr/>
        </p:nvPicPr>
        <p:blipFill>
          <a:blip r:embed="rId9"/>
          <a:stretch>
            <a:fillRect/>
          </a:stretch>
        </p:blipFill>
        <p:spPr>
          <a:xfrm>
            <a:off x="8105003" y="1263668"/>
            <a:ext cx="3588657" cy="4740867"/>
          </a:xfrm>
          <a:prstGeom prst="rect">
            <a:avLst/>
          </a:prstGeom>
        </p:spPr>
      </p:pic>
    </p:spTree>
    <p:extLst>
      <p:ext uri="{BB962C8B-B14F-4D97-AF65-F5344CB8AC3E}">
        <p14:creationId xmlns:p14="http://schemas.microsoft.com/office/powerpoint/2010/main" val="32997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17</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1855871" cy="338554"/>
          </a:xfrm>
          <a:prstGeom prst="rect">
            <a:avLst/>
          </a:prstGeom>
          <a:noFill/>
        </p:spPr>
        <p:txBody>
          <a:bodyPr wrap="square">
            <a:spAutoFit/>
          </a:bodyPr>
          <a:lstStyle/>
          <a:p>
            <a:r>
              <a:rPr lang="en-GB" sz="1600" dirty="0" err="1">
                <a:solidFill>
                  <a:srgbClr val="797979"/>
                </a:solidFill>
                <a:latin typeface="Lato light"/>
              </a:rPr>
              <a:t>Phát</a:t>
            </a:r>
            <a:r>
              <a:rPr lang="en-GB" sz="1600" dirty="0">
                <a:solidFill>
                  <a:srgbClr val="797979"/>
                </a:solidFill>
                <a:latin typeface="Lato light"/>
              </a:rPr>
              <a:t> </a:t>
            </a:r>
            <a:r>
              <a:rPr lang="en-GB" sz="1600" dirty="0" err="1">
                <a:solidFill>
                  <a:srgbClr val="797979"/>
                </a:solidFill>
                <a:latin typeface="Lato light"/>
              </a:rPr>
              <a:t>biểu</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13" name="Picture 12">
            <a:extLst>
              <a:ext uri="{FF2B5EF4-FFF2-40B4-BE49-F238E27FC236}">
                <a16:creationId xmlns:a16="http://schemas.microsoft.com/office/drawing/2014/main" id="{07F629DE-A9EA-4CFB-B87C-2D1D77F91880}"/>
              </a:ext>
            </a:extLst>
          </p:cNvPr>
          <p:cNvPicPr>
            <a:picLocks noChangeAspect="1"/>
          </p:cNvPicPr>
          <p:nvPr/>
        </p:nvPicPr>
        <p:blipFill>
          <a:blip r:embed="rId4"/>
          <a:stretch>
            <a:fillRect/>
          </a:stretch>
        </p:blipFill>
        <p:spPr>
          <a:xfrm>
            <a:off x="8105003" y="1263668"/>
            <a:ext cx="3588657" cy="4740867"/>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C56DE0E-9194-2BA2-57BA-7BC992914B9C}"/>
                  </a:ext>
                </a:extLst>
              </p:cNvPr>
              <p:cNvSpPr txBox="1"/>
              <p:nvPr/>
            </p:nvSpPr>
            <p:spPr>
              <a:xfrm>
                <a:off x="1322137" y="1526853"/>
                <a:ext cx="4815114" cy="2176430"/>
              </a:xfrm>
              <a:prstGeom prst="rect">
                <a:avLst/>
              </a:prstGeom>
              <a:noFill/>
            </p:spPr>
            <p:txBody>
              <a:bodyPr wrap="square">
                <a:spAutoFit/>
              </a:bodyPr>
              <a:lstStyle/>
              <a:p>
                <a:pPr marL="342900" marR="0" lvl="0" indent="-342900" algn="just">
                  <a:spcBef>
                    <a:spcPts val="0"/>
                  </a:spcBef>
                  <a:spcAft>
                    <a:spcPts val="0"/>
                  </a:spcAft>
                  <a:buFont typeface="Times New Roman" panose="02020603050405020304" pitchFamily="18" charset="0"/>
                  <a:buChar char="-"/>
                </a:pPr>
                <a:r>
                  <a:rPr lang="en-US" sz="1600">
                    <a:solidFill>
                      <a:srgbClr val="797979"/>
                    </a:solidFill>
                    <a:latin typeface="Lato light"/>
                  </a:rPr>
                  <a:t>Một tập n dòng dữ liệu </a:t>
                </a:r>
                <a14:m>
                  <m:oMath xmlns:m="http://schemas.openxmlformats.org/officeDocument/2006/math">
                    <m:r>
                      <a:rPr lang="en-US" sz="1600">
                        <a:solidFill>
                          <a:srgbClr val="797979"/>
                        </a:solidFill>
                        <a:latin typeface="Lato light"/>
                      </a:rPr>
                      <m:t>𝑋</m:t>
                    </m:r>
                    <m:r>
                      <a:rPr lang="en-US" sz="1600">
                        <a:solidFill>
                          <a:srgbClr val="797979"/>
                        </a:solidFill>
                        <a:latin typeface="Lato light"/>
                      </a:rPr>
                      <m:t>∈</m:t>
                    </m:r>
                    <m:sSup>
                      <m:sSupPr>
                        <m:ctrlPr>
                          <a:rPr lang="en-US" sz="1600">
                            <a:solidFill>
                              <a:srgbClr val="797979"/>
                            </a:solidFill>
                            <a:latin typeface="Lato light"/>
                          </a:rPr>
                        </m:ctrlPr>
                      </m:sSupPr>
                      <m:e>
                        <m:r>
                          <a:rPr lang="en-US" sz="1600">
                            <a:solidFill>
                              <a:srgbClr val="797979"/>
                            </a:solidFill>
                            <a:latin typeface="Lato light"/>
                          </a:rPr>
                          <m:t>ℝ</m:t>
                        </m:r>
                      </m:e>
                      <m:sup>
                        <m:r>
                          <a:rPr lang="en-US" sz="1600">
                            <a:solidFill>
                              <a:srgbClr val="797979"/>
                            </a:solidFill>
                            <a:latin typeface="Lato light"/>
                          </a:rPr>
                          <m:t>𝑛</m:t>
                        </m:r>
                        <m:r>
                          <a:rPr lang="en-US" sz="1600">
                            <a:solidFill>
                              <a:srgbClr val="797979"/>
                            </a:solidFill>
                            <a:latin typeface="Lato light"/>
                          </a:rPr>
                          <m:t>×(</m:t>
                        </m:r>
                        <m:r>
                          <a:rPr lang="en-US" sz="1600">
                            <a:solidFill>
                              <a:srgbClr val="797979"/>
                            </a:solidFill>
                            <a:latin typeface="Lato light"/>
                          </a:rPr>
                          <m:t>𝑑</m:t>
                        </m:r>
                        <m:r>
                          <a:rPr lang="en-US" sz="1600">
                            <a:solidFill>
                              <a:srgbClr val="797979"/>
                            </a:solidFill>
                            <a:latin typeface="Lato light"/>
                          </a:rPr>
                          <m:t>+1)</m:t>
                        </m:r>
                      </m:sup>
                    </m:sSup>
                  </m:oMath>
                </a14:m>
                <a:r>
                  <a:rPr lang="en-US" sz="1600">
                    <a:solidFill>
                      <a:srgbClr val="797979"/>
                    </a:solidFill>
                    <a:latin typeface="Lato light"/>
                  </a:rPr>
                  <a:t> </a:t>
                </a:r>
              </a:p>
              <a:p>
                <a:pPr marR="0" lvl="0" algn="just">
                  <a:spcBef>
                    <a:spcPts val="0"/>
                  </a:spcBef>
                  <a:spcAft>
                    <a:spcPts val="0"/>
                  </a:spcAft>
                </a:pPr>
                <a:r>
                  <a:rPr lang="en-US" sz="1600">
                    <a:solidFill>
                      <a:srgbClr val="797979"/>
                    </a:solidFill>
                    <a:latin typeface="Lato light"/>
                  </a:rPr>
                  <a:t>(d là số chiều + phần tử 1 là hệ số tự do bias).</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Lato light"/>
                      </a:rPr>
                      <m:t>𝑌</m:t>
                    </m:r>
                    <m:r>
                      <a:rPr lang="en-US" sz="1600">
                        <a:solidFill>
                          <a:srgbClr val="797979"/>
                        </a:solidFill>
                        <a:latin typeface="Lato light"/>
                      </a:rPr>
                      <m:t>∈</m:t>
                    </m:r>
                    <m:sSup>
                      <m:sSupPr>
                        <m:ctrlPr>
                          <a:rPr lang="en-US" sz="1600">
                            <a:solidFill>
                              <a:srgbClr val="797979"/>
                            </a:solidFill>
                            <a:latin typeface="Lato light"/>
                          </a:rPr>
                        </m:ctrlPr>
                      </m:sSupPr>
                      <m:e>
                        <m:r>
                          <a:rPr lang="en-US" sz="1600">
                            <a:solidFill>
                              <a:srgbClr val="797979"/>
                            </a:solidFill>
                            <a:latin typeface="Lato light"/>
                          </a:rPr>
                          <m:t>ℕ</m:t>
                        </m:r>
                      </m:e>
                      <m:sup>
                        <m:r>
                          <a:rPr lang="en-US" sz="1600">
                            <a:solidFill>
                              <a:srgbClr val="797979"/>
                            </a:solidFill>
                            <a:latin typeface="Lato light"/>
                          </a:rPr>
                          <m:t>𝑛</m:t>
                        </m:r>
                      </m:sup>
                    </m:sSup>
                  </m:oMath>
                </a14:m>
                <a:r>
                  <a:rPr lang="en-US" sz="1600">
                    <a:solidFill>
                      <a:srgbClr val="797979"/>
                    </a:solidFill>
                    <a:latin typeface="Lato light"/>
                  </a:rPr>
                  <a:t>: nhãn thực tế của n dòng dữ liệu.</a:t>
                </a:r>
              </a:p>
              <a:p>
                <a:pPr marL="342900" marR="0" lvl="0" indent="-342900" algn="just">
                  <a:spcBef>
                    <a:spcPts val="0"/>
                  </a:spcBef>
                  <a:spcAft>
                    <a:spcPts val="0"/>
                  </a:spcAft>
                  <a:buFont typeface="Times New Roman" panose="02020603050405020304" pitchFamily="18" charset="0"/>
                  <a:buChar char="-"/>
                </a:pPr>
                <a:r>
                  <a:rPr lang="en-US" sz="1600">
                    <a:solidFill>
                      <a:srgbClr val="797979"/>
                    </a:solidFill>
                    <a:latin typeface="Lato light"/>
                  </a:rPr>
                  <a:t>C: số lớp (nhãn) để phân lớp.</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Lato light"/>
                      </a:rPr>
                      <m:t>𝑊</m:t>
                    </m:r>
                    <m:r>
                      <a:rPr lang="en-US" sz="1600">
                        <a:solidFill>
                          <a:srgbClr val="797979"/>
                        </a:solidFill>
                        <a:latin typeface="Lato light"/>
                      </a:rPr>
                      <m:t>∈</m:t>
                    </m:r>
                    <m:sSup>
                      <m:sSupPr>
                        <m:ctrlPr>
                          <a:rPr lang="en-US" sz="1600">
                            <a:solidFill>
                              <a:srgbClr val="797979"/>
                            </a:solidFill>
                            <a:latin typeface="Lato light"/>
                          </a:rPr>
                        </m:ctrlPr>
                      </m:sSupPr>
                      <m:e>
                        <m:r>
                          <a:rPr lang="en-US" sz="1600">
                            <a:solidFill>
                              <a:srgbClr val="797979"/>
                            </a:solidFill>
                            <a:latin typeface="Lato light"/>
                          </a:rPr>
                          <m:t>ℝ</m:t>
                        </m:r>
                      </m:e>
                      <m:sup>
                        <m:d>
                          <m:dPr>
                            <m:ctrlPr>
                              <a:rPr lang="en-US" sz="1600">
                                <a:solidFill>
                                  <a:srgbClr val="797979"/>
                                </a:solidFill>
                                <a:latin typeface="Lato light"/>
                              </a:rPr>
                            </m:ctrlPr>
                          </m:dPr>
                          <m:e>
                            <m:r>
                              <a:rPr lang="en-US" sz="1600">
                                <a:solidFill>
                                  <a:srgbClr val="797979"/>
                                </a:solidFill>
                                <a:latin typeface="Lato light"/>
                              </a:rPr>
                              <m:t>𝑑</m:t>
                            </m:r>
                            <m:r>
                              <a:rPr lang="en-US" sz="1600">
                                <a:solidFill>
                                  <a:srgbClr val="797979"/>
                                </a:solidFill>
                                <a:latin typeface="Lato light"/>
                              </a:rPr>
                              <m:t>+1</m:t>
                            </m:r>
                          </m:e>
                        </m:d>
                        <m:r>
                          <a:rPr lang="en-US" sz="1600">
                            <a:solidFill>
                              <a:srgbClr val="797979"/>
                            </a:solidFill>
                            <a:latin typeface="Lato light"/>
                          </a:rPr>
                          <m:t>×</m:t>
                        </m:r>
                        <m:r>
                          <a:rPr lang="en-US" sz="1600">
                            <a:solidFill>
                              <a:srgbClr val="797979"/>
                            </a:solidFill>
                            <a:latin typeface="Lato light"/>
                          </a:rPr>
                          <m:t>𝐶</m:t>
                        </m:r>
                      </m:sup>
                    </m:sSup>
                  </m:oMath>
                </a14:m>
                <a:r>
                  <a:rPr lang="en-US" sz="1600">
                    <a:solidFill>
                      <a:srgbClr val="797979"/>
                    </a:solidFill>
                    <a:latin typeface="Lato light"/>
                  </a:rPr>
                  <a:t>: ma trận trọng số.</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Lato light"/>
                      </a:rPr>
                      <m:t>𝑍</m:t>
                    </m:r>
                    <m:r>
                      <a:rPr lang="en-US" sz="1600">
                        <a:solidFill>
                          <a:srgbClr val="797979"/>
                        </a:solidFill>
                        <a:latin typeface="Lato light"/>
                      </a:rPr>
                      <m:t>∈</m:t>
                    </m:r>
                    <m:sSup>
                      <m:sSupPr>
                        <m:ctrlPr>
                          <a:rPr lang="en-US" sz="1600">
                            <a:solidFill>
                              <a:srgbClr val="797979"/>
                            </a:solidFill>
                            <a:latin typeface="Lato light"/>
                          </a:rPr>
                        </m:ctrlPr>
                      </m:sSupPr>
                      <m:e>
                        <m:r>
                          <a:rPr lang="en-US" sz="1600">
                            <a:solidFill>
                              <a:srgbClr val="797979"/>
                            </a:solidFill>
                            <a:latin typeface="Lato light"/>
                          </a:rPr>
                          <m:t>ℝ</m:t>
                        </m:r>
                      </m:e>
                      <m:sup>
                        <m:r>
                          <a:rPr lang="en-US" sz="1600">
                            <a:solidFill>
                              <a:srgbClr val="797979"/>
                            </a:solidFill>
                            <a:latin typeface="Lato light"/>
                          </a:rPr>
                          <m:t>𝑛</m:t>
                        </m:r>
                        <m:r>
                          <a:rPr lang="en-US" sz="1600">
                            <a:solidFill>
                              <a:srgbClr val="797979"/>
                            </a:solidFill>
                            <a:latin typeface="Lato light"/>
                          </a:rPr>
                          <m:t>×</m:t>
                        </m:r>
                        <m:r>
                          <a:rPr lang="en-US" sz="1600">
                            <a:solidFill>
                              <a:srgbClr val="797979"/>
                            </a:solidFill>
                            <a:latin typeface="Lato light"/>
                          </a:rPr>
                          <m:t>𝐶</m:t>
                        </m:r>
                      </m:sup>
                    </m:sSup>
                    <m:r>
                      <a:rPr lang="en-US" sz="1600">
                        <a:solidFill>
                          <a:srgbClr val="797979"/>
                        </a:solidFill>
                        <a:latin typeface="Lato light"/>
                      </a:rPr>
                      <m:t>=</m:t>
                    </m:r>
                    <m:r>
                      <a:rPr lang="en-US" sz="1600">
                        <a:solidFill>
                          <a:srgbClr val="797979"/>
                        </a:solidFill>
                        <a:latin typeface="Lato light"/>
                      </a:rPr>
                      <m:t>𝑋𝑊</m:t>
                    </m:r>
                  </m:oMath>
                </a14:m>
                <a:endParaRPr lang="en-US" sz="1600">
                  <a:solidFill>
                    <a:srgbClr val="797979"/>
                  </a:solidFill>
                  <a:latin typeface="Lato light"/>
                </a:endParaRP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Lato light"/>
                      </a:rPr>
                      <m:t>𝐴</m:t>
                    </m:r>
                    <m:r>
                      <a:rPr lang="en-US" sz="1600">
                        <a:solidFill>
                          <a:srgbClr val="797979"/>
                        </a:solidFill>
                        <a:latin typeface="Lato light"/>
                      </a:rPr>
                      <m:t>=</m:t>
                    </m:r>
                    <m:d>
                      <m:dPr>
                        <m:begChr m:val="["/>
                        <m:endChr m:val="]"/>
                        <m:ctrlPr>
                          <a:rPr lang="en-US" sz="1600">
                            <a:solidFill>
                              <a:srgbClr val="797979"/>
                            </a:solidFill>
                            <a:latin typeface="Lato light"/>
                          </a:rPr>
                        </m:ctrlPr>
                      </m:dPr>
                      <m:e>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e>
                    </m:d>
                    <m:r>
                      <a:rPr lang="en-US" sz="1600">
                        <a:solidFill>
                          <a:srgbClr val="797979"/>
                        </a:solidFill>
                        <a:latin typeface="Lato light"/>
                      </a:rPr>
                      <m:t>∈</m:t>
                    </m:r>
                    <m:sSup>
                      <m:sSupPr>
                        <m:ctrlPr>
                          <a:rPr lang="en-US" sz="1600">
                            <a:solidFill>
                              <a:srgbClr val="797979"/>
                            </a:solidFill>
                            <a:latin typeface="Lato light"/>
                          </a:rPr>
                        </m:ctrlPr>
                      </m:sSupPr>
                      <m:e>
                        <m:r>
                          <a:rPr lang="en-US" sz="1600">
                            <a:solidFill>
                              <a:srgbClr val="797979"/>
                            </a:solidFill>
                            <a:latin typeface="Lato light"/>
                          </a:rPr>
                          <m:t>ℝ</m:t>
                        </m:r>
                      </m:e>
                      <m:sup>
                        <m:r>
                          <a:rPr lang="en-US" sz="1600">
                            <a:solidFill>
                              <a:srgbClr val="797979"/>
                            </a:solidFill>
                            <a:latin typeface="Lato light"/>
                          </a:rPr>
                          <m:t>𝑛</m:t>
                        </m:r>
                        <m:r>
                          <a:rPr lang="en-US" sz="1600">
                            <a:solidFill>
                              <a:srgbClr val="797979"/>
                            </a:solidFill>
                            <a:latin typeface="Lato light"/>
                          </a:rPr>
                          <m:t>×</m:t>
                        </m:r>
                        <m:r>
                          <a:rPr lang="en-US" sz="1600">
                            <a:solidFill>
                              <a:srgbClr val="797979"/>
                            </a:solidFill>
                            <a:latin typeface="Lato light"/>
                          </a:rPr>
                          <m:t>𝐶</m:t>
                        </m:r>
                      </m:sup>
                    </m:sSup>
                    <m:r>
                      <a:rPr lang="en-US" sz="1600">
                        <a:solidFill>
                          <a:srgbClr val="797979"/>
                        </a:solidFill>
                        <a:latin typeface="Lato light"/>
                      </a:rPr>
                      <m:t>, </m:t>
                    </m:r>
                  </m:oMath>
                </a14:m>
                <a:r>
                  <a:rPr lang="en-US" sz="1600">
                    <a:solidFill>
                      <a:srgbClr val="797979"/>
                    </a:solidFill>
                    <a:latin typeface="Lato light"/>
                  </a:rPr>
                  <a:t>với </a:t>
                </a:r>
                <a14:m>
                  <m:oMath xmlns:m="http://schemas.openxmlformats.org/officeDocument/2006/math">
                    <m:r>
                      <a:rPr lang="en-US" sz="1600">
                        <a:solidFill>
                          <a:srgbClr val="797979"/>
                        </a:solidFill>
                        <a:latin typeface="Lato light"/>
                      </a:rPr>
                      <m:t>𝑖</m:t>
                    </m:r>
                    <m:r>
                      <a:rPr lang="en-US" sz="1600">
                        <a:solidFill>
                          <a:srgbClr val="797979"/>
                        </a:solidFill>
                        <a:latin typeface="Lato light"/>
                      </a:rPr>
                      <m:t>=1,2,…,</m:t>
                    </m:r>
                    <m:r>
                      <a:rPr lang="en-US" sz="1600">
                        <a:solidFill>
                          <a:srgbClr val="797979"/>
                        </a:solidFill>
                        <a:latin typeface="Lato light"/>
                      </a:rPr>
                      <m:t>𝑛</m:t>
                    </m:r>
                    <m:r>
                      <a:rPr lang="en-US" sz="1600">
                        <a:solidFill>
                          <a:srgbClr val="797979"/>
                        </a:solidFill>
                        <a:latin typeface="Lato light"/>
                      </a:rPr>
                      <m:t>;</m:t>
                    </m:r>
                    <m:r>
                      <a:rPr lang="en-US" sz="1600">
                        <a:solidFill>
                          <a:srgbClr val="797979"/>
                        </a:solidFill>
                        <a:latin typeface="Lato light"/>
                      </a:rPr>
                      <m:t>𝑗</m:t>
                    </m:r>
                    <m:r>
                      <a:rPr lang="en-US" sz="1600">
                        <a:solidFill>
                          <a:srgbClr val="797979"/>
                        </a:solidFill>
                        <a:latin typeface="Lato light"/>
                      </a:rPr>
                      <m:t>=1,2,…,</m:t>
                    </m:r>
                    <m:r>
                      <a:rPr lang="en-US" sz="1600">
                        <a:solidFill>
                          <a:srgbClr val="797979"/>
                        </a:solidFill>
                        <a:latin typeface="Lato light"/>
                      </a:rPr>
                      <m:t>𝐶</m:t>
                    </m:r>
                  </m:oMath>
                </a14:m>
                <a:endParaRPr lang="en-US" sz="1600">
                  <a:solidFill>
                    <a:srgbClr val="797979"/>
                  </a:solidFill>
                  <a:latin typeface="Lato light"/>
                </a:endParaRP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r>
                      <a:rPr lang="en-US" sz="1600">
                        <a:solidFill>
                          <a:srgbClr val="797979"/>
                        </a:solidFill>
                        <a:latin typeface="Lato light"/>
                      </a:rPr>
                      <m:t>=</m:t>
                    </m:r>
                    <m:r>
                      <a:rPr lang="en-US" sz="1600">
                        <a:solidFill>
                          <a:srgbClr val="797979"/>
                        </a:solidFill>
                        <a:latin typeface="Lato light"/>
                      </a:rPr>
                      <m:t>𝑓</m:t>
                    </m:r>
                    <m:d>
                      <m:dPr>
                        <m:ctrlPr>
                          <a:rPr lang="en-US" sz="1600">
                            <a:solidFill>
                              <a:srgbClr val="797979"/>
                            </a:solidFill>
                            <a:latin typeface="Lato light"/>
                          </a:rPr>
                        </m:ctrlPr>
                      </m:dPr>
                      <m:e>
                        <m:sSub>
                          <m:sSubPr>
                            <m:ctrlPr>
                              <a:rPr lang="en-US" sz="1600">
                                <a:solidFill>
                                  <a:srgbClr val="797979"/>
                                </a:solidFill>
                                <a:latin typeface="Lato light"/>
                              </a:rPr>
                            </m:ctrlPr>
                          </m:sSubPr>
                          <m:e>
                            <m:r>
                              <a:rPr lang="en-US" sz="1600">
                                <a:solidFill>
                                  <a:srgbClr val="797979"/>
                                </a:solidFill>
                                <a:latin typeface="Lato light"/>
                              </a:rPr>
                              <m:t>𝑧</m:t>
                            </m:r>
                          </m:e>
                          <m:sub>
                            <m:r>
                              <a:rPr lang="en-US" sz="1600">
                                <a:solidFill>
                                  <a:srgbClr val="797979"/>
                                </a:solidFill>
                                <a:latin typeface="Lato light"/>
                              </a:rPr>
                              <m:t>𝑖𝑗</m:t>
                            </m:r>
                          </m:sub>
                        </m:sSub>
                      </m:e>
                    </m:d>
                    <m:r>
                      <a:rPr lang="en-US" sz="1600">
                        <a:solidFill>
                          <a:srgbClr val="797979"/>
                        </a:solidFill>
                        <a:latin typeface="Lato light"/>
                      </a:rPr>
                      <m:t>; </m:t>
                    </m:r>
                    <m:sSub>
                      <m:sSubPr>
                        <m:ctrlPr>
                          <a:rPr lang="en-US" sz="1600">
                            <a:solidFill>
                              <a:srgbClr val="797979"/>
                            </a:solidFill>
                            <a:latin typeface="Lato light"/>
                          </a:rPr>
                        </m:ctrlPr>
                      </m:sSubPr>
                      <m:e>
                        <m:r>
                          <a:rPr lang="en-US" sz="1600">
                            <a:solidFill>
                              <a:srgbClr val="797979"/>
                            </a:solidFill>
                            <a:latin typeface="Lato light"/>
                          </a:rPr>
                          <m:t>𝑧</m:t>
                        </m:r>
                      </m:e>
                      <m:sub>
                        <m:r>
                          <a:rPr lang="en-US" sz="1600">
                            <a:solidFill>
                              <a:srgbClr val="797979"/>
                            </a:solidFill>
                            <a:latin typeface="Lato light"/>
                          </a:rPr>
                          <m:t>𝑖𝑗</m:t>
                        </m:r>
                      </m:sub>
                    </m:sSub>
                    <m:r>
                      <a:rPr lang="en-US" sz="1600">
                        <a:solidFill>
                          <a:srgbClr val="797979"/>
                        </a:solidFill>
                        <a:latin typeface="Lato light"/>
                      </a:rPr>
                      <m:t>∈</m:t>
                    </m:r>
                    <m:r>
                      <a:rPr lang="en-US" sz="1600">
                        <a:solidFill>
                          <a:srgbClr val="797979"/>
                        </a:solidFill>
                        <a:latin typeface="Lato light"/>
                      </a:rPr>
                      <m:t>𝑍</m:t>
                    </m:r>
                  </m:oMath>
                </a14:m>
                <a:endParaRPr lang="en-US" sz="1600">
                  <a:solidFill>
                    <a:srgbClr val="797979"/>
                  </a:solidFill>
                  <a:latin typeface="Lato light"/>
                </a:endParaRPr>
              </a:p>
            </p:txBody>
          </p:sp>
        </mc:Choice>
        <mc:Fallback>
          <p:sp>
            <p:nvSpPr>
              <p:cNvPr id="20" name="TextBox 19">
                <a:extLst>
                  <a:ext uri="{FF2B5EF4-FFF2-40B4-BE49-F238E27FC236}">
                    <a16:creationId xmlns:a16="http://schemas.microsoft.com/office/drawing/2014/main" id="{EC56DE0E-9194-2BA2-57BA-7BC992914B9C}"/>
                  </a:ext>
                </a:extLst>
              </p:cNvPr>
              <p:cNvSpPr txBox="1">
                <a:spLocks noRot="1" noChangeAspect="1" noMove="1" noResize="1" noEditPoints="1" noAdjustHandles="1" noChangeArrowheads="1" noChangeShapeType="1" noTextEdit="1"/>
              </p:cNvSpPr>
              <p:nvPr/>
            </p:nvSpPr>
            <p:spPr>
              <a:xfrm>
                <a:off x="1322137" y="1526853"/>
                <a:ext cx="4815114" cy="2176430"/>
              </a:xfrm>
              <a:prstGeom prst="rect">
                <a:avLst/>
              </a:prstGeom>
              <a:blipFill>
                <a:blip r:embed="rId5"/>
                <a:stretch>
                  <a:fillRect l="-759" t="-560" b="-5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8DB6E98-E675-78E7-2BE5-939219A26A3D}"/>
                  </a:ext>
                </a:extLst>
              </p:cNvPr>
              <p:cNvSpPr txBox="1"/>
              <p:nvPr/>
            </p:nvSpPr>
            <p:spPr>
              <a:xfrm>
                <a:off x="0" y="3830759"/>
                <a:ext cx="8023186" cy="379463"/>
              </a:xfrm>
              <a:prstGeom prst="rect">
                <a:avLst/>
              </a:prstGeom>
              <a:noFill/>
            </p:spPr>
            <p:txBody>
              <a:bodyPr wrap="square">
                <a:spAutoFit/>
              </a:bodyPr>
              <a:lstStyle/>
              <a:p>
                <a:pPr marL="457200" indent="0" algn="just"/>
                <a:r>
                  <a:rPr lang="en-US" sz="1600">
                    <a:solidFill>
                      <a:srgbClr val="797979"/>
                    </a:solidFill>
                    <a:latin typeface="Lato light"/>
                  </a:rPr>
                  <a:t>Giả sử: </a:t>
                </a:r>
                <a14:m>
                  <m:oMath xmlns:m="http://schemas.openxmlformats.org/officeDocument/2006/math">
                    <m:r>
                      <a:rPr lang="en-US" sz="1600">
                        <a:solidFill>
                          <a:srgbClr val="797979"/>
                        </a:solidFill>
                        <a:latin typeface="Lato light"/>
                      </a:rPr>
                      <m:t>𝑃</m:t>
                    </m:r>
                    <m:d>
                      <m:dPr>
                        <m:ctrlPr>
                          <a:rPr lang="en-US" sz="1600">
                            <a:solidFill>
                              <a:srgbClr val="797979"/>
                            </a:solidFill>
                            <a:latin typeface="Lato light"/>
                          </a:rPr>
                        </m:ctrlPr>
                      </m:dPr>
                      <m:e>
                        <m:sSub>
                          <m:sSubPr>
                            <m:ctrlPr>
                              <a:rPr lang="en-US" sz="1600">
                                <a:solidFill>
                                  <a:srgbClr val="797979"/>
                                </a:solidFill>
                                <a:latin typeface="Lato light"/>
                              </a:rPr>
                            </m:ctrlPr>
                          </m:sSubPr>
                          <m:e>
                            <m:r>
                              <a:rPr lang="en-US" sz="1600">
                                <a:solidFill>
                                  <a:srgbClr val="797979"/>
                                </a:solidFill>
                                <a:latin typeface="Lato light"/>
                              </a:rPr>
                              <m:t>𝑦</m:t>
                            </m:r>
                          </m:e>
                          <m:sub>
                            <m:r>
                              <a:rPr lang="en-US" sz="1600">
                                <a:solidFill>
                                  <a:srgbClr val="797979"/>
                                </a:solidFill>
                                <a:latin typeface="Lato light"/>
                              </a:rPr>
                              <m:t>𝑖</m:t>
                            </m:r>
                          </m:sub>
                        </m:sSub>
                        <m:r>
                          <a:rPr lang="en-US" sz="1600">
                            <a:solidFill>
                              <a:srgbClr val="797979"/>
                            </a:solidFill>
                            <a:latin typeface="Lato light"/>
                          </a:rPr>
                          <m:t>=</m:t>
                        </m:r>
                        <m:r>
                          <a:rPr lang="en-US" sz="1600">
                            <a:solidFill>
                              <a:srgbClr val="797979"/>
                            </a:solidFill>
                            <a:latin typeface="Lato light"/>
                          </a:rPr>
                          <m:t>𝑗</m:t>
                        </m:r>
                      </m:e>
                      <m:e>
                        <m:sSub>
                          <m:sSubPr>
                            <m:ctrlPr>
                              <a:rPr lang="en-US" sz="1600">
                                <a:solidFill>
                                  <a:srgbClr val="797979"/>
                                </a:solidFill>
                                <a:latin typeface="Lato light"/>
                              </a:rPr>
                            </m:ctrlPr>
                          </m:sSubPr>
                          <m:e>
                            <m:r>
                              <a:rPr lang="en-US" sz="1600">
                                <a:solidFill>
                                  <a:srgbClr val="797979"/>
                                </a:solidFill>
                                <a:latin typeface="Lato light"/>
                              </a:rPr>
                              <m:t>𝑥</m:t>
                            </m:r>
                          </m:e>
                          <m:sub>
                            <m:r>
                              <a:rPr lang="en-US" sz="1600">
                                <a:solidFill>
                                  <a:srgbClr val="797979"/>
                                </a:solidFill>
                                <a:latin typeface="Lato light"/>
                              </a:rPr>
                              <m:t>𝑖</m:t>
                            </m:r>
                          </m:sub>
                        </m:sSub>
                        <m:r>
                          <a:rPr lang="en-US" sz="1600">
                            <a:solidFill>
                              <a:srgbClr val="797979"/>
                            </a:solidFill>
                            <a:latin typeface="Lato light"/>
                          </a:rPr>
                          <m:t>;</m:t>
                        </m:r>
                        <m:sSub>
                          <m:sSubPr>
                            <m:ctrlPr>
                              <a:rPr lang="en-US" sz="1600">
                                <a:solidFill>
                                  <a:srgbClr val="797979"/>
                                </a:solidFill>
                                <a:latin typeface="Lato light"/>
                              </a:rPr>
                            </m:ctrlPr>
                          </m:sSubPr>
                          <m:e>
                            <m:r>
                              <a:rPr lang="en-US" sz="1600">
                                <a:solidFill>
                                  <a:srgbClr val="797979"/>
                                </a:solidFill>
                                <a:latin typeface="Lato light"/>
                              </a:rPr>
                              <m:t>𝑤</m:t>
                            </m:r>
                          </m:e>
                          <m:sub>
                            <m:r>
                              <a:rPr lang="en-US" sz="1600">
                                <a:solidFill>
                                  <a:srgbClr val="797979"/>
                                </a:solidFill>
                                <a:latin typeface="Lato light"/>
                              </a:rPr>
                              <m:t>𝑗</m:t>
                            </m:r>
                          </m:sub>
                        </m:sSub>
                      </m:e>
                    </m:d>
                    <m:r>
                      <a:rPr lang="en-US" sz="1600">
                        <a:solidFill>
                          <a:srgbClr val="797979"/>
                        </a:solidFill>
                        <a:latin typeface="Lato light"/>
                      </a:rPr>
                      <m:t>=</m:t>
                    </m:r>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r>
                      <a:rPr lang="en-US" sz="1600">
                        <a:solidFill>
                          <a:srgbClr val="797979"/>
                        </a:solidFill>
                        <a:latin typeface="Lato light"/>
                      </a:rPr>
                      <m:t>(</m:t>
                    </m:r>
                    <m:sSub>
                      <m:sSubPr>
                        <m:ctrlPr>
                          <a:rPr lang="en-US" sz="1600">
                            <a:solidFill>
                              <a:srgbClr val="797979"/>
                            </a:solidFill>
                            <a:latin typeface="Lato light"/>
                          </a:rPr>
                        </m:ctrlPr>
                      </m:sSubPr>
                      <m:e>
                        <m:r>
                          <a:rPr lang="en-US" sz="1600">
                            <a:solidFill>
                              <a:srgbClr val="797979"/>
                            </a:solidFill>
                            <a:latin typeface="Lato light"/>
                          </a:rPr>
                          <m:t>𝑦</m:t>
                        </m:r>
                      </m:e>
                      <m:sub>
                        <m:r>
                          <a:rPr lang="en-US" sz="1600">
                            <a:solidFill>
                              <a:srgbClr val="797979"/>
                            </a:solidFill>
                            <a:latin typeface="Lato light"/>
                          </a:rPr>
                          <m:t>𝑖</m:t>
                        </m:r>
                      </m:sub>
                    </m:sSub>
                    <m:r>
                      <a:rPr lang="en-US" sz="1600">
                        <a:solidFill>
                          <a:srgbClr val="797979"/>
                        </a:solidFill>
                        <a:latin typeface="Lato light"/>
                      </a:rPr>
                      <m:t>∈</m:t>
                    </m:r>
                    <m:r>
                      <a:rPr lang="en-US" sz="1600">
                        <a:solidFill>
                          <a:srgbClr val="797979"/>
                        </a:solidFill>
                        <a:latin typeface="Lato light"/>
                      </a:rPr>
                      <m:t>𝑌</m:t>
                    </m:r>
                    <m:r>
                      <a:rPr lang="en-US" sz="1600">
                        <a:solidFill>
                          <a:srgbClr val="797979"/>
                        </a:solidFill>
                        <a:latin typeface="Lato light"/>
                      </a:rPr>
                      <m:t>;</m:t>
                    </m:r>
                    <m:sSub>
                      <m:sSubPr>
                        <m:ctrlPr>
                          <a:rPr lang="en-US" sz="1600">
                            <a:solidFill>
                              <a:srgbClr val="797979"/>
                            </a:solidFill>
                            <a:latin typeface="Lato light"/>
                          </a:rPr>
                        </m:ctrlPr>
                      </m:sSubPr>
                      <m:e>
                        <m:r>
                          <a:rPr lang="en-US" sz="1600">
                            <a:solidFill>
                              <a:srgbClr val="797979"/>
                            </a:solidFill>
                            <a:latin typeface="Lato light"/>
                          </a:rPr>
                          <m:t>𝑥</m:t>
                        </m:r>
                      </m:e>
                      <m:sub>
                        <m:r>
                          <a:rPr lang="en-US" sz="1600">
                            <a:solidFill>
                              <a:srgbClr val="797979"/>
                            </a:solidFill>
                            <a:latin typeface="Lato light"/>
                          </a:rPr>
                          <m:t>𝑖</m:t>
                        </m:r>
                      </m:sub>
                    </m:sSub>
                    <m:r>
                      <a:rPr lang="en-US" sz="1600">
                        <a:solidFill>
                          <a:srgbClr val="797979"/>
                        </a:solidFill>
                        <a:latin typeface="Lato light"/>
                      </a:rPr>
                      <m:t>∈</m:t>
                    </m:r>
                    <m:r>
                      <a:rPr lang="en-US" sz="1600">
                        <a:solidFill>
                          <a:srgbClr val="797979"/>
                        </a:solidFill>
                        <a:latin typeface="Lato light"/>
                      </a:rPr>
                      <m:t>𝑋</m:t>
                    </m:r>
                    <m:r>
                      <a:rPr lang="en-US" sz="1600">
                        <a:solidFill>
                          <a:srgbClr val="797979"/>
                        </a:solidFill>
                        <a:latin typeface="Lato light"/>
                      </a:rPr>
                      <m:t>; 0&lt;</m:t>
                    </m:r>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r>
                      <a:rPr lang="en-US" sz="1600">
                        <a:solidFill>
                          <a:srgbClr val="797979"/>
                        </a:solidFill>
                        <a:latin typeface="Lato light"/>
                      </a:rPr>
                      <m:t>&lt;1</m:t>
                    </m:r>
                  </m:oMath>
                </a14:m>
                <a:r>
                  <a:rPr lang="en-US" sz="1600">
                    <a:solidFill>
                      <a:srgbClr val="797979"/>
                    </a:solidFill>
                    <a:latin typeface="Lato light"/>
                  </a:rPr>
                  <a:t>): là xác suất </a:t>
                </a:r>
                <a14:m>
                  <m:oMath xmlns:m="http://schemas.openxmlformats.org/officeDocument/2006/math">
                    <m:sSub>
                      <m:sSubPr>
                        <m:ctrlPr>
                          <a:rPr lang="en-US" sz="1600">
                            <a:solidFill>
                              <a:srgbClr val="797979"/>
                            </a:solidFill>
                            <a:latin typeface="Lato light"/>
                          </a:rPr>
                        </m:ctrlPr>
                      </m:sSubPr>
                      <m:e>
                        <m:r>
                          <a:rPr lang="en-US" sz="1600">
                            <a:solidFill>
                              <a:srgbClr val="797979"/>
                            </a:solidFill>
                            <a:latin typeface="Lato light"/>
                          </a:rPr>
                          <m:t>𝑥</m:t>
                        </m:r>
                      </m:e>
                      <m:sub>
                        <m:r>
                          <a:rPr lang="en-US" sz="1600">
                            <a:solidFill>
                              <a:srgbClr val="797979"/>
                            </a:solidFill>
                            <a:latin typeface="Lato light"/>
                          </a:rPr>
                          <m:t>𝑖</m:t>
                        </m:r>
                      </m:sub>
                    </m:sSub>
                  </m:oMath>
                </a14:m>
                <a:r>
                  <a:rPr lang="en-US" sz="1600">
                    <a:solidFill>
                      <a:srgbClr val="797979"/>
                    </a:solidFill>
                    <a:latin typeface="Lato light"/>
                  </a:rPr>
                  <a:t> rơi vào lớp j.</a:t>
                </a:r>
              </a:p>
            </p:txBody>
          </p:sp>
        </mc:Choice>
        <mc:Fallback>
          <p:sp>
            <p:nvSpPr>
              <p:cNvPr id="22" name="TextBox 21">
                <a:extLst>
                  <a:ext uri="{FF2B5EF4-FFF2-40B4-BE49-F238E27FC236}">
                    <a16:creationId xmlns:a16="http://schemas.microsoft.com/office/drawing/2014/main" id="{98DB6E98-E675-78E7-2BE5-939219A26A3D}"/>
                  </a:ext>
                </a:extLst>
              </p:cNvPr>
              <p:cNvSpPr txBox="1">
                <a:spLocks noRot="1" noChangeAspect="1" noMove="1" noResize="1" noEditPoints="1" noAdjustHandles="1" noChangeArrowheads="1" noChangeShapeType="1" noTextEdit="1"/>
              </p:cNvSpPr>
              <p:nvPr/>
            </p:nvSpPr>
            <p:spPr>
              <a:xfrm>
                <a:off x="0" y="3830759"/>
                <a:ext cx="8023186" cy="379463"/>
              </a:xfrm>
              <a:prstGeom prst="rect">
                <a:avLst/>
              </a:prstGeom>
              <a:blipFill>
                <a:blip r:embed="rId6"/>
                <a:stretch>
                  <a:fillRect t="-1587"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0FF6D06-6BD0-23C3-86BE-6F1E6D38F856}"/>
                  </a:ext>
                </a:extLst>
              </p:cNvPr>
              <p:cNvSpPr txBox="1"/>
              <p:nvPr/>
            </p:nvSpPr>
            <p:spPr>
              <a:xfrm>
                <a:off x="0" y="4374646"/>
                <a:ext cx="6851146" cy="388248"/>
              </a:xfrm>
              <a:prstGeom prst="rect">
                <a:avLst/>
              </a:prstGeom>
              <a:noFill/>
            </p:spPr>
            <p:txBody>
              <a:bodyPr wrap="square">
                <a:spAutoFit/>
              </a:bodyPr>
              <a:lstStyle/>
              <a:p>
                <a:pPr indent="457200" algn="just"/>
                <a14:m>
                  <m:oMath xmlns:m="http://schemas.openxmlformats.org/officeDocument/2006/math">
                    <m:nary>
                      <m:naryPr>
                        <m:chr m:val="∑"/>
                        <m:limLoc m:val="undOvr"/>
                        <m:ctrlPr>
                          <a:rPr lang="en-US" sz="1600">
                            <a:solidFill>
                              <a:srgbClr val="797979"/>
                            </a:solidFill>
                            <a:latin typeface="Lato light"/>
                          </a:rPr>
                        </m:ctrlPr>
                      </m:naryPr>
                      <m:sub>
                        <m:r>
                          <a:rPr lang="en-US" sz="1600">
                            <a:solidFill>
                              <a:srgbClr val="797979"/>
                            </a:solidFill>
                            <a:latin typeface="Lato light"/>
                          </a:rPr>
                          <m:t>𝑗</m:t>
                        </m:r>
                        <m:r>
                          <a:rPr lang="en-US" sz="1600">
                            <a:solidFill>
                              <a:srgbClr val="797979"/>
                            </a:solidFill>
                            <a:latin typeface="Lato light"/>
                          </a:rPr>
                          <m:t>=1</m:t>
                        </m:r>
                      </m:sub>
                      <m:sup>
                        <m:r>
                          <a:rPr lang="en-US" sz="1600">
                            <a:solidFill>
                              <a:srgbClr val="797979"/>
                            </a:solidFill>
                            <a:latin typeface="Lato light"/>
                          </a:rPr>
                          <m:t>𝐶</m:t>
                        </m:r>
                      </m:sup>
                      <m:e>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e>
                    </m:nary>
                    <m:r>
                      <a:rPr lang="en-US" sz="1600">
                        <a:solidFill>
                          <a:srgbClr val="797979"/>
                        </a:solidFill>
                        <a:latin typeface="Lato light"/>
                      </a:rPr>
                      <m:t>=1</m:t>
                    </m:r>
                  </m:oMath>
                </a14:m>
                <a:r>
                  <a:rPr lang="en-US" sz="1600">
                    <a:solidFill>
                      <a:srgbClr val="797979"/>
                    </a:solidFill>
                    <a:latin typeface="Lato light"/>
                  </a:rPr>
                  <a:t> và </a:t>
                </a:r>
                <a14:m>
                  <m:oMath xmlns:m="http://schemas.openxmlformats.org/officeDocument/2006/math">
                    <m:sSub>
                      <m:sSubPr>
                        <m:ctrlPr>
                          <a:rPr lang="en-US" sz="1600">
                            <a:solidFill>
                              <a:srgbClr val="797979"/>
                            </a:solidFill>
                            <a:latin typeface="Lato light"/>
                          </a:rPr>
                        </m:ctrlPr>
                      </m:sSubPr>
                      <m:e>
                        <m:r>
                          <a:rPr lang="en-US" sz="1600">
                            <a:solidFill>
                              <a:srgbClr val="797979"/>
                            </a:solidFill>
                            <a:latin typeface="Lato light"/>
                          </a:rPr>
                          <m:t>𝑧</m:t>
                        </m:r>
                      </m:e>
                      <m:sub>
                        <m:r>
                          <a:rPr lang="en-US" sz="1600">
                            <a:solidFill>
                              <a:srgbClr val="797979"/>
                            </a:solidFill>
                            <a:latin typeface="Lato light"/>
                          </a:rPr>
                          <m:t>𝑖𝑗</m:t>
                        </m:r>
                      </m:sub>
                    </m:sSub>
                  </m:oMath>
                </a14:m>
                <a:r>
                  <a:rPr lang="en-US" sz="1600">
                    <a:solidFill>
                      <a:srgbClr val="797979"/>
                    </a:solidFill>
                    <a:latin typeface="Lato light"/>
                  </a:rPr>
                  <a:t> càng lớn thì </a:t>
                </a:r>
                <a14:m>
                  <m:oMath xmlns:m="http://schemas.openxmlformats.org/officeDocument/2006/math">
                    <m:sSub>
                      <m:sSubPr>
                        <m:ctrlPr>
                          <a:rPr lang="en-US" sz="1600">
                            <a:solidFill>
                              <a:srgbClr val="797979"/>
                            </a:solidFill>
                            <a:latin typeface="Lato light"/>
                          </a:rPr>
                        </m:ctrlPr>
                      </m:sSubPr>
                      <m:e>
                        <m:r>
                          <a:rPr lang="en-US" sz="1600">
                            <a:solidFill>
                              <a:srgbClr val="797979"/>
                            </a:solidFill>
                            <a:latin typeface="Lato light"/>
                          </a:rPr>
                          <m:t>𝑎</m:t>
                        </m:r>
                      </m:e>
                      <m:sub>
                        <m:r>
                          <a:rPr lang="en-US" sz="1600">
                            <a:solidFill>
                              <a:srgbClr val="797979"/>
                            </a:solidFill>
                            <a:latin typeface="Lato light"/>
                          </a:rPr>
                          <m:t>𝑖𝑗</m:t>
                        </m:r>
                      </m:sub>
                    </m:sSub>
                  </m:oMath>
                </a14:m>
                <a:r>
                  <a:rPr lang="en-US" sz="1600">
                    <a:solidFill>
                      <a:srgbClr val="797979"/>
                    </a:solidFill>
                    <a:latin typeface="Lato light"/>
                  </a:rPr>
                  <a:t> càng cao, vậy </a:t>
                </a:r>
                <a14:m>
                  <m:oMath xmlns:m="http://schemas.openxmlformats.org/officeDocument/2006/math">
                    <m:r>
                      <a:rPr lang="en-US" sz="1600">
                        <a:solidFill>
                          <a:srgbClr val="797979"/>
                        </a:solidFill>
                        <a:latin typeface="Cambria Math" panose="02040503050406030204" pitchFamily="18" charset="0"/>
                      </a:rPr>
                      <m:t>𝑓</m:t>
                    </m:r>
                    <m:d>
                      <m:dPr>
                        <m:ctrlPr>
                          <a:rPr lang="en-US" sz="1600" i="1">
                            <a:solidFill>
                              <a:srgbClr val="797979"/>
                            </a:solidFill>
                            <a:latin typeface="Cambria Math" panose="02040503050406030204" pitchFamily="18" charset="0"/>
                          </a:rPr>
                        </m:ctrlPr>
                      </m:dPr>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𝑧</m:t>
                            </m:r>
                          </m:e>
                          <m:sub>
                            <m:r>
                              <a:rPr lang="en-US" sz="1600">
                                <a:solidFill>
                                  <a:srgbClr val="797979"/>
                                </a:solidFill>
                                <a:latin typeface="Cambria Math" panose="02040503050406030204" pitchFamily="18" charset="0"/>
                              </a:rPr>
                              <m:t>𝑖𝑗</m:t>
                            </m:r>
                          </m:sub>
                        </m:sSub>
                      </m:e>
                    </m:d>
                    <m:r>
                      <a:rPr lang="en-US" sz="1600" i="1">
                        <a:solidFill>
                          <a:srgbClr val="797979"/>
                        </a:solidFill>
                        <a:latin typeface="Cambria Math" panose="02040503050406030204" pitchFamily="18" charset="0"/>
                      </a:rPr>
                      <m:t> </m:t>
                    </m:r>
                  </m:oMath>
                </a14:m>
                <a:r>
                  <a:rPr lang="en-US" sz="1600">
                    <a:solidFill>
                      <a:srgbClr val="797979"/>
                    </a:solidFill>
                    <a:latin typeface="Lato light"/>
                  </a:rPr>
                  <a:t>đồng biến.</a:t>
                </a:r>
              </a:p>
            </p:txBody>
          </p:sp>
        </mc:Choice>
        <mc:Fallback>
          <p:sp>
            <p:nvSpPr>
              <p:cNvPr id="26" name="TextBox 25">
                <a:extLst>
                  <a:ext uri="{FF2B5EF4-FFF2-40B4-BE49-F238E27FC236}">
                    <a16:creationId xmlns:a16="http://schemas.microsoft.com/office/drawing/2014/main" id="{D0FF6D06-6BD0-23C3-86BE-6F1E6D38F856}"/>
                  </a:ext>
                </a:extLst>
              </p:cNvPr>
              <p:cNvSpPr txBox="1">
                <a:spLocks noRot="1" noChangeAspect="1" noMove="1" noResize="1" noEditPoints="1" noAdjustHandles="1" noChangeArrowheads="1" noChangeShapeType="1" noTextEdit="1"/>
              </p:cNvSpPr>
              <p:nvPr/>
            </p:nvSpPr>
            <p:spPr>
              <a:xfrm>
                <a:off x="0" y="4374646"/>
                <a:ext cx="6851146" cy="388248"/>
              </a:xfrm>
              <a:prstGeom prst="rect">
                <a:avLst/>
              </a:prstGeom>
              <a:blipFill>
                <a:blip r:embed="rId7"/>
                <a:stretch>
                  <a:fillRect t="-90476" b="-1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806F635-0489-276C-1E25-DA6F97AC14C2}"/>
                  </a:ext>
                </a:extLst>
              </p:cNvPr>
              <p:cNvSpPr txBox="1"/>
              <p:nvPr/>
            </p:nvSpPr>
            <p:spPr>
              <a:xfrm>
                <a:off x="1322137" y="4981197"/>
                <a:ext cx="3888167" cy="73661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a:effectLst/>
                              <a:latin typeface="Cambria Math" panose="020405030504060302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=1,2,…</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oMath>
                  </m:oMathPara>
                </a14:m>
                <a:endParaRPr lang="en-US"/>
              </a:p>
            </p:txBody>
          </p:sp>
        </mc:Choice>
        <mc:Fallback>
          <p:sp>
            <p:nvSpPr>
              <p:cNvPr id="30" name="TextBox 29">
                <a:extLst>
                  <a:ext uri="{FF2B5EF4-FFF2-40B4-BE49-F238E27FC236}">
                    <a16:creationId xmlns:a16="http://schemas.microsoft.com/office/drawing/2014/main" id="{5806F635-0489-276C-1E25-DA6F97AC14C2}"/>
                  </a:ext>
                </a:extLst>
              </p:cNvPr>
              <p:cNvSpPr txBox="1">
                <a:spLocks noRot="1" noChangeAspect="1" noMove="1" noResize="1" noEditPoints="1" noAdjustHandles="1" noChangeArrowheads="1" noChangeShapeType="1" noTextEdit="1"/>
              </p:cNvSpPr>
              <p:nvPr/>
            </p:nvSpPr>
            <p:spPr>
              <a:xfrm>
                <a:off x="1322137" y="4981197"/>
                <a:ext cx="3888167" cy="73661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245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6"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18</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one hot coding</a:t>
            </a:r>
            <a:endParaRPr lang="en-GB" sz="1600" dirty="0">
              <a:solidFill>
                <a:srgbClr val="797979"/>
              </a:solidFill>
              <a:latin typeface="Lato light"/>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9776988-2C39-3DA5-93B9-DE69200AE477}"/>
                  </a:ext>
                </a:extLst>
              </p:cNvPr>
              <p:cNvSpPr txBox="1"/>
              <p:nvPr/>
            </p:nvSpPr>
            <p:spPr>
              <a:xfrm>
                <a:off x="3236955" y="4716426"/>
                <a:ext cx="5354670" cy="904158"/>
              </a:xfrm>
              <a:prstGeom prst="rect">
                <a:avLst/>
              </a:prstGeom>
              <a:noFill/>
            </p:spPr>
            <p:txBody>
              <a:bodyPr wrap="square">
                <a:spAutoFit/>
              </a:bodyPr>
              <a:lstStyle/>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r>
                        <a:rPr lang="en-US" sz="1800" i="1" kern="1200" smtClean="0">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kern="1200"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ℕ</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𝑜𝑛</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𝑒</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h𝑜𝑡</m:t>
                              </m:r>
                            </m:sub>
                          </m:sSub>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ℕ</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𝑠</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89776988-2C39-3DA5-93B9-DE69200AE477}"/>
                  </a:ext>
                </a:extLst>
              </p:cNvPr>
              <p:cNvSpPr txBox="1">
                <a:spLocks noRot="1" noChangeAspect="1" noMove="1" noResize="1" noEditPoints="1" noAdjustHandles="1" noChangeArrowheads="1" noChangeShapeType="1" noTextEdit="1"/>
              </p:cNvSpPr>
              <p:nvPr/>
            </p:nvSpPr>
            <p:spPr>
              <a:xfrm>
                <a:off x="3236955" y="4716426"/>
                <a:ext cx="5354670" cy="9041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0CF9F91-D60B-B473-7286-030FB784B9A5}"/>
                  </a:ext>
                </a:extLst>
              </p:cNvPr>
              <p:cNvSpPr txBox="1"/>
              <p:nvPr/>
            </p:nvSpPr>
            <p:spPr>
              <a:xfrm>
                <a:off x="3043767" y="1726979"/>
                <a:ext cx="6104466" cy="924227"/>
              </a:xfrm>
              <a:prstGeom prst="rect">
                <a:avLst/>
              </a:prstGeom>
              <a:noFill/>
            </p:spPr>
            <p:txBody>
              <a:bodyPr wrap="square">
                <a:spAutoFit/>
              </a:bodyPr>
              <a:lstStyle/>
              <a:p>
                <a:pPr algn="just"/>
                <a:r>
                  <a:rPr lang="vi-VN">
                    <a:solidFill>
                      <a:srgbClr val="797979"/>
                    </a:solidFill>
                    <a:latin typeface="Lato light"/>
                  </a:rPr>
                  <a:t>Với </a:t>
                </a:r>
                <a:r>
                  <a:rPr lang="en-US">
                    <a:solidFill>
                      <a:srgbClr val="797979"/>
                    </a:solidFill>
                    <a:latin typeface="Lato light"/>
                  </a:rPr>
                  <a:t>dự đoán </a:t>
                </a:r>
                <a14:m>
                  <m:oMath xmlns:m="http://schemas.openxmlformats.org/officeDocument/2006/math">
                    <m:r>
                      <m:rPr>
                        <m:sty m:val="p"/>
                      </m:rPr>
                      <a:rPr lang="en-US" sz="1800" b="0" i="0" smtClean="0">
                        <a:solidFill>
                          <a:srgbClr val="797979"/>
                        </a:solidFill>
                        <a:latin typeface="Cambria Math" panose="02040503050406030204" pitchFamily="18" charset="0"/>
                      </a:rPr>
                      <m:t>A</m:t>
                    </m:r>
                    <m:r>
                      <a:rPr lang="en-US" sz="1800" smtClean="0">
                        <a:solidFill>
                          <a:srgbClr val="797979"/>
                        </a:solidFill>
                        <a:latin typeface="Cambria Math" panose="02040503050406030204" pitchFamily="18" charset="0"/>
                      </a:rPr>
                      <m:t>∈</m:t>
                    </m:r>
                    <m:sSup>
                      <m:sSupPr>
                        <m:ctrlPr>
                          <a:rPr lang="en-US" sz="1800" i="1">
                            <a:solidFill>
                              <a:srgbClr val="797979"/>
                            </a:solidFill>
                            <a:latin typeface="Cambria Math" panose="02040503050406030204" pitchFamily="18" charset="0"/>
                          </a:rPr>
                        </m:ctrlPr>
                      </m:sSupPr>
                      <m:e>
                        <m:r>
                          <a:rPr lang="en-US" sz="1800">
                            <a:solidFill>
                              <a:srgbClr val="797979"/>
                            </a:solidFill>
                            <a:latin typeface="Cambria Math" panose="02040503050406030204" pitchFamily="18" charset="0"/>
                          </a:rPr>
                          <m:t>ℝ</m:t>
                        </m:r>
                      </m:e>
                      <m:sup>
                        <m:r>
                          <a:rPr lang="en-US" sz="1800">
                            <a:solidFill>
                              <a:srgbClr val="797979"/>
                            </a:solidFill>
                            <a:latin typeface="Cambria Math" panose="02040503050406030204" pitchFamily="18" charset="0"/>
                          </a:rPr>
                          <m:t>𝑛</m:t>
                        </m:r>
                        <m:r>
                          <a:rPr lang="en-US" sz="1800">
                            <a:solidFill>
                              <a:srgbClr val="797979"/>
                            </a:solidFill>
                            <a:latin typeface="Cambria Math" panose="02040503050406030204" pitchFamily="18" charset="0"/>
                          </a:rPr>
                          <m:t>×</m:t>
                        </m:r>
                        <m:r>
                          <a:rPr lang="en-US" sz="1800">
                            <a:solidFill>
                              <a:srgbClr val="797979"/>
                            </a:solidFill>
                            <a:latin typeface="Cambria Math" panose="02040503050406030204" pitchFamily="18" charset="0"/>
                          </a:rPr>
                          <m:t>𝐶</m:t>
                        </m:r>
                      </m:sup>
                    </m:sSup>
                  </m:oMath>
                </a14:m>
                <a:r>
                  <a:rPr lang="vi-VN">
                    <a:solidFill>
                      <a:srgbClr val="797979"/>
                    </a:solidFill>
                    <a:latin typeface="Lato light"/>
                  </a:rPr>
                  <a:t>, cần chuyển 𝑌 </a:t>
                </a:r>
                <a:r>
                  <a:rPr lang="en-US">
                    <a:solidFill>
                      <a:srgbClr val="797979"/>
                    </a:solidFill>
                    <a:latin typeface="Lato light"/>
                  </a:rPr>
                  <a:t>thực sự </a:t>
                </a:r>
                <a:r>
                  <a:rPr lang="vi-VN">
                    <a:solidFill>
                      <a:srgbClr val="797979"/>
                    </a:solidFill>
                    <a:latin typeface="Lato light"/>
                  </a:rPr>
                  <a:t>thành 1 ma trận one-hot mà mỗi dòng là 1 vector có C phần tử - tương ứng C lớp và đúng 1 phần tử bằng 1, còn lại bằng 0. </a:t>
                </a:r>
              </a:p>
            </p:txBody>
          </p:sp>
        </mc:Choice>
        <mc:Fallback>
          <p:sp>
            <p:nvSpPr>
              <p:cNvPr id="21" name="TextBox 20">
                <a:extLst>
                  <a:ext uri="{FF2B5EF4-FFF2-40B4-BE49-F238E27FC236}">
                    <a16:creationId xmlns:a16="http://schemas.microsoft.com/office/drawing/2014/main" id="{60CF9F91-D60B-B473-7286-030FB784B9A5}"/>
                  </a:ext>
                </a:extLst>
              </p:cNvPr>
              <p:cNvSpPr txBox="1">
                <a:spLocks noRot="1" noChangeAspect="1" noMove="1" noResize="1" noEditPoints="1" noAdjustHandles="1" noChangeArrowheads="1" noChangeShapeType="1" noTextEdit="1"/>
              </p:cNvSpPr>
              <p:nvPr/>
            </p:nvSpPr>
            <p:spPr>
              <a:xfrm>
                <a:off x="3043767" y="1726979"/>
                <a:ext cx="6104466" cy="924227"/>
              </a:xfrm>
              <a:prstGeom prst="rect">
                <a:avLst/>
              </a:prstGeom>
              <a:blipFill>
                <a:blip r:embed="rId6"/>
                <a:stretch>
                  <a:fillRect l="-798" t="-3289" r="-798" b="-9211"/>
                </a:stretch>
              </a:blipFill>
            </p:spPr>
            <p:txBody>
              <a:bodyPr/>
              <a:lstStyle/>
              <a:p>
                <a:r>
                  <a:rPr lang="en-US">
                    <a:noFill/>
                  </a:rPr>
                  <a:t> </a:t>
                </a:r>
              </a:p>
            </p:txBody>
          </p:sp>
        </mc:Fallback>
      </mc:AlternateContent>
      <p:graphicFrame>
        <p:nvGraphicFramePr>
          <p:cNvPr id="22" name="Table 42">
            <a:extLst>
              <a:ext uri="{FF2B5EF4-FFF2-40B4-BE49-F238E27FC236}">
                <a16:creationId xmlns:a16="http://schemas.microsoft.com/office/drawing/2014/main" id="{CB03229A-046C-A9D3-6530-4ACE5DC1DDF9}"/>
              </a:ext>
            </a:extLst>
          </p:cNvPr>
          <p:cNvGraphicFramePr>
            <a:graphicFrameLocks noGrp="1"/>
          </p:cNvGraphicFramePr>
          <p:nvPr>
            <p:extLst>
              <p:ext uri="{D42A27DB-BD31-4B8C-83A1-F6EECF244321}">
                <p14:modId xmlns:p14="http://schemas.microsoft.com/office/powerpoint/2010/main" val="2712048243"/>
              </p:ext>
            </p:extLst>
          </p:nvPr>
        </p:nvGraphicFramePr>
        <p:xfrm>
          <a:off x="3259183" y="3359221"/>
          <a:ext cx="309880" cy="320869"/>
        </p:xfrm>
        <a:graphic>
          <a:graphicData uri="http://schemas.openxmlformats.org/drawingml/2006/table">
            <a:tbl>
              <a:tblPr firstRow="1" bandRow="1">
                <a:tableStyleId>{5940675A-B579-460E-94D1-54222C63F5DA}</a:tableStyleId>
              </a:tblPr>
              <a:tblGrid>
                <a:gridCol w="309880">
                  <a:extLst>
                    <a:ext uri="{9D8B030D-6E8A-4147-A177-3AD203B41FA5}">
                      <a16:colId xmlns:a16="http://schemas.microsoft.com/office/drawing/2014/main" val="3734733780"/>
                    </a:ext>
                  </a:extLst>
                </a:gridCol>
              </a:tblGrid>
              <a:tr h="320869">
                <a:tc>
                  <a:txBody>
                    <a:bodyPr/>
                    <a:lstStyle/>
                    <a:p>
                      <a:pPr algn="ctr"/>
                      <a:r>
                        <a:rPr lang="en-US" sz="1800" kern="1200">
                          <a:solidFill>
                            <a:srgbClr val="797979"/>
                          </a:solidFill>
                          <a:latin typeface="Lato light"/>
                          <a:ea typeface="+mn-ea"/>
                          <a:cs typeface="+mn-cs"/>
                        </a:rPr>
                        <a:t>2</a:t>
                      </a:r>
                    </a:p>
                  </a:txBody>
                  <a:tcPr marL="22860" marR="22860" marT="11430" marB="11430"/>
                </a:tc>
                <a:extLst>
                  <a:ext uri="{0D108BD9-81ED-4DB2-BD59-A6C34878D82A}">
                    <a16:rowId xmlns:a16="http://schemas.microsoft.com/office/drawing/2014/main" val="1979178622"/>
                  </a:ext>
                </a:extLst>
              </a:tr>
            </a:tbl>
          </a:graphicData>
        </a:graphic>
      </p:graphicFrame>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087892E-36BE-ED35-4C75-BE15C1B79C10}"/>
                  </a:ext>
                </a:extLst>
              </p:cNvPr>
              <p:cNvSpPr txBox="1"/>
              <p:nvPr/>
            </p:nvSpPr>
            <p:spPr>
              <a:xfrm>
                <a:off x="2680050" y="3833821"/>
                <a:ext cx="759473"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rgbClr val="797979"/>
                              </a:solidFill>
                              <a:latin typeface="Cambria Math" panose="02040503050406030204" pitchFamily="18" charset="0"/>
                            </a:rPr>
                          </m:ctrlPr>
                        </m:sSubPr>
                        <m:e>
                          <m:r>
                            <a:rPr lang="en-GB" sz="1600" i="1" smtClean="0">
                              <a:solidFill>
                                <a:srgbClr val="797979"/>
                              </a:solidFill>
                              <a:latin typeface="Cambria Math" panose="02040503050406030204" pitchFamily="18" charset="0"/>
                            </a:rPr>
                            <m:t>𝑦</m:t>
                          </m:r>
                        </m:e>
                        <m:sub>
                          <m:r>
                            <a:rPr lang="en-US" sz="1600" b="0" i="1" smtClean="0">
                              <a:solidFill>
                                <a:srgbClr val="797979"/>
                              </a:solidFill>
                              <a:latin typeface="Cambria Math" panose="02040503050406030204" pitchFamily="18" charset="0"/>
                            </a:rPr>
                            <m:t>𝑖</m:t>
                          </m:r>
                        </m:sub>
                      </m:sSub>
                      <m:r>
                        <a:rPr lang="en-US" sz="1600" b="0" i="1" smtClean="0">
                          <a:solidFill>
                            <a:srgbClr val="797979"/>
                          </a:solidFill>
                          <a:latin typeface="Cambria Math" panose="02040503050406030204" pitchFamily="18" charset="0"/>
                        </a:rPr>
                        <m:t>∈</m:t>
                      </m:r>
                      <m:r>
                        <a:rPr lang="en-US" sz="1600" b="0" i="1" smtClean="0">
                          <a:solidFill>
                            <a:srgbClr val="797979"/>
                          </a:solidFill>
                          <a:latin typeface="Cambria Math" panose="02040503050406030204" pitchFamily="18" charset="0"/>
                        </a:rPr>
                        <m:t>𝑌</m:t>
                      </m:r>
                    </m:oMath>
                  </m:oMathPara>
                </a14:m>
                <a:endParaRPr lang="en-GB" sz="1600" dirty="0">
                  <a:solidFill>
                    <a:srgbClr val="797979"/>
                  </a:solidFill>
                  <a:latin typeface="Lato light"/>
                </a:endParaRPr>
              </a:p>
            </p:txBody>
          </p:sp>
        </mc:Choice>
        <mc:Fallback>
          <p:sp>
            <p:nvSpPr>
              <p:cNvPr id="25" name="TextBox 24">
                <a:extLst>
                  <a:ext uri="{FF2B5EF4-FFF2-40B4-BE49-F238E27FC236}">
                    <a16:creationId xmlns:a16="http://schemas.microsoft.com/office/drawing/2014/main" id="{1087892E-36BE-ED35-4C75-BE15C1B79C10}"/>
                  </a:ext>
                </a:extLst>
              </p:cNvPr>
              <p:cNvSpPr txBox="1">
                <a:spLocks noRot="1" noChangeAspect="1" noMove="1" noResize="1" noEditPoints="1" noAdjustHandles="1" noChangeArrowheads="1" noChangeShapeType="1" noTextEdit="1"/>
              </p:cNvSpPr>
              <p:nvPr/>
            </p:nvSpPr>
            <p:spPr>
              <a:xfrm>
                <a:off x="2680050" y="3833821"/>
                <a:ext cx="759473" cy="338554"/>
              </a:xfrm>
              <a:prstGeom prst="rect">
                <a:avLst/>
              </a:prstGeom>
              <a:blipFill>
                <a:blip r:embed="rId7"/>
                <a:stretch>
                  <a:fillRect b="-7273"/>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98EDCCF3-A08F-F9B8-CA74-D564D9F2B067}"/>
              </a:ext>
            </a:extLst>
          </p:cNvPr>
          <p:cNvCxnSpPr>
            <a:cxnSpLocks/>
            <a:stCxn id="25" idx="0"/>
            <a:endCxn id="22" idx="2"/>
          </p:cNvCxnSpPr>
          <p:nvPr/>
        </p:nvCxnSpPr>
        <p:spPr>
          <a:xfrm flipV="1">
            <a:off x="3059787" y="3680090"/>
            <a:ext cx="354336" cy="153731"/>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2" name="Table 32">
            <a:extLst>
              <a:ext uri="{FF2B5EF4-FFF2-40B4-BE49-F238E27FC236}">
                <a16:creationId xmlns:a16="http://schemas.microsoft.com/office/drawing/2014/main" id="{EAFA4870-A2B6-B4C0-A1E7-5DB64380997E}"/>
              </a:ext>
            </a:extLst>
          </p:cNvPr>
          <p:cNvGraphicFramePr>
            <a:graphicFrameLocks noGrp="1"/>
          </p:cNvGraphicFramePr>
          <p:nvPr>
            <p:extLst>
              <p:ext uri="{D42A27DB-BD31-4B8C-83A1-F6EECF244321}">
                <p14:modId xmlns:p14="http://schemas.microsoft.com/office/powerpoint/2010/main" val="3743510996"/>
              </p:ext>
            </p:extLst>
          </p:nvPr>
        </p:nvGraphicFramePr>
        <p:xfrm>
          <a:off x="4164085" y="3031164"/>
          <a:ext cx="4206240" cy="643308"/>
        </p:xfrm>
        <a:graphic>
          <a:graphicData uri="http://schemas.openxmlformats.org/drawingml/2006/table">
            <a:tbl>
              <a:tblPr firstRow="1" bandRow="1">
                <a:tableStyleId>{5940675A-B579-460E-94D1-54222C63F5DA}</a:tableStyleId>
              </a:tblPr>
              <a:tblGrid>
                <a:gridCol w="420624">
                  <a:extLst>
                    <a:ext uri="{9D8B030D-6E8A-4147-A177-3AD203B41FA5}">
                      <a16:colId xmlns:a16="http://schemas.microsoft.com/office/drawing/2014/main" val="869755092"/>
                    </a:ext>
                  </a:extLst>
                </a:gridCol>
                <a:gridCol w="420624">
                  <a:extLst>
                    <a:ext uri="{9D8B030D-6E8A-4147-A177-3AD203B41FA5}">
                      <a16:colId xmlns:a16="http://schemas.microsoft.com/office/drawing/2014/main" val="3829884308"/>
                    </a:ext>
                  </a:extLst>
                </a:gridCol>
                <a:gridCol w="420624">
                  <a:extLst>
                    <a:ext uri="{9D8B030D-6E8A-4147-A177-3AD203B41FA5}">
                      <a16:colId xmlns:a16="http://schemas.microsoft.com/office/drawing/2014/main" val="2023711823"/>
                    </a:ext>
                  </a:extLst>
                </a:gridCol>
                <a:gridCol w="420624">
                  <a:extLst>
                    <a:ext uri="{9D8B030D-6E8A-4147-A177-3AD203B41FA5}">
                      <a16:colId xmlns:a16="http://schemas.microsoft.com/office/drawing/2014/main" val="149815259"/>
                    </a:ext>
                  </a:extLst>
                </a:gridCol>
                <a:gridCol w="420624">
                  <a:extLst>
                    <a:ext uri="{9D8B030D-6E8A-4147-A177-3AD203B41FA5}">
                      <a16:colId xmlns:a16="http://schemas.microsoft.com/office/drawing/2014/main" val="3603173638"/>
                    </a:ext>
                  </a:extLst>
                </a:gridCol>
                <a:gridCol w="420624">
                  <a:extLst>
                    <a:ext uri="{9D8B030D-6E8A-4147-A177-3AD203B41FA5}">
                      <a16:colId xmlns:a16="http://schemas.microsoft.com/office/drawing/2014/main" val="275826784"/>
                    </a:ext>
                  </a:extLst>
                </a:gridCol>
                <a:gridCol w="420624">
                  <a:extLst>
                    <a:ext uri="{9D8B030D-6E8A-4147-A177-3AD203B41FA5}">
                      <a16:colId xmlns:a16="http://schemas.microsoft.com/office/drawing/2014/main" val="604125357"/>
                    </a:ext>
                  </a:extLst>
                </a:gridCol>
                <a:gridCol w="420624">
                  <a:extLst>
                    <a:ext uri="{9D8B030D-6E8A-4147-A177-3AD203B41FA5}">
                      <a16:colId xmlns:a16="http://schemas.microsoft.com/office/drawing/2014/main" val="408561178"/>
                    </a:ext>
                  </a:extLst>
                </a:gridCol>
                <a:gridCol w="420624">
                  <a:extLst>
                    <a:ext uri="{9D8B030D-6E8A-4147-A177-3AD203B41FA5}">
                      <a16:colId xmlns:a16="http://schemas.microsoft.com/office/drawing/2014/main" val="4136294305"/>
                    </a:ext>
                  </a:extLst>
                </a:gridCol>
                <a:gridCol w="420624">
                  <a:extLst>
                    <a:ext uri="{9D8B030D-6E8A-4147-A177-3AD203B41FA5}">
                      <a16:colId xmlns:a16="http://schemas.microsoft.com/office/drawing/2014/main" val="3353651333"/>
                    </a:ext>
                  </a:extLst>
                </a:gridCol>
              </a:tblGrid>
              <a:tr h="315818">
                <a:tc>
                  <a:txBody>
                    <a:bodyPr/>
                    <a:lstStyle/>
                    <a:p>
                      <a:pPr algn="ctr"/>
                      <a:r>
                        <a:rPr lang="en-US" sz="1800"/>
                        <a:t>0</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1</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2</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3</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6</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7</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8</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9</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011594"/>
                  </a:ext>
                </a:extLst>
              </a:tr>
              <a:tr h="315818">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1</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606933"/>
                  </a:ext>
                </a:extLst>
              </a:tr>
            </a:tbl>
          </a:graphicData>
        </a:graphic>
      </p:graphicFrame>
      <p:cxnSp>
        <p:nvCxnSpPr>
          <p:cNvPr id="36" name="Straight Arrow Connector 35">
            <a:extLst>
              <a:ext uri="{FF2B5EF4-FFF2-40B4-BE49-F238E27FC236}">
                <a16:creationId xmlns:a16="http://schemas.microsoft.com/office/drawing/2014/main" id="{2457AC56-543F-5B1F-B31C-51A319663EAA}"/>
              </a:ext>
            </a:extLst>
          </p:cNvPr>
          <p:cNvCxnSpPr>
            <a:cxnSpLocks/>
            <a:stCxn id="22" idx="3"/>
          </p:cNvCxnSpPr>
          <p:nvPr/>
        </p:nvCxnSpPr>
        <p:spPr>
          <a:xfrm>
            <a:off x="3569063" y="3519655"/>
            <a:ext cx="595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AFC1659-F179-B336-5900-F5B2B55525D3}"/>
              </a:ext>
            </a:extLst>
          </p:cNvPr>
          <p:cNvCxnSpPr/>
          <p:nvPr/>
        </p:nvCxnSpPr>
        <p:spPr>
          <a:xfrm>
            <a:off x="8370325" y="3519655"/>
            <a:ext cx="639418" cy="1548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9830D53-51B4-35C9-36BF-ABAB350BB5C4}"/>
                  </a:ext>
                </a:extLst>
              </p:cNvPr>
              <p:cNvSpPr txBox="1"/>
              <p:nvPr/>
            </p:nvSpPr>
            <p:spPr>
              <a:xfrm>
                <a:off x="8936070" y="3680090"/>
                <a:ext cx="1336416"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rgbClr val="797979"/>
                              </a:solidFill>
                              <a:latin typeface="Cambria Math" panose="02040503050406030204" pitchFamily="18" charset="0"/>
                            </a:rPr>
                          </m:ctrlPr>
                        </m:sSubPr>
                        <m:e>
                          <m:r>
                            <a:rPr lang="en-GB" sz="1600" i="1" smtClean="0">
                              <a:solidFill>
                                <a:srgbClr val="797979"/>
                              </a:solidFill>
                              <a:latin typeface="Cambria Math" panose="02040503050406030204" pitchFamily="18" charset="0"/>
                            </a:rPr>
                            <m:t>𝑦</m:t>
                          </m:r>
                        </m:e>
                        <m:sub>
                          <m:r>
                            <a:rPr lang="en-US" sz="1600" b="0" i="1" smtClean="0">
                              <a:solidFill>
                                <a:srgbClr val="797979"/>
                              </a:solidFill>
                              <a:latin typeface="Cambria Math" panose="02040503050406030204" pitchFamily="18" charset="0"/>
                            </a:rPr>
                            <m:t>𝑖</m:t>
                          </m:r>
                        </m:sub>
                      </m:sSub>
                      <m:r>
                        <a:rPr lang="en-US" sz="1600" b="0" i="1" smtClean="0">
                          <a:solidFill>
                            <a:srgbClr val="797979"/>
                          </a:solidFill>
                          <a:latin typeface="Cambria Math" panose="02040503050406030204" pitchFamily="18" charset="0"/>
                        </a:rPr>
                        <m:t>∈</m:t>
                      </m:r>
                      <m:sSub>
                        <m:sSubPr>
                          <m:ctrlPr>
                            <a:rPr lang="en-US" sz="1600" b="0" i="1" smtClean="0">
                              <a:solidFill>
                                <a:srgbClr val="797979"/>
                              </a:solidFill>
                              <a:latin typeface="Cambria Math" panose="02040503050406030204" pitchFamily="18" charset="0"/>
                            </a:rPr>
                          </m:ctrlPr>
                        </m:sSubPr>
                        <m:e>
                          <m:r>
                            <a:rPr lang="en-US" sz="1600" b="0" i="1" smtClean="0">
                              <a:solidFill>
                                <a:srgbClr val="797979"/>
                              </a:solidFill>
                              <a:latin typeface="Cambria Math" panose="02040503050406030204" pitchFamily="18" charset="0"/>
                            </a:rPr>
                            <m:t>𝑌</m:t>
                          </m:r>
                        </m:e>
                        <m:sub>
                          <m:r>
                            <a:rPr lang="en-US" sz="1600" b="0" i="1" smtClean="0">
                              <a:solidFill>
                                <a:srgbClr val="797979"/>
                              </a:solidFill>
                              <a:latin typeface="Cambria Math" panose="02040503050406030204" pitchFamily="18" charset="0"/>
                            </a:rPr>
                            <m:t>𝑜𝑛𝑒</m:t>
                          </m:r>
                          <m:r>
                            <a:rPr lang="en-US" sz="1600" b="0" i="1" smtClean="0">
                              <a:solidFill>
                                <a:srgbClr val="797979"/>
                              </a:solidFill>
                              <a:latin typeface="Cambria Math" panose="02040503050406030204" pitchFamily="18" charset="0"/>
                            </a:rPr>
                            <m:t>−</m:t>
                          </m:r>
                          <m:r>
                            <a:rPr lang="en-US" sz="1600" b="0" i="1" smtClean="0">
                              <a:solidFill>
                                <a:srgbClr val="797979"/>
                              </a:solidFill>
                              <a:latin typeface="Cambria Math" panose="02040503050406030204" pitchFamily="18" charset="0"/>
                            </a:rPr>
                            <m:t>h𝑜𝑡</m:t>
                          </m:r>
                        </m:sub>
                      </m:sSub>
                    </m:oMath>
                  </m:oMathPara>
                </a14:m>
                <a:endParaRPr lang="en-GB" sz="1600" dirty="0">
                  <a:solidFill>
                    <a:srgbClr val="797979"/>
                  </a:solidFill>
                  <a:latin typeface="Lato light"/>
                </a:endParaRPr>
              </a:p>
            </p:txBody>
          </p:sp>
        </mc:Choice>
        <mc:Fallback>
          <p:sp>
            <p:nvSpPr>
              <p:cNvPr id="42" name="TextBox 41">
                <a:extLst>
                  <a:ext uri="{FF2B5EF4-FFF2-40B4-BE49-F238E27FC236}">
                    <a16:creationId xmlns:a16="http://schemas.microsoft.com/office/drawing/2014/main" id="{59830D53-51B4-35C9-36BF-ABAB350BB5C4}"/>
                  </a:ext>
                </a:extLst>
              </p:cNvPr>
              <p:cNvSpPr txBox="1">
                <a:spLocks noRot="1" noChangeAspect="1" noMove="1" noResize="1" noEditPoints="1" noAdjustHandles="1" noChangeArrowheads="1" noChangeShapeType="1" noTextEdit="1"/>
              </p:cNvSpPr>
              <p:nvPr/>
            </p:nvSpPr>
            <p:spPr>
              <a:xfrm>
                <a:off x="8936070" y="3680090"/>
                <a:ext cx="1336416" cy="338554"/>
              </a:xfrm>
              <a:prstGeom prst="rect">
                <a:avLst/>
              </a:prstGeom>
              <a:blipFill>
                <a:blip r:embed="rId8"/>
                <a:stretch>
                  <a:fillRect b="-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2F6EA892-61E6-DB56-9645-5D11C72E9774}"/>
                  </a:ext>
                </a:extLst>
              </p:cNvPr>
              <p:cNvSpPr txBox="1"/>
              <p:nvPr/>
            </p:nvSpPr>
            <p:spPr>
              <a:xfrm>
                <a:off x="4134808" y="4214643"/>
                <a:ext cx="3852817" cy="369332"/>
              </a:xfrm>
              <a:prstGeom prst="rect">
                <a:avLst/>
              </a:prstGeom>
              <a:noFill/>
            </p:spPr>
            <p:txBody>
              <a:bodyPr wrap="square">
                <a:spAutoFit/>
              </a:bodyPr>
              <a:lstStyle/>
              <a:p>
                <a:r>
                  <a:rPr lang="vi-VN">
                    <a:solidFill>
                      <a:srgbClr val="797979"/>
                    </a:solidFill>
                    <a:latin typeface="Lato light"/>
                  </a:rPr>
                  <a:t>xác suất điểm dữ liệu </a:t>
                </a:r>
                <a14:m>
                  <m:oMath xmlns:m="http://schemas.openxmlformats.org/officeDocument/2006/math">
                    <m:sSub>
                      <m:sSubPr>
                        <m:ctrlPr>
                          <a:rPr lang="vi-VN" i="1" smtClean="0">
                            <a:solidFill>
                              <a:srgbClr val="797979"/>
                            </a:solidFill>
                            <a:latin typeface="Cambria Math" panose="02040503050406030204" pitchFamily="18" charset="0"/>
                          </a:rPr>
                        </m:ctrlPr>
                      </m:sSubPr>
                      <m:e>
                        <m:r>
                          <a:rPr lang="vi-VN" i="1" smtClean="0">
                            <a:solidFill>
                              <a:srgbClr val="797979"/>
                            </a:solidFill>
                            <a:latin typeface="Cambria Math" panose="02040503050406030204" pitchFamily="18" charset="0"/>
                          </a:rPr>
                          <m:t>𝑥</m:t>
                        </m:r>
                      </m:e>
                      <m:sub>
                        <m:r>
                          <a:rPr lang="vi-VN" i="1" smtClean="0">
                            <a:solidFill>
                              <a:srgbClr val="797979"/>
                            </a:solidFill>
                            <a:latin typeface="Cambria Math" panose="02040503050406030204" pitchFamily="18" charset="0"/>
                          </a:rPr>
                          <m:t>𝑖</m:t>
                        </m:r>
                      </m:sub>
                    </m:sSub>
                  </m:oMath>
                </a14:m>
                <a:r>
                  <a:rPr lang="vi-VN">
                    <a:solidFill>
                      <a:srgbClr val="797979"/>
                    </a:solidFill>
                    <a:latin typeface="Lato light"/>
                  </a:rPr>
                  <a:t>rơi vào lớp</a:t>
                </a:r>
                <a:r>
                  <a:rPr lang="en-US">
                    <a:solidFill>
                      <a:srgbClr val="797979"/>
                    </a:solidFill>
                    <a:latin typeface="Lato light"/>
                  </a:rPr>
                  <a:t> 2</a:t>
                </a:r>
                <a:endParaRPr lang="en-US"/>
              </a:p>
            </p:txBody>
          </p:sp>
        </mc:Choice>
        <mc:Fallback>
          <p:sp>
            <p:nvSpPr>
              <p:cNvPr id="44" name="TextBox 43">
                <a:extLst>
                  <a:ext uri="{FF2B5EF4-FFF2-40B4-BE49-F238E27FC236}">
                    <a16:creationId xmlns:a16="http://schemas.microsoft.com/office/drawing/2014/main" id="{2F6EA892-61E6-DB56-9645-5D11C72E9774}"/>
                  </a:ext>
                </a:extLst>
              </p:cNvPr>
              <p:cNvSpPr txBox="1">
                <a:spLocks noRot="1" noChangeAspect="1" noMove="1" noResize="1" noEditPoints="1" noAdjustHandles="1" noChangeArrowheads="1" noChangeShapeType="1" noTextEdit="1"/>
              </p:cNvSpPr>
              <p:nvPr/>
            </p:nvSpPr>
            <p:spPr>
              <a:xfrm>
                <a:off x="4134808" y="4214643"/>
                <a:ext cx="3852817" cy="369332"/>
              </a:xfrm>
              <a:prstGeom prst="rect">
                <a:avLst/>
              </a:prstGeom>
              <a:blipFill>
                <a:blip r:embed="rId9"/>
                <a:stretch>
                  <a:fillRect l="-1266" t="-9836" b="-22951"/>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83F87106-0404-51AB-E3C5-42B1FEDF8573}"/>
              </a:ext>
            </a:extLst>
          </p:cNvPr>
          <p:cNvCxnSpPr>
            <a:cxnSpLocks/>
            <a:endCxn id="44" idx="0"/>
          </p:cNvCxnSpPr>
          <p:nvPr/>
        </p:nvCxnSpPr>
        <p:spPr>
          <a:xfrm>
            <a:off x="5225143" y="3674472"/>
            <a:ext cx="836074" cy="5401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98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42"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19</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hàm mất mát</a:t>
            </a:r>
            <a:endParaRPr lang="en-GB" sz="1600" dirty="0">
              <a:solidFill>
                <a:srgbClr val="797979"/>
              </a:solidFill>
              <a:latin typeface="Lato light"/>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16555DF-A897-A26C-F703-49C8973722D4}"/>
                  </a:ext>
                </a:extLst>
              </p:cNvPr>
              <p:cNvSpPr txBox="1"/>
              <p:nvPr/>
            </p:nvSpPr>
            <p:spPr>
              <a:xfrm>
                <a:off x="1874158" y="1972646"/>
                <a:ext cx="4874986" cy="361702"/>
              </a:xfrm>
              <a:prstGeom prst="rect">
                <a:avLst/>
              </a:prstGeom>
              <a:noFill/>
            </p:spPr>
            <p:txBody>
              <a:bodyPr wrap="square">
                <a:spAutoFit/>
              </a:bodyPr>
              <a:lstStyle/>
              <a:p>
                <a:r>
                  <a:rPr lang="vi-VN" sz="1600">
                    <a:solidFill>
                      <a:srgbClr val="797979"/>
                    </a:solidFill>
                    <a:latin typeface="Lato light"/>
                  </a:rPr>
                  <a:t>Hàm mất mát sẽ tính độ chênh lệch giữa A và </a:t>
                </a:r>
                <a14:m>
                  <m:oMath xmlns:m="http://schemas.openxmlformats.org/officeDocument/2006/math">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𝑌</m:t>
                        </m:r>
                      </m:e>
                      <m:sub>
                        <m:r>
                          <a:rPr lang="vi-VN" sz="1600" i="1" smtClean="0">
                            <a:solidFill>
                              <a:srgbClr val="797979"/>
                            </a:solidFill>
                            <a:latin typeface="Cambria Math" panose="02040503050406030204" pitchFamily="18" charset="0"/>
                          </a:rPr>
                          <m:t>𝑜𝑛</m:t>
                        </m:r>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𝑒</m:t>
                            </m:r>
                          </m:e>
                          <m:sub>
                            <m:r>
                              <a:rPr lang="vi-VN" sz="1600" i="1" smtClean="0">
                                <a:solidFill>
                                  <a:srgbClr val="797979"/>
                                </a:solidFill>
                                <a:latin typeface="Cambria Math" panose="02040503050406030204" pitchFamily="18" charset="0"/>
                              </a:rPr>
                              <m:t>h𝑜𝑡</m:t>
                            </m:r>
                          </m:sub>
                        </m:sSub>
                      </m:sub>
                    </m:sSub>
                    <m:r>
                      <a:rPr lang="vi-VN" sz="1600" i="1" smtClean="0">
                        <a:solidFill>
                          <a:srgbClr val="797979"/>
                        </a:solidFill>
                        <a:latin typeface="Cambria Math" panose="02040503050406030204" pitchFamily="18" charset="0"/>
                      </a:rPr>
                      <m:t>.</m:t>
                    </m:r>
                  </m:oMath>
                </a14:m>
                <a:endParaRPr lang="vi-VN" sz="1600">
                  <a:solidFill>
                    <a:srgbClr val="797979"/>
                  </a:solidFill>
                  <a:latin typeface="Lato light"/>
                </a:endParaRPr>
              </a:p>
            </p:txBody>
          </p:sp>
        </mc:Choice>
        <mc:Fallback>
          <p:sp>
            <p:nvSpPr>
              <p:cNvPr id="7" name="TextBox 6">
                <a:extLst>
                  <a:ext uri="{FF2B5EF4-FFF2-40B4-BE49-F238E27FC236}">
                    <a16:creationId xmlns:a16="http://schemas.microsoft.com/office/drawing/2014/main" id="{816555DF-A897-A26C-F703-49C8973722D4}"/>
                  </a:ext>
                </a:extLst>
              </p:cNvPr>
              <p:cNvSpPr txBox="1">
                <a:spLocks noRot="1" noChangeAspect="1" noMove="1" noResize="1" noEditPoints="1" noAdjustHandles="1" noChangeArrowheads="1" noChangeShapeType="1" noTextEdit="1"/>
              </p:cNvSpPr>
              <p:nvPr/>
            </p:nvSpPr>
            <p:spPr>
              <a:xfrm>
                <a:off x="1874158" y="1972646"/>
                <a:ext cx="4874986" cy="361702"/>
              </a:xfrm>
              <a:prstGeom prst="rect">
                <a:avLst/>
              </a:prstGeom>
              <a:blipFill>
                <a:blip r:embed="rId5"/>
                <a:stretch>
                  <a:fillRect l="-625" t="-6780" b="-135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C4AB71D-8577-4DF8-B28A-2DF178DDB014}"/>
                  </a:ext>
                </a:extLst>
              </p:cNvPr>
              <p:cNvSpPr txBox="1"/>
              <p:nvPr/>
            </p:nvSpPr>
            <p:spPr>
              <a:xfrm>
                <a:off x="1874158" y="3021062"/>
                <a:ext cx="7268027" cy="904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d>
                        <m:dPr>
                          <m:ctrlPr>
                            <a:rPr lang="en-US" i="1">
                              <a:effectLst/>
                              <a:latin typeface="Cambria Math" panose="020405030504060302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func>
                                <m:funcPr>
                                  <m:ctrlPr>
                                    <a:rPr lang="en-US" i="1">
                                      <a:effectLst/>
                                      <a:latin typeface="Cambria Math" panose="020405030504060302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func>
                                <m:funcPr>
                                  <m:ctrlPr>
                                    <a:rPr lang="en-US" i="1">
                                      <a:effectLst/>
                                      <a:latin typeface="Cambria Math" panose="020405030504060302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e>
                                  </m:d>
                                </m:e>
                              </m:func>
                            </m:e>
                          </m:nary>
                        </m:e>
                      </m:nary>
                    </m:oMath>
                  </m:oMathPara>
                </a14:m>
                <a:endParaRPr lang="en-US"/>
              </a:p>
            </p:txBody>
          </p:sp>
        </mc:Choice>
        <mc:Fallback>
          <p:sp>
            <p:nvSpPr>
              <p:cNvPr id="20" name="TextBox 19">
                <a:extLst>
                  <a:ext uri="{FF2B5EF4-FFF2-40B4-BE49-F238E27FC236}">
                    <a16:creationId xmlns:a16="http://schemas.microsoft.com/office/drawing/2014/main" id="{2C4AB71D-8577-4DF8-B28A-2DF178DDB014}"/>
                  </a:ext>
                </a:extLst>
              </p:cNvPr>
              <p:cNvSpPr txBox="1">
                <a:spLocks noRot="1" noChangeAspect="1" noMove="1" noResize="1" noEditPoints="1" noAdjustHandles="1" noChangeArrowheads="1" noChangeShapeType="1" noTextEdit="1"/>
              </p:cNvSpPr>
              <p:nvPr/>
            </p:nvSpPr>
            <p:spPr>
              <a:xfrm>
                <a:off x="1874158" y="3021062"/>
                <a:ext cx="7268027" cy="904158"/>
              </a:xfrm>
              <a:prstGeom prst="rect">
                <a:avLst/>
              </a:prstGeom>
              <a:blipFill>
                <a:blip r:embed="rId6"/>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E1910B42-E621-D1FC-24A5-058AFE690650}"/>
              </a:ext>
            </a:extLst>
          </p:cNvPr>
          <p:cNvSpPr txBox="1"/>
          <p:nvPr/>
        </p:nvSpPr>
        <p:spPr>
          <a:xfrm>
            <a:off x="1874158" y="4249360"/>
            <a:ext cx="4425042" cy="369332"/>
          </a:xfrm>
          <a:prstGeom prst="rect">
            <a:avLst/>
          </a:prstGeom>
          <a:noFill/>
        </p:spPr>
        <p:txBody>
          <a:bodyPr wrap="square">
            <a:spAutoFit/>
          </a:bodyPr>
          <a:lstStyle/>
          <a:p>
            <a:r>
              <a:rPr lang="vi-VN" sz="1800">
                <a:solidFill>
                  <a:srgbClr val="797979"/>
                </a:solidFill>
                <a:latin typeface="Lato light"/>
              </a:rPr>
              <a:t>Với ma trận trọng số</a:t>
            </a:r>
            <a:r>
              <a:rPr lang="vi-VN" sz="1800" b="1">
                <a:solidFill>
                  <a:srgbClr val="797979"/>
                </a:solidFill>
                <a:latin typeface="Lato light"/>
              </a:rPr>
              <a:t> W </a:t>
            </a:r>
            <a:r>
              <a:rPr lang="vi-VN" sz="1800">
                <a:solidFill>
                  <a:srgbClr val="797979"/>
                </a:solidFill>
                <a:latin typeface="Lato light"/>
              </a:rPr>
              <a:t>là biến cần tối ưu.</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CCC6856-EE10-947D-FB17-437A191CDE65}"/>
                  </a:ext>
                </a:extLst>
              </p:cNvPr>
              <p:cNvSpPr txBox="1"/>
              <p:nvPr/>
            </p:nvSpPr>
            <p:spPr>
              <a:xfrm>
                <a:off x="1874158" y="2358368"/>
                <a:ext cx="5749471" cy="338554"/>
              </a:xfrm>
              <a:prstGeom prst="rect">
                <a:avLst/>
              </a:prstGeom>
              <a:noFill/>
            </p:spPr>
            <p:txBody>
              <a:bodyPr wrap="square">
                <a:spAutoFit/>
              </a:bodyPr>
              <a:lstStyle/>
              <a:p>
                <a:r>
                  <a:rPr lang="vi-VN" sz="1600">
                    <a:solidFill>
                      <a:srgbClr val="797979"/>
                    </a:solidFill>
                    <a:latin typeface="Lato light"/>
                  </a:rPr>
                  <a:t>Sử dụng Cross entropy cho tất cả cặp dữ liệu </a:t>
                </a:r>
                <a14:m>
                  <m:oMath xmlns:m="http://schemas.openxmlformats.org/officeDocument/2006/math">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𝑥</m:t>
                        </m:r>
                      </m:e>
                      <m:sub>
                        <m:r>
                          <a:rPr lang="vi-VN" sz="1600" i="1" smtClean="0">
                            <a:solidFill>
                              <a:srgbClr val="797979"/>
                            </a:solidFill>
                            <a:latin typeface="Cambria Math" panose="02040503050406030204" pitchFamily="18" charset="0"/>
                          </a:rPr>
                          <m:t>𝑖</m:t>
                        </m:r>
                      </m:sub>
                    </m:sSub>
                    <m:r>
                      <a:rPr lang="vi-VN" sz="1600" i="1" smtClean="0">
                        <a:solidFill>
                          <a:srgbClr val="797979"/>
                        </a:solidFill>
                        <a:latin typeface="Cambria Math" panose="02040503050406030204" pitchFamily="18" charset="0"/>
                      </a:rPr>
                      <m:t>,</m:t>
                    </m:r>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𝑦</m:t>
                        </m:r>
                      </m:e>
                      <m:sub>
                        <m:r>
                          <a:rPr lang="vi-VN" sz="1600" i="1" smtClean="0">
                            <a:solidFill>
                              <a:srgbClr val="797979"/>
                            </a:solidFill>
                            <a:latin typeface="Cambria Math" panose="02040503050406030204" pitchFamily="18" charset="0"/>
                          </a:rPr>
                          <m:t>𝑖</m:t>
                        </m:r>
                      </m:sub>
                    </m:sSub>
                    <m:r>
                      <a:rPr lang="vi-VN" sz="1600" i="1" smtClean="0">
                        <a:solidFill>
                          <a:srgbClr val="797979"/>
                        </a:solidFill>
                        <a:latin typeface="Cambria Math" panose="02040503050406030204" pitchFamily="18" charset="0"/>
                      </a:rPr>
                      <m:t>,</m:t>
                    </m:r>
                    <m:r>
                      <a:rPr lang="vi-VN" sz="1600" i="1" smtClean="0">
                        <a:solidFill>
                          <a:srgbClr val="797979"/>
                        </a:solidFill>
                        <a:latin typeface="Cambria Math" panose="02040503050406030204" pitchFamily="18" charset="0"/>
                      </a:rPr>
                      <m:t>𝑖</m:t>
                    </m:r>
                    <m:r>
                      <a:rPr lang="vi-VN" sz="1600" i="1" smtClean="0">
                        <a:solidFill>
                          <a:srgbClr val="797979"/>
                        </a:solidFill>
                        <a:latin typeface="Cambria Math" panose="02040503050406030204" pitchFamily="18" charset="0"/>
                      </a:rPr>
                      <m:t>=1,2,…</m:t>
                    </m:r>
                    <m:r>
                      <a:rPr lang="vi-VN" sz="1600" i="1" smtClean="0">
                        <a:solidFill>
                          <a:srgbClr val="797979"/>
                        </a:solidFill>
                        <a:latin typeface="Cambria Math" panose="02040503050406030204" pitchFamily="18" charset="0"/>
                      </a:rPr>
                      <m:t>𝑛</m:t>
                    </m:r>
                  </m:oMath>
                </a14:m>
                <a:r>
                  <a:rPr lang="en-US" sz="1600">
                    <a:solidFill>
                      <a:srgbClr val="797979"/>
                    </a:solidFill>
                    <a:latin typeface="Lato light"/>
                  </a:rPr>
                  <a:t>.</a:t>
                </a:r>
                <a:endParaRPr lang="vi-VN" sz="1600">
                  <a:solidFill>
                    <a:srgbClr val="797979"/>
                  </a:solidFill>
                  <a:latin typeface="Lato light"/>
                </a:endParaRPr>
              </a:p>
            </p:txBody>
          </p:sp>
        </mc:Choice>
        <mc:Fallback>
          <p:sp>
            <p:nvSpPr>
              <p:cNvPr id="30" name="TextBox 29">
                <a:extLst>
                  <a:ext uri="{FF2B5EF4-FFF2-40B4-BE49-F238E27FC236}">
                    <a16:creationId xmlns:a16="http://schemas.microsoft.com/office/drawing/2014/main" id="{0CCC6856-EE10-947D-FB17-437A191CDE65}"/>
                  </a:ext>
                </a:extLst>
              </p:cNvPr>
              <p:cNvSpPr txBox="1">
                <a:spLocks noRot="1" noChangeAspect="1" noMove="1" noResize="1" noEditPoints="1" noAdjustHandles="1" noChangeArrowheads="1" noChangeShapeType="1" noTextEdit="1"/>
              </p:cNvSpPr>
              <p:nvPr/>
            </p:nvSpPr>
            <p:spPr>
              <a:xfrm>
                <a:off x="1874158" y="2358368"/>
                <a:ext cx="5749471" cy="338554"/>
              </a:xfrm>
              <a:prstGeom prst="rect">
                <a:avLst/>
              </a:prstGeom>
              <a:blipFill>
                <a:blip r:embed="rId7"/>
                <a:stretch>
                  <a:fillRect l="-530"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67536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70646" y="1434737"/>
            <a:ext cx="3422753" cy="461665"/>
          </a:xfrm>
          <a:prstGeom prst="rect">
            <a:avLst/>
          </a:prstGeom>
          <a:noFill/>
        </p:spPr>
        <p:txBody>
          <a:bodyPr wrap="square" rtlCol="0">
            <a:spAutoFit/>
          </a:bodyPr>
          <a:lstStyle/>
          <a:p>
            <a:pPr algn="ctr"/>
            <a:r>
              <a:rPr lang="en-US" sz="2400" b="1" dirty="0">
                <a:solidFill>
                  <a:srgbClr val="797979"/>
                </a:solidFill>
                <a:latin typeface="Lato light"/>
              </a:rPr>
              <a:t>NHẬP MÔN HỌC MÁY</a:t>
            </a:r>
          </a:p>
        </p:txBody>
      </p:sp>
      <p:cxnSp>
        <p:nvCxnSpPr>
          <p:cNvPr id="3" name="Straight Connector 2"/>
          <p:cNvCxnSpPr/>
          <p:nvPr/>
        </p:nvCxnSpPr>
        <p:spPr>
          <a:xfrm>
            <a:off x="6391600" y="0"/>
            <a:ext cx="14484"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8551" y="3458489"/>
            <a:ext cx="1376708" cy="338554"/>
          </a:xfrm>
          <a:prstGeom prst="rect">
            <a:avLst/>
          </a:prstGeom>
          <a:noFill/>
        </p:spPr>
        <p:txBody>
          <a:bodyPr wrap="square" rtlCol="0">
            <a:spAutoFit/>
          </a:bodyPr>
          <a:lstStyle/>
          <a:p>
            <a:pPr algn="ctr"/>
            <a:r>
              <a:rPr lang="en-US" sz="1600">
                <a:solidFill>
                  <a:srgbClr val="797979"/>
                </a:solidFill>
                <a:latin typeface="Lato light"/>
              </a:rPr>
              <a:t>Hướng dẫn: </a:t>
            </a:r>
            <a:endParaRPr lang="en-US" sz="1600" dirty="0">
              <a:solidFill>
                <a:srgbClr val="797979"/>
              </a:solidFill>
              <a:latin typeface="Lato light"/>
            </a:endParaRPr>
          </a:p>
        </p:txBody>
      </p:sp>
      <p:sp>
        <p:nvSpPr>
          <p:cNvPr id="21" name="TextBox 20"/>
          <p:cNvSpPr txBox="1"/>
          <p:nvPr/>
        </p:nvSpPr>
        <p:spPr>
          <a:xfrm>
            <a:off x="2171388" y="3776683"/>
            <a:ext cx="2431033" cy="338554"/>
          </a:xfrm>
          <a:prstGeom prst="rect">
            <a:avLst/>
          </a:prstGeom>
          <a:noFill/>
        </p:spPr>
        <p:txBody>
          <a:bodyPr wrap="square" rtlCol="0">
            <a:spAutoFit/>
          </a:bodyPr>
          <a:lstStyle/>
          <a:p>
            <a:pPr algn="ctr"/>
            <a:r>
              <a:rPr lang="en-GB" sz="1600">
                <a:solidFill>
                  <a:srgbClr val="797979"/>
                </a:solidFill>
                <a:latin typeface="Lato light"/>
              </a:rPr>
              <a:t>Thầy Nguyễn Ngọc Đức</a:t>
            </a:r>
            <a:endParaRPr lang="en-US" sz="1600" dirty="0">
              <a:solidFill>
                <a:srgbClr val="797979"/>
              </a:solidFill>
              <a:latin typeface="Lato light"/>
            </a:endParaRPr>
          </a:p>
        </p:txBody>
      </p:sp>
      <p:sp>
        <p:nvSpPr>
          <p:cNvPr id="24" name="TextBox 23"/>
          <p:cNvSpPr txBox="1"/>
          <p:nvPr/>
        </p:nvSpPr>
        <p:spPr>
          <a:xfrm>
            <a:off x="1328911" y="4287076"/>
            <a:ext cx="4115986" cy="338554"/>
          </a:xfrm>
          <a:prstGeom prst="rect">
            <a:avLst/>
          </a:prstGeom>
          <a:noFill/>
        </p:spPr>
        <p:txBody>
          <a:bodyPr wrap="square" rtlCol="0">
            <a:spAutoFit/>
          </a:bodyPr>
          <a:lstStyle/>
          <a:p>
            <a:r>
              <a:rPr lang="en-GB" sz="1600" dirty="0">
                <a:solidFill>
                  <a:srgbClr val="797979"/>
                </a:solidFill>
                <a:latin typeface="Lato light"/>
              </a:rPr>
              <a:t>CHỦ ĐỀ</a:t>
            </a:r>
            <a:r>
              <a:rPr lang="en-GB" sz="1600">
                <a:solidFill>
                  <a:srgbClr val="797979"/>
                </a:solidFill>
                <a:latin typeface="Lato light"/>
              </a:rPr>
              <a:t>: </a:t>
            </a:r>
            <a:r>
              <a:rPr lang="en-US" sz="1600">
                <a:solidFill>
                  <a:srgbClr val="797979"/>
                </a:solidFill>
                <a:latin typeface="Lato light"/>
              </a:rPr>
              <a:t>PHÂN LOẠI ẢNH </a:t>
            </a:r>
            <a:r>
              <a:rPr lang="en-US" sz="1600" dirty="0">
                <a:solidFill>
                  <a:srgbClr val="797979"/>
                </a:solidFill>
                <a:latin typeface="Lato light"/>
              </a:rPr>
              <a:t>TRANG PHỤC</a:t>
            </a: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360" y="2180048"/>
            <a:ext cx="286110" cy="28611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1188" y="1490274"/>
            <a:ext cx="359710" cy="359710"/>
          </a:xfrm>
          <a:prstGeom prst="rect">
            <a:avLst/>
          </a:prstGeom>
        </p:spPr>
      </p:pic>
      <p:sp>
        <p:nvSpPr>
          <p:cNvPr id="36" name="TextBox 35"/>
          <p:cNvSpPr txBox="1"/>
          <p:nvPr/>
        </p:nvSpPr>
        <p:spPr>
          <a:xfrm>
            <a:off x="7880898" y="1467140"/>
            <a:ext cx="2544915" cy="369332"/>
          </a:xfrm>
          <a:prstGeom prst="rect">
            <a:avLst/>
          </a:prstGeom>
          <a:noFill/>
        </p:spPr>
        <p:txBody>
          <a:bodyPr wrap="square" rtlCol="0">
            <a:spAutoFit/>
          </a:bodyPr>
          <a:lstStyle/>
          <a:p>
            <a:pPr algn="ctr"/>
            <a:r>
              <a:rPr lang="en-US" b="1">
                <a:solidFill>
                  <a:srgbClr val="797979"/>
                </a:solidFill>
                <a:latin typeface="Lato light"/>
              </a:rPr>
              <a:t>NỘI DUNG BÁO CÁO</a:t>
            </a:r>
            <a:endParaRPr lang="en-US" b="1" dirty="0">
              <a:solidFill>
                <a:srgbClr val="797979"/>
              </a:solidFill>
              <a:latin typeface="Lato light"/>
            </a:endParaRPr>
          </a:p>
        </p:txBody>
      </p:sp>
      <p:cxnSp>
        <p:nvCxnSpPr>
          <p:cNvPr id="37" name="Straight Connector 36"/>
          <p:cNvCxnSpPr>
            <a:cxnSpLocks/>
            <a:endCxn id="66" idx="0"/>
          </p:cNvCxnSpPr>
          <p:nvPr/>
        </p:nvCxnSpPr>
        <p:spPr>
          <a:xfrm>
            <a:off x="7701044" y="2002685"/>
            <a:ext cx="0" cy="31674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7659769" y="2319426"/>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66" idx="4"/>
            <a:endCxn id="77" idx="0"/>
          </p:cNvCxnSpPr>
          <p:nvPr/>
        </p:nvCxnSpPr>
        <p:spPr>
          <a:xfrm>
            <a:off x="7701044" y="2408348"/>
            <a:ext cx="842" cy="44485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7660611" y="2853199"/>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4"/>
            <a:endCxn id="79" idx="0"/>
          </p:cNvCxnSpPr>
          <p:nvPr/>
        </p:nvCxnSpPr>
        <p:spPr>
          <a:xfrm>
            <a:off x="7701886" y="2942121"/>
            <a:ext cx="0"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7660611" y="338865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4"/>
            <a:endCxn id="81" idx="0"/>
          </p:cNvCxnSpPr>
          <p:nvPr/>
        </p:nvCxnSpPr>
        <p:spPr>
          <a:xfrm>
            <a:off x="7701886" y="3477572"/>
            <a:ext cx="4796" cy="43629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7665407" y="3913863"/>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3" idx="0"/>
          </p:cNvCxnSpPr>
          <p:nvPr/>
        </p:nvCxnSpPr>
        <p:spPr>
          <a:xfrm flipH="1">
            <a:off x="7704285" y="4002785"/>
            <a:ext cx="2397"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7663010" y="4449314"/>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3" idx="4"/>
            <a:endCxn id="89" idx="0"/>
          </p:cNvCxnSpPr>
          <p:nvPr/>
        </p:nvCxnSpPr>
        <p:spPr>
          <a:xfrm flipH="1">
            <a:off x="7701888" y="4538236"/>
            <a:ext cx="2397" cy="36902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7660613" y="490726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8272549" y="2142953"/>
            <a:ext cx="2198932" cy="338554"/>
          </a:xfrm>
          <a:prstGeom prst="rect">
            <a:avLst/>
          </a:prstGeom>
          <a:noFill/>
        </p:spPr>
        <p:txBody>
          <a:bodyPr wrap="square" rtlCol="0">
            <a:spAutoFit/>
          </a:bodyPr>
          <a:lstStyle/>
          <a:p>
            <a:r>
              <a:rPr lang="en-GB" sz="1600">
                <a:solidFill>
                  <a:srgbClr val="797979"/>
                </a:solidFill>
                <a:latin typeface="Lato light"/>
              </a:rPr>
              <a:t>Giới thiệu thành viên</a:t>
            </a:r>
            <a:endParaRPr lang="en-US" sz="1600" dirty="0">
              <a:solidFill>
                <a:srgbClr val="797979"/>
              </a:solidFill>
              <a:latin typeface="Lato light"/>
            </a:endParaRPr>
          </a:p>
        </p:txBody>
      </p:sp>
      <p:sp>
        <p:nvSpPr>
          <p:cNvPr id="116" name="TextBox 115"/>
          <p:cNvSpPr txBox="1"/>
          <p:nvPr/>
        </p:nvSpPr>
        <p:spPr>
          <a:xfrm>
            <a:off x="8259202" y="2740788"/>
            <a:ext cx="2198930" cy="338554"/>
          </a:xfrm>
          <a:prstGeom prst="rect">
            <a:avLst/>
          </a:prstGeom>
          <a:noFill/>
        </p:spPr>
        <p:txBody>
          <a:bodyPr wrap="square" rtlCol="0">
            <a:spAutoFit/>
          </a:bodyPr>
          <a:lstStyle/>
          <a:p>
            <a:r>
              <a:rPr lang="en-GB" sz="1600" dirty="0" err="1">
                <a:solidFill>
                  <a:srgbClr val="797979"/>
                </a:solidFill>
                <a:latin typeface="Lato light"/>
              </a:rPr>
              <a:t>Giới</a:t>
            </a:r>
            <a:r>
              <a:rPr lang="en-GB" sz="1600" dirty="0">
                <a:solidFill>
                  <a:srgbClr val="797979"/>
                </a:solidFill>
                <a:latin typeface="Lato light"/>
              </a:rPr>
              <a:t> </a:t>
            </a:r>
            <a:r>
              <a:rPr lang="en-GB" sz="1600" dirty="0" err="1">
                <a:solidFill>
                  <a:srgbClr val="797979"/>
                </a:solidFill>
                <a:latin typeface="Lato light"/>
              </a:rPr>
              <a:t>thiệu</a:t>
            </a:r>
            <a:r>
              <a:rPr lang="en-GB" sz="1600" dirty="0">
                <a:solidFill>
                  <a:srgbClr val="797979"/>
                </a:solidFill>
                <a:latin typeface="Lato light"/>
              </a:rPr>
              <a:t> </a:t>
            </a:r>
            <a:r>
              <a:rPr lang="en-GB" sz="1600" dirty="0" err="1">
                <a:solidFill>
                  <a:srgbClr val="797979"/>
                </a:solidFill>
                <a:latin typeface="Lato light"/>
              </a:rPr>
              <a:t>vấn</a:t>
            </a:r>
            <a:r>
              <a:rPr lang="en-GB" sz="1600" dirty="0">
                <a:solidFill>
                  <a:srgbClr val="797979"/>
                </a:solidFill>
                <a:latin typeface="Lato light"/>
              </a:rPr>
              <a:t> </a:t>
            </a:r>
            <a:r>
              <a:rPr lang="en-GB" sz="1600" dirty="0" err="1">
                <a:solidFill>
                  <a:srgbClr val="797979"/>
                </a:solidFill>
                <a:latin typeface="Lato light"/>
              </a:rPr>
              <a:t>đề</a:t>
            </a:r>
            <a:endParaRPr lang="en-US" sz="1600" dirty="0">
              <a:solidFill>
                <a:srgbClr val="797979"/>
              </a:solidFill>
              <a:latin typeface="Lato light"/>
            </a:endParaRPr>
          </a:p>
        </p:txBody>
      </p:sp>
      <p:sp>
        <p:nvSpPr>
          <p:cNvPr id="117" name="TextBox 116"/>
          <p:cNvSpPr txBox="1"/>
          <p:nvPr/>
        </p:nvSpPr>
        <p:spPr>
          <a:xfrm>
            <a:off x="8285324" y="3769648"/>
            <a:ext cx="2687045" cy="338554"/>
          </a:xfrm>
          <a:prstGeom prst="rect">
            <a:avLst/>
          </a:prstGeom>
          <a:noFill/>
        </p:spPr>
        <p:txBody>
          <a:bodyPr wrap="square" rtlCol="0">
            <a:spAutoFit/>
          </a:bodyPr>
          <a:lstStyle/>
          <a:p>
            <a:r>
              <a:rPr lang="en-GB" sz="1600" dirty="0" err="1">
                <a:solidFill>
                  <a:srgbClr val="797979"/>
                </a:solidFill>
                <a:latin typeface="Lato light"/>
              </a:rPr>
              <a:t>Softmax</a:t>
            </a:r>
            <a:r>
              <a:rPr lang="en-GB" sz="1600" dirty="0">
                <a:solidFill>
                  <a:srgbClr val="797979"/>
                </a:solidFill>
                <a:latin typeface="Lato light"/>
              </a:rPr>
              <a:t> regression</a:t>
            </a:r>
            <a:endParaRPr lang="en-US" sz="1600" dirty="0">
              <a:solidFill>
                <a:srgbClr val="797979"/>
              </a:solidFill>
              <a:latin typeface="Lato light"/>
            </a:endParaRPr>
          </a:p>
        </p:txBody>
      </p:sp>
      <p:sp>
        <p:nvSpPr>
          <p:cNvPr id="118" name="TextBox 117"/>
          <p:cNvSpPr txBox="1"/>
          <p:nvPr/>
        </p:nvSpPr>
        <p:spPr>
          <a:xfrm>
            <a:off x="8259202" y="3272062"/>
            <a:ext cx="3263685" cy="338554"/>
          </a:xfrm>
          <a:prstGeom prst="rect">
            <a:avLst/>
          </a:prstGeom>
          <a:noFill/>
        </p:spPr>
        <p:txBody>
          <a:bodyPr wrap="square" rtlCol="0">
            <a:spAutoFit/>
          </a:bodyPr>
          <a:lstStyle/>
          <a:p>
            <a:r>
              <a:rPr lang="en-US" sz="1600" dirty="0">
                <a:solidFill>
                  <a:srgbClr val="797979"/>
                </a:solidFill>
                <a:latin typeface="Lato light"/>
              </a:rPr>
              <a:t>Mini-batch gradient descent</a:t>
            </a:r>
          </a:p>
        </p:txBody>
      </p:sp>
      <p:sp>
        <p:nvSpPr>
          <p:cNvPr id="122" name="TextBox 121"/>
          <p:cNvSpPr txBox="1"/>
          <p:nvPr/>
        </p:nvSpPr>
        <p:spPr>
          <a:xfrm>
            <a:off x="8272548" y="4276436"/>
            <a:ext cx="3250339" cy="338554"/>
          </a:xfrm>
          <a:prstGeom prst="rect">
            <a:avLst/>
          </a:prstGeom>
          <a:noFill/>
        </p:spPr>
        <p:txBody>
          <a:bodyPr wrap="square" rtlCol="0">
            <a:spAutoFit/>
          </a:bodyPr>
          <a:lstStyle/>
          <a:p>
            <a:r>
              <a:rPr lang="en-US" sz="1600" dirty="0">
                <a:solidFill>
                  <a:srgbClr val="797979"/>
                </a:solidFill>
                <a:latin typeface="Lato light"/>
              </a:rPr>
              <a:t>Convolutional neural network</a:t>
            </a:r>
            <a:r>
              <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p>
        </p:txBody>
      </p:sp>
      <p:sp>
        <p:nvSpPr>
          <p:cNvPr id="125" name="Flowchart: Connector 124"/>
          <p:cNvSpPr/>
          <p:nvPr/>
        </p:nvSpPr>
        <p:spPr>
          <a:xfrm>
            <a:off x="2684068" y="1969397"/>
            <a:ext cx="1405675" cy="1371906"/>
          </a:xfrm>
          <a:prstGeom prst="flowChartConnector">
            <a:avLst/>
          </a:prstGeom>
          <a:no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Slide Number Placeholder 137"/>
          <p:cNvSpPr>
            <a:spLocks noGrp="1"/>
          </p:cNvSpPr>
          <p:nvPr>
            <p:ph type="sldNum" sz="quarter" idx="12"/>
          </p:nvPr>
        </p:nvSpPr>
        <p:spPr>
          <a:xfrm>
            <a:off x="11353800" y="6356349"/>
            <a:ext cx="513248" cy="365125"/>
          </a:xfrm>
        </p:spPr>
        <p:txBody>
          <a:bodyPr/>
          <a:lstStyle/>
          <a:p>
            <a:fld id="{9FF1AF08-227C-4926-93CA-204ED14D83C5}" type="slidenum">
              <a:rPr lang="en-US" smtClean="0"/>
              <a:t>2</a:t>
            </a:fld>
            <a:endParaRPr lang="en-US" dirty="0"/>
          </a:p>
        </p:txBody>
      </p:sp>
      <p:sp>
        <p:nvSpPr>
          <p:cNvPr id="139" name="Date Placeholder 138"/>
          <p:cNvSpPr>
            <a:spLocks noGrp="1"/>
          </p:cNvSpPr>
          <p:nvPr>
            <p:ph type="dt" sz="half" idx="10"/>
          </p:nvPr>
        </p:nvSpPr>
        <p:spPr/>
        <p:txBody>
          <a:bodyPr/>
          <a:lstStyle/>
          <a:p>
            <a:fld id="{8DC48372-7A01-4B77-ACC5-94A4ECCFD26A}" type="datetime1">
              <a:rPr lang="en-US" smtClean="0"/>
              <a:t>5/16/2023</a:t>
            </a:fld>
            <a:endParaRPr lang="en-US"/>
          </a:p>
        </p:txBody>
      </p:sp>
      <p:sp>
        <p:nvSpPr>
          <p:cNvPr id="51" name="TextBox 50"/>
          <p:cNvSpPr txBox="1"/>
          <p:nvPr/>
        </p:nvSpPr>
        <p:spPr>
          <a:xfrm>
            <a:off x="8272548" y="4722748"/>
            <a:ext cx="2586127" cy="338554"/>
          </a:xfrm>
          <a:prstGeom prst="rect">
            <a:avLst/>
          </a:prstGeom>
          <a:noFill/>
        </p:spPr>
        <p:txBody>
          <a:bodyPr wrap="square" rtlCol="0">
            <a:spAutoFit/>
          </a:bodyPr>
          <a:lstStyle/>
          <a:p>
            <a:r>
              <a:rPr lang="en-US" sz="1600" dirty="0" err="1">
                <a:solidFill>
                  <a:srgbClr val="797979"/>
                </a:solidFill>
                <a:latin typeface="Lato light"/>
              </a:rPr>
              <a:t>Thực</a:t>
            </a:r>
            <a:r>
              <a:rPr lang="en-US" sz="1600" dirty="0">
                <a:solidFill>
                  <a:srgbClr val="797979"/>
                </a:solidFill>
                <a:latin typeface="Lato light"/>
              </a:rPr>
              <a:t> </a:t>
            </a:r>
            <a:r>
              <a:rPr lang="en-US" sz="1600" dirty="0" err="1">
                <a:solidFill>
                  <a:srgbClr val="797979"/>
                </a:solidFill>
                <a:latin typeface="Lato light"/>
              </a:rPr>
              <a:t>nghiệm</a:t>
            </a:r>
            <a:endParaRPr lang="en-US" sz="1600" dirty="0">
              <a:solidFill>
                <a:srgbClr val="797979"/>
              </a:solidFill>
              <a:latin typeface="Lato light"/>
            </a:endParaRPr>
          </a:p>
        </p:txBody>
      </p:sp>
      <p:pic>
        <p:nvPicPr>
          <p:cNvPr id="4" name="Picture 3">
            <a:extLst>
              <a:ext uri="{FF2B5EF4-FFF2-40B4-BE49-F238E27FC236}">
                <a16:creationId xmlns:a16="http://schemas.microsoft.com/office/drawing/2014/main" id="{3D98D261-411C-80B2-7037-ABF2795F6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382" y="2185827"/>
            <a:ext cx="939047" cy="939047"/>
          </a:xfrm>
          <a:prstGeom prst="rect">
            <a:avLst/>
          </a:prstGeom>
        </p:spPr>
      </p:pic>
      <p:pic>
        <p:nvPicPr>
          <p:cNvPr id="6" name="Picture 5">
            <a:extLst>
              <a:ext uri="{FF2B5EF4-FFF2-40B4-BE49-F238E27FC236}">
                <a16:creationId xmlns:a16="http://schemas.microsoft.com/office/drawing/2014/main" id="{C1FD8DA8-E933-64C3-F616-C0DFFF0E2B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3009" y="2731040"/>
            <a:ext cx="330965" cy="330965"/>
          </a:xfrm>
          <a:prstGeom prst="rect">
            <a:avLst/>
          </a:prstGeom>
        </p:spPr>
      </p:pic>
      <p:pic>
        <p:nvPicPr>
          <p:cNvPr id="7" name="Picture 6">
            <a:extLst>
              <a:ext uri="{FF2B5EF4-FFF2-40B4-BE49-F238E27FC236}">
                <a16:creationId xmlns:a16="http://schemas.microsoft.com/office/drawing/2014/main" id="{4DA23AAA-CA8C-41DC-CAA6-F8FE88CC79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59528" y="3255711"/>
            <a:ext cx="359773" cy="359773"/>
          </a:xfrm>
          <a:prstGeom prst="rect">
            <a:avLst/>
          </a:prstGeom>
        </p:spPr>
      </p:pic>
      <p:pic>
        <p:nvPicPr>
          <p:cNvPr id="10" name="Picture 9">
            <a:extLst>
              <a:ext uri="{FF2B5EF4-FFF2-40B4-BE49-F238E27FC236}">
                <a16:creationId xmlns:a16="http://schemas.microsoft.com/office/drawing/2014/main" id="{80431133-B1AC-2720-4C94-77C065C937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68394" y="3774939"/>
            <a:ext cx="342042" cy="342042"/>
          </a:xfrm>
          <a:prstGeom prst="rect">
            <a:avLst/>
          </a:prstGeom>
        </p:spPr>
      </p:pic>
      <p:pic>
        <p:nvPicPr>
          <p:cNvPr id="12" name="Picture 11">
            <a:extLst>
              <a:ext uri="{FF2B5EF4-FFF2-40B4-BE49-F238E27FC236}">
                <a16:creationId xmlns:a16="http://schemas.microsoft.com/office/drawing/2014/main" id="{34918A3F-BB8F-87E7-AB6C-34B47566C9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6537" y="4276436"/>
            <a:ext cx="345756" cy="345756"/>
          </a:xfrm>
          <a:prstGeom prst="rect">
            <a:avLst/>
          </a:prstGeom>
        </p:spPr>
      </p:pic>
      <p:pic>
        <p:nvPicPr>
          <p:cNvPr id="14" name="Picture 13">
            <a:extLst>
              <a:ext uri="{FF2B5EF4-FFF2-40B4-BE49-F238E27FC236}">
                <a16:creationId xmlns:a16="http://schemas.microsoft.com/office/drawing/2014/main" id="{757C3DC0-9296-6692-E89F-967A4CF9F2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6537" y="4722748"/>
            <a:ext cx="345756" cy="345756"/>
          </a:xfrm>
          <a:prstGeom prst="rect">
            <a:avLst/>
          </a:prstGeom>
        </p:spPr>
      </p:pic>
    </p:spTree>
    <p:extLst>
      <p:ext uri="{BB962C8B-B14F-4D97-AF65-F5344CB8AC3E}">
        <p14:creationId xmlns:p14="http://schemas.microsoft.com/office/powerpoint/2010/main" val="170827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Right)">
                                      <p:cBhvr>
                                        <p:cTn id="37" dur="500"/>
                                        <p:tgtEl>
                                          <p:spTgt spid="31"/>
                                        </p:tgtEl>
                                      </p:cBhvr>
                                    </p:animEffect>
                                  </p:childTnLst>
                                </p:cTn>
                              </p:par>
                              <p:par>
                                <p:cTn id="38" presetID="18" presetClass="entr" presetSubtype="6"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strips(downRight)">
                                      <p:cBhvr>
                                        <p:cTn id="40" dur="500"/>
                                        <p:tgtEl>
                                          <p:spTgt spid="37"/>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strips(downRight)">
                                      <p:cBhvr>
                                        <p:cTn id="43" dur="500"/>
                                        <p:tgtEl>
                                          <p:spTgt spid="66"/>
                                        </p:tgtEl>
                                      </p:cBhvr>
                                    </p:animEffect>
                                  </p:childTnLst>
                                </p:cTn>
                              </p:par>
                              <p:par>
                                <p:cTn id="44" presetID="18" presetClass="entr" presetSubtype="6"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strips(downRight)">
                                      <p:cBhvr>
                                        <p:cTn id="46" dur="500"/>
                                        <p:tgtEl>
                                          <p:spTgt spid="76"/>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strips(downRight)">
                                      <p:cBhvr>
                                        <p:cTn id="49" dur="500"/>
                                        <p:tgtEl>
                                          <p:spTgt spid="77"/>
                                        </p:tgtEl>
                                      </p:cBhvr>
                                    </p:animEffect>
                                  </p:childTnLst>
                                </p:cTn>
                              </p:par>
                              <p:par>
                                <p:cTn id="50" presetID="18" presetClass="entr" presetSubtype="6" fill="hold"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strips(downRight)">
                                      <p:cBhvr>
                                        <p:cTn id="55" dur="500"/>
                                        <p:tgtEl>
                                          <p:spTgt spid="79"/>
                                        </p:tgtEl>
                                      </p:cBhvr>
                                    </p:animEffect>
                                  </p:childTnLst>
                                </p:cTn>
                              </p:par>
                              <p:par>
                                <p:cTn id="56" presetID="18" presetClass="entr" presetSubtype="6" fill="hold"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strips(downRight)">
                                      <p:cBhvr>
                                        <p:cTn id="58" dur="500"/>
                                        <p:tgtEl>
                                          <p:spTgt spid="80"/>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strips(downRight)">
                                      <p:cBhvr>
                                        <p:cTn id="61" dur="500"/>
                                        <p:tgtEl>
                                          <p:spTgt spid="81"/>
                                        </p:tgtEl>
                                      </p:cBhvr>
                                    </p:animEffect>
                                  </p:childTnLst>
                                </p:cTn>
                              </p:par>
                              <p:par>
                                <p:cTn id="62" presetID="18" presetClass="entr" presetSubtype="6"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strips(downRight)">
                                      <p:cBhvr>
                                        <p:cTn id="64" dur="500"/>
                                        <p:tgtEl>
                                          <p:spTgt spid="82"/>
                                        </p:tgtEl>
                                      </p:cBhvr>
                                    </p:animEffect>
                                  </p:childTnLst>
                                </p:cTn>
                              </p:par>
                              <p:par>
                                <p:cTn id="65" presetID="18" presetClass="entr" presetSubtype="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strips(downRight)">
                                      <p:cBhvr>
                                        <p:cTn id="67" dur="500"/>
                                        <p:tgtEl>
                                          <p:spTgt spid="83"/>
                                        </p:tgtEl>
                                      </p:cBhvr>
                                    </p:animEffect>
                                  </p:childTnLst>
                                </p:cTn>
                              </p:par>
                              <p:par>
                                <p:cTn id="68" presetID="18" presetClass="entr" presetSubtype="6"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strips(downRight)">
                                      <p:cBhvr>
                                        <p:cTn id="70" dur="500"/>
                                        <p:tgtEl>
                                          <p:spTgt spid="88"/>
                                        </p:tgtEl>
                                      </p:cBhvr>
                                    </p:animEffect>
                                  </p:childTnLst>
                                </p:cTn>
                              </p:par>
                              <p:par>
                                <p:cTn id="71" presetID="18" presetClass="entr" presetSubtype="6"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strips(downRight)">
                                      <p:cBhvr>
                                        <p:cTn id="73" dur="500"/>
                                        <p:tgtEl>
                                          <p:spTgt spid="89"/>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strips(downRight)">
                                      <p:cBhvr>
                                        <p:cTn id="76" dur="500"/>
                                        <p:tgtEl>
                                          <p:spTgt spid="115"/>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strips(downRight)">
                                      <p:cBhvr>
                                        <p:cTn id="79" dur="500"/>
                                        <p:tgtEl>
                                          <p:spTgt spid="116"/>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strips(downRight)">
                                      <p:cBhvr>
                                        <p:cTn id="82" dur="500"/>
                                        <p:tgtEl>
                                          <p:spTgt spid="117"/>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strips(downRight)">
                                      <p:cBhvr>
                                        <p:cTn id="85" dur="500"/>
                                        <p:tgtEl>
                                          <p:spTgt spid="118"/>
                                        </p:tgtEl>
                                      </p:cBhvr>
                                    </p:animEffect>
                                  </p:childTnLst>
                                </p:cTn>
                              </p:par>
                              <p:par>
                                <p:cTn id="86" presetID="18" presetClass="entr" presetSubtype="6" fill="hold" grpId="0"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strips(downRight)">
                                      <p:cBhvr>
                                        <p:cTn id="88" dur="500"/>
                                        <p:tgtEl>
                                          <p:spTgt spid="122"/>
                                        </p:tgtEl>
                                      </p:cBhvr>
                                    </p:animEffect>
                                  </p:childTnLst>
                                </p:cTn>
                              </p:par>
                              <p:par>
                                <p:cTn id="89" presetID="18" presetClass="entr" presetSubtype="6"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strips(downRight)">
                                      <p:cBhvr>
                                        <p:cTn id="91" dur="500"/>
                                        <p:tgtEl>
                                          <p:spTgt spid="51"/>
                                        </p:tgtEl>
                                      </p:cBhvr>
                                    </p:animEffect>
                                  </p:childTnLst>
                                </p:cTn>
                              </p:par>
                              <p:par>
                                <p:cTn id="92" presetID="18" presetClass="entr" presetSubtype="6"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strips(downRight)">
                                      <p:cBhvr>
                                        <p:cTn id="94" dur="500"/>
                                        <p:tgtEl>
                                          <p:spTgt spid="6"/>
                                        </p:tgtEl>
                                      </p:cBhvr>
                                    </p:animEffect>
                                  </p:childTnLst>
                                </p:cTn>
                              </p:par>
                              <p:par>
                                <p:cTn id="95" presetID="18" presetClass="entr" presetSubtype="6"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strips(downRight)">
                                      <p:cBhvr>
                                        <p:cTn id="97" dur="500"/>
                                        <p:tgtEl>
                                          <p:spTgt spid="7"/>
                                        </p:tgtEl>
                                      </p:cBhvr>
                                    </p:animEffect>
                                  </p:childTnLst>
                                </p:cTn>
                              </p:par>
                              <p:par>
                                <p:cTn id="98" presetID="18" presetClass="entr" presetSubtype="6" fill="hold"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strips(downRight)">
                                      <p:cBhvr>
                                        <p:cTn id="100" dur="500"/>
                                        <p:tgtEl>
                                          <p:spTgt spid="10"/>
                                        </p:tgtEl>
                                      </p:cBhvr>
                                    </p:animEffect>
                                  </p:childTnLst>
                                </p:cTn>
                              </p:par>
                              <p:par>
                                <p:cTn id="101" presetID="18" presetClass="entr" presetSubtype="6"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strips(downRight)">
                                      <p:cBhvr>
                                        <p:cTn id="103" dur="500"/>
                                        <p:tgtEl>
                                          <p:spTgt spid="12"/>
                                        </p:tgtEl>
                                      </p:cBhvr>
                                    </p:animEffect>
                                  </p:childTnLst>
                                </p:cTn>
                              </p:par>
                              <p:par>
                                <p:cTn id="104" presetID="18" presetClass="entr" presetSubtype="6" fill="hold"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strips(downRight)">
                                      <p:cBhvr>
                                        <p:cTn id="10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4" grpId="0"/>
      <p:bldP spid="36" grpId="0"/>
      <p:bldP spid="66" grpId="0" animBg="1"/>
      <p:bldP spid="77" grpId="0" animBg="1"/>
      <p:bldP spid="79" grpId="0" animBg="1"/>
      <p:bldP spid="81" grpId="0" animBg="1"/>
      <p:bldP spid="83" grpId="0" animBg="1"/>
      <p:bldP spid="89" grpId="0" animBg="1"/>
      <p:bldP spid="115" grpId="0"/>
      <p:bldP spid="116" grpId="0"/>
      <p:bldP spid="117" grpId="0"/>
      <p:bldP spid="118" grpId="0"/>
      <p:bldP spid="122" grpId="0"/>
      <p:bldP spid="125"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20</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4236214"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tối ưu hàm mất mát</a:t>
            </a:r>
            <a:endParaRPr lang="en-GB" sz="1600" dirty="0">
              <a:solidFill>
                <a:srgbClr val="797979"/>
              </a:solidFill>
              <a:latin typeface="Lato light"/>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E8F4C12-04CD-93F4-3A02-D64D0439E5A4}"/>
                  </a:ext>
                </a:extLst>
              </p:cNvPr>
              <p:cNvSpPr txBox="1"/>
              <p:nvPr/>
            </p:nvSpPr>
            <p:spPr>
              <a:xfrm>
                <a:off x="394044" y="1468623"/>
                <a:ext cx="6441983" cy="3920753"/>
              </a:xfrm>
              <a:prstGeom prst="rect">
                <a:avLst/>
              </a:prstGeom>
              <a:noFill/>
            </p:spPr>
            <p:txBody>
              <a:bodyPr wrap="square">
                <a:spAutoFit/>
              </a:bodyPr>
              <a:lstStyle/>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Với mỗi cặp dữ liệu </a:t>
                </a:r>
                <a14:m>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ta có:</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e>
                                      </m:d>
                                    </m:e>
                                  </m:func>
                                </m:e>
                              </m:nary>
                            </m:e>
                          </m:d>
                        </m:e>
                      </m:func>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Vì: </a:t>
                </a:r>
                <a14:m>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d>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e>
                            </m:d>
                          </m:e>
                        </m:func>
                      </m:num>
                      <m:den>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e>
                                </m:d>
                              </m:e>
                            </m:func>
                          </m:e>
                        </m:nary>
                      </m:den>
                    </m:f>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Nên ma trận gradient: </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i="1">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i="1">
                              <a:latin typeface="Cambria Math" panose="02040503050406030204" pitchFamily="18" charset="0"/>
                              <a:ea typeface="SimSun" panose="02010600030101010101" pitchFamily="2" charset="-122"/>
                              <a:cs typeface="Times New Roman" panose="02020603050405020304" pitchFamily="18" charset="0"/>
                            </a:rPr>
                          </m:ctrlPr>
                        </m:dPr>
                        <m:e>
                          <m:f>
                            <m:fPr>
                              <m:ctrlPr>
                                <a:rPr lang="en-US" i="1">
                                  <a:latin typeface="Cambria Math" panose="02040503050406030204" pitchFamily="18" charset="0"/>
                                  <a:ea typeface="SimSun" panose="02010600030101010101" pitchFamily="2" charset="-122"/>
                                  <a:cs typeface="Times New Roman" panose="02020603050405020304" pitchFamily="18" charset="0"/>
                                </a:rPr>
                              </m:ctrlPr>
                            </m:fPr>
                            <m:num>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𝐽</m:t>
                                  </m:r>
                                </m:e>
                                <m:sub>
                                  <m:r>
                                    <a:rPr lang="en-US" i="1">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𝑊</m:t>
                                  </m:r>
                                </m:e>
                              </m:d>
                            </m:num>
                            <m:den>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𝑊</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Sub>
                            </m:den>
                          </m:f>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𝑇</m:t>
                          </m:r>
                        </m:sup>
                      </m:sSubSup>
                      <m:d>
                        <m:dPr>
                          <m:begChr m:val="["/>
                          <m:endChr m:val="]"/>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=1,2,..</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Suy ra:</a:t>
                </a:r>
                <a:r>
                  <a:rPr lang="en-US">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𝐴</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_</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𝑜𝑛𝑒</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_</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h𝑜𝑡</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EE8F4C12-04CD-93F4-3A02-D64D0439E5A4}"/>
                  </a:ext>
                </a:extLst>
              </p:cNvPr>
              <p:cNvSpPr txBox="1">
                <a:spLocks noRot="1" noChangeAspect="1" noMove="1" noResize="1" noEditPoints="1" noAdjustHandles="1" noChangeArrowheads="1" noChangeShapeType="1" noTextEdit="1"/>
              </p:cNvSpPr>
              <p:nvPr/>
            </p:nvSpPr>
            <p:spPr>
              <a:xfrm>
                <a:off x="394044" y="1468623"/>
                <a:ext cx="6441983" cy="3920753"/>
              </a:xfrm>
              <a:prstGeom prst="rect">
                <a:avLst/>
              </a:prstGeom>
              <a:blipFill>
                <a:blip r:embed="rId5"/>
                <a:stretch>
                  <a:fillRect t="-9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A70C449-4B1C-DF7E-A7D4-30F2B08CC88B}"/>
                  </a:ext>
                </a:extLst>
              </p:cNvPr>
              <p:cNvSpPr txBox="1"/>
              <p:nvPr/>
            </p:nvSpPr>
            <p:spPr>
              <a:xfrm>
                <a:off x="6612527" y="3829047"/>
                <a:ext cx="5579473" cy="1120691"/>
              </a:xfrm>
              <a:prstGeom prst="rect">
                <a:avLst/>
              </a:prstGeom>
              <a:noFill/>
            </p:spPr>
            <p:txBody>
              <a:bodyPr wrap="square">
                <a:spAutoFit/>
              </a:bodyPr>
              <a:lstStyle/>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Áp dụng cho Mini-batch GD:</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r>
                        <a:rPr lang="en-US"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i="1" kern="1200">
                              <a:effectLst/>
                              <a:latin typeface="Cambria Math" panose="02040503050406030204" pitchFamily="18" charset="0"/>
                              <a:ea typeface="SimSun" panose="02010600030101010101" pitchFamily="2" charset="-122"/>
                              <a:cs typeface="Times New Roman" panose="02020603050405020304" pitchFamily="18" charset="0"/>
                            </a:rPr>
                            <m:t>𝜂</m:t>
                          </m:r>
                        </m:num>
                        <m:den>
                          <m:r>
                            <a:rPr lang="en-US" i="1" kern="1200">
                              <a:effectLst/>
                              <a:latin typeface="Cambria Math" panose="02040503050406030204" pitchFamily="18" charset="0"/>
                              <a:ea typeface="SimSun" panose="02010600030101010101" pitchFamily="2" charset="-122"/>
                              <a:cs typeface="Times New Roman" panose="02020603050405020304" pitchFamily="18" charset="0"/>
                            </a:rPr>
                            <m:t>𝑚𝑏𝑠</m:t>
                          </m:r>
                        </m:den>
                      </m:f>
                      <m:r>
                        <a:rPr lang="en-US" i="1" kern="1200">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i="1" kern="12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up>
                          <m:r>
                            <a:rPr lang="en-US" i="1" kern="1200">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Sub>
                      <m:r>
                        <a:rPr lang="en-US" i="1" kern="1200" smtClean="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i="1" kern="1200">
                    <a:effectLst/>
                    <a:latin typeface="+mj-lt"/>
                    <a:ea typeface="SimSun" panose="02010600030101010101" pitchFamily="2" charset="-122"/>
                    <a:cs typeface="Times New Roman" panose="02020603050405020304" pitchFamily="18" charset="0"/>
                  </a:rPr>
                  <a:t>mbs</a:t>
                </a:r>
                <a:r>
                  <a:rPr lang="en-US" sz="1800" b="0" i="1" kern="1200">
                    <a:effectLst/>
                    <a:latin typeface="+mj-lt"/>
                    <a:ea typeface="SimSun" panose="02010600030101010101" pitchFamily="2" charset="-122"/>
                    <a:cs typeface="Times New Roman" panose="02020603050405020304" pitchFamily="18" charset="0"/>
                  </a:rPr>
                  <a:t>: </a:t>
                </a:r>
                <a:r>
                  <a:rPr lang="en-US" i="1">
                    <a:latin typeface="+mj-lt"/>
                    <a:ea typeface="SimSun" panose="02010600030101010101" pitchFamily="2" charset="-122"/>
                    <a:cs typeface="Times New Roman" panose="02020603050405020304" pitchFamily="18" charset="0"/>
                  </a:rPr>
                  <a:t>mini batch size</a:t>
                </a:r>
                <a:endParaRPr lang="en-US" i="1"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21" name="TextBox 20">
                <a:extLst>
                  <a:ext uri="{FF2B5EF4-FFF2-40B4-BE49-F238E27FC236}">
                    <a16:creationId xmlns:a16="http://schemas.microsoft.com/office/drawing/2014/main" id="{DA70C449-4B1C-DF7E-A7D4-30F2B08CC88B}"/>
                  </a:ext>
                </a:extLst>
              </p:cNvPr>
              <p:cNvSpPr txBox="1">
                <a:spLocks noRot="1" noChangeAspect="1" noMove="1" noResize="1" noEditPoints="1" noAdjustHandles="1" noChangeArrowheads="1" noChangeShapeType="1" noTextEdit="1"/>
              </p:cNvSpPr>
              <p:nvPr/>
            </p:nvSpPr>
            <p:spPr>
              <a:xfrm>
                <a:off x="6612527" y="3829047"/>
                <a:ext cx="5579473" cy="1120691"/>
              </a:xfrm>
              <a:prstGeom prst="rect">
                <a:avLst/>
              </a:prstGeom>
              <a:blipFill>
                <a:blip r:embed="rId6"/>
                <a:stretch>
                  <a:fillRect t="-2717" b="-7609"/>
                </a:stretch>
              </a:blipFill>
            </p:spPr>
            <p:txBody>
              <a:bodyPr/>
              <a:lstStyle/>
              <a:p>
                <a:r>
                  <a:rPr lang="en-US">
                    <a:noFill/>
                  </a:rPr>
                  <a:t> </a:t>
                </a:r>
              </a:p>
            </p:txBody>
          </p:sp>
        </mc:Fallback>
      </mc:AlternateContent>
    </p:spTree>
    <p:extLst>
      <p:ext uri="{BB962C8B-B14F-4D97-AF65-F5344CB8AC3E}">
        <p14:creationId xmlns:p14="http://schemas.microsoft.com/office/powerpoint/2010/main" val="4245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21</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5/16/2023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Hạn</a:t>
            </a:r>
            <a:r>
              <a:rPr lang="en-GB" sz="1600" dirty="0">
                <a:solidFill>
                  <a:srgbClr val="797979"/>
                </a:solidFill>
                <a:latin typeface="Lato light"/>
              </a:rPr>
              <a:t> </a:t>
            </a:r>
            <a:r>
              <a:rPr lang="en-GB" sz="1600" dirty="0" err="1">
                <a:solidFill>
                  <a:srgbClr val="797979"/>
                </a:solidFill>
                <a:latin typeface="Lato light"/>
              </a:rPr>
              <a:t>chế</a:t>
            </a:r>
            <a:endParaRPr lang="en-GB" sz="1600" dirty="0">
              <a:solidFill>
                <a:srgbClr val="797979"/>
              </a:solidFill>
              <a:latin typeface="Lato light"/>
            </a:endParaRPr>
          </a:p>
        </p:txBody>
      </p:sp>
      <p:sp>
        <p:nvSpPr>
          <p:cNvPr id="7" name="TextBox 6">
            <a:extLst>
              <a:ext uri="{FF2B5EF4-FFF2-40B4-BE49-F238E27FC236}">
                <a16:creationId xmlns:a16="http://schemas.microsoft.com/office/drawing/2014/main" id="{A58504EB-10C0-17E8-F0C6-F787A0458B87}"/>
              </a:ext>
            </a:extLst>
          </p:cNvPr>
          <p:cNvSpPr txBox="1"/>
          <p:nvPr/>
        </p:nvSpPr>
        <p:spPr>
          <a:xfrm>
            <a:off x="2764366" y="1859339"/>
            <a:ext cx="6663267" cy="3139321"/>
          </a:xfrm>
          <a:prstGeom prst="rect">
            <a:avLst/>
          </a:prstGeom>
          <a:noFill/>
        </p:spPr>
        <p:txBody>
          <a:bodyPr wrap="square">
            <a:spAutoFit/>
          </a:bodyPr>
          <a:lstStyle/>
          <a:p>
            <a:pPr algn="just"/>
            <a:r>
              <a:rPr lang="vi-VN">
                <a:solidFill>
                  <a:srgbClr val="797979"/>
                </a:solidFill>
                <a:latin typeface="Lato light"/>
              </a:rPr>
              <a:t>Dễ bị overfitting: vì có quá nhiều tham số cần được tối ưu, đặc biệt là khi số lượng biến độc lập lớn.</a:t>
            </a:r>
          </a:p>
          <a:p>
            <a:pPr algn="just"/>
            <a:endParaRPr lang="en-US">
              <a:solidFill>
                <a:srgbClr val="797979"/>
              </a:solidFill>
              <a:latin typeface="Lato light"/>
            </a:endParaRPr>
          </a:p>
          <a:p>
            <a:pPr algn="just"/>
            <a:r>
              <a:rPr lang="vi-VN">
                <a:solidFill>
                  <a:srgbClr val="797979"/>
                </a:solidFill>
                <a:latin typeface="Lato light"/>
              </a:rPr>
              <a:t>Yêu cầu dữ liệu lớn </a:t>
            </a:r>
            <a:r>
              <a:rPr lang="en-US">
                <a:solidFill>
                  <a:srgbClr val="797979"/>
                </a:solidFill>
                <a:latin typeface="Lato light"/>
              </a:rPr>
              <a:t>để</a:t>
            </a:r>
            <a:r>
              <a:rPr lang="vi-VN">
                <a:solidFill>
                  <a:srgbClr val="797979"/>
                </a:solidFill>
                <a:latin typeface="Lato light"/>
              </a:rPr>
              <a:t> tránh overfitting</a:t>
            </a:r>
            <a:r>
              <a:rPr lang="en-US">
                <a:solidFill>
                  <a:srgbClr val="797979"/>
                </a:solidFill>
                <a:latin typeface="Lato light"/>
              </a:rPr>
              <a:t>:</a:t>
            </a:r>
            <a:r>
              <a:rPr lang="vi-VN">
                <a:solidFill>
                  <a:srgbClr val="797979"/>
                </a:solidFill>
                <a:latin typeface="Lato light"/>
              </a:rPr>
              <a:t> không phù hợp khi có ít dữ liệu hoặc dữ liệu thưa.</a:t>
            </a:r>
          </a:p>
          <a:p>
            <a:pPr algn="just"/>
            <a:endParaRPr lang="en-US">
              <a:solidFill>
                <a:srgbClr val="797979"/>
              </a:solidFill>
              <a:latin typeface="Lato light"/>
            </a:endParaRPr>
          </a:p>
          <a:p>
            <a:pPr algn="just"/>
            <a:r>
              <a:rPr lang="vi-VN">
                <a:solidFill>
                  <a:srgbClr val="797979"/>
                </a:solidFill>
                <a:latin typeface="Lato light"/>
              </a:rPr>
              <a:t>Không thể xử lý dữ liệu phi tuyến</a:t>
            </a:r>
            <a:r>
              <a:rPr lang="en-US">
                <a:solidFill>
                  <a:srgbClr val="797979"/>
                </a:solidFill>
                <a:latin typeface="Lato light"/>
              </a:rPr>
              <a:t>.</a:t>
            </a:r>
          </a:p>
          <a:p>
            <a:pPr algn="just"/>
            <a:endParaRPr lang="en-US">
              <a:solidFill>
                <a:srgbClr val="797979"/>
              </a:solidFill>
              <a:latin typeface="Lato light"/>
            </a:endParaRPr>
          </a:p>
          <a:p>
            <a:pPr algn="just"/>
            <a:r>
              <a:rPr lang="vi-VN">
                <a:solidFill>
                  <a:srgbClr val="797979"/>
                </a:solidFill>
                <a:latin typeface="Lato light"/>
              </a:rPr>
              <a:t>Không giải quyết được vấn đề khả năng khái quát (generalization): Phương pháp có thể không hoạt động tốt khi áp dụng cho các bài toán dự đoán trên dữ liệu mới mà chưa được huấn luyện.</a:t>
            </a:r>
          </a:p>
        </p:txBody>
      </p:sp>
    </p:spTree>
    <p:extLst>
      <p:ext uri="{BB962C8B-B14F-4D97-AF65-F5344CB8AC3E}">
        <p14:creationId xmlns:p14="http://schemas.microsoft.com/office/powerpoint/2010/main" val="278315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563498" y="2628479"/>
            <a:ext cx="3767540" cy="1323439"/>
          </a:xfrm>
          <a:prstGeom prst="rect">
            <a:avLst/>
          </a:prstGeom>
          <a:noFill/>
        </p:spPr>
        <p:txBody>
          <a:bodyPr wrap="square" rtlCol="0">
            <a:spAutoFit/>
          </a:bodyPr>
          <a:lstStyle/>
          <a:p>
            <a:r>
              <a:rPr lang="en-US" sz="4000">
                <a:solidFill>
                  <a:srgbClr val="797979"/>
                </a:solidFill>
                <a:latin typeface="Lato light"/>
              </a:rPr>
              <a:t>Convolutional Neural Network</a:t>
            </a:r>
            <a:endParaRPr lang="en-US" sz="4000" dirty="0">
              <a:solidFill>
                <a:srgbClr val="797979"/>
              </a:solidFill>
              <a:latin typeface="Lato light"/>
            </a:endParaRPr>
          </a:p>
        </p:txBody>
      </p:sp>
      <p:grpSp>
        <p:nvGrpSpPr>
          <p:cNvPr id="24" name="Group 23"/>
          <p:cNvGrpSpPr/>
          <p:nvPr/>
        </p:nvGrpSpPr>
        <p:grpSpPr>
          <a:xfrm>
            <a:off x="3364172" y="227039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22</a:t>
            </a:fld>
            <a:endParaRPr lang="en-US"/>
          </a:p>
        </p:txBody>
      </p:sp>
      <p:sp>
        <p:nvSpPr>
          <p:cNvPr id="3" name="Date Placeholder 2"/>
          <p:cNvSpPr>
            <a:spLocks noGrp="1"/>
          </p:cNvSpPr>
          <p:nvPr>
            <p:ph type="dt" sz="half" idx="10"/>
          </p:nvPr>
        </p:nvSpPr>
        <p:spPr/>
        <p:txBody>
          <a:bodyPr/>
          <a:lstStyle/>
          <a:p>
            <a:fld id="{D257AB39-ED9D-446C-8282-5FE9701555CD}" type="datetime1">
              <a:rPr lang="en-US" smtClean="0"/>
              <a:t>5/16/2023</a:t>
            </a:fld>
            <a:endParaRPr lang="en-US"/>
          </a:p>
        </p:txBody>
      </p:sp>
      <p:pic>
        <p:nvPicPr>
          <p:cNvPr id="26" name="Picture 25">
            <a:extLst>
              <a:ext uri="{FF2B5EF4-FFF2-40B4-BE49-F238E27FC236}">
                <a16:creationId xmlns:a16="http://schemas.microsoft.com/office/drawing/2014/main" id="{40794DD6-2717-5CF7-A68C-1AF20E65B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3910" y="2520143"/>
            <a:ext cx="1549190" cy="1549190"/>
          </a:xfrm>
          <a:prstGeom prst="rect">
            <a:avLst/>
          </a:prstGeom>
        </p:spPr>
      </p:pic>
    </p:spTree>
    <p:extLst>
      <p:ext uri="{BB962C8B-B14F-4D97-AF65-F5344CB8AC3E}">
        <p14:creationId xmlns:p14="http://schemas.microsoft.com/office/powerpoint/2010/main" val="426530186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9"/>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34" name="Google Shape;534;p19"/>
          <p:cNvGrpSpPr/>
          <p:nvPr/>
        </p:nvGrpSpPr>
        <p:grpSpPr>
          <a:xfrm>
            <a:off x="545313" y="73173"/>
            <a:ext cx="901738" cy="907969"/>
            <a:chOff x="4957945" y="2905780"/>
            <a:chExt cx="905125" cy="882812"/>
          </a:xfrm>
        </p:grpSpPr>
        <p:sp>
          <p:nvSpPr>
            <p:cNvPr id="535" name="Google Shape;535;p19"/>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36" name="Google Shape;536;p19"/>
            <p:cNvGrpSpPr/>
            <p:nvPr/>
          </p:nvGrpSpPr>
          <p:grpSpPr>
            <a:xfrm>
              <a:off x="4957945" y="2905780"/>
              <a:ext cx="905125" cy="882811"/>
              <a:chOff x="4957944" y="2905781"/>
              <a:chExt cx="905125" cy="882811"/>
            </a:xfrm>
          </p:grpSpPr>
          <p:sp>
            <p:nvSpPr>
              <p:cNvPr id="537" name="Google Shape;537;p19"/>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38" name="Google Shape;538;p19"/>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39" name="Google Shape;539;p19"/>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0" name="Google Shape;540;p19"/>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1" name="Google Shape;541;p19"/>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2" name="Google Shape;542;p19"/>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43" name="Google Shape;5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44" name="Google Shape;5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5/15/2023</a:t>
            </a:r>
            <a:endParaRPr/>
          </a:p>
        </p:txBody>
      </p:sp>
      <p:cxnSp>
        <p:nvCxnSpPr>
          <p:cNvPr id="545" name="Google Shape;545;p19"/>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46" name="Google Shape;546;p19"/>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47" name="Google Shape;547;p19"/>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48" name="Google Shape;548;p19"/>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Giới thiệu về CNN</a:t>
            </a:r>
            <a:endParaRPr sz="1800">
              <a:solidFill>
                <a:srgbClr val="797979"/>
              </a:solidFill>
              <a:latin typeface="Lato Light"/>
              <a:ea typeface="Lato Light"/>
              <a:cs typeface="Lato Light"/>
              <a:sym typeface="Lato Light"/>
            </a:endParaRPr>
          </a:p>
        </p:txBody>
      </p:sp>
      <p:sp>
        <p:nvSpPr>
          <p:cNvPr id="549" name="Google Shape;549;p19"/>
          <p:cNvSpPr txBox="1"/>
          <p:nvPr/>
        </p:nvSpPr>
        <p:spPr>
          <a:xfrm>
            <a:off x="6497074" y="2035849"/>
            <a:ext cx="5376899" cy="1015632"/>
          </a:xfrm>
          <a:prstGeom prst="rect">
            <a:avLst/>
          </a:prstGeom>
          <a:noFill/>
          <a:ln>
            <a:noFill/>
          </a:ln>
        </p:spPr>
        <p:txBody>
          <a:bodyPr spcFirstLastPara="1" wrap="square" lIns="91425" tIns="91425" rIns="91425" bIns="91425" anchor="t" anchorCtr="0">
            <a:spAutoFit/>
          </a:bodyPr>
          <a:lstStyle/>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Mạng CNN là một trong những động lực thúc đẩy mạnh mẽ của lĩnh vực khoa học máy tính nói chung và thị giác máy tính nói riêng</a:t>
            </a:r>
            <a:endParaRPr>
              <a:solidFill>
                <a:srgbClr val="797979"/>
              </a:solidFill>
              <a:latin typeface="Lato Light"/>
              <a:ea typeface="Lato Light"/>
              <a:cs typeface="Lato Light"/>
            </a:endParaRPr>
          </a:p>
        </p:txBody>
      </p:sp>
      <p:sp>
        <p:nvSpPr>
          <p:cNvPr id="550" name="Google Shape;550;p19"/>
          <p:cNvSpPr txBox="1"/>
          <p:nvPr/>
        </p:nvSpPr>
        <p:spPr>
          <a:xfrm>
            <a:off x="6497075" y="3242360"/>
            <a:ext cx="5376900" cy="2414477"/>
          </a:xfrm>
          <a:prstGeom prst="rect">
            <a:avLst/>
          </a:prstGeom>
          <a:noFill/>
          <a:ln>
            <a:noFill/>
          </a:ln>
        </p:spPr>
        <p:txBody>
          <a:bodyPr spcFirstLastPara="1" wrap="square" lIns="91425" tIns="91425" rIns="91425" bIns="91425" anchor="t" anchorCtr="0">
            <a:spAutoFit/>
          </a:bodyPr>
          <a:lstStyle/>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CNN là kiến trúc lý tưởng khi giải quyết vấn đề dữ liệu hình ảnh, một trong những mô hình Deep Learning tiên tiến. </a:t>
            </a:r>
          </a:p>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Giúp xây dựng những hệ thống thông minh với độ chính xác cao như hiện nay. </a:t>
            </a:r>
          </a:p>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CNN được sử dụng nhiều trong các bài toán nhận dạng các object trong ảnh.</a:t>
            </a:r>
            <a:endParaRPr>
              <a:solidFill>
                <a:srgbClr val="797979"/>
              </a:solidFill>
              <a:latin typeface="Lato Light"/>
              <a:ea typeface="Lato Light"/>
              <a:cs typeface="Lato Light"/>
              <a:sym typeface="Times New Roman"/>
            </a:endParaRPr>
          </a:p>
        </p:txBody>
      </p:sp>
      <p:pic>
        <p:nvPicPr>
          <p:cNvPr id="551" name="Google Shape;551;p19"/>
          <p:cNvPicPr preferRelativeResize="0"/>
          <p:nvPr/>
        </p:nvPicPr>
        <p:blipFill>
          <a:blip r:embed="rId4">
            <a:alphaModFix/>
          </a:blip>
          <a:stretch>
            <a:fillRect/>
          </a:stretch>
        </p:blipFill>
        <p:spPr>
          <a:xfrm>
            <a:off x="545525" y="1949026"/>
            <a:ext cx="5376900" cy="30226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0"/>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60" name="Google Shape;560;p20"/>
          <p:cNvGrpSpPr/>
          <p:nvPr/>
        </p:nvGrpSpPr>
        <p:grpSpPr>
          <a:xfrm>
            <a:off x="545313" y="73173"/>
            <a:ext cx="901738" cy="907969"/>
            <a:chOff x="4957945" y="2905780"/>
            <a:chExt cx="905125" cy="882812"/>
          </a:xfrm>
        </p:grpSpPr>
        <p:sp>
          <p:nvSpPr>
            <p:cNvPr id="561" name="Google Shape;561;p20"/>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62" name="Google Shape;562;p20"/>
            <p:cNvGrpSpPr/>
            <p:nvPr/>
          </p:nvGrpSpPr>
          <p:grpSpPr>
            <a:xfrm>
              <a:off x="4957945" y="2905780"/>
              <a:ext cx="905125" cy="882811"/>
              <a:chOff x="4957944" y="2905781"/>
              <a:chExt cx="905125" cy="882811"/>
            </a:xfrm>
          </p:grpSpPr>
          <p:sp>
            <p:nvSpPr>
              <p:cNvPr id="563" name="Google Shape;563;p20"/>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4" name="Google Shape;564;p20"/>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5" name="Google Shape;565;p20"/>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6" name="Google Shape;566;p20"/>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20"/>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8" name="Google Shape;568;p20"/>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69" name="Google Shape;5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570" name="Google Shape;5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571" name="Google Shape;571;p20"/>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72" name="Google Shape;572;p20"/>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73" name="Google Shape;573;p2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74" name="Google Shape;574;p20"/>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Cấu trúc CNN </a:t>
            </a:r>
            <a:endParaRPr sz="1800">
              <a:solidFill>
                <a:srgbClr val="797979"/>
              </a:solidFill>
              <a:latin typeface="Lato Light"/>
              <a:ea typeface="Lato Light"/>
              <a:cs typeface="Lato Light"/>
              <a:sym typeface="Lato Light"/>
            </a:endParaRPr>
          </a:p>
        </p:txBody>
      </p:sp>
      <p:pic>
        <p:nvPicPr>
          <p:cNvPr id="575" name="Google Shape;575;p20"/>
          <p:cNvPicPr preferRelativeResize="0"/>
          <p:nvPr/>
        </p:nvPicPr>
        <p:blipFill>
          <a:blip r:embed="rId4">
            <a:alphaModFix/>
          </a:blip>
          <a:stretch>
            <a:fillRect/>
          </a:stretch>
        </p:blipFill>
        <p:spPr>
          <a:xfrm>
            <a:off x="1597667" y="1216555"/>
            <a:ext cx="8682033" cy="3592503"/>
          </a:xfrm>
          <a:prstGeom prst="rect">
            <a:avLst/>
          </a:prstGeom>
          <a:noFill/>
          <a:ln>
            <a:noFill/>
          </a:ln>
        </p:spPr>
      </p:pic>
      <p:sp>
        <p:nvSpPr>
          <p:cNvPr id="576" name="Google Shape;576;p20"/>
          <p:cNvSpPr txBox="1"/>
          <p:nvPr/>
        </p:nvSpPr>
        <p:spPr>
          <a:xfrm>
            <a:off x="1361723" y="4989983"/>
            <a:ext cx="10648250" cy="1015632"/>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CNN gồm các lớp cơ bản: convolution layer + ReLU, pooling layer, fully connected layer. </a:t>
            </a:r>
            <a:endParaRPr>
              <a:solidFill>
                <a:srgbClr val="797979"/>
              </a:solidFill>
              <a:latin typeface="Lato Light"/>
              <a:ea typeface="Lato Light"/>
              <a:cs typeface="Lato Light"/>
              <a:sym typeface="Times New Roman"/>
            </a:endParaRPr>
          </a:p>
          <a:p>
            <a:pPr marL="133350" marR="0" lvl="0" algn="l" rtl="0">
              <a:lnSpc>
                <a:spcPct val="100000"/>
              </a:lnSpc>
              <a:spcBef>
                <a:spcPts val="0"/>
              </a:spcBef>
              <a:spcAft>
                <a:spcPts val="0"/>
              </a:spcAft>
              <a:buClr>
                <a:schemeClr val="dk1"/>
              </a:buClr>
              <a:buSzPts val="1500"/>
            </a:pPr>
            <a:r>
              <a:rPr lang="en-US">
                <a:solidFill>
                  <a:srgbClr val="797979"/>
                </a:solidFill>
                <a:latin typeface="Lato Light"/>
                <a:ea typeface="Lato Light"/>
                <a:cs typeface="Lato Light"/>
                <a:sym typeface="Times New Roman"/>
              </a:rPr>
              <a:t>Bộ ba convolution layer + ReLU + pooling layer có thể lặp lại nhiều lần trong network. </a:t>
            </a:r>
            <a:endParaRPr>
              <a:solidFill>
                <a:srgbClr val="797979"/>
              </a:solidFill>
              <a:latin typeface="Lato Light"/>
              <a:ea typeface="Lato Light"/>
              <a:cs typeface="Lato Light"/>
              <a:sym typeface="Times New Roman"/>
            </a:endParaRPr>
          </a:p>
          <a:p>
            <a:pPr marL="139700" lvl="0" algn="l" rtl="0">
              <a:spcBef>
                <a:spcPts val="0"/>
              </a:spcBef>
              <a:spcAft>
                <a:spcPts val="0"/>
              </a:spcAft>
              <a:buClr>
                <a:schemeClr val="dk1"/>
              </a:buClr>
              <a:buSzPts val="1400"/>
            </a:pPr>
            <a:r>
              <a:rPr lang="en-US">
                <a:solidFill>
                  <a:srgbClr val="797979"/>
                </a:solidFill>
                <a:latin typeface="Lato Light"/>
                <a:ea typeface="Lato Light"/>
                <a:cs typeface="Lato Light"/>
                <a:sym typeface="Times New Roman"/>
              </a:rPr>
              <a:t>Cuối cùng lan truyền qua tầng fully connected layer và softmax để tính xác suất  ảnh đó chứa vật thế gì</a:t>
            </a:r>
            <a:r>
              <a:rPr lang="en-US" sz="12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1"/>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85" name="Google Shape;585;p21"/>
          <p:cNvGrpSpPr/>
          <p:nvPr/>
        </p:nvGrpSpPr>
        <p:grpSpPr>
          <a:xfrm>
            <a:off x="545313" y="73173"/>
            <a:ext cx="901738" cy="907969"/>
            <a:chOff x="4957945" y="2905780"/>
            <a:chExt cx="905125" cy="882812"/>
          </a:xfrm>
        </p:grpSpPr>
        <p:sp>
          <p:nvSpPr>
            <p:cNvPr id="586" name="Google Shape;586;p21"/>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87" name="Google Shape;587;p21"/>
            <p:cNvGrpSpPr/>
            <p:nvPr/>
          </p:nvGrpSpPr>
          <p:grpSpPr>
            <a:xfrm>
              <a:off x="4957945" y="2905780"/>
              <a:ext cx="905125" cy="882811"/>
              <a:chOff x="4957944" y="2905781"/>
              <a:chExt cx="905125" cy="882811"/>
            </a:xfrm>
          </p:grpSpPr>
          <p:sp>
            <p:nvSpPr>
              <p:cNvPr id="588" name="Google Shape;588;p21"/>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89" name="Google Shape;589;p21"/>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0" name="Google Shape;590;p21"/>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1" name="Google Shape;591;p21"/>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2" name="Google Shape;592;p21"/>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3" name="Google Shape;593;p21"/>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94" name="Google Shape;59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595" name="Google Shape;59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596" name="Google Shape;596;p21"/>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97" name="Google Shape;597;p21"/>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98" name="Google Shape;598;p21"/>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99" name="Google Shape;599;p21"/>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00" name="Google Shape;600;p21"/>
          <p:cNvSpPr txBox="1"/>
          <p:nvPr/>
        </p:nvSpPr>
        <p:spPr>
          <a:xfrm>
            <a:off x="1361725" y="1416475"/>
            <a:ext cx="9678808"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Lớp tích chập – Convolution Layer : là lớp đầu tiên trích xuất các tính năng từ hình ảnh đầu vào.</a:t>
            </a:r>
            <a:endParaRPr>
              <a:solidFill>
                <a:srgbClr val="797979"/>
              </a:solidFill>
              <a:latin typeface="Lato Light"/>
              <a:ea typeface="Lato Light"/>
              <a:cs typeface="Lato Light"/>
              <a:sym typeface="Times New Roman"/>
            </a:endParaRPr>
          </a:p>
        </p:txBody>
      </p:sp>
      <p:pic>
        <p:nvPicPr>
          <p:cNvPr id="601" name="Google Shape;601;p21"/>
          <p:cNvPicPr preferRelativeResize="0"/>
          <p:nvPr/>
        </p:nvPicPr>
        <p:blipFill>
          <a:blip r:embed="rId4">
            <a:alphaModFix/>
          </a:blip>
          <a:stretch>
            <a:fillRect/>
          </a:stretch>
        </p:blipFill>
        <p:spPr>
          <a:xfrm>
            <a:off x="360248" y="2663485"/>
            <a:ext cx="5515098" cy="2136488"/>
          </a:xfrm>
          <a:prstGeom prst="rect">
            <a:avLst/>
          </a:prstGeom>
          <a:noFill/>
          <a:ln>
            <a:noFill/>
          </a:ln>
        </p:spPr>
      </p:pic>
      <p:pic>
        <p:nvPicPr>
          <p:cNvPr id="602" name="Google Shape;602;p21"/>
          <p:cNvPicPr preferRelativeResize="0"/>
          <p:nvPr/>
        </p:nvPicPr>
        <p:blipFill>
          <a:blip r:embed="rId5">
            <a:alphaModFix/>
          </a:blip>
          <a:stretch>
            <a:fillRect/>
          </a:stretch>
        </p:blipFill>
        <p:spPr>
          <a:xfrm>
            <a:off x="6735900" y="2057777"/>
            <a:ext cx="4964124" cy="316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244bb5b1f2c_0_175"/>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11" name="Google Shape;611;g244bb5b1f2c_0_175"/>
          <p:cNvGrpSpPr/>
          <p:nvPr/>
        </p:nvGrpSpPr>
        <p:grpSpPr>
          <a:xfrm>
            <a:off x="545521" y="73183"/>
            <a:ext cx="901752" cy="908064"/>
            <a:chOff x="4957945" y="2905780"/>
            <a:chExt cx="905101" cy="882901"/>
          </a:xfrm>
        </p:grpSpPr>
        <p:sp>
          <p:nvSpPr>
            <p:cNvPr id="612" name="Google Shape;612;g244bb5b1f2c_0_17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13" name="Google Shape;613;g244bb5b1f2c_0_175"/>
            <p:cNvGrpSpPr/>
            <p:nvPr/>
          </p:nvGrpSpPr>
          <p:grpSpPr>
            <a:xfrm>
              <a:off x="4957945" y="2905780"/>
              <a:ext cx="905101" cy="882900"/>
              <a:chOff x="4957944" y="2905781"/>
              <a:chExt cx="905101" cy="882900"/>
            </a:xfrm>
          </p:grpSpPr>
          <p:sp>
            <p:nvSpPr>
              <p:cNvPr id="614" name="Google Shape;614;g244bb5b1f2c_0_17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5" name="Google Shape;615;g244bb5b1f2c_0_17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6" name="Google Shape;616;g244bb5b1f2c_0_17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7" name="Google Shape;617;g244bb5b1f2c_0_17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8" name="Google Shape;618;g244bb5b1f2c_0_17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9" name="Google Shape;619;g244bb5b1f2c_0_17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20" name="Google Shape;620;g244bb5b1f2c_0_1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621" name="Google Shape;621;g244bb5b1f2c_0_1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22" name="Google Shape;622;g244bb5b1f2c_0_17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23" name="Google Shape;623;g244bb5b1f2c_0_17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24" name="Google Shape;624;g244bb5b1f2c_0_175"/>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25" name="Google Shape;625;g244bb5b1f2c_0_175"/>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26" name="Google Shape;626;g244bb5b1f2c_0_175"/>
          <p:cNvSpPr txBox="1"/>
          <p:nvPr/>
        </p:nvSpPr>
        <p:spPr>
          <a:xfrm>
            <a:off x="1613339" y="1296812"/>
            <a:ext cx="8650618"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Stride và padding:</a:t>
            </a:r>
            <a:endParaRPr>
              <a:solidFill>
                <a:srgbClr val="797979"/>
              </a:solidFill>
              <a:latin typeface="Lato Light"/>
              <a:ea typeface="Lato Light"/>
              <a:cs typeface="Lato Light"/>
              <a:sym typeface="Times New Roman"/>
            </a:endParaRPr>
          </a:p>
          <a:p>
            <a:pPr marL="457200" lvl="0" indent="-323850" algn="l" rtl="0">
              <a:spcBef>
                <a:spcPts val="0"/>
              </a:spcBef>
              <a:spcAft>
                <a:spcPts val="0"/>
              </a:spcAft>
              <a:buClr>
                <a:schemeClr val="dk1"/>
              </a:buClr>
              <a:buSzPts val="1500"/>
              <a:buFont typeface="Times New Roman"/>
              <a:buChar char="-"/>
            </a:pPr>
            <a:r>
              <a:rPr lang="en-US">
                <a:solidFill>
                  <a:srgbClr val="797979"/>
                </a:solidFill>
                <a:latin typeface="Lato Light"/>
                <a:ea typeface="Lato Light"/>
                <a:cs typeface="Lato Light"/>
                <a:sym typeface="Times New Roman"/>
              </a:rPr>
              <a:t>Stride: số pixel cần dịch chuyển mỗi khi trượt kernel qua bức ảnh đầu vào. </a:t>
            </a:r>
            <a:endParaRPr>
              <a:solidFill>
                <a:srgbClr val="797979"/>
              </a:solidFill>
              <a:latin typeface="Lato Light"/>
              <a:ea typeface="Lato Light"/>
              <a:cs typeface="Lato Light"/>
              <a:sym typeface="Times New Roman"/>
            </a:endParaRPr>
          </a:p>
          <a:p>
            <a:pPr marL="457200" lvl="0" indent="-323850" algn="l" rtl="0">
              <a:spcBef>
                <a:spcPts val="0"/>
              </a:spcBef>
              <a:spcAft>
                <a:spcPts val="0"/>
              </a:spcAft>
              <a:buClr>
                <a:schemeClr val="dk1"/>
              </a:buClr>
              <a:buSzPts val="1500"/>
              <a:buFont typeface="Times New Roman"/>
              <a:buChar char="-"/>
            </a:pPr>
            <a:r>
              <a:rPr lang="en-US">
                <a:solidFill>
                  <a:srgbClr val="797979"/>
                </a:solidFill>
                <a:latin typeface="Lato Light"/>
                <a:ea typeface="Lato Light"/>
                <a:cs typeface="Lato Light"/>
                <a:sym typeface="Times New Roman"/>
              </a:rPr>
              <a:t>Padding: Chèn thêm các điểm ảnh xung quanh đường biên trên bức ảnh đầu vào</a:t>
            </a:r>
            <a:endParaRPr>
              <a:solidFill>
                <a:srgbClr val="797979"/>
              </a:solidFill>
              <a:latin typeface="Lato Light"/>
              <a:ea typeface="Lato Light"/>
              <a:cs typeface="Lato Light"/>
              <a:sym typeface="Times New Roman"/>
            </a:endParaRPr>
          </a:p>
        </p:txBody>
      </p:sp>
      <p:pic>
        <p:nvPicPr>
          <p:cNvPr id="627" name="Google Shape;627;g244bb5b1f2c_0_175"/>
          <p:cNvPicPr preferRelativeResize="0"/>
          <p:nvPr/>
        </p:nvPicPr>
        <p:blipFill>
          <a:blip r:embed="rId4">
            <a:alphaModFix/>
          </a:blip>
          <a:stretch>
            <a:fillRect/>
          </a:stretch>
        </p:blipFill>
        <p:spPr>
          <a:xfrm>
            <a:off x="2209800" y="2609115"/>
            <a:ext cx="6947900" cy="343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244bb5b1f2c_0_95"/>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36" name="Google Shape;636;g244bb5b1f2c_0_95"/>
          <p:cNvGrpSpPr/>
          <p:nvPr/>
        </p:nvGrpSpPr>
        <p:grpSpPr>
          <a:xfrm>
            <a:off x="545521" y="73183"/>
            <a:ext cx="901752" cy="908064"/>
            <a:chOff x="4957945" y="2905780"/>
            <a:chExt cx="905101" cy="882901"/>
          </a:xfrm>
        </p:grpSpPr>
        <p:sp>
          <p:nvSpPr>
            <p:cNvPr id="637" name="Google Shape;637;g244bb5b1f2c_0_9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38" name="Google Shape;638;g244bb5b1f2c_0_95"/>
            <p:cNvGrpSpPr/>
            <p:nvPr/>
          </p:nvGrpSpPr>
          <p:grpSpPr>
            <a:xfrm>
              <a:off x="4957945" y="2905780"/>
              <a:ext cx="905101" cy="882900"/>
              <a:chOff x="4957944" y="2905781"/>
              <a:chExt cx="905101" cy="882900"/>
            </a:xfrm>
          </p:grpSpPr>
          <p:sp>
            <p:nvSpPr>
              <p:cNvPr id="639" name="Google Shape;639;g244bb5b1f2c_0_9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0" name="Google Shape;640;g244bb5b1f2c_0_9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1" name="Google Shape;641;g244bb5b1f2c_0_9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2" name="Google Shape;642;g244bb5b1f2c_0_9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3" name="Google Shape;643;g244bb5b1f2c_0_9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4" name="Google Shape;644;g244bb5b1f2c_0_9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45" name="Google Shape;645;g244bb5b1f2c_0_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646" name="Google Shape;646;g244bb5b1f2c_0_9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47" name="Google Shape;647;g244bb5b1f2c_0_9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48" name="Google Shape;648;g244bb5b1f2c_0_9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49" name="Google Shape;649;g244bb5b1f2c_0_95"/>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50" name="Google Shape;650;g244bb5b1f2c_0_95"/>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mc:AlternateContent xmlns:mc="http://schemas.openxmlformats.org/markup-compatibility/2006">
        <mc:Choice xmlns:a14="http://schemas.microsoft.com/office/drawing/2010/main" Requires="a14">
          <p:sp>
            <p:nvSpPr>
              <p:cNvPr id="651" name="Google Shape;651;g244bb5b1f2c_0_95"/>
              <p:cNvSpPr txBox="1"/>
              <p:nvPr/>
            </p:nvSpPr>
            <p:spPr>
              <a:xfrm>
                <a:off x="2340328" y="1396730"/>
                <a:ext cx="751134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Hàm phi tuyến ReLU (Rectified Linear Unit) có đầu ra là: </a:t>
                </a:r>
                <a14:m>
                  <m:oMath xmlns:m="http://schemas.openxmlformats.org/officeDocument/2006/math">
                    <m:r>
                      <a:rPr lang="en-US" i="1" smtClean="0">
                        <a:solidFill>
                          <a:srgbClr val="797979"/>
                        </a:solidFill>
                        <a:latin typeface="Cambria Math" panose="02040503050406030204" pitchFamily="18" charset="0"/>
                        <a:ea typeface="Lato Light"/>
                        <a:cs typeface="Lato Light"/>
                        <a:sym typeface="Times New Roman"/>
                      </a:rPr>
                      <m:t>𝑓</m:t>
                    </m:r>
                    <m:r>
                      <a:rPr lang="en-US" i="1" smtClean="0">
                        <a:solidFill>
                          <a:srgbClr val="797979"/>
                        </a:solidFill>
                        <a:latin typeface="Cambria Math" panose="02040503050406030204" pitchFamily="18" charset="0"/>
                        <a:ea typeface="Lato Light"/>
                        <a:cs typeface="Lato Light"/>
                        <a:sym typeface="Times New Roman"/>
                      </a:rPr>
                      <m:t>(</m:t>
                    </m:r>
                    <m:r>
                      <a:rPr lang="en-US" i="1" smtClean="0">
                        <a:solidFill>
                          <a:srgbClr val="797979"/>
                        </a:solidFill>
                        <a:latin typeface="Cambria Math" panose="02040503050406030204" pitchFamily="18" charset="0"/>
                        <a:ea typeface="Lato Light"/>
                        <a:cs typeface="Lato Light"/>
                        <a:sym typeface="Times New Roman"/>
                      </a:rPr>
                      <m:t>𝑥</m:t>
                    </m:r>
                    <m:r>
                      <a:rPr lang="en-US" i="1" smtClean="0">
                        <a:solidFill>
                          <a:srgbClr val="797979"/>
                        </a:solidFill>
                        <a:latin typeface="Cambria Math" panose="02040503050406030204" pitchFamily="18" charset="0"/>
                        <a:ea typeface="Lato Light"/>
                        <a:cs typeface="Lato Light"/>
                        <a:sym typeface="Times New Roman"/>
                      </a:rPr>
                      <m:t>)=</m:t>
                    </m:r>
                    <m:r>
                      <m:rPr>
                        <m:sty m:val="p"/>
                      </m:rPr>
                      <a:rPr lang="en-US" i="1" smtClean="0">
                        <a:solidFill>
                          <a:srgbClr val="797979"/>
                        </a:solidFill>
                        <a:latin typeface="Cambria Math" panose="02040503050406030204" pitchFamily="18" charset="0"/>
                        <a:ea typeface="Lato Light"/>
                        <a:cs typeface="Lato Light"/>
                        <a:sym typeface="Times New Roman"/>
                      </a:rPr>
                      <m:t>max</m:t>
                    </m:r>
                    <m:r>
                      <a:rPr lang="en-US" i="1" smtClean="0">
                        <a:solidFill>
                          <a:srgbClr val="797979"/>
                        </a:solidFill>
                        <a:latin typeface="Cambria Math" panose="02040503050406030204" pitchFamily="18" charset="0"/>
                        <a:ea typeface="Lato Light"/>
                        <a:cs typeface="Lato Light"/>
                        <a:sym typeface="Times New Roman"/>
                      </a:rPr>
                      <m:t>⁡(0,</m:t>
                    </m:r>
                    <m:r>
                      <a:rPr lang="en-US" i="1" smtClean="0">
                        <a:solidFill>
                          <a:srgbClr val="797979"/>
                        </a:solidFill>
                        <a:latin typeface="Cambria Math" panose="02040503050406030204" pitchFamily="18" charset="0"/>
                        <a:ea typeface="Lato Light"/>
                        <a:cs typeface="Lato Light"/>
                        <a:sym typeface="Times New Roman"/>
                      </a:rPr>
                      <m:t>𝑥</m:t>
                    </m:r>
                    <m:r>
                      <a:rPr lang="en-US" i="1">
                        <a:solidFill>
                          <a:srgbClr val="797979"/>
                        </a:solidFill>
                        <a:latin typeface="Cambria Math" panose="02040503050406030204" pitchFamily="18" charset="0"/>
                        <a:ea typeface="Lato Light"/>
                        <a:cs typeface="Lato Light"/>
                        <a:sym typeface="Times New Roman"/>
                      </a:rPr>
                      <m:t>) </m:t>
                    </m:r>
                  </m:oMath>
                </a14:m>
                <a:endParaRPr>
                  <a:solidFill>
                    <a:srgbClr val="797979"/>
                  </a:solidFill>
                  <a:latin typeface="Lato Light"/>
                  <a:ea typeface="Lato Light"/>
                  <a:cs typeface="Lato Light"/>
                  <a:sym typeface="Times New Roman"/>
                </a:endParaRPr>
              </a:p>
            </p:txBody>
          </p:sp>
        </mc:Choice>
        <mc:Fallback>
          <p:sp>
            <p:nvSpPr>
              <p:cNvPr id="651" name="Google Shape;651;g244bb5b1f2c_0_95"/>
              <p:cNvSpPr txBox="1">
                <a:spLocks noRot="1" noChangeAspect="1" noMove="1" noResize="1" noEditPoints="1" noAdjustHandles="1" noChangeArrowheads="1" noChangeShapeType="1" noTextEdit="1"/>
              </p:cNvSpPr>
              <p:nvPr/>
            </p:nvSpPr>
            <p:spPr>
              <a:xfrm>
                <a:off x="2340328" y="1396730"/>
                <a:ext cx="7511344" cy="461635"/>
              </a:xfrm>
              <a:prstGeom prst="rect">
                <a:avLst/>
              </a:prstGeom>
              <a:blipFill>
                <a:blip r:embed="rId4"/>
                <a:stretch>
                  <a:fillRect l="-731" b="-10526"/>
                </a:stretch>
              </a:blipFill>
              <a:ln>
                <a:noFill/>
              </a:ln>
            </p:spPr>
            <p:txBody>
              <a:bodyPr/>
              <a:lstStyle/>
              <a:p>
                <a:r>
                  <a:rPr lang="en-US">
                    <a:noFill/>
                  </a:rPr>
                  <a:t> </a:t>
                </a:r>
              </a:p>
            </p:txBody>
          </p:sp>
        </mc:Fallback>
      </mc:AlternateContent>
      <p:pic>
        <p:nvPicPr>
          <p:cNvPr id="652" name="Google Shape;652;g244bb5b1f2c_0_95"/>
          <p:cNvPicPr preferRelativeResize="0"/>
          <p:nvPr/>
        </p:nvPicPr>
        <p:blipFill>
          <a:blip r:embed="rId5">
            <a:alphaModFix/>
          </a:blip>
          <a:stretch>
            <a:fillRect/>
          </a:stretch>
        </p:blipFill>
        <p:spPr>
          <a:xfrm>
            <a:off x="3986023" y="2209066"/>
            <a:ext cx="3905250" cy="3057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244bb5b1f2c_0_118"/>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61" name="Google Shape;661;g244bb5b1f2c_0_118"/>
          <p:cNvGrpSpPr/>
          <p:nvPr/>
        </p:nvGrpSpPr>
        <p:grpSpPr>
          <a:xfrm>
            <a:off x="545521" y="73183"/>
            <a:ext cx="901752" cy="908064"/>
            <a:chOff x="4957945" y="2905780"/>
            <a:chExt cx="905101" cy="882901"/>
          </a:xfrm>
        </p:grpSpPr>
        <p:sp>
          <p:nvSpPr>
            <p:cNvPr id="662" name="Google Shape;662;g244bb5b1f2c_0_11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63" name="Google Shape;663;g244bb5b1f2c_0_118"/>
            <p:cNvGrpSpPr/>
            <p:nvPr/>
          </p:nvGrpSpPr>
          <p:grpSpPr>
            <a:xfrm>
              <a:off x="4957945" y="2905780"/>
              <a:ext cx="905101" cy="882900"/>
              <a:chOff x="4957944" y="2905781"/>
              <a:chExt cx="905101" cy="882900"/>
            </a:xfrm>
          </p:grpSpPr>
          <p:sp>
            <p:nvSpPr>
              <p:cNvPr id="664" name="Google Shape;664;g244bb5b1f2c_0_11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5" name="Google Shape;665;g244bb5b1f2c_0_11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6" name="Google Shape;666;g244bb5b1f2c_0_11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7" name="Google Shape;667;g244bb5b1f2c_0_11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8" name="Google Shape;668;g244bb5b1f2c_0_11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9" name="Google Shape;669;g244bb5b1f2c_0_11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70" name="Google Shape;670;g244bb5b1f2c_0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671" name="Google Shape;671;g244bb5b1f2c_0_1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72" name="Google Shape;672;g244bb5b1f2c_0_11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73" name="Google Shape;673;g244bb5b1f2c_0_11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74" name="Google Shape;674;g244bb5b1f2c_0_118"/>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75" name="Google Shape;675;g244bb5b1f2c_0_118"/>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76" name="Google Shape;676;g244bb5b1f2c_0_118"/>
          <p:cNvSpPr txBox="1"/>
          <p:nvPr/>
        </p:nvSpPr>
        <p:spPr>
          <a:xfrm>
            <a:off x="2564517" y="1567426"/>
            <a:ext cx="604608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Lớp  Pool: giảm bớt số lượng tham số khi hình ảnh quá lớn.</a:t>
            </a:r>
          </a:p>
          <a:p>
            <a:pPr marL="0" lvl="0" indent="0" algn="l" rtl="0">
              <a:spcBef>
                <a:spcPts val="0"/>
              </a:spcBef>
              <a:spcAft>
                <a:spcPts val="0"/>
              </a:spcAft>
              <a:buNone/>
            </a:pPr>
            <a:r>
              <a:rPr lang="en-US">
                <a:solidFill>
                  <a:srgbClr val="797979"/>
                </a:solidFill>
                <a:latin typeface="Lato Light"/>
                <a:ea typeface="Lato Light"/>
                <a:cs typeface="Lato Light"/>
                <a:sym typeface="Times New Roman"/>
              </a:rPr>
              <a:t>Các pooling có nhiều loại: Max pooling, Averange pooling.</a:t>
            </a:r>
            <a:endParaRPr>
              <a:solidFill>
                <a:srgbClr val="797979"/>
              </a:solidFill>
              <a:latin typeface="Lato Light"/>
              <a:ea typeface="Lato Light"/>
              <a:cs typeface="Lato Light"/>
              <a:sym typeface="Times New Roman"/>
            </a:endParaRPr>
          </a:p>
        </p:txBody>
      </p:sp>
      <p:pic>
        <p:nvPicPr>
          <p:cNvPr id="677" name="Google Shape;677;g244bb5b1f2c_0_118"/>
          <p:cNvPicPr preferRelativeResize="0"/>
          <p:nvPr/>
        </p:nvPicPr>
        <p:blipFill>
          <a:blip r:embed="rId4">
            <a:alphaModFix/>
          </a:blip>
          <a:stretch>
            <a:fillRect/>
          </a:stretch>
        </p:blipFill>
        <p:spPr>
          <a:xfrm>
            <a:off x="2862237" y="2954852"/>
            <a:ext cx="5450641" cy="22628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244bb5b1f2c_0_143"/>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86" name="Google Shape;686;g244bb5b1f2c_0_143"/>
          <p:cNvGrpSpPr/>
          <p:nvPr/>
        </p:nvGrpSpPr>
        <p:grpSpPr>
          <a:xfrm>
            <a:off x="545521" y="73183"/>
            <a:ext cx="901752" cy="908064"/>
            <a:chOff x="4957945" y="2905780"/>
            <a:chExt cx="905101" cy="882901"/>
          </a:xfrm>
        </p:grpSpPr>
        <p:sp>
          <p:nvSpPr>
            <p:cNvPr id="687" name="Google Shape;687;g244bb5b1f2c_0_143"/>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88" name="Google Shape;688;g244bb5b1f2c_0_143"/>
            <p:cNvGrpSpPr/>
            <p:nvPr/>
          </p:nvGrpSpPr>
          <p:grpSpPr>
            <a:xfrm>
              <a:off x="4957945" y="2905780"/>
              <a:ext cx="905101" cy="882900"/>
              <a:chOff x="4957944" y="2905781"/>
              <a:chExt cx="905101" cy="882900"/>
            </a:xfrm>
          </p:grpSpPr>
          <p:sp>
            <p:nvSpPr>
              <p:cNvPr id="689" name="Google Shape;689;g244bb5b1f2c_0_143"/>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0" name="Google Shape;690;g244bb5b1f2c_0_143"/>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1" name="Google Shape;691;g244bb5b1f2c_0_143"/>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2" name="Google Shape;692;g244bb5b1f2c_0_143"/>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3" name="Google Shape;693;g244bb5b1f2c_0_143"/>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4" name="Google Shape;694;g244bb5b1f2c_0_143"/>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95" name="Google Shape;695;g244bb5b1f2c_0_1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96" name="Google Shape;696;g244bb5b1f2c_0_1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97" name="Google Shape;697;g244bb5b1f2c_0_143"/>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98" name="Google Shape;698;g244bb5b1f2c_0_143"/>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99" name="Google Shape;699;g244bb5b1f2c_0_143"/>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00" name="Google Shape;700;g244bb5b1f2c_0_143"/>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701" name="Google Shape;701;g244bb5b1f2c_0_143"/>
          <p:cNvSpPr txBox="1"/>
          <p:nvPr/>
        </p:nvSpPr>
        <p:spPr>
          <a:xfrm>
            <a:off x="5672668" y="2384627"/>
            <a:ext cx="6163732" cy="2677626"/>
          </a:xfrm>
          <a:prstGeom prst="rect">
            <a:avLst/>
          </a:prstGeom>
          <a:noFill/>
          <a:ln>
            <a:noFill/>
          </a:ln>
        </p:spPr>
        <p:txBody>
          <a:bodyPr spcFirstLastPara="1" wrap="square" lIns="91425" tIns="91425" rIns="91425" bIns="91425" anchor="t" anchorCtr="0">
            <a:spAutoFit/>
          </a:bodyPr>
          <a:lstStyle/>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Sau khi ảnh được truyền qua nhiều convolutional layer và pooling layer thì model đã học được tương đối các đặc điểm của ảnh, thì tensor của output của layer cuối cùng sẽ được là phẳng thành vector và đưa vào một lớp được kết nối như một mạng neuron.</a:t>
            </a:r>
            <a:endParaRPr>
              <a:solidFill>
                <a:srgbClr val="797979"/>
              </a:solidFill>
              <a:latin typeface="Lato Light"/>
              <a:ea typeface="Lato Light"/>
              <a:cs typeface="Lato Light"/>
              <a:sym typeface="Times New Roman"/>
            </a:endParaRPr>
          </a:p>
          <a:p>
            <a:pPr marL="457200" lvl="0" indent="0" algn="just" rtl="0">
              <a:spcBef>
                <a:spcPts val="0"/>
              </a:spcBef>
              <a:spcAft>
                <a:spcPts val="0"/>
              </a:spcAft>
              <a:buNone/>
            </a:pPr>
            <a:endParaRPr>
              <a:solidFill>
                <a:srgbClr val="797979"/>
              </a:solidFill>
              <a:latin typeface="Lato Light"/>
              <a:ea typeface="Lato Light"/>
              <a:cs typeface="Lato Light"/>
              <a:sym typeface="Times New Roman"/>
            </a:endParaRPr>
          </a:p>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Với FC layer được kết hợp với các tính năng lại với nhau để tạo ra một mô hình. Cuối cùng sử dụng Softmax để phân loại đầu ra.</a:t>
            </a:r>
            <a:endParaRPr>
              <a:solidFill>
                <a:srgbClr val="797979"/>
              </a:solidFill>
              <a:latin typeface="Lato Light"/>
              <a:ea typeface="Lato Light"/>
              <a:cs typeface="Lato Light"/>
              <a:sym typeface="Calibri"/>
            </a:endParaRPr>
          </a:p>
        </p:txBody>
      </p:sp>
      <p:pic>
        <p:nvPicPr>
          <p:cNvPr id="702" name="Google Shape;702;g244bb5b1f2c_0_143"/>
          <p:cNvPicPr preferRelativeResize="0"/>
          <p:nvPr/>
        </p:nvPicPr>
        <p:blipFill>
          <a:blip r:embed="rId4">
            <a:alphaModFix/>
          </a:blip>
          <a:stretch>
            <a:fillRect/>
          </a:stretch>
        </p:blipFill>
        <p:spPr>
          <a:xfrm>
            <a:off x="688376" y="1794933"/>
            <a:ext cx="4594823" cy="3932347"/>
          </a:xfrm>
          <a:prstGeom prst="rect">
            <a:avLst/>
          </a:prstGeom>
          <a:noFill/>
          <a:ln>
            <a:noFill/>
          </a:ln>
        </p:spPr>
      </p:pic>
      <p:sp>
        <p:nvSpPr>
          <p:cNvPr id="703" name="Google Shape;703;g244bb5b1f2c_0_143"/>
          <p:cNvSpPr txBox="1"/>
          <p:nvPr/>
        </p:nvSpPr>
        <p:spPr>
          <a:xfrm>
            <a:off x="1703643" y="1432896"/>
            <a:ext cx="2370692"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rgbClr val="797979"/>
                </a:solidFill>
                <a:latin typeface="Lato Light"/>
                <a:ea typeface="Lato Light"/>
                <a:cs typeface="Lato Light"/>
                <a:sym typeface="Times New Roman"/>
              </a:rPr>
              <a:t>Fully connected layer</a:t>
            </a:r>
            <a:endParaRPr>
              <a:solidFill>
                <a:srgbClr val="797979"/>
              </a:solidFill>
              <a:latin typeface="Lato Light"/>
              <a:ea typeface="Lato Light"/>
              <a:cs typeface="Lato Light"/>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751318" y="2605516"/>
            <a:ext cx="4818351" cy="707886"/>
          </a:xfrm>
          <a:prstGeom prst="rect">
            <a:avLst/>
          </a:prstGeom>
          <a:noFill/>
        </p:spPr>
        <p:txBody>
          <a:bodyPr wrap="square" rtlCol="0">
            <a:spAutoFit/>
          </a:bodyPr>
          <a:lstStyle/>
          <a:p>
            <a:r>
              <a:rPr lang="en-US" sz="4000">
                <a:solidFill>
                  <a:srgbClr val="797979"/>
                </a:solidFill>
                <a:latin typeface="Lato light"/>
              </a:rPr>
              <a:t>Giới thiệu thành viên</a:t>
            </a:r>
            <a:endParaRPr lang="en-US" sz="4000" dirty="0">
              <a:solidFill>
                <a:srgbClr val="797979"/>
              </a:solidFill>
              <a:latin typeface="Lato light"/>
            </a:endParaRPr>
          </a:p>
        </p:txBody>
      </p:sp>
      <p:grpSp>
        <p:nvGrpSpPr>
          <p:cNvPr id="24" name="Group 23"/>
          <p:cNvGrpSpPr/>
          <p:nvPr/>
        </p:nvGrpSpPr>
        <p:grpSpPr>
          <a:xfrm>
            <a:off x="2612072" y="205564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1" name="TextBox 20"/>
          <p:cNvSpPr txBox="1"/>
          <p:nvPr/>
        </p:nvSpPr>
        <p:spPr>
          <a:xfrm>
            <a:off x="4860421" y="3303700"/>
            <a:ext cx="1493083" cy="369332"/>
          </a:xfrm>
          <a:prstGeom prst="rect">
            <a:avLst/>
          </a:prstGeom>
          <a:noFill/>
        </p:spPr>
        <p:txBody>
          <a:bodyPr wrap="square" rtlCol="0">
            <a:spAutoFit/>
          </a:bodyPr>
          <a:lstStyle/>
          <a:p>
            <a:r>
              <a:rPr lang="en-US">
                <a:solidFill>
                  <a:srgbClr val="797979"/>
                </a:solidFill>
                <a:latin typeface="Lato light"/>
              </a:rPr>
              <a:t>3 thành viên</a:t>
            </a:r>
            <a:endParaRPr lang="en-US" dirty="0">
              <a:solidFill>
                <a:srgbClr val="797979"/>
              </a:solidFill>
              <a:latin typeface="Lato light"/>
            </a:endParaRPr>
          </a:p>
        </p:txBody>
      </p:sp>
      <p:sp>
        <p:nvSpPr>
          <p:cNvPr id="2" name="Slide Number Placeholder 1"/>
          <p:cNvSpPr>
            <a:spLocks noGrp="1"/>
          </p:cNvSpPr>
          <p:nvPr>
            <p:ph type="sldNum" sz="quarter" idx="12"/>
          </p:nvPr>
        </p:nvSpPr>
        <p:spPr/>
        <p:txBody>
          <a:bodyPr/>
          <a:lstStyle/>
          <a:p>
            <a:fld id="{9FF1AF08-227C-4926-93CA-204ED14D83C5}" type="slidenum">
              <a:rPr lang="en-US" smtClean="0"/>
              <a:t>3</a:t>
            </a:fld>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064" y="2508648"/>
            <a:ext cx="1133606" cy="1133606"/>
          </a:xfrm>
          <a:prstGeom prst="rect">
            <a:avLst/>
          </a:prstGeom>
        </p:spPr>
      </p:pic>
      <p:sp>
        <p:nvSpPr>
          <p:cNvPr id="3" name="Date Placeholder 2"/>
          <p:cNvSpPr>
            <a:spLocks noGrp="1"/>
          </p:cNvSpPr>
          <p:nvPr>
            <p:ph type="dt" sz="half" idx="10"/>
          </p:nvPr>
        </p:nvSpPr>
        <p:spPr/>
        <p:txBody>
          <a:bodyPr/>
          <a:lstStyle/>
          <a:p>
            <a:fld id="{7FF6782D-E394-486C-ABB7-7066B153C5BF}" type="datetime1">
              <a:rPr lang="en-US" smtClean="0"/>
              <a:t>5/16/2023</a:t>
            </a:fld>
            <a:endParaRPr lang="en-US"/>
          </a:p>
        </p:txBody>
      </p:sp>
    </p:spTree>
    <p:extLst>
      <p:ext uri="{BB962C8B-B14F-4D97-AF65-F5344CB8AC3E}">
        <p14:creationId xmlns:p14="http://schemas.microsoft.com/office/powerpoint/2010/main" val="295846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244bb5b1f2c_0_8"/>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712" name="Google Shape;712;g244bb5b1f2c_0_8"/>
          <p:cNvGrpSpPr/>
          <p:nvPr/>
        </p:nvGrpSpPr>
        <p:grpSpPr>
          <a:xfrm>
            <a:off x="545521" y="73183"/>
            <a:ext cx="901752" cy="908064"/>
            <a:chOff x="4957945" y="2905780"/>
            <a:chExt cx="905101" cy="882901"/>
          </a:xfrm>
        </p:grpSpPr>
        <p:sp>
          <p:nvSpPr>
            <p:cNvPr id="713" name="Google Shape;713;g244bb5b1f2c_0_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14" name="Google Shape;714;g244bb5b1f2c_0_8"/>
            <p:cNvGrpSpPr/>
            <p:nvPr/>
          </p:nvGrpSpPr>
          <p:grpSpPr>
            <a:xfrm>
              <a:off x="4957945" y="2905780"/>
              <a:ext cx="905101" cy="882900"/>
              <a:chOff x="4957944" y="2905781"/>
              <a:chExt cx="905101" cy="882900"/>
            </a:xfrm>
          </p:grpSpPr>
          <p:sp>
            <p:nvSpPr>
              <p:cNvPr id="715" name="Google Shape;715;g244bb5b1f2c_0_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6" name="Google Shape;716;g244bb5b1f2c_0_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7" name="Google Shape;717;g244bb5b1f2c_0_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8" name="Google Shape;718;g244bb5b1f2c_0_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9" name="Google Shape;719;g244bb5b1f2c_0_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20" name="Google Shape;720;g244bb5b1f2c_0_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21" name="Google Shape;721;g244bb5b1f2c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22" name="Google Shape;722;g244bb5b1f2c_0_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23" name="Google Shape;723;g244bb5b1f2c_0_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24" name="Google Shape;724;g244bb5b1f2c_0_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25" name="Google Shape;725;g244bb5b1f2c_0_8"/>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26" name="Google Shape;726;g244bb5b1f2c_0_8"/>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Kiến trúc mạng VGG16</a:t>
            </a:r>
            <a:endParaRPr/>
          </a:p>
        </p:txBody>
      </p:sp>
      <p:pic>
        <p:nvPicPr>
          <p:cNvPr id="727" name="Google Shape;727;g244bb5b1f2c_0_8"/>
          <p:cNvPicPr preferRelativeResize="0"/>
          <p:nvPr/>
        </p:nvPicPr>
        <p:blipFill>
          <a:blip r:embed="rId4">
            <a:alphaModFix/>
          </a:blip>
          <a:stretch>
            <a:fillRect/>
          </a:stretch>
        </p:blipFill>
        <p:spPr>
          <a:xfrm>
            <a:off x="149725" y="1689875"/>
            <a:ext cx="8809801" cy="4081525"/>
          </a:xfrm>
          <a:prstGeom prst="rect">
            <a:avLst/>
          </a:prstGeom>
          <a:noFill/>
          <a:ln>
            <a:noFill/>
          </a:ln>
        </p:spPr>
      </p:pic>
      <p:pic>
        <p:nvPicPr>
          <p:cNvPr id="728" name="Google Shape;728;g244bb5b1f2c_0_8"/>
          <p:cNvPicPr preferRelativeResize="0"/>
          <p:nvPr/>
        </p:nvPicPr>
        <p:blipFill>
          <a:blip r:embed="rId5">
            <a:alphaModFix/>
          </a:blip>
          <a:stretch>
            <a:fillRect/>
          </a:stretch>
        </p:blipFill>
        <p:spPr>
          <a:xfrm>
            <a:off x="10007625" y="1147776"/>
            <a:ext cx="1786000" cy="4916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244bb5b1f2c_0_70"/>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737" name="Google Shape;737;g244bb5b1f2c_0_70"/>
          <p:cNvGrpSpPr/>
          <p:nvPr/>
        </p:nvGrpSpPr>
        <p:grpSpPr>
          <a:xfrm>
            <a:off x="545521" y="73183"/>
            <a:ext cx="901752" cy="908064"/>
            <a:chOff x="4957945" y="2905780"/>
            <a:chExt cx="905101" cy="882901"/>
          </a:xfrm>
        </p:grpSpPr>
        <p:sp>
          <p:nvSpPr>
            <p:cNvPr id="738" name="Google Shape;738;g244bb5b1f2c_0_7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39" name="Google Shape;739;g244bb5b1f2c_0_70"/>
            <p:cNvGrpSpPr/>
            <p:nvPr/>
          </p:nvGrpSpPr>
          <p:grpSpPr>
            <a:xfrm>
              <a:off x="4957945" y="2905780"/>
              <a:ext cx="905101" cy="882900"/>
              <a:chOff x="4957944" y="2905781"/>
              <a:chExt cx="905101" cy="882900"/>
            </a:xfrm>
          </p:grpSpPr>
          <p:sp>
            <p:nvSpPr>
              <p:cNvPr id="740" name="Google Shape;740;g244bb5b1f2c_0_7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1" name="Google Shape;741;g244bb5b1f2c_0_7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2" name="Google Shape;742;g244bb5b1f2c_0_7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3" name="Google Shape;743;g244bb5b1f2c_0_7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4" name="Google Shape;744;g244bb5b1f2c_0_7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5" name="Google Shape;745;g244bb5b1f2c_0_7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46" name="Google Shape;746;g244bb5b1f2c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747" name="Google Shape;747;g244bb5b1f2c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48" name="Google Shape;748;g244bb5b1f2c_0_7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49" name="Google Shape;749;g244bb5b1f2c_0_70"/>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50" name="Google Shape;750;g244bb5b1f2c_0_7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51" name="Google Shape;751;g244bb5b1f2c_0_70"/>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So sánh VGG16 , AlexNet và VGG19</a:t>
            </a:r>
            <a:endParaRPr/>
          </a:p>
        </p:txBody>
      </p:sp>
      <p:pic>
        <p:nvPicPr>
          <p:cNvPr id="752" name="Google Shape;752;g244bb5b1f2c_0_70"/>
          <p:cNvPicPr preferRelativeResize="0"/>
          <p:nvPr/>
        </p:nvPicPr>
        <p:blipFill>
          <a:blip r:embed="rId4">
            <a:alphaModFix/>
          </a:blip>
          <a:stretch>
            <a:fillRect/>
          </a:stretch>
        </p:blipFill>
        <p:spPr>
          <a:xfrm>
            <a:off x="3422000" y="1494687"/>
            <a:ext cx="4534625" cy="44718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05655" y="2721114"/>
            <a:ext cx="3164025" cy="707886"/>
          </a:xfrm>
          <a:prstGeom prst="rect">
            <a:avLst/>
          </a:prstGeom>
          <a:noFill/>
        </p:spPr>
        <p:txBody>
          <a:bodyPr wrap="square" rtlCol="0">
            <a:spAutoFit/>
          </a:bodyPr>
          <a:lstStyle/>
          <a:p>
            <a:r>
              <a:rPr lang="en-US" sz="4000" dirty="0" err="1">
                <a:solidFill>
                  <a:srgbClr val="797979"/>
                </a:solidFill>
                <a:latin typeface="Lato light"/>
              </a:rPr>
              <a:t>Thực</a:t>
            </a:r>
            <a:r>
              <a:rPr lang="en-US" sz="4000" dirty="0">
                <a:solidFill>
                  <a:srgbClr val="797979"/>
                </a:solidFill>
                <a:latin typeface="Lato light"/>
              </a:rPr>
              <a:t> </a:t>
            </a:r>
            <a:r>
              <a:rPr lang="en-US" sz="4000" dirty="0" err="1">
                <a:solidFill>
                  <a:srgbClr val="797979"/>
                </a:solidFill>
                <a:latin typeface="Lato light"/>
              </a:rPr>
              <a:t>nghiệm</a:t>
            </a:r>
            <a:endParaRPr lang="en-US" sz="4000" dirty="0">
              <a:solidFill>
                <a:srgbClr val="797979"/>
              </a:solidFill>
              <a:latin typeface="Lato light"/>
            </a:endParaRPr>
          </a:p>
        </p:txBody>
      </p:sp>
      <p:grpSp>
        <p:nvGrpSpPr>
          <p:cNvPr id="24" name="Group 23"/>
          <p:cNvGrpSpPr/>
          <p:nvPr/>
        </p:nvGrpSpPr>
        <p:grpSpPr>
          <a:xfrm>
            <a:off x="3581400" y="20493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32</a:t>
            </a:fld>
            <a:endParaRPr lang="en-US"/>
          </a:p>
        </p:txBody>
      </p:sp>
      <p:sp>
        <p:nvSpPr>
          <p:cNvPr id="3" name="Date Placeholder 2"/>
          <p:cNvSpPr>
            <a:spLocks noGrp="1"/>
          </p:cNvSpPr>
          <p:nvPr>
            <p:ph type="dt" sz="half" idx="10"/>
          </p:nvPr>
        </p:nvSpPr>
        <p:spPr/>
        <p:txBody>
          <a:bodyPr/>
          <a:lstStyle/>
          <a:p>
            <a:fld id="{7C610426-4055-4A67-87AF-917DFC39E5FD}" type="datetime1">
              <a:rPr lang="en-US" smtClean="0"/>
              <a:t>5/16/2023</a:t>
            </a:fld>
            <a:endParaRPr lang="en-US"/>
          </a:p>
        </p:txBody>
      </p:sp>
      <p:pic>
        <p:nvPicPr>
          <p:cNvPr id="25" name="Picture 24">
            <a:extLst>
              <a:ext uri="{FF2B5EF4-FFF2-40B4-BE49-F238E27FC236}">
                <a16:creationId xmlns:a16="http://schemas.microsoft.com/office/drawing/2014/main" id="{7310CAD5-1700-D760-5A17-079E6337F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068" y="2222292"/>
            <a:ext cx="1704087" cy="1704087"/>
          </a:xfrm>
          <a:prstGeom prst="rect">
            <a:avLst/>
          </a:prstGeom>
        </p:spPr>
      </p:pic>
    </p:spTree>
    <p:extLst>
      <p:ext uri="{BB962C8B-B14F-4D97-AF65-F5344CB8AC3E}">
        <p14:creationId xmlns:p14="http://schemas.microsoft.com/office/powerpoint/2010/main" val="32102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3"/>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775" name="Google Shape;775;p23"/>
          <p:cNvGrpSpPr/>
          <p:nvPr/>
        </p:nvGrpSpPr>
        <p:grpSpPr>
          <a:xfrm>
            <a:off x="622946" y="106329"/>
            <a:ext cx="867630" cy="857995"/>
            <a:chOff x="4957945" y="2905780"/>
            <a:chExt cx="905125" cy="882812"/>
          </a:xfrm>
        </p:grpSpPr>
        <p:sp>
          <p:nvSpPr>
            <p:cNvPr id="776" name="Google Shape;776;p2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77" name="Google Shape;777;p23"/>
            <p:cNvGrpSpPr/>
            <p:nvPr/>
          </p:nvGrpSpPr>
          <p:grpSpPr>
            <a:xfrm>
              <a:off x="4957945" y="2905780"/>
              <a:ext cx="905125" cy="882811"/>
              <a:chOff x="4957944" y="2905781"/>
              <a:chExt cx="905125" cy="882811"/>
            </a:xfrm>
          </p:grpSpPr>
          <p:sp>
            <p:nvSpPr>
              <p:cNvPr id="778" name="Google Shape;778;p2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79" name="Google Shape;779;p2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0" name="Google Shape;780;p2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1" name="Google Shape;781;p2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2" name="Google Shape;782;p2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3" name="Google Shape;783;p2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84" name="Google Shape;784;p23"/>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785" name="Google Shape;785;p23"/>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86" name="Google Shape;786;p2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787" name="Google Shape;787;p23"/>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788" name="Google Shape;788;p23"/>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789" name="Google Shape;789;p23"/>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Tiền xử lý</a:t>
            </a:r>
            <a:endParaRPr sz="1800">
              <a:solidFill>
                <a:srgbClr val="797979"/>
              </a:solidFill>
              <a:latin typeface="Lato Light"/>
              <a:ea typeface="Lato Light"/>
              <a:cs typeface="Lato Light"/>
              <a:sym typeface="Lato Light"/>
            </a:endParaRPr>
          </a:p>
        </p:txBody>
      </p:sp>
      <p:sp>
        <p:nvSpPr>
          <p:cNvPr id="790" name="Google Shape;790;p23"/>
          <p:cNvSpPr txBox="1"/>
          <p:nvPr/>
        </p:nvSpPr>
        <p:spPr>
          <a:xfrm>
            <a:off x="253997" y="1764865"/>
            <a:ext cx="9110134" cy="363173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a:solidFill>
                  <a:srgbClr val="797979"/>
                </a:solidFill>
                <a:latin typeface="Lato Light"/>
                <a:ea typeface="Lato Light"/>
                <a:cs typeface="Lato Light"/>
              </a:rPr>
              <a:t>Chia tập train và tập test với tỉ lệ 6:1.</a:t>
            </a:r>
            <a:endParaRPr>
              <a:solidFill>
                <a:srgbClr val="797979"/>
              </a:solidFill>
              <a:latin typeface="Lato Light"/>
              <a:ea typeface="Lato Light"/>
              <a:cs typeface="Lato Light"/>
            </a:endParaRPr>
          </a:p>
          <a:p>
            <a:pPr marL="0" lvl="0" indent="0" algn="l" rtl="0">
              <a:spcBef>
                <a:spcPts val="1200"/>
              </a:spcBef>
              <a:spcAft>
                <a:spcPts val="0"/>
              </a:spcAft>
              <a:buNone/>
            </a:pPr>
            <a:r>
              <a:rPr lang="en-US">
                <a:solidFill>
                  <a:srgbClr val="797979"/>
                </a:solidFill>
                <a:latin typeface="Lato Light"/>
                <a:ea typeface="Lato Light"/>
                <a:cs typeface="Lato Light"/>
              </a:rPr>
              <a:t>Chuẩn hóa dữ liệu về [0;1] bằng min-max scaling.</a:t>
            </a:r>
            <a:endParaRPr>
              <a:solidFill>
                <a:srgbClr val="797979"/>
              </a:solidFill>
              <a:latin typeface="Lato Light"/>
              <a:ea typeface="Lato Light"/>
              <a:cs typeface="Lato Light"/>
            </a:endParaRPr>
          </a:p>
          <a:p>
            <a:pPr marL="0" lvl="0" indent="0" algn="l" rtl="0">
              <a:spcBef>
                <a:spcPts val="1200"/>
              </a:spcBef>
              <a:spcAft>
                <a:spcPts val="0"/>
              </a:spcAft>
              <a:buNone/>
            </a:pPr>
            <a:r>
              <a:rPr lang="en-US">
                <a:solidFill>
                  <a:srgbClr val="797979"/>
                </a:solidFill>
                <a:latin typeface="Lato Light"/>
                <a:ea typeface="Lato Light"/>
                <a:cs typeface="Lato Light"/>
              </a:rPr>
              <a:t>Chuyển train y về dạng one hot.</a:t>
            </a:r>
            <a:endParaRPr>
              <a:solidFill>
                <a:srgbClr val="797979"/>
              </a:solidFill>
              <a:latin typeface="Lato Light"/>
              <a:ea typeface="Lato Light"/>
              <a:cs typeface="Lato Light"/>
            </a:endParaRPr>
          </a:p>
          <a:p>
            <a:pPr marL="0" lvl="0" indent="0" algn="l" rtl="0">
              <a:spcBef>
                <a:spcPts val="1200"/>
              </a:spcBef>
              <a:spcAft>
                <a:spcPts val="0"/>
              </a:spcAft>
              <a:buNone/>
            </a:pPr>
            <a:r>
              <a:rPr lang="en-US" b="1">
                <a:solidFill>
                  <a:srgbClr val="797979"/>
                </a:solidFill>
                <a:latin typeface="Lato Light"/>
                <a:ea typeface="Lato Light"/>
                <a:cs typeface="Lato Light"/>
              </a:rPr>
              <a:t>	Riêng 2 thuật toán GD</a:t>
            </a:r>
            <a:endParaRPr b="1">
              <a:solidFill>
                <a:srgbClr val="797979"/>
              </a:solidFill>
              <a:latin typeface="Lato Light"/>
              <a:ea typeface="Lato Light"/>
              <a:cs typeface="Lato Light"/>
            </a:endParaRPr>
          </a:p>
          <a:p>
            <a:pPr>
              <a:spcBef>
                <a:spcPts val="1200"/>
              </a:spcBef>
            </a:pPr>
            <a:r>
              <a:rPr lang="en-US">
                <a:solidFill>
                  <a:srgbClr val="797979"/>
                </a:solidFill>
                <a:latin typeface="Lato Light"/>
                <a:ea typeface="Lato Light"/>
                <a:cs typeface="Lato Light"/>
              </a:rPr>
              <a:t>Bổ sung vào X (chứa các giá trị pixel) thêm 2 đặc trưng là "intensity" và "symmetry":</a:t>
            </a:r>
            <a:endParaRPr>
              <a:solidFill>
                <a:srgbClr val="797979"/>
              </a:solidFill>
              <a:latin typeface="Lato Light"/>
              <a:ea typeface="Lato Light"/>
              <a:cs typeface="Lato Light"/>
            </a:endParaRPr>
          </a:p>
          <a:p>
            <a:pPr marL="285750" indent="-285750">
              <a:spcBef>
                <a:spcPts val="1200"/>
              </a:spcBef>
              <a:buFont typeface="Arial" panose="020B0604020202020204" pitchFamily="34" charset="0"/>
              <a:buChar char="•"/>
            </a:pPr>
            <a:r>
              <a:rPr lang="en-US">
                <a:solidFill>
                  <a:srgbClr val="797979"/>
                </a:solidFill>
                <a:latin typeface="Lato Light"/>
                <a:ea typeface="Lato Light"/>
                <a:cs typeface="Lato Light"/>
              </a:rPr>
              <a:t>"intensity“ - giá trị pixel trung bình: giúp phân tách các hình vì có các áo quần, giày dép </a:t>
            </a:r>
          </a:p>
          <a:p>
            <a:pPr marL="742950" lvl="1" indent="-285750">
              <a:spcBef>
                <a:spcPts val="1200"/>
              </a:spcBef>
              <a:buFont typeface="Arial" panose="020B0604020202020204" pitchFamily="34" charset="0"/>
              <a:buChar char="•"/>
            </a:pPr>
            <a:r>
              <a:rPr lang="en-US">
                <a:solidFill>
                  <a:srgbClr val="797979"/>
                </a:solidFill>
                <a:latin typeface="Lato Light"/>
                <a:ea typeface="Lato Light"/>
                <a:cs typeface="Lato Light"/>
              </a:rPr>
              <a:t>ít vải, nhỏ, tối hơn ("intensity" thấp) </a:t>
            </a:r>
          </a:p>
          <a:p>
            <a:pPr marL="742950" lvl="1" indent="-285750">
              <a:spcBef>
                <a:spcPts val="1200"/>
              </a:spcBef>
              <a:buFont typeface="Arial" panose="020B0604020202020204" pitchFamily="34" charset="0"/>
              <a:buChar char="•"/>
            </a:pPr>
            <a:r>
              <a:rPr lang="en-US">
                <a:solidFill>
                  <a:srgbClr val="797979"/>
                </a:solidFill>
                <a:latin typeface="Lato Light"/>
                <a:ea typeface="Lato Light"/>
                <a:cs typeface="Lato Light"/>
              </a:rPr>
              <a:t>nhiều vải, to, sáng hơn ("intensity" cao).</a:t>
            </a:r>
            <a:endParaRPr>
              <a:solidFill>
                <a:srgbClr val="797979"/>
              </a:solidFill>
              <a:latin typeface="Lato Light"/>
              <a:ea typeface="Lato Light"/>
              <a:cs typeface="Lato Light"/>
            </a:endParaRPr>
          </a:p>
        </p:txBody>
      </p:sp>
      <p:pic>
        <p:nvPicPr>
          <p:cNvPr id="791" name="Google Shape;791;p23"/>
          <p:cNvPicPr preferRelativeResize="0"/>
          <p:nvPr/>
        </p:nvPicPr>
        <p:blipFill>
          <a:blip r:embed="rId4">
            <a:alphaModFix/>
          </a:blip>
          <a:stretch>
            <a:fillRect/>
          </a:stretch>
        </p:blipFill>
        <p:spPr>
          <a:xfrm>
            <a:off x="9364132" y="1709782"/>
            <a:ext cx="1552575" cy="1771650"/>
          </a:xfrm>
          <a:prstGeom prst="rect">
            <a:avLst/>
          </a:prstGeom>
          <a:noFill/>
          <a:ln>
            <a:noFill/>
          </a:ln>
        </p:spPr>
      </p:pic>
      <p:pic>
        <p:nvPicPr>
          <p:cNvPr id="792" name="Google Shape;792;p23"/>
          <p:cNvPicPr preferRelativeResize="0"/>
          <p:nvPr/>
        </p:nvPicPr>
        <p:blipFill>
          <a:blip r:embed="rId5">
            <a:alphaModFix/>
          </a:blip>
          <a:stretch>
            <a:fillRect/>
          </a:stretch>
        </p:blipFill>
        <p:spPr>
          <a:xfrm>
            <a:off x="9364131" y="3904856"/>
            <a:ext cx="1552575" cy="177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244bb5b1f2c_2_84"/>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798" name="Google Shape;798;g244bb5b1f2c_2_84"/>
          <p:cNvGrpSpPr/>
          <p:nvPr/>
        </p:nvGrpSpPr>
        <p:grpSpPr>
          <a:xfrm>
            <a:off x="623071" y="106362"/>
            <a:ext cx="867630" cy="858091"/>
            <a:chOff x="4957945" y="2905780"/>
            <a:chExt cx="905101" cy="882901"/>
          </a:xfrm>
        </p:grpSpPr>
        <p:sp>
          <p:nvSpPr>
            <p:cNvPr id="799" name="Google Shape;799;g244bb5b1f2c_2_84"/>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00" name="Google Shape;800;g244bb5b1f2c_2_84"/>
            <p:cNvGrpSpPr/>
            <p:nvPr/>
          </p:nvGrpSpPr>
          <p:grpSpPr>
            <a:xfrm>
              <a:off x="4957945" y="2905780"/>
              <a:ext cx="905101" cy="882900"/>
              <a:chOff x="4957944" y="2905781"/>
              <a:chExt cx="905101" cy="882900"/>
            </a:xfrm>
          </p:grpSpPr>
          <p:sp>
            <p:nvSpPr>
              <p:cNvPr id="801" name="Google Shape;801;g244bb5b1f2c_2_84"/>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2" name="Google Shape;802;g244bb5b1f2c_2_84"/>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3" name="Google Shape;803;g244bb5b1f2c_2_84"/>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4" name="Google Shape;804;g244bb5b1f2c_2_84"/>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5" name="Google Shape;805;g244bb5b1f2c_2_84"/>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6" name="Google Shape;806;g244bb5b1f2c_2_84"/>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07" name="Google Shape;807;g244bb5b1f2c_2_84"/>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808" name="Google Shape;808;g244bb5b1f2c_2_84"/>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09" name="Google Shape;809;g244bb5b1f2c_2_84"/>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810" name="Google Shape;810;g244bb5b1f2c_2_84"/>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811" name="Google Shape;811;g244bb5b1f2c_2_84"/>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12" name="Google Shape;812;g244bb5b1f2c_2_84"/>
          <p:cNvSpPr txBox="1"/>
          <p:nvPr/>
        </p:nvSpPr>
        <p:spPr>
          <a:xfrm>
            <a:off x="1600998" y="636403"/>
            <a:ext cx="16770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Tiền xử lý</a:t>
            </a:r>
            <a:endParaRPr sz="1800">
              <a:solidFill>
                <a:srgbClr val="797979"/>
              </a:solidFill>
              <a:latin typeface="Lato Light"/>
              <a:ea typeface="Lato Light"/>
              <a:cs typeface="Lato Light"/>
              <a:sym typeface="Lato Light"/>
            </a:endParaRPr>
          </a:p>
        </p:txBody>
      </p:sp>
      <p:sp>
        <p:nvSpPr>
          <p:cNvPr id="813" name="Google Shape;813;g244bb5b1f2c_2_84"/>
          <p:cNvSpPr txBox="1"/>
          <p:nvPr/>
        </p:nvSpPr>
        <p:spPr>
          <a:xfrm>
            <a:off x="534860" y="1619263"/>
            <a:ext cx="6822542" cy="1938962"/>
          </a:xfrm>
          <a:prstGeom prst="rect">
            <a:avLst/>
          </a:prstGeom>
          <a:noFill/>
          <a:ln>
            <a:noFill/>
          </a:ln>
        </p:spPr>
        <p:txBody>
          <a:bodyPr spcFirstLastPara="1" wrap="square" lIns="91425" tIns="91425" rIns="91425" bIns="91425" anchor="t" anchorCtr="0">
            <a:spAutoFit/>
          </a:bodyPr>
          <a:lstStyle/>
          <a:p>
            <a:pPr marL="0" lvl="0"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"symmetry" - độ đối xứng: giúp phân tách các trang phục vì </a:t>
            </a:r>
          </a:p>
          <a:p>
            <a:pPr lvl="1"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giày dép mức độ đối xứng thấp hơn áo quần</a:t>
            </a:r>
          </a:p>
          <a:p>
            <a:pPr lvl="1"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độ đối xứng giữa các áo quần tay dài và ngắn cũng khác nhau.</a:t>
            </a:r>
            <a:endParaRPr>
              <a:solidFill>
                <a:srgbClr val="797979"/>
              </a:solidFill>
              <a:latin typeface="Lato Light"/>
              <a:ea typeface="Lato Light"/>
              <a:cs typeface="Lato Light"/>
            </a:endParaRPr>
          </a:p>
        </p:txBody>
      </p:sp>
      <p:sp>
        <p:nvSpPr>
          <p:cNvPr id="814" name="Google Shape;814;g244bb5b1f2c_2_84"/>
          <p:cNvSpPr txBox="1"/>
          <p:nvPr/>
        </p:nvSpPr>
        <p:spPr>
          <a:xfrm>
            <a:off x="534860" y="4394412"/>
            <a:ext cx="7592029" cy="821733"/>
          </a:xfrm>
          <a:prstGeom prst="rect">
            <a:avLst/>
          </a:prstGeom>
          <a:noFill/>
          <a:ln>
            <a:noFill/>
          </a:ln>
        </p:spPr>
        <p:txBody>
          <a:bodyPr spcFirstLastPara="1" wrap="square" lIns="91425" tIns="91425" rIns="91425" bIns="91425" anchor="t" anchorCtr="0">
            <a:spAutoFit/>
          </a:bodyPr>
          <a:lstStyle/>
          <a:p>
            <a:pPr algn="just">
              <a:lnSpc>
                <a:spcPct val="115000"/>
              </a:lnSpc>
            </a:pPr>
            <a:r>
              <a:rPr lang="en-US">
                <a:solidFill>
                  <a:srgbClr val="797979"/>
                </a:solidFill>
                <a:latin typeface="Lato Light"/>
                <a:ea typeface="Lato Light"/>
                <a:cs typeface="Lato Light"/>
              </a:rPr>
              <a:t>s1: lấy ảnh trừ ảnh lật theo chiều ngang, lấy trị tuyệt đối, rồi lấy trung bình.</a:t>
            </a:r>
            <a:endParaRPr>
              <a:solidFill>
                <a:srgbClr val="797979"/>
              </a:solidFill>
              <a:latin typeface="Lato Light"/>
              <a:ea typeface="Lato Light"/>
              <a:cs typeface="Lato Light"/>
            </a:endParaRPr>
          </a:p>
          <a:p>
            <a:pPr algn="just">
              <a:lnSpc>
                <a:spcPct val="115000"/>
              </a:lnSpc>
            </a:pPr>
            <a:r>
              <a:rPr lang="en-US">
                <a:solidFill>
                  <a:srgbClr val="797979"/>
                </a:solidFill>
                <a:latin typeface="Lato Light"/>
                <a:ea typeface="Lato Light"/>
                <a:cs typeface="Lato Light"/>
              </a:rPr>
              <a:t>s2: lấy ảnh trừ ảnh lật theo chiều dọc, lấy trị tuyệt đối, rồi lấy trung bình. </a:t>
            </a:r>
            <a:endParaRPr>
              <a:solidFill>
                <a:srgbClr val="797979"/>
              </a:solidFill>
              <a:latin typeface="Lato Light"/>
              <a:ea typeface="Lato Light"/>
              <a:cs typeface="Lato Light"/>
            </a:endParaRPr>
          </a:p>
        </p:txBody>
      </p:sp>
      <p:pic>
        <p:nvPicPr>
          <p:cNvPr id="816" name="Google Shape;816;g244bb5b1f2c_2_84"/>
          <p:cNvPicPr preferRelativeResize="0"/>
          <p:nvPr/>
        </p:nvPicPr>
        <p:blipFill>
          <a:blip r:embed="rId4">
            <a:alphaModFix/>
          </a:blip>
          <a:stretch>
            <a:fillRect/>
          </a:stretch>
        </p:blipFill>
        <p:spPr>
          <a:xfrm>
            <a:off x="1842401" y="3733159"/>
            <a:ext cx="2871317" cy="501308"/>
          </a:xfrm>
          <a:prstGeom prst="rect">
            <a:avLst/>
          </a:prstGeom>
          <a:noFill/>
          <a:ln>
            <a:noFill/>
          </a:ln>
        </p:spPr>
      </p:pic>
      <p:pic>
        <p:nvPicPr>
          <p:cNvPr id="817" name="Google Shape;817;g244bb5b1f2c_2_84"/>
          <p:cNvPicPr preferRelativeResize="0"/>
          <p:nvPr/>
        </p:nvPicPr>
        <p:blipFill>
          <a:blip r:embed="rId5">
            <a:alphaModFix/>
          </a:blip>
          <a:stretch>
            <a:fillRect/>
          </a:stretch>
        </p:blipFill>
        <p:spPr>
          <a:xfrm>
            <a:off x="7405475" y="1817375"/>
            <a:ext cx="1552575" cy="1771650"/>
          </a:xfrm>
          <a:prstGeom prst="rect">
            <a:avLst/>
          </a:prstGeom>
          <a:noFill/>
          <a:ln>
            <a:noFill/>
          </a:ln>
        </p:spPr>
      </p:pic>
      <p:pic>
        <p:nvPicPr>
          <p:cNvPr id="818" name="Google Shape;818;g244bb5b1f2c_2_84"/>
          <p:cNvPicPr preferRelativeResize="0"/>
          <p:nvPr/>
        </p:nvPicPr>
        <p:blipFill>
          <a:blip r:embed="rId6">
            <a:alphaModFix/>
          </a:blip>
          <a:stretch>
            <a:fillRect/>
          </a:stretch>
        </p:blipFill>
        <p:spPr>
          <a:xfrm>
            <a:off x="9348883" y="1786575"/>
            <a:ext cx="1552575" cy="1771650"/>
          </a:xfrm>
          <a:prstGeom prst="rect">
            <a:avLst/>
          </a:prstGeom>
          <a:noFill/>
          <a:ln>
            <a:noFill/>
          </a:ln>
        </p:spPr>
      </p:pic>
      <p:pic>
        <p:nvPicPr>
          <p:cNvPr id="819" name="Google Shape;819;g244bb5b1f2c_2_84"/>
          <p:cNvPicPr preferRelativeResize="0"/>
          <p:nvPr/>
        </p:nvPicPr>
        <p:blipFill>
          <a:blip r:embed="rId7">
            <a:alphaModFix/>
          </a:blip>
          <a:stretch>
            <a:fillRect/>
          </a:stretch>
        </p:blipFill>
        <p:spPr>
          <a:xfrm>
            <a:off x="8392243" y="3798313"/>
            <a:ext cx="1485900" cy="1771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24"/>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25" name="Google Shape;825;p24"/>
          <p:cNvGrpSpPr/>
          <p:nvPr/>
        </p:nvGrpSpPr>
        <p:grpSpPr>
          <a:xfrm>
            <a:off x="622946" y="106329"/>
            <a:ext cx="867630" cy="857995"/>
            <a:chOff x="4957945" y="2905780"/>
            <a:chExt cx="905125" cy="882812"/>
          </a:xfrm>
        </p:grpSpPr>
        <p:sp>
          <p:nvSpPr>
            <p:cNvPr id="826" name="Google Shape;826;p24"/>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27" name="Google Shape;827;p24"/>
            <p:cNvGrpSpPr/>
            <p:nvPr/>
          </p:nvGrpSpPr>
          <p:grpSpPr>
            <a:xfrm>
              <a:off x="4957945" y="2905780"/>
              <a:ext cx="905125" cy="882811"/>
              <a:chOff x="4957944" y="2905781"/>
              <a:chExt cx="905125" cy="882811"/>
            </a:xfrm>
          </p:grpSpPr>
          <p:sp>
            <p:nvSpPr>
              <p:cNvPr id="828" name="Google Shape;828;p24"/>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29" name="Google Shape;829;p24"/>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0" name="Google Shape;830;p24"/>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1" name="Google Shape;831;p24"/>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2" name="Google Shape;832;p24"/>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24"/>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34" name="Google Shape;834;p24"/>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835" name="Google Shape;835;p24"/>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36" name="Google Shape;836;p24"/>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37" name="Google Shape;837;p24"/>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38" name="Google Shape;838;p24"/>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39" name="Google Shape;839;p24"/>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Huấn luyện dữ liệu</a:t>
            </a:r>
            <a:endParaRPr sz="1800">
              <a:solidFill>
                <a:srgbClr val="797979"/>
              </a:solidFill>
              <a:latin typeface="Lato Light"/>
              <a:ea typeface="Lato Light"/>
              <a:cs typeface="Lato Light"/>
              <a:sym typeface="Lato Light"/>
            </a:endParaRPr>
          </a:p>
        </p:txBody>
      </p:sp>
      <mc:AlternateContent xmlns:mc="http://schemas.openxmlformats.org/markup-compatibility/2006">
        <mc:Choice xmlns:a14="http://schemas.microsoft.com/office/drawing/2010/main" Requires="a14">
          <p:sp>
            <p:nvSpPr>
              <p:cNvPr id="840" name="Google Shape;840;p24"/>
              <p:cNvSpPr txBox="1"/>
              <p:nvPr/>
            </p:nvSpPr>
            <p:spPr>
              <a:xfrm>
                <a:off x="725757" y="1111754"/>
                <a:ext cx="7223862" cy="3711627"/>
              </a:xfrm>
              <a:prstGeom prst="rect">
                <a:avLst/>
              </a:prstGeom>
              <a:noFill/>
              <a:ln>
                <a:noFill/>
              </a:ln>
            </p:spPr>
            <p:txBody>
              <a:bodyPr spcFirstLastPara="1" wrap="square" lIns="91425" tIns="91425" rIns="91425" bIns="91425" anchor="t" anchorCtr="0">
                <a:spAutoFit/>
              </a:bodyPr>
              <a:lstStyle/>
              <a:p>
                <a:pPr lvl="0" indent="-342900" algn="just">
                  <a:lnSpc>
                    <a:spcPct val="115000"/>
                  </a:lnSpc>
                  <a:spcBef>
                    <a:spcPts val="1200"/>
                  </a:spcBef>
                  <a:buFont typeface="Symbol" panose="05050102010706020507" pitchFamily="18" charset="2"/>
                  <a:buChar char=""/>
                </a:pPr>
                <a:r>
                  <a:rPr lang="en-US">
                    <a:solidFill>
                      <a:srgbClr val="797979"/>
                    </a:solidFill>
                    <a:latin typeface="Lato Light"/>
                    <a:ea typeface="Lato Light"/>
                    <a:cs typeface="Lato Light"/>
                  </a:rPr>
                  <a:t>Đối với 2 thuật toán GD</a:t>
                </a:r>
              </a:p>
              <a:p>
                <a:pPr indent="457200" algn="just">
                  <a:lnSpc>
                    <a:spcPct val="115000"/>
                  </a:lnSpc>
                  <a:spcBef>
                    <a:spcPts val="1200"/>
                  </a:spcBef>
                </a:pPr>
                <a:r>
                  <a:rPr lang="en-US">
                    <a:solidFill>
                      <a:srgbClr val="797979"/>
                    </a:solidFill>
                    <a:latin typeface="Lato Light"/>
                    <a:ea typeface="Lato Light"/>
                    <a:cs typeface="Lato Light"/>
                  </a:rPr>
                  <a:t>Để trách tràn số (overflow) khi các </a:t>
                </a:r>
                <a14:m>
                  <m:oMath xmlns:m="http://schemas.openxmlformats.org/officeDocument/2006/math">
                    <m:sSub>
                      <m:sSubPr>
                        <m:ctrlPr>
                          <a:rPr lang="en-US">
                            <a:solidFill>
                              <a:srgbClr val="797979"/>
                            </a:solidFill>
                          </a:rPr>
                        </m:ctrlPr>
                      </m:sSubPr>
                      <m:e>
                        <m:r>
                          <a:rPr lang="en-US">
                            <a:solidFill>
                              <a:srgbClr val="797979"/>
                            </a:solidFill>
                          </a:rPr>
                          <m:t>𝑧</m:t>
                        </m:r>
                      </m:e>
                      <m:sub>
                        <m:r>
                          <a:rPr lang="en-US">
                            <a:solidFill>
                              <a:srgbClr val="797979"/>
                            </a:solidFill>
                          </a:rPr>
                          <m:t>𝑖𝑗</m:t>
                        </m:r>
                      </m:sub>
                    </m:sSub>
                  </m:oMath>
                </a14:m>
                <a:r>
                  <a:rPr lang="en-US">
                    <a:solidFill>
                      <a:srgbClr val="797979"/>
                    </a:solidFill>
                    <a:latin typeface="Lato Light"/>
                    <a:ea typeface="Lato Light"/>
                    <a:cs typeface="Lato Light"/>
                  </a:rPr>
                  <a:t> quá lớn. Dùng hàm Softmax:</a:t>
                </a:r>
              </a:p>
              <a:p>
                <a:pPr marL="0" marR="0" indent="45720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max</m:t>
                              </m:r>
                            </m:fName>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max</m:t>
                                  </m:r>
                                </m:fName>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R="0" algn="just">
                  <a:lnSpc>
                    <a:spcPct val="115000"/>
                  </a:lnSpc>
                  <a:spcBef>
                    <a:spcPts val="1200"/>
                  </a:spcBef>
                  <a:spcAft>
                    <a:spcPts val="0"/>
                  </a:spcAft>
                </a:pPr>
                <a:r>
                  <a:rPr lang="en-US">
                    <a:solidFill>
                      <a:srgbClr val="797979"/>
                    </a:solidFill>
                    <a:latin typeface="Lato Light"/>
                    <a:ea typeface="Lato Light"/>
                    <a:cs typeface="Lato Light"/>
                  </a:rPr>
                  <a:t>Huấn luyện dữ liệu với các tham số:</a:t>
                </a:r>
              </a:p>
              <a:p>
                <a:pPr marR="0" algn="just">
                  <a:lnSpc>
                    <a:spcPct val="115000"/>
                  </a:lnSpc>
                  <a:spcBef>
                    <a:spcPts val="1200"/>
                  </a:spcBef>
                  <a:spcAft>
                    <a:spcPts val="0"/>
                  </a:spcAft>
                </a:pPr>
                <a:r>
                  <a:rPr lang="en-US">
                    <a:solidFill>
                      <a:srgbClr val="797979"/>
                    </a:solidFill>
                    <a:latin typeface="Lato Light"/>
                    <a:ea typeface="Lato Light"/>
                    <a:cs typeface="Lato Light"/>
                  </a:rPr>
                  <a:t>learning_rate = 0.03; max_epoch = 50; wanted_mbe = 13; mini-batch size là 32 đối với Mini-batch GD và bằng số dòng dữ liệu đối với GD.</a:t>
                </a:r>
              </a:p>
            </p:txBody>
          </p:sp>
        </mc:Choice>
        <mc:Fallback>
          <p:sp>
            <p:nvSpPr>
              <p:cNvPr id="840" name="Google Shape;840;p24"/>
              <p:cNvSpPr txBox="1">
                <a:spLocks noRot="1" noChangeAspect="1" noMove="1" noResize="1" noEditPoints="1" noAdjustHandles="1" noChangeArrowheads="1" noChangeShapeType="1" noTextEdit="1"/>
              </p:cNvSpPr>
              <p:nvPr/>
            </p:nvSpPr>
            <p:spPr>
              <a:xfrm>
                <a:off x="725757" y="1111754"/>
                <a:ext cx="7223862" cy="3711627"/>
              </a:xfrm>
              <a:prstGeom prst="rect">
                <a:avLst/>
              </a:prstGeom>
              <a:blipFill>
                <a:blip r:embed="rId4"/>
                <a:stretch>
                  <a:fillRect l="-675" r="-759"/>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DC22F1BA-373D-1728-C91E-AB903209E308}"/>
              </a:ext>
            </a:extLst>
          </p:cNvPr>
          <p:cNvSpPr txBox="1"/>
          <p:nvPr/>
        </p:nvSpPr>
        <p:spPr>
          <a:xfrm>
            <a:off x="725757" y="5005078"/>
            <a:ext cx="7223862" cy="1171411"/>
          </a:xfrm>
          <a:prstGeom prst="rect">
            <a:avLst/>
          </a:prstGeom>
          <a:noFill/>
        </p:spPr>
        <p:txBody>
          <a:bodyPr wrap="square">
            <a:spAutoFit/>
          </a:bodyPr>
          <a:lstStyle/>
          <a:p>
            <a:pPr indent="-342900" algn="just">
              <a:lnSpc>
                <a:spcPct val="115000"/>
              </a:lnSpc>
              <a:spcBef>
                <a:spcPts val="1200"/>
              </a:spcBef>
              <a:spcAft>
                <a:spcPts val="0"/>
              </a:spcAft>
              <a:buFont typeface="Symbol" panose="05050102010706020507" pitchFamily="18" charset="2"/>
              <a:buChar char=""/>
            </a:pPr>
            <a:r>
              <a:rPr lang="vi-VN">
                <a:solidFill>
                  <a:srgbClr val="797979"/>
                </a:solidFill>
                <a:latin typeface="Lato Light"/>
                <a:ea typeface="Lato Light"/>
                <a:cs typeface="Lato Light"/>
              </a:rPr>
              <a:t>Đối với CNN</a:t>
            </a:r>
          </a:p>
          <a:p>
            <a:pPr marL="0" lvl="0" indent="0" algn="just" rtl="0">
              <a:lnSpc>
                <a:spcPct val="115000"/>
              </a:lnSpc>
              <a:spcBef>
                <a:spcPts val="1200"/>
              </a:spcBef>
              <a:spcAft>
                <a:spcPts val="1200"/>
              </a:spcAft>
              <a:buNone/>
            </a:pPr>
            <a:r>
              <a:rPr lang="vi-VN">
                <a:solidFill>
                  <a:srgbClr val="797979"/>
                </a:solidFill>
                <a:latin typeface="Lato Light"/>
                <a:ea typeface="Lato Light"/>
                <a:cs typeface="Lato Light"/>
              </a:rPr>
              <a:t>gồm 2 lớp Conv + maxpooling, 1 lớp Fully- connected và softmax để dự đoán cho 10 class.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25"/>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46" name="Google Shape;846;p25"/>
          <p:cNvGrpSpPr/>
          <p:nvPr/>
        </p:nvGrpSpPr>
        <p:grpSpPr>
          <a:xfrm>
            <a:off x="622946" y="106329"/>
            <a:ext cx="867630" cy="857995"/>
            <a:chOff x="4957945" y="2905780"/>
            <a:chExt cx="905125" cy="882812"/>
          </a:xfrm>
        </p:grpSpPr>
        <p:sp>
          <p:nvSpPr>
            <p:cNvPr id="847" name="Google Shape;847;p25"/>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48" name="Google Shape;848;p25"/>
            <p:cNvGrpSpPr/>
            <p:nvPr/>
          </p:nvGrpSpPr>
          <p:grpSpPr>
            <a:xfrm>
              <a:off x="4957945" y="2905780"/>
              <a:ext cx="905125" cy="882811"/>
              <a:chOff x="4957944" y="2905781"/>
              <a:chExt cx="905125" cy="882811"/>
            </a:xfrm>
          </p:grpSpPr>
          <p:sp>
            <p:nvSpPr>
              <p:cNvPr id="849" name="Google Shape;849;p25"/>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0" name="Google Shape;850;p25"/>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1" name="Google Shape;851;p25"/>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2" name="Google Shape;852;p25"/>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3" name="Google Shape;853;p25"/>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4" name="Google Shape;854;p25"/>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55" name="Google Shape;855;p25"/>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856" name="Google Shape;856;p25"/>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57" name="Google Shape;857;p25"/>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58" name="Google Shape;858;p25"/>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59" name="Google Shape;859;p25"/>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60" name="Google Shape;860;p25"/>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GD</a:t>
            </a:r>
            <a:endParaRPr sz="1800">
              <a:solidFill>
                <a:srgbClr val="797979"/>
              </a:solidFill>
              <a:latin typeface="Lato Light"/>
              <a:ea typeface="Lato Light"/>
              <a:cs typeface="Lato Light"/>
              <a:sym typeface="Lato Light"/>
            </a:endParaRPr>
          </a:p>
        </p:txBody>
      </p:sp>
      <p:sp>
        <p:nvSpPr>
          <p:cNvPr id="861" name="Google Shape;861;p25"/>
          <p:cNvSpPr txBox="1"/>
          <p:nvPr/>
        </p:nvSpPr>
        <p:spPr>
          <a:xfrm>
            <a:off x="419575" y="1322625"/>
            <a:ext cx="7221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100" i="1">
                <a:solidFill>
                  <a:schemeClr val="dk1"/>
                </a:solidFill>
              </a:rPr>
              <a:t>Với GD:</a:t>
            </a:r>
            <a:endParaRPr sz="1100" i="1">
              <a:solidFill>
                <a:schemeClr val="dk1"/>
              </a:solidFill>
            </a:endParaRPr>
          </a:p>
        </p:txBody>
      </p:sp>
      <p:pic>
        <p:nvPicPr>
          <p:cNvPr id="862" name="Google Shape;862;p25"/>
          <p:cNvPicPr preferRelativeResize="0"/>
          <p:nvPr/>
        </p:nvPicPr>
        <p:blipFill>
          <a:blip r:embed="rId4">
            <a:alphaModFix/>
          </a:blip>
          <a:stretch>
            <a:fillRect/>
          </a:stretch>
        </p:blipFill>
        <p:spPr>
          <a:xfrm>
            <a:off x="360901" y="1302891"/>
            <a:ext cx="5064657" cy="3776598"/>
          </a:xfrm>
          <a:prstGeom prst="rect">
            <a:avLst/>
          </a:prstGeom>
          <a:noFill/>
          <a:ln>
            <a:noFill/>
          </a:ln>
        </p:spPr>
      </p:pic>
      <p:sp>
        <p:nvSpPr>
          <p:cNvPr id="863" name="Google Shape;863;p25"/>
          <p:cNvSpPr txBox="1"/>
          <p:nvPr/>
        </p:nvSpPr>
        <p:spPr>
          <a:xfrm>
            <a:off x="1211084" y="4990354"/>
            <a:ext cx="4078175" cy="11295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(Biểu đồ thể hiện cross-entropy qua mỗi epoch – biểu đồ giảm đều)</a:t>
            </a:r>
            <a:endParaRPr>
              <a:solidFill>
                <a:srgbClr val="797979"/>
              </a:solidFill>
              <a:latin typeface="Lato Light"/>
              <a:ea typeface="Lato Light"/>
              <a:cs typeface="Lato Light"/>
            </a:endParaRPr>
          </a:p>
        </p:txBody>
      </p:sp>
      <p:pic>
        <p:nvPicPr>
          <p:cNvPr id="864" name="Google Shape;864;p25"/>
          <p:cNvPicPr preferRelativeResize="0"/>
          <p:nvPr/>
        </p:nvPicPr>
        <p:blipFill>
          <a:blip r:embed="rId5">
            <a:alphaModFix/>
          </a:blip>
          <a:stretch>
            <a:fillRect/>
          </a:stretch>
        </p:blipFill>
        <p:spPr>
          <a:xfrm>
            <a:off x="6174369" y="1458035"/>
            <a:ext cx="3590925" cy="676275"/>
          </a:xfrm>
          <a:prstGeom prst="rect">
            <a:avLst/>
          </a:prstGeom>
          <a:noFill/>
          <a:ln>
            <a:noFill/>
          </a:ln>
        </p:spPr>
      </p:pic>
      <p:pic>
        <p:nvPicPr>
          <p:cNvPr id="865" name="Google Shape;865;p25"/>
          <p:cNvPicPr preferRelativeResize="0"/>
          <p:nvPr/>
        </p:nvPicPr>
        <p:blipFill>
          <a:blip r:embed="rId6">
            <a:alphaModFix/>
          </a:blip>
          <a:stretch>
            <a:fillRect/>
          </a:stretch>
        </p:blipFill>
        <p:spPr>
          <a:xfrm>
            <a:off x="6707767" y="3229795"/>
            <a:ext cx="2524125" cy="1990725"/>
          </a:xfrm>
          <a:prstGeom prst="rect">
            <a:avLst/>
          </a:prstGeom>
          <a:noFill/>
          <a:ln>
            <a:noFill/>
          </a:ln>
        </p:spPr>
      </p:pic>
      <p:sp>
        <p:nvSpPr>
          <p:cNvPr id="866" name="Google Shape;866;p25"/>
          <p:cNvSpPr txBox="1"/>
          <p:nvPr/>
        </p:nvSpPr>
        <p:spPr>
          <a:xfrm>
            <a:off x="6971416" y="2208647"/>
            <a:ext cx="1996829" cy="503184"/>
          </a:xfrm>
          <a:prstGeom prst="rect">
            <a:avLst/>
          </a:prstGeom>
          <a:noFill/>
          <a:ln>
            <a:noFill/>
          </a:ln>
        </p:spPr>
        <p:txBody>
          <a:bodyPr spcFirstLastPara="1" wrap="square" lIns="91425" tIns="91425" rIns="91425" bIns="91425" anchor="t" anchorCtr="0">
            <a:spAutoFit/>
          </a:bodyPr>
          <a:lstStyle/>
          <a:p>
            <a:pPr>
              <a:lnSpc>
                <a:spcPct val="115000"/>
              </a:lnSpc>
            </a:pPr>
            <a:r>
              <a:rPr lang="en-US">
                <a:solidFill>
                  <a:srgbClr val="797979"/>
                </a:solidFill>
                <a:latin typeface="Lato Light"/>
                <a:ea typeface="Lato Light"/>
                <a:cs typeface="Lato Light"/>
              </a:rPr>
              <a:t>(Time processing)</a:t>
            </a:r>
            <a:endParaRPr>
              <a:solidFill>
                <a:srgbClr val="797979"/>
              </a:solidFill>
              <a:latin typeface="Lato Light"/>
              <a:ea typeface="Lato Light"/>
              <a:cs typeface="Lato Light"/>
            </a:endParaRPr>
          </a:p>
        </p:txBody>
      </p:sp>
      <p:sp>
        <p:nvSpPr>
          <p:cNvPr id="867" name="Google Shape;867;p25"/>
          <p:cNvSpPr txBox="1"/>
          <p:nvPr/>
        </p:nvSpPr>
        <p:spPr>
          <a:xfrm>
            <a:off x="7051118" y="5210877"/>
            <a:ext cx="1837422" cy="810961"/>
          </a:xfrm>
          <a:prstGeom prst="rect">
            <a:avLst/>
          </a:prstGeom>
          <a:noFill/>
          <a:ln>
            <a:noFill/>
          </a:ln>
        </p:spPr>
        <p:txBody>
          <a:bodyPr spcFirstLastPara="1" wrap="square" lIns="91425" tIns="91425" rIns="91425" bIns="91425" anchor="t" anchorCtr="0">
            <a:spAutoFit/>
          </a:bodyPr>
          <a:lstStyle/>
          <a:p>
            <a:pPr lvl="0" indent="0">
              <a:lnSpc>
                <a:spcPct val="115000"/>
              </a:lnSpc>
              <a:spcBef>
                <a:spcPts val="1200"/>
              </a:spcBef>
              <a:spcAft>
                <a:spcPts val="1200"/>
              </a:spcAft>
              <a:buNone/>
            </a:pPr>
            <a:r>
              <a:rPr lang="en-US">
                <a:solidFill>
                  <a:srgbClr val="797979"/>
                </a:solidFill>
                <a:latin typeface="Lato Light"/>
                <a:ea typeface="Lato Light"/>
                <a:cs typeface="Lato Light"/>
              </a:rPr>
              <a:t>(Cross Entropy)</a:t>
            </a:r>
            <a:endParaRPr>
              <a:solidFill>
                <a:srgbClr val="797979"/>
              </a:solidFill>
              <a:latin typeface="Lato Light"/>
              <a:ea typeface="Lato Light"/>
              <a:cs typeface="Lato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g244bb5b1f2c_2_121"/>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73" name="Google Shape;873;g244bb5b1f2c_2_121"/>
          <p:cNvGrpSpPr/>
          <p:nvPr/>
        </p:nvGrpSpPr>
        <p:grpSpPr>
          <a:xfrm>
            <a:off x="623071" y="106362"/>
            <a:ext cx="867630" cy="858091"/>
            <a:chOff x="4957945" y="2905780"/>
            <a:chExt cx="905101" cy="882901"/>
          </a:xfrm>
        </p:grpSpPr>
        <p:sp>
          <p:nvSpPr>
            <p:cNvPr id="874" name="Google Shape;874;g244bb5b1f2c_2_12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75" name="Google Shape;875;g244bb5b1f2c_2_121"/>
            <p:cNvGrpSpPr/>
            <p:nvPr/>
          </p:nvGrpSpPr>
          <p:grpSpPr>
            <a:xfrm>
              <a:off x="4957945" y="2905780"/>
              <a:ext cx="905101" cy="882900"/>
              <a:chOff x="4957944" y="2905781"/>
              <a:chExt cx="905101" cy="882900"/>
            </a:xfrm>
          </p:grpSpPr>
          <p:sp>
            <p:nvSpPr>
              <p:cNvPr id="876" name="Google Shape;876;g244bb5b1f2c_2_12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7" name="Google Shape;877;g244bb5b1f2c_2_12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8" name="Google Shape;878;g244bb5b1f2c_2_12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9" name="Google Shape;879;g244bb5b1f2c_2_12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80" name="Google Shape;880;g244bb5b1f2c_2_12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81" name="Google Shape;881;g244bb5b1f2c_2_12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82" name="Google Shape;882;g244bb5b1f2c_2_121"/>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883" name="Google Shape;883;g244bb5b1f2c_2_121"/>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84" name="Google Shape;884;g244bb5b1f2c_2_12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885" name="Google Shape;885;g244bb5b1f2c_2_121"/>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886" name="Google Shape;886;g244bb5b1f2c_2_121"/>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87" name="Google Shape;887;g244bb5b1f2c_2_121"/>
          <p:cNvSpPr txBox="1"/>
          <p:nvPr/>
        </p:nvSpPr>
        <p:spPr>
          <a:xfrm>
            <a:off x="1600998" y="636403"/>
            <a:ext cx="625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GD</a:t>
            </a:r>
            <a:endParaRPr sz="1800">
              <a:solidFill>
                <a:srgbClr val="797979"/>
              </a:solidFill>
              <a:latin typeface="Lato Light"/>
              <a:ea typeface="Lato Light"/>
              <a:cs typeface="Lato Light"/>
              <a:sym typeface="Lato Light"/>
            </a:endParaRPr>
          </a:p>
        </p:txBody>
      </p:sp>
      <p:pic>
        <p:nvPicPr>
          <p:cNvPr id="888" name="Google Shape;888;g244bb5b1f2c_2_121"/>
          <p:cNvPicPr preferRelativeResize="0"/>
          <p:nvPr/>
        </p:nvPicPr>
        <p:blipFill>
          <a:blip r:embed="rId4">
            <a:alphaModFix/>
          </a:blip>
          <a:stretch>
            <a:fillRect/>
          </a:stretch>
        </p:blipFill>
        <p:spPr>
          <a:xfrm>
            <a:off x="1211765" y="1453675"/>
            <a:ext cx="9286875" cy="1162050"/>
          </a:xfrm>
          <a:prstGeom prst="rect">
            <a:avLst/>
          </a:prstGeom>
          <a:noFill/>
          <a:ln>
            <a:noFill/>
          </a:ln>
        </p:spPr>
      </p:pic>
      <p:pic>
        <p:nvPicPr>
          <p:cNvPr id="889" name="Google Shape;889;g244bb5b1f2c_2_121"/>
          <p:cNvPicPr preferRelativeResize="0"/>
          <p:nvPr/>
        </p:nvPicPr>
        <p:blipFill>
          <a:blip r:embed="rId5">
            <a:alphaModFix/>
          </a:blip>
          <a:stretch>
            <a:fillRect/>
          </a:stretch>
        </p:blipFill>
        <p:spPr>
          <a:xfrm>
            <a:off x="4287277" y="3471546"/>
            <a:ext cx="3135850" cy="1802225"/>
          </a:xfrm>
          <a:prstGeom prst="rect">
            <a:avLst/>
          </a:prstGeom>
          <a:noFill/>
          <a:ln>
            <a:noFill/>
          </a:ln>
        </p:spPr>
      </p:pic>
      <p:sp>
        <p:nvSpPr>
          <p:cNvPr id="890" name="Google Shape;890;g244bb5b1f2c_2_121"/>
          <p:cNvSpPr txBox="1"/>
          <p:nvPr/>
        </p:nvSpPr>
        <p:spPr>
          <a:xfrm>
            <a:off x="4107338" y="2615725"/>
            <a:ext cx="3495730"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(Top 20 lớp dễ bị đoán sai nhất)</a:t>
            </a:r>
            <a:endParaRPr>
              <a:solidFill>
                <a:srgbClr val="797979"/>
              </a:solidFill>
              <a:latin typeface="Lato Light"/>
              <a:ea typeface="Lato Light"/>
              <a:cs typeface="Lato Light"/>
            </a:endParaRPr>
          </a:p>
        </p:txBody>
      </p:sp>
      <p:sp>
        <p:nvSpPr>
          <p:cNvPr id="891" name="Google Shape;891;g244bb5b1f2c_2_121"/>
          <p:cNvSpPr txBox="1"/>
          <p:nvPr/>
        </p:nvSpPr>
        <p:spPr>
          <a:xfrm>
            <a:off x="4337575" y="5318631"/>
            <a:ext cx="3000000"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(Điểm số accuracy khá thấp)</a:t>
            </a:r>
            <a:endParaRPr>
              <a:solidFill>
                <a:srgbClr val="797979"/>
              </a:solidFill>
              <a:latin typeface="Lato Light"/>
              <a:ea typeface="Lato Light"/>
              <a:cs typeface="La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6"/>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97" name="Google Shape;897;p26"/>
          <p:cNvGrpSpPr/>
          <p:nvPr/>
        </p:nvGrpSpPr>
        <p:grpSpPr>
          <a:xfrm>
            <a:off x="622946" y="106329"/>
            <a:ext cx="867630" cy="857995"/>
            <a:chOff x="4957945" y="2905780"/>
            <a:chExt cx="905125" cy="882812"/>
          </a:xfrm>
        </p:grpSpPr>
        <p:sp>
          <p:nvSpPr>
            <p:cNvPr id="898" name="Google Shape;898;p26"/>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99" name="Google Shape;899;p26"/>
            <p:cNvGrpSpPr/>
            <p:nvPr/>
          </p:nvGrpSpPr>
          <p:grpSpPr>
            <a:xfrm>
              <a:off x="4957945" y="2905780"/>
              <a:ext cx="905125" cy="882811"/>
              <a:chOff x="4957944" y="2905781"/>
              <a:chExt cx="905125" cy="882811"/>
            </a:xfrm>
          </p:grpSpPr>
          <p:sp>
            <p:nvSpPr>
              <p:cNvPr id="900" name="Google Shape;900;p26"/>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1" name="Google Shape;901;p26"/>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2" name="Google Shape;902;p26"/>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3" name="Google Shape;903;p26"/>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4" name="Google Shape;904;p26"/>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5" name="Google Shape;905;p26"/>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06" name="Google Shape;906;p26"/>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907" name="Google Shape;907;p26"/>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08" name="Google Shape;908;p26"/>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909" name="Google Shape;909;p26"/>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910" name="Google Shape;910;p26"/>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11" name="Google Shape;911;p26"/>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Đánh giá, kết luận – Mini batch GD</a:t>
            </a:r>
            <a:endParaRPr sz="1800">
              <a:solidFill>
                <a:srgbClr val="797979"/>
              </a:solidFill>
              <a:latin typeface="Lato Light"/>
              <a:ea typeface="Lato Light"/>
              <a:cs typeface="Lato Light"/>
              <a:sym typeface="Lato Light"/>
            </a:endParaRPr>
          </a:p>
        </p:txBody>
      </p:sp>
      <p:sp>
        <p:nvSpPr>
          <p:cNvPr id="912" name="Google Shape;912;p26"/>
          <p:cNvSpPr txBox="1"/>
          <p:nvPr/>
        </p:nvSpPr>
        <p:spPr>
          <a:xfrm>
            <a:off x="278050" y="1322625"/>
            <a:ext cx="1602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100" i="1">
                <a:solidFill>
                  <a:schemeClr val="dk1"/>
                </a:solidFill>
              </a:rPr>
              <a:t>Với mini-batch GD:</a:t>
            </a:r>
            <a:endParaRPr sz="1100" i="1">
              <a:solidFill>
                <a:schemeClr val="dk1"/>
              </a:solidFill>
            </a:endParaRPr>
          </a:p>
        </p:txBody>
      </p:sp>
      <p:pic>
        <p:nvPicPr>
          <p:cNvPr id="913" name="Google Shape;913;p26"/>
          <p:cNvPicPr preferRelativeResize="0"/>
          <p:nvPr/>
        </p:nvPicPr>
        <p:blipFill>
          <a:blip r:embed="rId4">
            <a:alphaModFix/>
          </a:blip>
          <a:stretch>
            <a:fillRect/>
          </a:stretch>
        </p:blipFill>
        <p:spPr>
          <a:xfrm>
            <a:off x="278050" y="1342290"/>
            <a:ext cx="5337782" cy="3848890"/>
          </a:xfrm>
          <a:prstGeom prst="rect">
            <a:avLst/>
          </a:prstGeom>
          <a:noFill/>
          <a:ln>
            <a:noFill/>
          </a:ln>
        </p:spPr>
      </p:pic>
      <p:sp>
        <p:nvSpPr>
          <p:cNvPr id="914" name="Google Shape;914;p26"/>
          <p:cNvSpPr txBox="1"/>
          <p:nvPr/>
        </p:nvSpPr>
        <p:spPr>
          <a:xfrm>
            <a:off x="278050" y="5080946"/>
            <a:ext cx="5597817" cy="11295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(Biểu đồ tương quan của cross-entropy qua mỗi epoch – biểu đồ dao động, nhưng có xu hướng giảm)</a:t>
            </a:r>
            <a:endParaRPr>
              <a:solidFill>
                <a:srgbClr val="797979"/>
              </a:solidFill>
              <a:latin typeface="Lato Light"/>
              <a:ea typeface="Lato Light"/>
              <a:cs typeface="Lato Light"/>
            </a:endParaRPr>
          </a:p>
        </p:txBody>
      </p:sp>
      <p:pic>
        <p:nvPicPr>
          <p:cNvPr id="915" name="Google Shape;915;p26"/>
          <p:cNvPicPr preferRelativeResize="0"/>
          <p:nvPr/>
        </p:nvPicPr>
        <p:blipFill>
          <a:blip r:embed="rId5">
            <a:alphaModFix/>
          </a:blip>
          <a:stretch>
            <a:fillRect/>
          </a:stretch>
        </p:blipFill>
        <p:spPr>
          <a:xfrm>
            <a:off x="6576169" y="1676635"/>
            <a:ext cx="3962400" cy="714375"/>
          </a:xfrm>
          <a:prstGeom prst="rect">
            <a:avLst/>
          </a:prstGeom>
          <a:noFill/>
          <a:ln>
            <a:noFill/>
          </a:ln>
        </p:spPr>
      </p:pic>
      <p:pic>
        <p:nvPicPr>
          <p:cNvPr id="916" name="Google Shape;916;p26"/>
          <p:cNvPicPr preferRelativeResize="0"/>
          <p:nvPr/>
        </p:nvPicPr>
        <p:blipFill>
          <a:blip r:embed="rId6">
            <a:alphaModFix/>
          </a:blip>
          <a:stretch>
            <a:fillRect/>
          </a:stretch>
        </p:blipFill>
        <p:spPr>
          <a:xfrm>
            <a:off x="7361981" y="3244768"/>
            <a:ext cx="2390775" cy="1933575"/>
          </a:xfrm>
          <a:prstGeom prst="rect">
            <a:avLst/>
          </a:prstGeom>
          <a:noFill/>
          <a:ln>
            <a:noFill/>
          </a:ln>
        </p:spPr>
      </p:pic>
      <p:sp>
        <p:nvSpPr>
          <p:cNvPr id="917" name="Google Shape;917;p26"/>
          <p:cNvSpPr txBox="1"/>
          <p:nvPr/>
        </p:nvSpPr>
        <p:spPr>
          <a:xfrm>
            <a:off x="7556805" y="2446649"/>
            <a:ext cx="2001128"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(Time processing)</a:t>
            </a:r>
            <a:endParaRPr>
              <a:solidFill>
                <a:srgbClr val="797979"/>
              </a:solidFill>
              <a:latin typeface="Lato Light"/>
              <a:ea typeface="Lato Light"/>
              <a:cs typeface="Lato Light"/>
            </a:endParaRPr>
          </a:p>
        </p:txBody>
      </p:sp>
      <p:sp>
        <p:nvSpPr>
          <p:cNvPr id="918" name="Google Shape;918;p26"/>
          <p:cNvSpPr txBox="1"/>
          <p:nvPr/>
        </p:nvSpPr>
        <p:spPr>
          <a:xfrm>
            <a:off x="7020296" y="5361970"/>
            <a:ext cx="307414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(Cross Entropy thấp hơn GD)</a:t>
            </a:r>
            <a:endParaRPr>
              <a:solidFill>
                <a:srgbClr val="797979"/>
              </a:solidFill>
              <a:latin typeface="Lato Light"/>
              <a:ea typeface="Lato Light"/>
              <a:cs typeface="La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g244bb5b1f2c_2_228"/>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24" name="Google Shape;924;g244bb5b1f2c_2_228"/>
          <p:cNvGrpSpPr/>
          <p:nvPr/>
        </p:nvGrpSpPr>
        <p:grpSpPr>
          <a:xfrm>
            <a:off x="623071" y="106362"/>
            <a:ext cx="867630" cy="858091"/>
            <a:chOff x="4957945" y="2905780"/>
            <a:chExt cx="905101" cy="882901"/>
          </a:xfrm>
        </p:grpSpPr>
        <p:sp>
          <p:nvSpPr>
            <p:cNvPr id="925" name="Google Shape;925;g244bb5b1f2c_2_22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26" name="Google Shape;926;g244bb5b1f2c_2_228"/>
            <p:cNvGrpSpPr/>
            <p:nvPr/>
          </p:nvGrpSpPr>
          <p:grpSpPr>
            <a:xfrm>
              <a:off x="4957945" y="2905780"/>
              <a:ext cx="905101" cy="882900"/>
              <a:chOff x="4957944" y="2905781"/>
              <a:chExt cx="905101" cy="882900"/>
            </a:xfrm>
          </p:grpSpPr>
          <p:sp>
            <p:nvSpPr>
              <p:cNvPr id="927" name="Google Shape;927;g244bb5b1f2c_2_22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28" name="Google Shape;928;g244bb5b1f2c_2_22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29" name="Google Shape;929;g244bb5b1f2c_2_22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0" name="Google Shape;930;g244bb5b1f2c_2_22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1" name="Google Shape;931;g244bb5b1f2c_2_22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2" name="Google Shape;932;g244bb5b1f2c_2_22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33" name="Google Shape;933;g244bb5b1f2c_2_228"/>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934" name="Google Shape;934;g244bb5b1f2c_2_228"/>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35" name="Google Shape;935;g244bb5b1f2c_2_22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36" name="Google Shape;936;g244bb5b1f2c_2_228"/>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37" name="Google Shape;937;g244bb5b1f2c_2_228"/>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38" name="Google Shape;938;g244bb5b1f2c_2_228"/>
          <p:cNvSpPr txBox="1"/>
          <p:nvPr/>
        </p:nvSpPr>
        <p:spPr>
          <a:xfrm>
            <a:off x="1600998" y="636403"/>
            <a:ext cx="625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Mini batch GD</a:t>
            </a:r>
            <a:endParaRPr sz="1800">
              <a:solidFill>
                <a:srgbClr val="797979"/>
              </a:solidFill>
              <a:latin typeface="Lato Light"/>
              <a:ea typeface="Lato Light"/>
              <a:cs typeface="Lato Light"/>
              <a:sym typeface="Lato Light"/>
            </a:endParaRPr>
          </a:p>
        </p:txBody>
      </p:sp>
      <p:pic>
        <p:nvPicPr>
          <p:cNvPr id="939" name="Google Shape;939;g244bb5b1f2c_2_228"/>
          <p:cNvPicPr preferRelativeResize="0"/>
          <p:nvPr/>
        </p:nvPicPr>
        <p:blipFill>
          <a:blip r:embed="rId4">
            <a:alphaModFix/>
          </a:blip>
          <a:stretch>
            <a:fillRect/>
          </a:stretch>
        </p:blipFill>
        <p:spPr>
          <a:xfrm>
            <a:off x="1685425" y="1463556"/>
            <a:ext cx="8553450" cy="1162050"/>
          </a:xfrm>
          <a:prstGeom prst="rect">
            <a:avLst/>
          </a:prstGeom>
          <a:noFill/>
          <a:ln>
            <a:noFill/>
          </a:ln>
        </p:spPr>
      </p:pic>
      <p:sp>
        <p:nvSpPr>
          <p:cNvPr id="940" name="Google Shape;940;g244bb5b1f2c_2_228"/>
          <p:cNvSpPr txBox="1"/>
          <p:nvPr/>
        </p:nvSpPr>
        <p:spPr>
          <a:xfrm>
            <a:off x="3950975" y="2625600"/>
            <a:ext cx="3635158"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(Top 20 lớp dễ bị đoán sai nhất)</a:t>
            </a:r>
            <a:endParaRPr>
              <a:solidFill>
                <a:srgbClr val="797979"/>
              </a:solidFill>
              <a:latin typeface="Lato Light"/>
              <a:ea typeface="Lato Light"/>
              <a:cs typeface="Lato Light"/>
            </a:endParaRPr>
          </a:p>
        </p:txBody>
      </p:sp>
      <p:pic>
        <p:nvPicPr>
          <p:cNvPr id="941" name="Google Shape;941;g244bb5b1f2c_2_228"/>
          <p:cNvPicPr preferRelativeResize="0"/>
          <p:nvPr/>
        </p:nvPicPr>
        <p:blipFill>
          <a:blip r:embed="rId5">
            <a:alphaModFix/>
          </a:blip>
          <a:stretch>
            <a:fillRect/>
          </a:stretch>
        </p:blipFill>
        <p:spPr>
          <a:xfrm>
            <a:off x="8011225" y="3193418"/>
            <a:ext cx="3000000" cy="1937511"/>
          </a:xfrm>
          <a:prstGeom prst="rect">
            <a:avLst/>
          </a:prstGeom>
          <a:noFill/>
          <a:ln>
            <a:noFill/>
          </a:ln>
        </p:spPr>
      </p:pic>
      <p:sp>
        <p:nvSpPr>
          <p:cNvPr id="942" name="Google Shape;942;g244bb5b1f2c_2_228"/>
          <p:cNvSpPr txBox="1"/>
          <p:nvPr/>
        </p:nvSpPr>
        <p:spPr>
          <a:xfrm>
            <a:off x="7150725" y="5061871"/>
            <a:ext cx="4721001" cy="810961"/>
          </a:xfrm>
          <a:prstGeom prst="rect">
            <a:avLst/>
          </a:prstGeom>
          <a:noFill/>
          <a:ln>
            <a:noFill/>
          </a:ln>
        </p:spPr>
        <p:txBody>
          <a:bodyPr spcFirstLastPara="1" wrap="square" lIns="91425" tIns="91425" rIns="91425" bIns="91425" anchor="t" anchorCtr="0">
            <a:spAutoFit/>
          </a:bodyPr>
          <a:lstStyle/>
          <a:p>
            <a:pPr lvl="0" indent="0">
              <a:lnSpc>
                <a:spcPct val="115000"/>
              </a:lnSpc>
              <a:spcBef>
                <a:spcPts val="1200"/>
              </a:spcBef>
              <a:spcAft>
                <a:spcPts val="1200"/>
              </a:spcAft>
              <a:buNone/>
            </a:pPr>
            <a:r>
              <a:rPr lang="en-US">
                <a:solidFill>
                  <a:srgbClr val="797979"/>
                </a:solidFill>
                <a:latin typeface="Lato Light"/>
                <a:ea typeface="Lato Light"/>
                <a:cs typeface="Lato Light"/>
              </a:rPr>
              <a:t>(Điểm số accuracy cao hơn nhiều so với GD)</a:t>
            </a:r>
            <a:endParaRPr>
              <a:solidFill>
                <a:srgbClr val="797979"/>
              </a:solidFill>
              <a:latin typeface="Lato Light"/>
              <a:ea typeface="Lato Light"/>
              <a:cs typeface="Lato Light"/>
            </a:endParaRPr>
          </a:p>
        </p:txBody>
      </p:sp>
      <p:sp>
        <p:nvSpPr>
          <p:cNvPr id="943" name="Google Shape;943;g244bb5b1f2c_2_228"/>
          <p:cNvSpPr txBox="1"/>
          <p:nvPr/>
        </p:nvSpPr>
        <p:spPr>
          <a:xfrm>
            <a:off x="320274" y="3094335"/>
            <a:ext cx="6317593" cy="3108513"/>
          </a:xfrm>
          <a:prstGeom prst="rect">
            <a:avLst/>
          </a:prstGeom>
          <a:noFill/>
          <a:ln>
            <a:noFill/>
          </a:ln>
        </p:spPr>
        <p:txBody>
          <a:bodyPr spcFirstLastPara="1" wrap="square" lIns="91425" tIns="91425" rIns="91425" bIns="91425" anchor="t" anchorCtr="0">
            <a:spAutoFit/>
          </a:bodyPr>
          <a:lstStyle/>
          <a:p>
            <a:pPr>
              <a:spcBef>
                <a:spcPts val="1200"/>
              </a:spcBef>
              <a:spcAft>
                <a:spcPts val="1200"/>
              </a:spcAft>
            </a:pPr>
            <a:r>
              <a:rPr lang="en-US" b="1">
                <a:solidFill>
                  <a:srgbClr val="797979"/>
                </a:solidFill>
                <a:latin typeface="Lato Light"/>
                <a:ea typeface="Lato Light"/>
                <a:cs typeface="Lato Light"/>
              </a:rPr>
              <a:t>Nhận xét: </a:t>
            </a:r>
          </a:p>
          <a:p>
            <a:pPr>
              <a:spcBef>
                <a:spcPts val="1200"/>
              </a:spcBef>
              <a:spcAft>
                <a:spcPts val="1200"/>
              </a:spcAft>
            </a:pPr>
            <a:r>
              <a:rPr lang="en-US">
                <a:solidFill>
                  <a:srgbClr val="797979"/>
                </a:solidFill>
                <a:latin typeface="Lato Light"/>
                <a:ea typeface="Lato Light"/>
                <a:cs typeface="Lato Light"/>
              </a:rPr>
              <a:t>2. Pullover và 4. Coat dễ nhầm lẫn với nhau.</a:t>
            </a:r>
            <a:endParaRPr lang="en-GB">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6. Shirt dễ nhầm lẫn với 4. Coat, 0. T-shirt/top và 2. Pullover</a:t>
            </a:r>
            <a:endParaRPr>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5. Sandal và 9. Ankle boot dễ nhầm lẫn với 7. Sneaker.</a:t>
            </a:r>
            <a:endParaRPr>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3. Dress dễ nhầm lẫn với 0. T-shirt/top, 2. Pullover và 4. Coat.</a:t>
            </a:r>
            <a:endParaRPr>
              <a:solidFill>
                <a:srgbClr val="797979"/>
              </a:solidFill>
              <a:latin typeface="Lato Light"/>
              <a:ea typeface="Lato Light"/>
              <a:cs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4424" y="231740"/>
            <a:ext cx="4541576" cy="461665"/>
          </a:xfrm>
          <a:prstGeom prst="rect">
            <a:avLst/>
          </a:prstGeom>
          <a:noFill/>
        </p:spPr>
        <p:txBody>
          <a:bodyPr wrap="square" rtlCol="0">
            <a:spAutoFit/>
          </a:bodyPr>
          <a:lstStyle/>
          <a:p>
            <a:r>
              <a:rPr lang="en-US" sz="2400">
                <a:solidFill>
                  <a:srgbClr val="797979"/>
                </a:solidFill>
                <a:latin typeface="Lato light"/>
              </a:rPr>
              <a:t>Giới thiệu thành viên</a:t>
            </a:r>
            <a:endParaRPr lang="en-US" sz="2400" dirty="0">
              <a:solidFill>
                <a:srgbClr val="797979"/>
              </a:solidFill>
              <a:latin typeface="Lato light"/>
            </a:endParaRPr>
          </a:p>
        </p:txBody>
      </p:sp>
      <p:grpSp>
        <p:nvGrpSpPr>
          <p:cNvPr id="6" name="Group 5"/>
          <p:cNvGrpSpPr/>
          <p:nvPr/>
        </p:nvGrpSpPr>
        <p:grpSpPr>
          <a:xfrm>
            <a:off x="608381" y="141821"/>
            <a:ext cx="850040" cy="870621"/>
            <a:chOff x="4957945" y="2905780"/>
            <a:chExt cx="905125" cy="882812"/>
          </a:xfrm>
        </p:grpSpPr>
        <p:sp>
          <p:nvSpPr>
            <p:cNvPr id="7" name="Arc 6"/>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8" name="Group 7"/>
            <p:cNvGrpSpPr/>
            <p:nvPr/>
          </p:nvGrpSpPr>
          <p:grpSpPr>
            <a:xfrm>
              <a:off x="4957945" y="2905780"/>
              <a:ext cx="905125" cy="882811"/>
              <a:chOff x="4957944" y="2905781"/>
              <a:chExt cx="905125" cy="882811"/>
            </a:xfrm>
          </p:grpSpPr>
          <p:sp>
            <p:nvSpPr>
              <p:cNvPr id="9" name="Arc 8"/>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Arc 12"/>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4" name="Arc 13"/>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15" name="TextBox 14"/>
          <p:cNvSpPr txBox="1"/>
          <p:nvPr/>
        </p:nvSpPr>
        <p:spPr>
          <a:xfrm>
            <a:off x="1554424" y="577131"/>
            <a:ext cx="2198932" cy="338554"/>
          </a:xfrm>
          <a:prstGeom prst="rect">
            <a:avLst/>
          </a:prstGeom>
          <a:noFill/>
        </p:spPr>
        <p:txBody>
          <a:bodyPr wrap="square" rtlCol="0">
            <a:spAutoFit/>
          </a:bodyPr>
          <a:lstStyle/>
          <a:p>
            <a:r>
              <a:rPr lang="en-US" sz="1600">
                <a:solidFill>
                  <a:srgbClr val="797979"/>
                </a:solidFill>
                <a:latin typeface="Lato light"/>
              </a:rPr>
              <a:t>3 thành viên</a:t>
            </a:r>
            <a:endParaRPr lang="en-US" sz="1600" dirty="0">
              <a:solidFill>
                <a:srgbClr val="797979"/>
              </a:solidFill>
              <a:latin typeface="Lato ligh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87" y="248118"/>
            <a:ext cx="658026" cy="658026"/>
          </a:xfrm>
          <a:prstGeom prst="rect">
            <a:avLst/>
          </a:prstGeom>
        </p:spPr>
      </p:pic>
      <p:cxnSp>
        <p:nvCxnSpPr>
          <p:cNvPr id="21" name="Straight Connector 20"/>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9FF1AF08-227C-4926-93CA-204ED14D83C5}" type="slidenum">
              <a:rPr lang="en-US" smtClean="0"/>
              <a:t>4</a:t>
            </a:fld>
            <a:endParaRPr lang="en-US"/>
          </a:p>
        </p:txBody>
      </p:sp>
      <p:sp>
        <p:nvSpPr>
          <p:cNvPr id="25" name="Date Placeholder 24"/>
          <p:cNvSpPr>
            <a:spLocks noGrp="1"/>
          </p:cNvSpPr>
          <p:nvPr>
            <p:ph type="dt" sz="half" idx="10"/>
          </p:nvPr>
        </p:nvSpPr>
        <p:spPr/>
        <p:txBody>
          <a:bodyPr/>
          <a:lstStyle/>
          <a:p>
            <a:fld id="{B89FA072-86C4-478D-8032-ACD75BBA42D5}" type="datetime1">
              <a:rPr lang="en-US" smtClean="0"/>
              <a:t>5/16/2023</a:t>
            </a:fld>
            <a:endParaRPr lang="en-US"/>
          </a:p>
        </p:txBody>
      </p:sp>
      <p:pic>
        <p:nvPicPr>
          <p:cNvPr id="41" name="Picture 40"/>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graphicFrame>
        <p:nvGraphicFramePr>
          <p:cNvPr id="2" name="Table 1">
            <a:extLst>
              <a:ext uri="{FF2B5EF4-FFF2-40B4-BE49-F238E27FC236}">
                <a16:creationId xmlns:a16="http://schemas.microsoft.com/office/drawing/2014/main" id="{4DCD1751-FE95-19B0-299B-D8FD8112925A}"/>
              </a:ext>
            </a:extLst>
          </p:cNvPr>
          <p:cNvGraphicFramePr>
            <a:graphicFrameLocks noGrp="1"/>
          </p:cNvGraphicFramePr>
          <p:nvPr>
            <p:extLst>
              <p:ext uri="{D42A27DB-BD31-4B8C-83A1-F6EECF244321}">
                <p14:modId xmlns:p14="http://schemas.microsoft.com/office/powerpoint/2010/main" val="1529897161"/>
              </p:ext>
            </p:extLst>
          </p:nvPr>
        </p:nvGraphicFramePr>
        <p:xfrm>
          <a:off x="3581400" y="2307839"/>
          <a:ext cx="4680155" cy="2036952"/>
        </p:xfrm>
        <a:graphic>
          <a:graphicData uri="http://schemas.openxmlformats.org/drawingml/2006/table">
            <a:tbl>
              <a:tblPr/>
              <a:tblGrid>
                <a:gridCol w="1907459">
                  <a:extLst>
                    <a:ext uri="{9D8B030D-6E8A-4147-A177-3AD203B41FA5}">
                      <a16:colId xmlns:a16="http://schemas.microsoft.com/office/drawing/2014/main" val="2358891985"/>
                    </a:ext>
                  </a:extLst>
                </a:gridCol>
                <a:gridCol w="2772696">
                  <a:extLst>
                    <a:ext uri="{9D8B030D-6E8A-4147-A177-3AD203B41FA5}">
                      <a16:colId xmlns:a16="http://schemas.microsoft.com/office/drawing/2014/main" val="557329423"/>
                    </a:ext>
                  </a:extLst>
                </a:gridCol>
              </a:tblGrid>
              <a:tr h="342131">
                <a:tc>
                  <a:txBody>
                    <a:bodyPr/>
                    <a:lstStyle/>
                    <a:p>
                      <a:pPr marL="0" algn="l" defTabSz="914400" rtl="0" eaLnBrk="1" fontAlgn="t" latinLnBrk="0" hangingPunct="1">
                        <a:spcBef>
                          <a:spcPts val="0"/>
                        </a:spcBef>
                        <a:spcAft>
                          <a:spcPts val="0"/>
                        </a:spcAft>
                      </a:pPr>
                      <a:r>
                        <a:rPr lang="en-US" sz="1600" b="0" i="0" u="none" strike="noStrike" kern="120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FULL NAME</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STUDENT ID</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8051342"/>
                  </a:ext>
                </a:extLst>
              </a:tr>
              <a:tr h="534204">
                <a:tc>
                  <a:txBody>
                    <a:bodyPr/>
                    <a:lstStyle/>
                    <a:p>
                      <a:pPr rtl="0" fontAlgn="t">
                        <a:spcBef>
                          <a:spcPts val="0"/>
                        </a:spcBef>
                        <a:spcAft>
                          <a:spcPts val="0"/>
                        </a:spcAft>
                      </a:pP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Trần</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Quốc</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Bảo</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20127449</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03546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Hồ Đăng Cao</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20127452</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4802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Đỗ Đức Duy</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20127476</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55113516"/>
                  </a:ext>
                </a:extLst>
              </a:tr>
            </a:tbl>
          </a:graphicData>
        </a:graphic>
      </p:graphicFrame>
    </p:spTree>
    <p:extLst>
      <p:ext uri="{BB962C8B-B14F-4D97-AF65-F5344CB8AC3E}">
        <p14:creationId xmlns:p14="http://schemas.microsoft.com/office/powerpoint/2010/main" val="4233327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677062"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CNN</a:t>
            </a:r>
            <a:endParaRPr sz="1800">
              <a:solidFill>
                <a:srgbClr val="797979"/>
              </a:solidFill>
              <a:latin typeface="Lato Light"/>
              <a:ea typeface="Lato Light"/>
              <a:cs typeface="Lato Light"/>
              <a:sym typeface="Lato Light"/>
            </a:endParaRPr>
          </a:p>
        </p:txBody>
      </p:sp>
      <p:pic>
        <p:nvPicPr>
          <p:cNvPr id="966" name="Google Shape;966;g244bb5b1f2c_2_250"/>
          <p:cNvPicPr preferRelativeResize="0"/>
          <p:nvPr/>
        </p:nvPicPr>
        <p:blipFill>
          <a:blip r:embed="rId4">
            <a:alphaModFix/>
          </a:blip>
          <a:stretch>
            <a:fillRect/>
          </a:stretch>
        </p:blipFill>
        <p:spPr>
          <a:xfrm>
            <a:off x="2622863" y="4891037"/>
            <a:ext cx="7643680" cy="1026763"/>
          </a:xfrm>
          <a:prstGeom prst="rect">
            <a:avLst/>
          </a:prstGeom>
          <a:noFill/>
          <a:ln>
            <a:noFill/>
          </a:ln>
        </p:spPr>
      </p:pic>
      <p:pic>
        <p:nvPicPr>
          <p:cNvPr id="3" name="Picture 2">
            <a:extLst>
              <a:ext uri="{FF2B5EF4-FFF2-40B4-BE49-F238E27FC236}">
                <a16:creationId xmlns:a16="http://schemas.microsoft.com/office/drawing/2014/main" id="{5097671E-720F-191D-26CB-B2E279422123}"/>
              </a:ext>
            </a:extLst>
          </p:cNvPr>
          <p:cNvPicPr>
            <a:picLocks noChangeAspect="1"/>
          </p:cNvPicPr>
          <p:nvPr/>
        </p:nvPicPr>
        <p:blipFill>
          <a:blip r:embed="rId5"/>
          <a:stretch>
            <a:fillRect/>
          </a:stretch>
        </p:blipFill>
        <p:spPr>
          <a:xfrm>
            <a:off x="1515087" y="1474865"/>
            <a:ext cx="4580914" cy="2961399"/>
          </a:xfrm>
          <a:prstGeom prst="rect">
            <a:avLst/>
          </a:prstGeom>
        </p:spPr>
      </p:pic>
      <p:pic>
        <p:nvPicPr>
          <p:cNvPr id="5" name="Picture 4">
            <a:extLst>
              <a:ext uri="{FF2B5EF4-FFF2-40B4-BE49-F238E27FC236}">
                <a16:creationId xmlns:a16="http://schemas.microsoft.com/office/drawing/2014/main" id="{1DD6CFFD-A842-50F5-1985-B996393A15D0}"/>
              </a:ext>
            </a:extLst>
          </p:cNvPr>
          <p:cNvPicPr>
            <a:picLocks noChangeAspect="1"/>
          </p:cNvPicPr>
          <p:nvPr/>
        </p:nvPicPr>
        <p:blipFill>
          <a:blip r:embed="rId6"/>
          <a:stretch>
            <a:fillRect/>
          </a:stretch>
        </p:blipFill>
        <p:spPr>
          <a:xfrm>
            <a:off x="6665281" y="1439740"/>
            <a:ext cx="3723764" cy="3001484"/>
          </a:xfrm>
          <a:prstGeom prst="rect">
            <a:avLst/>
          </a:prstGeom>
        </p:spPr>
      </p:pic>
      <p:sp>
        <p:nvSpPr>
          <p:cNvPr id="7" name="TextBox 6">
            <a:extLst>
              <a:ext uri="{FF2B5EF4-FFF2-40B4-BE49-F238E27FC236}">
                <a16:creationId xmlns:a16="http://schemas.microsoft.com/office/drawing/2014/main" id="{021F6665-22CC-D26D-EC85-DCBE5B18F644}"/>
              </a:ext>
            </a:extLst>
          </p:cNvPr>
          <p:cNvSpPr txBox="1"/>
          <p:nvPr/>
        </p:nvSpPr>
        <p:spPr>
          <a:xfrm>
            <a:off x="2823633" y="3244334"/>
            <a:ext cx="6256866" cy="369332"/>
          </a:xfrm>
          <a:prstGeom prst="rect">
            <a:avLst/>
          </a:prstGeom>
          <a:noFill/>
        </p:spPr>
        <p:txBody>
          <a:bodyPr wrap="square">
            <a:spAutoFit/>
          </a:bodyPr>
          <a:lstStyle/>
          <a:p>
            <a:r>
              <a:rPr lang="en-US" b="0">
                <a:effectLst/>
              </a:rPr>
              <a:t>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799427"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CNN</a:t>
            </a:r>
          </a:p>
        </p:txBody>
      </p:sp>
      <p:sp>
        <p:nvSpPr>
          <p:cNvPr id="7" name="TextBox 6">
            <a:extLst>
              <a:ext uri="{FF2B5EF4-FFF2-40B4-BE49-F238E27FC236}">
                <a16:creationId xmlns:a16="http://schemas.microsoft.com/office/drawing/2014/main" id="{021F6665-22CC-D26D-EC85-DCBE5B18F644}"/>
              </a:ext>
            </a:extLst>
          </p:cNvPr>
          <p:cNvSpPr txBox="1"/>
          <p:nvPr/>
        </p:nvSpPr>
        <p:spPr>
          <a:xfrm>
            <a:off x="2823633" y="3244334"/>
            <a:ext cx="6256866" cy="369332"/>
          </a:xfrm>
          <a:prstGeom prst="rect">
            <a:avLst/>
          </a:prstGeom>
          <a:noFill/>
        </p:spPr>
        <p:txBody>
          <a:bodyPr wrap="square">
            <a:spAutoFit/>
          </a:bodyPr>
          <a:lstStyle/>
          <a:p>
            <a:r>
              <a:rPr lang="en-US" b="0">
                <a:effectLst/>
              </a:rPr>
              <a:t> </a:t>
            </a:r>
            <a:endParaRPr lang="en-US"/>
          </a:p>
        </p:txBody>
      </p:sp>
      <p:sp>
        <p:nvSpPr>
          <p:cNvPr id="2" name="Rectangle 1">
            <a:extLst>
              <a:ext uri="{FF2B5EF4-FFF2-40B4-BE49-F238E27FC236}">
                <a16:creationId xmlns:a16="http://schemas.microsoft.com/office/drawing/2014/main" id="{4A61DDF6-8A3E-3A4B-D15D-A57E80E24309}"/>
              </a:ext>
            </a:extLst>
          </p:cNvPr>
          <p:cNvSpPr>
            <a:spLocks noChangeArrowheads="1"/>
          </p:cNvSpPr>
          <p:nvPr/>
        </p:nvSpPr>
        <p:spPr bwMode="auto">
          <a:xfrm>
            <a:off x="728776" y="1649214"/>
            <a:ext cx="94553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a:solidFill>
                  <a:srgbClr val="797979"/>
                </a:solidFill>
                <a:latin typeface="Lato Light"/>
                <a:ea typeface="Lato Light"/>
                <a:cs typeface="Lato Light"/>
              </a:rPr>
              <a:t>Dự đoán ngẫu nhiên 10 ảnh trong tập test.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a:solidFill>
                  <a:srgbClr val="797979"/>
                </a:solidFill>
                <a:latin typeface="Lato Light"/>
                <a:ea typeface="Lato Light"/>
                <a:cs typeface="Lato Light"/>
              </a:rPr>
              <a:t>Dựa vào Confusion_matrix ta có thể thấy được số lượng thực tế và dự đoán  của từng class.</a:t>
            </a:r>
          </a:p>
        </p:txBody>
      </p:sp>
      <p:pic>
        <p:nvPicPr>
          <p:cNvPr id="7170" name="Picture 2">
            <a:extLst>
              <a:ext uri="{FF2B5EF4-FFF2-40B4-BE49-F238E27FC236}">
                <a16:creationId xmlns:a16="http://schemas.microsoft.com/office/drawing/2014/main" id="{0C2ADA60-391A-7F26-019C-8FCA8B0EF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82" y="2576947"/>
            <a:ext cx="4920545" cy="279631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D847EBAB-3BEA-B868-C0F3-5D95F7939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75" y="2576947"/>
            <a:ext cx="5737323" cy="279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3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987329"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797979"/>
                </a:solidFill>
                <a:latin typeface="Lato Light"/>
                <a:ea typeface="Lato Light"/>
                <a:cs typeface="Lato Light"/>
                <a:sym typeface="Lato Light"/>
              </a:rPr>
              <a:t>Tổng hợp k</a:t>
            </a:r>
            <a:r>
              <a:rPr lang="en-US" sz="1800">
                <a:solidFill>
                  <a:srgbClr val="797979"/>
                </a:solidFill>
                <a:latin typeface="Lato Light"/>
                <a:ea typeface="Lato Light"/>
                <a:cs typeface="Lato Light"/>
                <a:sym typeface="Lato Light"/>
              </a:rPr>
              <a:t>ết quả</a:t>
            </a:r>
            <a:endParaRPr sz="1800">
              <a:solidFill>
                <a:srgbClr val="797979"/>
              </a:solidFill>
              <a:latin typeface="Lato Light"/>
              <a:ea typeface="Lato Light"/>
              <a:cs typeface="Lato Light"/>
              <a:sym typeface="Lato Light"/>
            </a:endParaRPr>
          </a:p>
        </p:txBody>
      </p:sp>
      <p:graphicFrame>
        <p:nvGraphicFramePr>
          <p:cNvPr id="9" name="Table 8">
            <a:extLst>
              <a:ext uri="{FF2B5EF4-FFF2-40B4-BE49-F238E27FC236}">
                <a16:creationId xmlns:a16="http://schemas.microsoft.com/office/drawing/2014/main" id="{07434DD4-C75F-4EEC-BAE7-85BB8C838B7B}"/>
              </a:ext>
            </a:extLst>
          </p:cNvPr>
          <p:cNvGraphicFramePr>
            <a:graphicFrameLocks noGrp="1"/>
          </p:cNvGraphicFramePr>
          <p:nvPr>
            <p:extLst>
              <p:ext uri="{D42A27DB-BD31-4B8C-83A1-F6EECF244321}">
                <p14:modId xmlns:p14="http://schemas.microsoft.com/office/powerpoint/2010/main" val="3038148485"/>
              </p:ext>
            </p:extLst>
          </p:nvPr>
        </p:nvGraphicFramePr>
        <p:xfrm>
          <a:off x="1104900" y="2255698"/>
          <a:ext cx="9982200" cy="2348740"/>
        </p:xfrm>
        <a:graphic>
          <a:graphicData uri="http://schemas.openxmlformats.org/drawingml/2006/table">
            <a:tbl>
              <a:tblPr firstRow="1" firstCol="1" bandRow="1">
                <a:tableStyleId>{5C22544A-7EE6-4342-B048-85BDC9FD1C3A}</a:tableStyleId>
              </a:tblPr>
              <a:tblGrid>
                <a:gridCol w="2925233">
                  <a:extLst>
                    <a:ext uri="{9D8B030D-6E8A-4147-A177-3AD203B41FA5}">
                      <a16:colId xmlns:a16="http://schemas.microsoft.com/office/drawing/2014/main" val="2279666633"/>
                    </a:ext>
                  </a:extLst>
                </a:gridCol>
                <a:gridCol w="1913467">
                  <a:extLst>
                    <a:ext uri="{9D8B030D-6E8A-4147-A177-3AD203B41FA5}">
                      <a16:colId xmlns:a16="http://schemas.microsoft.com/office/drawing/2014/main" val="1008397658"/>
                    </a:ext>
                  </a:extLst>
                </a:gridCol>
                <a:gridCol w="2099733">
                  <a:extLst>
                    <a:ext uri="{9D8B030D-6E8A-4147-A177-3AD203B41FA5}">
                      <a16:colId xmlns:a16="http://schemas.microsoft.com/office/drawing/2014/main" val="3159050119"/>
                    </a:ext>
                  </a:extLst>
                </a:gridCol>
                <a:gridCol w="3043767">
                  <a:extLst>
                    <a:ext uri="{9D8B030D-6E8A-4147-A177-3AD203B41FA5}">
                      <a16:colId xmlns:a16="http://schemas.microsoft.com/office/drawing/2014/main" val="1372070490"/>
                    </a:ext>
                  </a:extLst>
                </a:gridCol>
              </a:tblGrid>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Mô hình</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Accuracy</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Cross-entropy</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Thời gian thực thi</a:t>
                      </a:r>
                    </a:p>
                  </a:txBody>
                  <a:tcPr marL="63500" marR="63500" marT="63500" marB="63500"/>
                </a:tc>
                <a:extLst>
                  <a:ext uri="{0D108BD9-81ED-4DB2-BD59-A6C34878D82A}">
                    <a16:rowId xmlns:a16="http://schemas.microsoft.com/office/drawing/2014/main" val="2119507534"/>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Softmax với GD</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0.673</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1.158</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23.3 giây</a:t>
                      </a:r>
                    </a:p>
                  </a:txBody>
                  <a:tcPr marL="63500" marR="63500" marT="63500" marB="63500"/>
                </a:tc>
                <a:extLst>
                  <a:ext uri="{0D108BD9-81ED-4DB2-BD59-A6C34878D82A}">
                    <a16:rowId xmlns:a16="http://schemas.microsoft.com/office/drawing/2014/main" val="1642327449"/>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Softmax với mini-batch GD</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0.849</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0.378</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31.3 giây</a:t>
                      </a:r>
                    </a:p>
                  </a:txBody>
                  <a:tcPr marL="63500" marR="63500" marT="63500" marB="63500"/>
                </a:tc>
                <a:extLst>
                  <a:ext uri="{0D108BD9-81ED-4DB2-BD59-A6C34878D82A}">
                    <a16:rowId xmlns:a16="http://schemas.microsoft.com/office/drawing/2014/main" val="2720218281"/>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CNN</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0.907</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0.285</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580 giây</a:t>
                      </a:r>
                    </a:p>
                  </a:txBody>
                  <a:tcPr marL="63500" marR="63500" marT="63500" marB="63500"/>
                </a:tc>
                <a:extLst>
                  <a:ext uri="{0D108BD9-81ED-4DB2-BD59-A6C34878D82A}">
                    <a16:rowId xmlns:a16="http://schemas.microsoft.com/office/drawing/2014/main" val="661923411"/>
                  </a:ext>
                </a:extLst>
              </a:tr>
            </a:tbl>
          </a:graphicData>
        </a:graphic>
      </p:graphicFrame>
    </p:spTree>
    <p:extLst>
      <p:ext uri="{BB962C8B-B14F-4D97-AF65-F5344CB8AC3E}">
        <p14:creationId xmlns:p14="http://schemas.microsoft.com/office/powerpoint/2010/main" val="3047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55476" y="2721114"/>
            <a:ext cx="3972232" cy="707886"/>
          </a:xfrm>
          <a:prstGeom prst="rect">
            <a:avLst/>
          </a:prstGeom>
          <a:noFill/>
        </p:spPr>
        <p:txBody>
          <a:bodyPr wrap="square" rtlCol="0">
            <a:spAutoFit/>
          </a:bodyPr>
          <a:lstStyle/>
          <a:p>
            <a:r>
              <a:rPr lang="en-GB" sz="4000" dirty="0" err="1">
                <a:solidFill>
                  <a:srgbClr val="797979"/>
                </a:solidFill>
                <a:latin typeface="Lato light"/>
              </a:rPr>
              <a:t>Giới</a:t>
            </a:r>
            <a:r>
              <a:rPr lang="en-GB" sz="4000" dirty="0">
                <a:solidFill>
                  <a:srgbClr val="797979"/>
                </a:solidFill>
                <a:latin typeface="Lato light"/>
              </a:rPr>
              <a:t> </a:t>
            </a:r>
            <a:r>
              <a:rPr lang="en-GB" sz="4000" dirty="0" err="1">
                <a:solidFill>
                  <a:srgbClr val="797979"/>
                </a:solidFill>
                <a:latin typeface="Lato light"/>
              </a:rPr>
              <a:t>thiệu</a:t>
            </a:r>
            <a:r>
              <a:rPr lang="en-GB" sz="4000" dirty="0">
                <a:solidFill>
                  <a:srgbClr val="797979"/>
                </a:solidFill>
                <a:latin typeface="Lato light"/>
              </a:rPr>
              <a:t> </a:t>
            </a:r>
            <a:r>
              <a:rPr lang="en-GB" sz="4000" dirty="0" err="1">
                <a:solidFill>
                  <a:srgbClr val="797979"/>
                </a:solidFill>
                <a:latin typeface="Lato light"/>
              </a:rPr>
              <a:t>vấn</a:t>
            </a:r>
            <a:r>
              <a:rPr lang="en-GB" sz="4000" dirty="0">
                <a:solidFill>
                  <a:srgbClr val="797979"/>
                </a:solidFill>
                <a:latin typeface="Lato light"/>
              </a:rPr>
              <a:t> </a:t>
            </a:r>
            <a:r>
              <a:rPr lang="en-GB" sz="4000" dirty="0" err="1">
                <a:solidFill>
                  <a:srgbClr val="797979"/>
                </a:solidFill>
                <a:latin typeface="Lato light"/>
              </a:rPr>
              <a:t>đề</a:t>
            </a:r>
            <a:endParaRPr lang="en-US" sz="4000" dirty="0">
              <a:solidFill>
                <a:srgbClr val="797979"/>
              </a:solidFill>
              <a:latin typeface="Lato light"/>
            </a:endParaRPr>
          </a:p>
        </p:txBody>
      </p:sp>
      <p:grpSp>
        <p:nvGrpSpPr>
          <p:cNvPr id="24" name="Group 23"/>
          <p:cNvGrpSpPr/>
          <p:nvPr/>
        </p:nvGrpSpPr>
        <p:grpSpPr>
          <a:xfrm>
            <a:off x="2951141" y="20834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5</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5/16/2023</a:t>
            </a:fld>
            <a:endParaRPr lang="en-US"/>
          </a:p>
        </p:txBody>
      </p:sp>
      <p:pic>
        <p:nvPicPr>
          <p:cNvPr id="28" name="Picture 27">
            <a:extLst>
              <a:ext uri="{FF2B5EF4-FFF2-40B4-BE49-F238E27FC236}">
                <a16:creationId xmlns:a16="http://schemas.microsoft.com/office/drawing/2014/main" id="{8B7AC0A3-EAB9-BBCB-B999-5707FB847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889" y="2238182"/>
            <a:ext cx="1730091" cy="1730091"/>
          </a:xfrm>
          <a:prstGeom prst="rect">
            <a:avLst/>
          </a:prstGeom>
        </p:spPr>
      </p:pic>
    </p:spTree>
    <p:extLst>
      <p:ext uri="{BB962C8B-B14F-4D97-AF65-F5344CB8AC3E}">
        <p14:creationId xmlns:p14="http://schemas.microsoft.com/office/powerpoint/2010/main" val="1286854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6</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5/16/2023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3" y="543982"/>
            <a:ext cx="1585582" cy="338554"/>
          </a:xfrm>
          <a:prstGeom prst="rect">
            <a:avLst/>
          </a:prstGeom>
          <a:noFill/>
        </p:spPr>
        <p:txBody>
          <a:bodyPr wrap="square">
            <a:spAutoFit/>
          </a:bodyPr>
          <a:lstStyle/>
          <a:p>
            <a:r>
              <a:rPr lang="en-GB" sz="1600" dirty="0" err="1">
                <a:solidFill>
                  <a:srgbClr val="797979"/>
                </a:solidFill>
                <a:latin typeface="Lato light"/>
              </a:rPr>
              <a:t>Đưa</a:t>
            </a:r>
            <a:r>
              <a:rPr lang="en-GB" sz="1600" dirty="0">
                <a:solidFill>
                  <a:srgbClr val="797979"/>
                </a:solidFill>
                <a:latin typeface="Lato light"/>
              </a:rPr>
              <a:t> </a:t>
            </a:r>
            <a:r>
              <a:rPr lang="en-GB" sz="1600" dirty="0" err="1">
                <a:solidFill>
                  <a:srgbClr val="797979"/>
                </a:solidFill>
                <a:latin typeface="Lato light"/>
              </a:rPr>
              <a:t>ra</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6" name="Picture 5" descr="A collage of different types of clothing&#10;&#10;Description automatically generated with low confidence">
            <a:extLst>
              <a:ext uri="{FF2B5EF4-FFF2-40B4-BE49-F238E27FC236}">
                <a16:creationId xmlns:a16="http://schemas.microsoft.com/office/drawing/2014/main" id="{A1E76D8D-4DA2-7162-527C-AF4739AB0B86}"/>
              </a:ext>
            </a:extLst>
          </p:cNvPr>
          <p:cNvPicPr>
            <a:picLocks noChangeAspect="1"/>
          </p:cNvPicPr>
          <p:nvPr/>
        </p:nvPicPr>
        <p:blipFill>
          <a:blip r:embed="rId4"/>
          <a:stretch>
            <a:fillRect/>
          </a:stretch>
        </p:blipFill>
        <p:spPr>
          <a:xfrm>
            <a:off x="2287294" y="1809738"/>
            <a:ext cx="6862893" cy="3253677"/>
          </a:xfrm>
          <a:prstGeom prst="rect">
            <a:avLst/>
          </a:prstGeom>
        </p:spPr>
      </p:pic>
      <p:grpSp>
        <p:nvGrpSpPr>
          <p:cNvPr id="29" name="Group 28">
            <a:extLst>
              <a:ext uri="{FF2B5EF4-FFF2-40B4-BE49-F238E27FC236}">
                <a16:creationId xmlns:a16="http://schemas.microsoft.com/office/drawing/2014/main" id="{6C292F33-1D04-9D0F-E820-4A21004761EE}"/>
              </a:ext>
            </a:extLst>
          </p:cNvPr>
          <p:cNvGrpSpPr/>
          <p:nvPr/>
        </p:nvGrpSpPr>
        <p:grpSpPr>
          <a:xfrm>
            <a:off x="9324882" y="1809738"/>
            <a:ext cx="1314633" cy="1723241"/>
            <a:chOff x="9324882" y="1809738"/>
            <a:chExt cx="1314633" cy="1723241"/>
          </a:xfrm>
        </p:grpSpPr>
        <p:sp>
          <p:nvSpPr>
            <p:cNvPr id="18" name="TextBox 17">
              <a:extLst>
                <a:ext uri="{FF2B5EF4-FFF2-40B4-BE49-F238E27FC236}">
                  <a16:creationId xmlns:a16="http://schemas.microsoft.com/office/drawing/2014/main" id="{2E6CB8BB-BCFC-37D1-065A-2FDEFB77D890}"/>
                </a:ext>
              </a:extLst>
            </p:cNvPr>
            <p:cNvSpPr txBox="1"/>
            <p:nvPr/>
          </p:nvSpPr>
          <p:spPr>
            <a:xfrm>
              <a:off x="9736389" y="3194425"/>
              <a:ext cx="491620"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pic>
          <p:nvPicPr>
            <p:cNvPr id="21" name="Picture 20">
              <a:extLst>
                <a:ext uri="{FF2B5EF4-FFF2-40B4-BE49-F238E27FC236}">
                  <a16:creationId xmlns:a16="http://schemas.microsoft.com/office/drawing/2014/main" id="{48BDA776-4046-3C7F-690D-F6A00F5B08C4}"/>
                </a:ext>
              </a:extLst>
            </p:cNvPr>
            <p:cNvPicPr>
              <a:picLocks noChangeAspect="1"/>
            </p:cNvPicPr>
            <p:nvPr/>
          </p:nvPicPr>
          <p:blipFill>
            <a:blip r:embed="rId5"/>
            <a:stretch>
              <a:fillRect/>
            </a:stretch>
          </p:blipFill>
          <p:spPr>
            <a:xfrm>
              <a:off x="9324882" y="1809738"/>
              <a:ext cx="1314633" cy="1333686"/>
            </a:xfrm>
            <a:prstGeom prst="rect">
              <a:avLst/>
            </a:prstGeom>
          </p:spPr>
        </p:pic>
      </p:gr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sp>
        <p:nvSpPr>
          <p:cNvPr id="26" name="TextBox 25">
            <a:extLst>
              <a:ext uri="{FF2B5EF4-FFF2-40B4-BE49-F238E27FC236}">
                <a16:creationId xmlns:a16="http://schemas.microsoft.com/office/drawing/2014/main" id="{0B2F89D8-7E0A-5EE6-9E3E-0D613C73B546}"/>
              </a:ext>
            </a:extLst>
          </p:cNvPr>
          <p:cNvSpPr txBox="1"/>
          <p:nvPr/>
        </p:nvSpPr>
        <p:spPr>
          <a:xfrm>
            <a:off x="10267976" y="651651"/>
            <a:ext cx="1720310" cy="338554"/>
          </a:xfrm>
          <a:prstGeom prst="rect">
            <a:avLst/>
          </a:prstGeom>
          <a:noFill/>
        </p:spPr>
        <p:txBody>
          <a:bodyPr wrap="square">
            <a:spAutoFit/>
          </a:bodyPr>
          <a:lstStyle/>
          <a:p>
            <a:r>
              <a:rPr lang="en-GB" sz="1600">
                <a:solidFill>
                  <a:srgbClr val="797979"/>
                </a:solidFill>
                <a:latin typeface="Lato light"/>
                <a:hlinkClick r:id="rId7">
                  <a:extLst>
                    <a:ext uri="{A12FA001-AC4F-418D-AE19-62706E023703}">
                      <ahyp:hlinkClr xmlns:ahyp="http://schemas.microsoft.com/office/drawing/2018/hyperlinkcolor" val="tx"/>
                    </a:ext>
                  </a:extLst>
                </a:hlinkClick>
              </a:rPr>
              <a:t>Fashion - MNIST</a:t>
            </a:r>
            <a:endParaRPr lang="en-GB" sz="1600" dirty="0">
              <a:solidFill>
                <a:srgbClr val="797979"/>
              </a:solidFill>
              <a:latin typeface="Lato light"/>
            </a:endParaRPr>
          </a:p>
        </p:txBody>
      </p:sp>
      <p:sp>
        <p:nvSpPr>
          <p:cNvPr id="28" name="TextBox 27">
            <a:extLst>
              <a:ext uri="{FF2B5EF4-FFF2-40B4-BE49-F238E27FC236}">
                <a16:creationId xmlns:a16="http://schemas.microsoft.com/office/drawing/2014/main" id="{71E99D5A-444A-5925-EFB2-736ACC8EFF14}"/>
              </a:ext>
            </a:extLst>
          </p:cNvPr>
          <p:cNvSpPr txBox="1"/>
          <p:nvPr/>
        </p:nvSpPr>
        <p:spPr>
          <a:xfrm>
            <a:off x="2276170" y="5347744"/>
            <a:ext cx="8134805" cy="369332"/>
          </a:xfrm>
          <a:prstGeom prst="rect">
            <a:avLst/>
          </a:prstGeom>
          <a:noFill/>
        </p:spPr>
        <p:txBody>
          <a:bodyPr wrap="square">
            <a:spAutoFit/>
          </a:bodyPr>
          <a:lstStyle/>
          <a:p>
            <a:r>
              <a:rPr lang="en-US">
                <a:solidFill>
                  <a:srgbClr val="797979"/>
                </a:solidFill>
                <a:latin typeface="Lato light"/>
              </a:rPr>
              <a:t>Áp dụng các thuật toán học máy để huấn luyện trên tập dữ liệu Fashion-MNIST.</a:t>
            </a:r>
          </a:p>
        </p:txBody>
      </p:sp>
    </p:spTree>
    <p:extLst>
      <p:ext uri="{BB962C8B-B14F-4D97-AF65-F5344CB8AC3E}">
        <p14:creationId xmlns:p14="http://schemas.microsoft.com/office/powerpoint/2010/main" val="11510121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750"/>
                                        <p:tgtEl>
                                          <p:spTgt spid="28"/>
                                        </p:tgtEl>
                                      </p:cBhvr>
                                    </p:animEffect>
                                    <p:anim calcmode="lin" valueType="num">
                                      <p:cBhvr>
                                        <p:cTn id="13" dur="750" fill="hold"/>
                                        <p:tgtEl>
                                          <p:spTgt spid="28"/>
                                        </p:tgtEl>
                                        <p:attrNameLst>
                                          <p:attrName>ppt_x</p:attrName>
                                        </p:attrNameLst>
                                      </p:cBhvr>
                                      <p:tavLst>
                                        <p:tav tm="0">
                                          <p:val>
                                            <p:strVal val="#ppt_x"/>
                                          </p:val>
                                        </p:tav>
                                        <p:tav tm="100000">
                                          <p:val>
                                            <p:strVal val="#ppt_x"/>
                                          </p:val>
                                        </p:tav>
                                      </p:tavLst>
                                    </p:anim>
                                    <p:anim calcmode="lin" valueType="num">
                                      <p:cBhvr>
                                        <p:cTn id="14"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7</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5/16/2023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1784" cy="338553"/>
          </a:xfrm>
          <a:prstGeom prst="rect">
            <a:avLst/>
          </a:prstGeom>
          <a:noFill/>
        </p:spPr>
        <p:txBody>
          <a:bodyPr wrap="square">
            <a:spAutoFit/>
          </a:bodyPr>
          <a:lstStyle/>
          <a:p>
            <a:r>
              <a:rPr lang="en-GB" sz="1600" dirty="0" err="1">
                <a:solidFill>
                  <a:srgbClr val="797979"/>
                </a:solidFill>
                <a:latin typeface="Lato light"/>
              </a:rPr>
              <a:t>Giới</a:t>
            </a:r>
            <a:r>
              <a:rPr lang="en-GB" sz="1600" dirty="0">
                <a:solidFill>
                  <a:srgbClr val="797979"/>
                </a:solidFill>
                <a:latin typeface="Lato light"/>
              </a:rPr>
              <a:t> </a:t>
            </a:r>
            <a:r>
              <a:rPr lang="en-GB" sz="1600" dirty="0" err="1">
                <a:solidFill>
                  <a:srgbClr val="797979"/>
                </a:solidFill>
                <a:latin typeface="Lato light"/>
              </a:rPr>
              <a:t>thiệu</a:t>
            </a:r>
            <a:r>
              <a:rPr lang="en-GB" sz="1600" dirty="0">
                <a:solidFill>
                  <a:srgbClr val="797979"/>
                </a:solidFill>
                <a:latin typeface="Lato light"/>
              </a:rPr>
              <a:t> </a:t>
            </a:r>
            <a:r>
              <a:rPr lang="en-GB" sz="1600" dirty="0" err="1">
                <a:solidFill>
                  <a:srgbClr val="797979"/>
                </a:solidFill>
                <a:latin typeface="Lato light"/>
              </a:rPr>
              <a:t>về</a:t>
            </a:r>
            <a:r>
              <a:rPr lang="en-GB" sz="1600" dirty="0">
                <a:solidFill>
                  <a:srgbClr val="797979"/>
                </a:solidFill>
                <a:latin typeface="Lato light"/>
              </a:rPr>
              <a:t> </a:t>
            </a:r>
            <a:r>
              <a:rPr lang="en-GB" sz="1600" dirty="0" err="1">
                <a:solidFill>
                  <a:srgbClr val="797979"/>
                </a:solidFill>
                <a:latin typeface="Lato light"/>
              </a:rPr>
              <a:t>tập</a:t>
            </a:r>
            <a:r>
              <a:rPr lang="en-GB" sz="1600" dirty="0">
                <a:solidFill>
                  <a:srgbClr val="797979"/>
                </a:solidFill>
                <a:latin typeface="Lato light"/>
              </a:rPr>
              <a:t> </a:t>
            </a:r>
            <a:r>
              <a:rPr lang="en-GB" sz="1600" dirty="0" err="1">
                <a:solidFill>
                  <a:srgbClr val="797979"/>
                </a:solidFill>
                <a:latin typeface="Lato light"/>
              </a:rPr>
              <a:t>dữ</a:t>
            </a:r>
            <a:r>
              <a:rPr lang="en-GB" sz="1600" dirty="0">
                <a:solidFill>
                  <a:srgbClr val="797979"/>
                </a:solidFill>
                <a:latin typeface="Lato light"/>
              </a:rPr>
              <a:t> </a:t>
            </a:r>
            <a:r>
              <a:rPr lang="en-GB" sz="1600" dirty="0" err="1">
                <a:solidFill>
                  <a:srgbClr val="797979"/>
                </a:solidFill>
                <a:latin typeface="Lato light"/>
              </a:rPr>
              <a:t>liệu</a:t>
            </a:r>
            <a:endParaRPr lang="en-GB" sz="1600" dirty="0">
              <a:solidFill>
                <a:srgbClr val="797979"/>
              </a:solidFill>
              <a:latin typeface="Lato light"/>
            </a:endParaRPr>
          </a:p>
        </p:txBody>
      </p:sp>
      <p:pic>
        <p:nvPicPr>
          <p:cNvPr id="13" name="Picture 12">
            <a:extLst>
              <a:ext uri="{FF2B5EF4-FFF2-40B4-BE49-F238E27FC236}">
                <a16:creationId xmlns:a16="http://schemas.microsoft.com/office/drawing/2014/main" id="{5E3DBE89-7261-9F07-6476-A90CD17B77C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sp>
        <p:nvSpPr>
          <p:cNvPr id="18" name="TextBox 17">
            <a:extLst>
              <a:ext uri="{FF2B5EF4-FFF2-40B4-BE49-F238E27FC236}">
                <a16:creationId xmlns:a16="http://schemas.microsoft.com/office/drawing/2014/main" id="{F64A7D5C-34B4-1135-7F4A-7A9626AE9919}"/>
              </a:ext>
            </a:extLst>
          </p:cNvPr>
          <p:cNvSpPr txBox="1"/>
          <p:nvPr/>
        </p:nvSpPr>
        <p:spPr>
          <a:xfrm>
            <a:off x="10267976" y="651651"/>
            <a:ext cx="1720310" cy="338554"/>
          </a:xfrm>
          <a:prstGeom prst="rect">
            <a:avLst/>
          </a:prstGeom>
          <a:noFill/>
        </p:spPr>
        <p:txBody>
          <a:bodyPr wrap="square">
            <a:spAutoFit/>
          </a:bodyPr>
          <a:lstStyle/>
          <a:p>
            <a:r>
              <a:rPr lang="en-GB" sz="1600">
                <a:solidFill>
                  <a:srgbClr val="797979"/>
                </a:solidFill>
                <a:latin typeface="Lato light"/>
                <a:hlinkClick r:id="rId5">
                  <a:extLst>
                    <a:ext uri="{A12FA001-AC4F-418D-AE19-62706E023703}">
                      <ahyp:hlinkClr xmlns:ahyp="http://schemas.microsoft.com/office/drawing/2018/hyperlinkcolor" val="tx"/>
                    </a:ext>
                  </a:extLst>
                </a:hlinkClick>
              </a:rPr>
              <a:t>Fashion - MNIST</a:t>
            </a:r>
            <a:endParaRPr lang="en-GB" sz="1600" dirty="0">
              <a:solidFill>
                <a:srgbClr val="797979"/>
              </a:solidFill>
              <a:latin typeface="Lato light"/>
            </a:endParaRPr>
          </a:p>
        </p:txBody>
      </p:sp>
      <p:grpSp>
        <p:nvGrpSpPr>
          <p:cNvPr id="66" name="Group 65">
            <a:extLst>
              <a:ext uri="{FF2B5EF4-FFF2-40B4-BE49-F238E27FC236}">
                <a16:creationId xmlns:a16="http://schemas.microsoft.com/office/drawing/2014/main" id="{4D0A5275-2BAE-E05D-A6CC-998A707CE97B}"/>
              </a:ext>
            </a:extLst>
          </p:cNvPr>
          <p:cNvGrpSpPr/>
          <p:nvPr/>
        </p:nvGrpSpPr>
        <p:grpSpPr>
          <a:xfrm>
            <a:off x="3560842" y="1714117"/>
            <a:ext cx="1524427" cy="700095"/>
            <a:chOff x="3560842" y="1714117"/>
            <a:chExt cx="1524427" cy="700095"/>
          </a:xfrm>
        </p:grpSpPr>
        <p:sp>
          <p:nvSpPr>
            <p:cNvPr id="26" name="Left Brace 25">
              <a:extLst>
                <a:ext uri="{FF2B5EF4-FFF2-40B4-BE49-F238E27FC236}">
                  <a16:creationId xmlns:a16="http://schemas.microsoft.com/office/drawing/2014/main" id="{F17D5EFD-BAB8-36A5-7180-20D6F9845262}"/>
                </a:ext>
              </a:extLst>
            </p:cNvPr>
            <p:cNvSpPr/>
            <p:nvPr/>
          </p:nvSpPr>
          <p:spPr>
            <a:xfrm rot="5400000">
              <a:off x="4142329" y="1471272"/>
              <a:ext cx="361453" cy="152442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9F77BB7D-C01C-9C6D-209B-3EEDD7222900}"/>
                </a:ext>
              </a:extLst>
            </p:cNvPr>
            <p:cNvSpPr txBox="1"/>
            <p:nvPr/>
          </p:nvSpPr>
          <p:spPr>
            <a:xfrm>
              <a:off x="3846286" y="1714117"/>
              <a:ext cx="1002231" cy="335318"/>
            </a:xfrm>
            <a:prstGeom prst="rect">
              <a:avLst/>
            </a:prstGeom>
            <a:noFill/>
          </p:spPr>
          <p:txBody>
            <a:bodyPr wrap="square">
              <a:spAutoFit/>
            </a:bodyPr>
            <a:lstStyle/>
            <a:p>
              <a:r>
                <a:rPr lang="en-GB" sz="1600">
                  <a:solidFill>
                    <a:srgbClr val="797979"/>
                  </a:solidFill>
                  <a:latin typeface="Lato light"/>
                </a:rPr>
                <a:t>28 pixels</a:t>
              </a:r>
              <a:endParaRPr lang="en-GB" sz="1600" dirty="0">
                <a:solidFill>
                  <a:srgbClr val="797979"/>
                </a:solidFill>
                <a:latin typeface="Lato light"/>
              </a:endParaRPr>
            </a:p>
          </p:txBody>
        </p:sp>
      </p:grpSp>
      <p:graphicFrame>
        <p:nvGraphicFramePr>
          <p:cNvPr id="30" name="Table 30">
            <a:extLst>
              <a:ext uri="{FF2B5EF4-FFF2-40B4-BE49-F238E27FC236}">
                <a16:creationId xmlns:a16="http://schemas.microsoft.com/office/drawing/2014/main" id="{B7A57CF1-2844-5D26-5BE4-897D52FD25E6}"/>
              </a:ext>
            </a:extLst>
          </p:cNvPr>
          <p:cNvGraphicFramePr>
            <a:graphicFrameLocks noGrp="1"/>
          </p:cNvGraphicFramePr>
          <p:nvPr>
            <p:extLst>
              <p:ext uri="{D42A27DB-BD31-4B8C-83A1-F6EECF244321}">
                <p14:modId xmlns:p14="http://schemas.microsoft.com/office/powerpoint/2010/main" val="3804274866"/>
              </p:ext>
            </p:extLst>
          </p:nvPr>
        </p:nvGraphicFramePr>
        <p:xfrm>
          <a:off x="6114001" y="2439852"/>
          <a:ext cx="1420104" cy="1517768"/>
        </p:xfrm>
        <a:graphic>
          <a:graphicData uri="http://schemas.openxmlformats.org/drawingml/2006/table">
            <a:tbl>
              <a:tblPr firstRow="1" bandRow="1">
                <a:tableStyleId>{5940675A-B579-460E-94D1-54222C63F5DA}</a:tableStyleId>
              </a:tblPr>
              <a:tblGrid>
                <a:gridCol w="50718">
                  <a:extLst>
                    <a:ext uri="{9D8B030D-6E8A-4147-A177-3AD203B41FA5}">
                      <a16:colId xmlns:a16="http://schemas.microsoft.com/office/drawing/2014/main" val="752764029"/>
                    </a:ext>
                  </a:extLst>
                </a:gridCol>
                <a:gridCol w="50718">
                  <a:extLst>
                    <a:ext uri="{9D8B030D-6E8A-4147-A177-3AD203B41FA5}">
                      <a16:colId xmlns:a16="http://schemas.microsoft.com/office/drawing/2014/main" val="1070101488"/>
                    </a:ext>
                  </a:extLst>
                </a:gridCol>
                <a:gridCol w="50718">
                  <a:extLst>
                    <a:ext uri="{9D8B030D-6E8A-4147-A177-3AD203B41FA5}">
                      <a16:colId xmlns:a16="http://schemas.microsoft.com/office/drawing/2014/main" val="4131641449"/>
                    </a:ext>
                  </a:extLst>
                </a:gridCol>
                <a:gridCol w="50718">
                  <a:extLst>
                    <a:ext uri="{9D8B030D-6E8A-4147-A177-3AD203B41FA5}">
                      <a16:colId xmlns:a16="http://schemas.microsoft.com/office/drawing/2014/main" val="3892749420"/>
                    </a:ext>
                  </a:extLst>
                </a:gridCol>
                <a:gridCol w="50718">
                  <a:extLst>
                    <a:ext uri="{9D8B030D-6E8A-4147-A177-3AD203B41FA5}">
                      <a16:colId xmlns:a16="http://schemas.microsoft.com/office/drawing/2014/main" val="3155659703"/>
                    </a:ext>
                  </a:extLst>
                </a:gridCol>
                <a:gridCol w="50718">
                  <a:extLst>
                    <a:ext uri="{9D8B030D-6E8A-4147-A177-3AD203B41FA5}">
                      <a16:colId xmlns:a16="http://schemas.microsoft.com/office/drawing/2014/main" val="1316656076"/>
                    </a:ext>
                  </a:extLst>
                </a:gridCol>
                <a:gridCol w="50718">
                  <a:extLst>
                    <a:ext uri="{9D8B030D-6E8A-4147-A177-3AD203B41FA5}">
                      <a16:colId xmlns:a16="http://schemas.microsoft.com/office/drawing/2014/main" val="225234862"/>
                    </a:ext>
                  </a:extLst>
                </a:gridCol>
                <a:gridCol w="50718">
                  <a:extLst>
                    <a:ext uri="{9D8B030D-6E8A-4147-A177-3AD203B41FA5}">
                      <a16:colId xmlns:a16="http://schemas.microsoft.com/office/drawing/2014/main" val="1693412315"/>
                    </a:ext>
                  </a:extLst>
                </a:gridCol>
                <a:gridCol w="50718">
                  <a:extLst>
                    <a:ext uri="{9D8B030D-6E8A-4147-A177-3AD203B41FA5}">
                      <a16:colId xmlns:a16="http://schemas.microsoft.com/office/drawing/2014/main" val="3063715530"/>
                    </a:ext>
                  </a:extLst>
                </a:gridCol>
                <a:gridCol w="50718">
                  <a:extLst>
                    <a:ext uri="{9D8B030D-6E8A-4147-A177-3AD203B41FA5}">
                      <a16:colId xmlns:a16="http://schemas.microsoft.com/office/drawing/2014/main" val="1524585304"/>
                    </a:ext>
                  </a:extLst>
                </a:gridCol>
                <a:gridCol w="50718">
                  <a:extLst>
                    <a:ext uri="{9D8B030D-6E8A-4147-A177-3AD203B41FA5}">
                      <a16:colId xmlns:a16="http://schemas.microsoft.com/office/drawing/2014/main" val="1992974765"/>
                    </a:ext>
                  </a:extLst>
                </a:gridCol>
                <a:gridCol w="50718">
                  <a:extLst>
                    <a:ext uri="{9D8B030D-6E8A-4147-A177-3AD203B41FA5}">
                      <a16:colId xmlns:a16="http://schemas.microsoft.com/office/drawing/2014/main" val="4214139477"/>
                    </a:ext>
                  </a:extLst>
                </a:gridCol>
                <a:gridCol w="50718">
                  <a:extLst>
                    <a:ext uri="{9D8B030D-6E8A-4147-A177-3AD203B41FA5}">
                      <a16:colId xmlns:a16="http://schemas.microsoft.com/office/drawing/2014/main" val="1647974601"/>
                    </a:ext>
                  </a:extLst>
                </a:gridCol>
                <a:gridCol w="50718">
                  <a:extLst>
                    <a:ext uri="{9D8B030D-6E8A-4147-A177-3AD203B41FA5}">
                      <a16:colId xmlns:a16="http://schemas.microsoft.com/office/drawing/2014/main" val="3013842274"/>
                    </a:ext>
                  </a:extLst>
                </a:gridCol>
                <a:gridCol w="50718">
                  <a:extLst>
                    <a:ext uri="{9D8B030D-6E8A-4147-A177-3AD203B41FA5}">
                      <a16:colId xmlns:a16="http://schemas.microsoft.com/office/drawing/2014/main" val="1027942148"/>
                    </a:ext>
                  </a:extLst>
                </a:gridCol>
                <a:gridCol w="50718">
                  <a:extLst>
                    <a:ext uri="{9D8B030D-6E8A-4147-A177-3AD203B41FA5}">
                      <a16:colId xmlns:a16="http://schemas.microsoft.com/office/drawing/2014/main" val="1071540021"/>
                    </a:ext>
                  </a:extLst>
                </a:gridCol>
                <a:gridCol w="50718">
                  <a:extLst>
                    <a:ext uri="{9D8B030D-6E8A-4147-A177-3AD203B41FA5}">
                      <a16:colId xmlns:a16="http://schemas.microsoft.com/office/drawing/2014/main" val="3082239921"/>
                    </a:ext>
                  </a:extLst>
                </a:gridCol>
                <a:gridCol w="50718">
                  <a:extLst>
                    <a:ext uri="{9D8B030D-6E8A-4147-A177-3AD203B41FA5}">
                      <a16:colId xmlns:a16="http://schemas.microsoft.com/office/drawing/2014/main" val="2597788459"/>
                    </a:ext>
                  </a:extLst>
                </a:gridCol>
                <a:gridCol w="50718">
                  <a:extLst>
                    <a:ext uri="{9D8B030D-6E8A-4147-A177-3AD203B41FA5}">
                      <a16:colId xmlns:a16="http://schemas.microsoft.com/office/drawing/2014/main" val="1279110486"/>
                    </a:ext>
                  </a:extLst>
                </a:gridCol>
                <a:gridCol w="50718">
                  <a:extLst>
                    <a:ext uri="{9D8B030D-6E8A-4147-A177-3AD203B41FA5}">
                      <a16:colId xmlns:a16="http://schemas.microsoft.com/office/drawing/2014/main" val="3174838202"/>
                    </a:ext>
                  </a:extLst>
                </a:gridCol>
                <a:gridCol w="50718">
                  <a:extLst>
                    <a:ext uri="{9D8B030D-6E8A-4147-A177-3AD203B41FA5}">
                      <a16:colId xmlns:a16="http://schemas.microsoft.com/office/drawing/2014/main" val="2223970961"/>
                    </a:ext>
                  </a:extLst>
                </a:gridCol>
                <a:gridCol w="50718">
                  <a:extLst>
                    <a:ext uri="{9D8B030D-6E8A-4147-A177-3AD203B41FA5}">
                      <a16:colId xmlns:a16="http://schemas.microsoft.com/office/drawing/2014/main" val="3894997839"/>
                    </a:ext>
                  </a:extLst>
                </a:gridCol>
                <a:gridCol w="50718">
                  <a:extLst>
                    <a:ext uri="{9D8B030D-6E8A-4147-A177-3AD203B41FA5}">
                      <a16:colId xmlns:a16="http://schemas.microsoft.com/office/drawing/2014/main" val="2793687876"/>
                    </a:ext>
                  </a:extLst>
                </a:gridCol>
                <a:gridCol w="50718">
                  <a:extLst>
                    <a:ext uri="{9D8B030D-6E8A-4147-A177-3AD203B41FA5}">
                      <a16:colId xmlns:a16="http://schemas.microsoft.com/office/drawing/2014/main" val="4095269578"/>
                    </a:ext>
                  </a:extLst>
                </a:gridCol>
                <a:gridCol w="50718">
                  <a:extLst>
                    <a:ext uri="{9D8B030D-6E8A-4147-A177-3AD203B41FA5}">
                      <a16:colId xmlns:a16="http://schemas.microsoft.com/office/drawing/2014/main" val="1182454742"/>
                    </a:ext>
                  </a:extLst>
                </a:gridCol>
                <a:gridCol w="50718">
                  <a:extLst>
                    <a:ext uri="{9D8B030D-6E8A-4147-A177-3AD203B41FA5}">
                      <a16:colId xmlns:a16="http://schemas.microsoft.com/office/drawing/2014/main" val="3345345944"/>
                    </a:ext>
                  </a:extLst>
                </a:gridCol>
                <a:gridCol w="50718">
                  <a:extLst>
                    <a:ext uri="{9D8B030D-6E8A-4147-A177-3AD203B41FA5}">
                      <a16:colId xmlns:a16="http://schemas.microsoft.com/office/drawing/2014/main" val="2118532955"/>
                    </a:ext>
                  </a:extLst>
                </a:gridCol>
                <a:gridCol w="50718">
                  <a:extLst>
                    <a:ext uri="{9D8B030D-6E8A-4147-A177-3AD203B41FA5}">
                      <a16:colId xmlns:a16="http://schemas.microsoft.com/office/drawing/2014/main" val="2105011231"/>
                    </a:ext>
                  </a:extLst>
                </a:gridCol>
              </a:tblGrid>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3584455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71309635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6205421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00712129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210696352"/>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96023368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64848643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63017197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04414145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765138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809441567"/>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50732271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51176697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622297997"/>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393249261"/>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6077589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723684676"/>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252729306"/>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418863642"/>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9440617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143967001"/>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16961395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74030761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647754905"/>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319412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80723585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7455083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211430410"/>
                  </a:ext>
                </a:extLst>
              </a:tr>
            </a:tbl>
          </a:graphicData>
        </a:graphic>
      </p:graphicFrame>
      <p:sp>
        <p:nvSpPr>
          <p:cNvPr id="31" name="Double Brace 30">
            <a:extLst>
              <a:ext uri="{FF2B5EF4-FFF2-40B4-BE49-F238E27FC236}">
                <a16:creationId xmlns:a16="http://schemas.microsoft.com/office/drawing/2014/main" id="{E492B76E-9664-41B2-C45C-C86FC43A0E60}"/>
              </a:ext>
            </a:extLst>
          </p:cNvPr>
          <p:cNvSpPr/>
          <p:nvPr/>
        </p:nvSpPr>
        <p:spPr>
          <a:xfrm>
            <a:off x="6297971" y="1586388"/>
            <a:ext cx="1052164" cy="515904"/>
          </a:xfrm>
          <a:prstGeom prst="bracePair">
            <a:avLst/>
          </a:prstGeom>
        </p:spPr>
        <p:style>
          <a:lnRef idx="1">
            <a:schemeClr val="dk1"/>
          </a:lnRef>
          <a:fillRef idx="0">
            <a:schemeClr val="dk1"/>
          </a:fillRef>
          <a:effectRef idx="0">
            <a:schemeClr val="dk1"/>
          </a:effectRef>
          <a:fontRef idx="minor">
            <a:schemeClr val="tx1"/>
          </a:fontRef>
        </p:style>
        <p:txBody>
          <a:bodyPr rtlCol="0" anchor="ctr" anchorCtr="1"/>
          <a:lstStyle/>
          <a:p>
            <a:r>
              <a:rPr lang="en-US" sz="1600">
                <a:solidFill>
                  <a:srgbClr val="797979"/>
                </a:solidFill>
                <a:latin typeface="Lato light"/>
              </a:rPr>
              <a:t>Độ xám</a:t>
            </a:r>
          </a:p>
          <a:p>
            <a:r>
              <a:rPr lang="en-US" sz="1600">
                <a:solidFill>
                  <a:srgbClr val="797979"/>
                </a:solidFill>
                <a:latin typeface="Lato light"/>
              </a:rPr>
              <a:t>[0;255]</a:t>
            </a:r>
          </a:p>
        </p:txBody>
      </p:sp>
      <p:cxnSp>
        <p:nvCxnSpPr>
          <p:cNvPr id="33" name="Straight Connector 32">
            <a:extLst>
              <a:ext uri="{FF2B5EF4-FFF2-40B4-BE49-F238E27FC236}">
                <a16:creationId xmlns:a16="http://schemas.microsoft.com/office/drawing/2014/main" id="{5A22F12D-738A-A235-0971-31B4100C4FAD}"/>
              </a:ext>
            </a:extLst>
          </p:cNvPr>
          <p:cNvCxnSpPr>
            <a:stCxn id="31" idx="2"/>
          </p:cNvCxnSpPr>
          <p:nvPr/>
        </p:nvCxnSpPr>
        <p:spPr>
          <a:xfrm flipH="1">
            <a:off x="6587002" y="2102292"/>
            <a:ext cx="237051" cy="34417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6">
            <a:extLst>
              <a:ext uri="{FF2B5EF4-FFF2-40B4-BE49-F238E27FC236}">
                <a16:creationId xmlns:a16="http://schemas.microsoft.com/office/drawing/2014/main" id="{9BECD9AC-6475-09E2-4B69-14E4BB3BF10C}"/>
              </a:ext>
            </a:extLst>
          </p:cNvPr>
          <p:cNvGraphicFramePr>
            <a:graphicFrameLocks noGrp="1"/>
          </p:cNvGraphicFramePr>
          <p:nvPr>
            <p:extLst>
              <p:ext uri="{D42A27DB-BD31-4B8C-83A1-F6EECF244321}">
                <p14:modId xmlns:p14="http://schemas.microsoft.com/office/powerpoint/2010/main" val="11782561"/>
              </p:ext>
            </p:extLst>
          </p:nvPr>
        </p:nvGraphicFramePr>
        <p:xfrm>
          <a:off x="5781079" y="3781313"/>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graphicFrame>
        <p:nvGraphicFramePr>
          <p:cNvPr id="37" name="Table 36">
            <a:extLst>
              <a:ext uri="{FF2B5EF4-FFF2-40B4-BE49-F238E27FC236}">
                <a16:creationId xmlns:a16="http://schemas.microsoft.com/office/drawing/2014/main" id="{804CBC65-3159-E60D-A33F-89D59208C8DA}"/>
              </a:ext>
            </a:extLst>
          </p:cNvPr>
          <p:cNvGraphicFramePr>
            <a:graphicFrameLocks noGrp="1"/>
          </p:cNvGraphicFramePr>
          <p:nvPr>
            <p:extLst>
              <p:ext uri="{D42A27DB-BD31-4B8C-83A1-F6EECF244321}">
                <p14:modId xmlns:p14="http://schemas.microsoft.com/office/powerpoint/2010/main" val="2465848430"/>
              </p:ext>
            </p:extLst>
          </p:nvPr>
        </p:nvGraphicFramePr>
        <p:xfrm>
          <a:off x="5781079" y="3792017"/>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graphicFrame>
        <p:nvGraphicFramePr>
          <p:cNvPr id="38" name="Table 37">
            <a:extLst>
              <a:ext uri="{FF2B5EF4-FFF2-40B4-BE49-F238E27FC236}">
                <a16:creationId xmlns:a16="http://schemas.microsoft.com/office/drawing/2014/main" id="{B3FA22C7-E07F-8375-EF46-693FFD49D4A8}"/>
              </a:ext>
            </a:extLst>
          </p:cNvPr>
          <p:cNvGraphicFramePr>
            <a:graphicFrameLocks noGrp="1"/>
          </p:cNvGraphicFramePr>
          <p:nvPr>
            <p:extLst>
              <p:ext uri="{D42A27DB-BD31-4B8C-83A1-F6EECF244321}">
                <p14:modId xmlns:p14="http://schemas.microsoft.com/office/powerpoint/2010/main" val="3004668146"/>
              </p:ext>
            </p:extLst>
          </p:nvPr>
        </p:nvGraphicFramePr>
        <p:xfrm>
          <a:off x="5781079" y="3793360"/>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sp>
        <p:nvSpPr>
          <p:cNvPr id="39" name="TextBox 38">
            <a:extLst>
              <a:ext uri="{FF2B5EF4-FFF2-40B4-BE49-F238E27FC236}">
                <a16:creationId xmlns:a16="http://schemas.microsoft.com/office/drawing/2014/main" id="{FA7E72F3-08E9-778B-0A32-F186DB1821F2}"/>
              </a:ext>
            </a:extLst>
          </p:cNvPr>
          <p:cNvSpPr txBox="1"/>
          <p:nvPr/>
        </p:nvSpPr>
        <p:spPr>
          <a:xfrm>
            <a:off x="7263240" y="4843271"/>
            <a:ext cx="372974"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grpSp>
        <p:nvGrpSpPr>
          <p:cNvPr id="72" name="Group 71">
            <a:extLst>
              <a:ext uri="{FF2B5EF4-FFF2-40B4-BE49-F238E27FC236}">
                <a16:creationId xmlns:a16="http://schemas.microsoft.com/office/drawing/2014/main" id="{8D17F0C6-E0AA-F5E1-86FD-EB73F3B65D7A}"/>
              </a:ext>
            </a:extLst>
          </p:cNvPr>
          <p:cNvGrpSpPr/>
          <p:nvPr/>
        </p:nvGrpSpPr>
        <p:grpSpPr>
          <a:xfrm>
            <a:off x="2907303" y="5200293"/>
            <a:ext cx="6925916" cy="696399"/>
            <a:chOff x="2907303" y="5200293"/>
            <a:chExt cx="6925916" cy="696399"/>
          </a:xfrm>
        </p:grpSpPr>
        <p:sp>
          <p:nvSpPr>
            <p:cNvPr id="40" name="Left Brace 39">
              <a:extLst>
                <a:ext uri="{FF2B5EF4-FFF2-40B4-BE49-F238E27FC236}">
                  <a16:creationId xmlns:a16="http://schemas.microsoft.com/office/drawing/2014/main" id="{902206BE-B564-1B85-A7C1-9E78B70B05F4}"/>
                </a:ext>
              </a:extLst>
            </p:cNvPr>
            <p:cNvSpPr/>
            <p:nvPr/>
          </p:nvSpPr>
          <p:spPr>
            <a:xfrm rot="16200000">
              <a:off x="6189534" y="1918062"/>
              <a:ext cx="361453" cy="69259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FAA7C12C-9E6B-F73C-F053-20794655DD94}"/>
                </a:ext>
              </a:extLst>
            </p:cNvPr>
            <p:cNvSpPr txBox="1"/>
            <p:nvPr/>
          </p:nvSpPr>
          <p:spPr>
            <a:xfrm>
              <a:off x="5946535" y="5558138"/>
              <a:ext cx="1142891" cy="338554"/>
            </a:xfrm>
            <a:prstGeom prst="rect">
              <a:avLst/>
            </a:prstGeom>
            <a:noFill/>
          </p:spPr>
          <p:txBody>
            <a:bodyPr wrap="square">
              <a:spAutoFit/>
            </a:bodyPr>
            <a:lstStyle/>
            <a:p>
              <a:r>
                <a:rPr lang="en-GB" sz="1600">
                  <a:solidFill>
                    <a:srgbClr val="797979"/>
                  </a:solidFill>
                  <a:latin typeface="Lato light"/>
                </a:rPr>
                <a:t>784 pixels</a:t>
              </a:r>
              <a:endParaRPr lang="en-GB" sz="1600" dirty="0">
                <a:solidFill>
                  <a:srgbClr val="797979"/>
                </a:solidFill>
                <a:latin typeface="Lato light"/>
              </a:endParaRPr>
            </a:p>
          </p:txBody>
        </p:sp>
      </p:grpSp>
      <p:graphicFrame>
        <p:nvGraphicFramePr>
          <p:cNvPr id="42" name="Table 42">
            <a:extLst>
              <a:ext uri="{FF2B5EF4-FFF2-40B4-BE49-F238E27FC236}">
                <a16:creationId xmlns:a16="http://schemas.microsoft.com/office/drawing/2014/main" id="{E94DE202-AF92-EB3C-8E64-54DAE4E5269C}"/>
              </a:ext>
            </a:extLst>
          </p:cNvPr>
          <p:cNvGraphicFramePr>
            <a:graphicFrameLocks noGrp="1"/>
          </p:cNvGraphicFramePr>
          <p:nvPr>
            <p:extLst>
              <p:ext uri="{D42A27DB-BD31-4B8C-83A1-F6EECF244321}">
                <p14:modId xmlns:p14="http://schemas.microsoft.com/office/powerpoint/2010/main" val="2832777581"/>
              </p:ext>
            </p:extLst>
          </p:nvPr>
        </p:nvGraphicFramePr>
        <p:xfrm>
          <a:off x="2567666" y="5011490"/>
          <a:ext cx="71120" cy="99060"/>
        </p:xfrm>
        <a:graphic>
          <a:graphicData uri="http://schemas.openxmlformats.org/drawingml/2006/table">
            <a:tbl>
              <a:tblPr firstRow="1" bandRow="1">
                <a:tableStyleId>{5940675A-B579-460E-94D1-54222C63F5DA}</a:tableStyleId>
              </a:tblPr>
              <a:tblGrid>
                <a:gridCol w="71120">
                  <a:extLst>
                    <a:ext uri="{9D8B030D-6E8A-4147-A177-3AD203B41FA5}">
                      <a16:colId xmlns:a16="http://schemas.microsoft.com/office/drawing/2014/main" val="3734733780"/>
                    </a:ext>
                  </a:extLst>
                </a:gridCol>
              </a:tblGrid>
              <a:tr h="91440">
                <a:tc>
                  <a:txBody>
                    <a:bodyPr/>
                    <a:lstStyle/>
                    <a:p>
                      <a:endParaRPr lang="en-US" sz="500"/>
                    </a:p>
                  </a:txBody>
                  <a:tcPr marL="22860" marR="22860" marT="11430" marB="11430"/>
                </a:tc>
                <a:extLst>
                  <a:ext uri="{0D108BD9-81ED-4DB2-BD59-A6C34878D82A}">
                    <a16:rowId xmlns:a16="http://schemas.microsoft.com/office/drawing/2014/main" val="1979178622"/>
                  </a:ext>
                </a:extLst>
              </a:tr>
            </a:tbl>
          </a:graphicData>
        </a:graphic>
      </p:graphicFrame>
      <p:sp>
        <p:nvSpPr>
          <p:cNvPr id="43" name="TextBox 42">
            <a:extLst>
              <a:ext uri="{FF2B5EF4-FFF2-40B4-BE49-F238E27FC236}">
                <a16:creationId xmlns:a16="http://schemas.microsoft.com/office/drawing/2014/main" id="{B054E244-B2BF-A124-8B0F-40206CC26EF2}"/>
              </a:ext>
            </a:extLst>
          </p:cNvPr>
          <p:cNvSpPr txBox="1"/>
          <p:nvPr/>
        </p:nvSpPr>
        <p:spPr>
          <a:xfrm>
            <a:off x="2081870" y="5502539"/>
            <a:ext cx="706133" cy="338554"/>
          </a:xfrm>
          <a:prstGeom prst="rect">
            <a:avLst/>
          </a:prstGeom>
          <a:noFill/>
        </p:spPr>
        <p:txBody>
          <a:bodyPr wrap="square">
            <a:spAutoFit/>
          </a:bodyPr>
          <a:lstStyle/>
          <a:p>
            <a:r>
              <a:rPr lang="en-GB" sz="1600">
                <a:solidFill>
                  <a:srgbClr val="797979"/>
                </a:solidFill>
                <a:latin typeface="Lato light"/>
              </a:rPr>
              <a:t>Nhãn</a:t>
            </a:r>
            <a:endParaRPr lang="en-GB" sz="1600" dirty="0">
              <a:solidFill>
                <a:srgbClr val="797979"/>
              </a:solidFill>
              <a:latin typeface="Lato light"/>
            </a:endParaRPr>
          </a:p>
        </p:txBody>
      </p:sp>
      <p:cxnSp>
        <p:nvCxnSpPr>
          <p:cNvPr id="44" name="Straight Connector 43">
            <a:extLst>
              <a:ext uri="{FF2B5EF4-FFF2-40B4-BE49-F238E27FC236}">
                <a16:creationId xmlns:a16="http://schemas.microsoft.com/office/drawing/2014/main" id="{AD9194A4-DE79-3857-CE33-BB7C54D41F02}"/>
              </a:ext>
            </a:extLst>
          </p:cNvPr>
          <p:cNvCxnSpPr>
            <a:cxnSpLocks/>
            <a:stCxn id="43" idx="0"/>
            <a:endCxn id="42" idx="2"/>
          </p:cNvCxnSpPr>
          <p:nvPr/>
        </p:nvCxnSpPr>
        <p:spPr>
          <a:xfrm flipV="1">
            <a:off x="2434937" y="5110550"/>
            <a:ext cx="168289" cy="39198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8" name="Table 48">
            <a:extLst>
              <a:ext uri="{FF2B5EF4-FFF2-40B4-BE49-F238E27FC236}">
                <a16:creationId xmlns:a16="http://schemas.microsoft.com/office/drawing/2014/main" id="{B7C540C3-4A2D-F2E0-BB2A-CE3343EA0911}"/>
              </a:ext>
            </a:extLst>
          </p:cNvPr>
          <p:cNvGraphicFramePr>
            <a:graphicFrameLocks noGrp="1"/>
          </p:cNvGraphicFramePr>
          <p:nvPr>
            <p:extLst>
              <p:ext uri="{D42A27DB-BD31-4B8C-83A1-F6EECF244321}">
                <p14:modId xmlns:p14="http://schemas.microsoft.com/office/powerpoint/2010/main" val="1829189840"/>
              </p:ext>
            </p:extLst>
          </p:nvPr>
        </p:nvGraphicFramePr>
        <p:xfrm>
          <a:off x="345434" y="2049435"/>
          <a:ext cx="1828800" cy="301752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813966964"/>
                    </a:ext>
                  </a:extLst>
                </a:gridCol>
                <a:gridCol w="914400">
                  <a:extLst>
                    <a:ext uri="{9D8B030D-6E8A-4147-A177-3AD203B41FA5}">
                      <a16:colId xmlns:a16="http://schemas.microsoft.com/office/drawing/2014/main" val="2963783819"/>
                    </a:ext>
                  </a:extLst>
                </a:gridCol>
              </a:tblGrid>
              <a:tr h="182880">
                <a:tc>
                  <a:txBody>
                    <a:bodyPr/>
                    <a:lstStyle/>
                    <a:p>
                      <a:pPr marL="0" algn="ctr" defTabSz="914400" rtl="0" eaLnBrk="1" latinLnBrk="0" hangingPunct="1"/>
                      <a:r>
                        <a:rPr lang="en-US" sz="1200" kern="1200">
                          <a:solidFill>
                            <a:srgbClr val="797979"/>
                          </a:solidFill>
                          <a:latin typeface="Lato light"/>
                          <a:ea typeface="+mn-ea"/>
                          <a:cs typeface="+mn-cs"/>
                        </a:rPr>
                        <a:t>Nhãn</a:t>
                      </a:r>
                    </a:p>
                  </a:txBody>
                  <a:tcPr/>
                </a:tc>
                <a:tc>
                  <a:txBody>
                    <a:bodyPr/>
                    <a:lstStyle/>
                    <a:p>
                      <a:pPr marL="0" algn="l" defTabSz="914400" rtl="0" eaLnBrk="1" latinLnBrk="0" hangingPunct="1"/>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409363027"/>
                  </a:ext>
                </a:extLst>
              </a:tr>
              <a:tr h="182880">
                <a:tc>
                  <a:txBody>
                    <a:bodyPr/>
                    <a:lstStyle/>
                    <a:p>
                      <a:pPr marL="0" algn="ctr" defTabSz="914400" rtl="0" eaLnBrk="1" latinLnBrk="0" hangingPunct="1"/>
                      <a:r>
                        <a:rPr lang="en-US" sz="1200" kern="1200">
                          <a:solidFill>
                            <a:srgbClr val="797979"/>
                          </a:solidFill>
                          <a:latin typeface="Lato light"/>
                          <a:ea typeface="+mn-ea"/>
                          <a:cs typeface="+mn-cs"/>
                        </a:rPr>
                        <a:t>0</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T-shirt/top</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323900563"/>
                  </a:ext>
                </a:extLst>
              </a:tr>
              <a:tr h="182880">
                <a:tc>
                  <a:txBody>
                    <a:bodyPr/>
                    <a:lstStyle/>
                    <a:p>
                      <a:pPr marL="0" algn="ctr" defTabSz="914400" rtl="0" eaLnBrk="1" latinLnBrk="0" hangingPunct="1"/>
                      <a:r>
                        <a:rPr lang="en-US" sz="1200" kern="1200">
                          <a:solidFill>
                            <a:srgbClr val="797979"/>
                          </a:solidFill>
                          <a:latin typeface="Lato light"/>
                          <a:ea typeface="+mn-ea"/>
                          <a:cs typeface="+mn-cs"/>
                        </a:rPr>
                        <a:t>1</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Trouser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2193484343"/>
                  </a:ext>
                </a:extLst>
              </a:tr>
              <a:tr h="182880">
                <a:tc>
                  <a:txBody>
                    <a:bodyPr/>
                    <a:lstStyle/>
                    <a:p>
                      <a:pPr marL="0" algn="ctr" defTabSz="914400" rtl="0" eaLnBrk="1" latinLnBrk="0" hangingPunct="1"/>
                      <a:r>
                        <a:rPr lang="en-US" sz="1200" kern="1200">
                          <a:solidFill>
                            <a:srgbClr val="797979"/>
                          </a:solidFill>
                          <a:latin typeface="Lato light"/>
                          <a:ea typeface="+mn-ea"/>
                          <a:cs typeface="+mn-cs"/>
                        </a:rPr>
                        <a:t>2</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Pullover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985510785"/>
                  </a:ext>
                </a:extLst>
              </a:tr>
              <a:tr h="182880">
                <a:tc>
                  <a:txBody>
                    <a:bodyPr/>
                    <a:lstStyle/>
                    <a:p>
                      <a:pPr marL="0" algn="ctr" defTabSz="914400" rtl="0" eaLnBrk="1" latinLnBrk="0" hangingPunct="1"/>
                      <a:r>
                        <a:rPr lang="en-US" sz="1200" kern="1200">
                          <a:solidFill>
                            <a:srgbClr val="797979"/>
                          </a:solidFill>
                          <a:latin typeface="Lato light"/>
                          <a:ea typeface="+mn-ea"/>
                          <a:cs typeface="+mn-cs"/>
                        </a:rPr>
                        <a:t>3</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Dress</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03032740"/>
                  </a:ext>
                </a:extLst>
              </a:tr>
              <a:tr h="182880">
                <a:tc>
                  <a:txBody>
                    <a:bodyPr/>
                    <a:lstStyle/>
                    <a:p>
                      <a:pPr marL="0" algn="ctr" defTabSz="914400" rtl="0" eaLnBrk="1" latinLnBrk="0" hangingPunct="1"/>
                      <a:r>
                        <a:rPr lang="en-US" sz="1200" kern="1200">
                          <a:solidFill>
                            <a:srgbClr val="797979"/>
                          </a:solidFill>
                          <a:latin typeface="Lato light"/>
                          <a:ea typeface="+mn-ea"/>
                          <a:cs typeface="+mn-cs"/>
                        </a:rPr>
                        <a:t>4</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Coat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2170291999"/>
                  </a:ext>
                </a:extLst>
              </a:tr>
              <a:tr h="182880">
                <a:tc>
                  <a:txBody>
                    <a:bodyPr/>
                    <a:lstStyle/>
                    <a:p>
                      <a:pPr marL="0" algn="ctr" defTabSz="914400" rtl="0" eaLnBrk="1" latinLnBrk="0" hangingPunct="1"/>
                      <a:r>
                        <a:rPr lang="en-US" sz="1200" kern="1200">
                          <a:solidFill>
                            <a:srgbClr val="797979"/>
                          </a:solidFill>
                          <a:latin typeface="Lato light"/>
                          <a:ea typeface="+mn-ea"/>
                          <a:cs typeface="+mn-cs"/>
                        </a:rPr>
                        <a:t>5</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Sandal</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146400977"/>
                  </a:ext>
                </a:extLst>
              </a:tr>
              <a:tr h="182880">
                <a:tc>
                  <a:txBody>
                    <a:bodyPr/>
                    <a:lstStyle/>
                    <a:p>
                      <a:pPr marL="0" algn="ctr" defTabSz="914400" rtl="0" eaLnBrk="1" latinLnBrk="0" hangingPunct="1"/>
                      <a:r>
                        <a:rPr lang="en-US" sz="1200" kern="1200">
                          <a:solidFill>
                            <a:srgbClr val="797979"/>
                          </a:solidFill>
                          <a:latin typeface="Lato light"/>
                          <a:ea typeface="+mn-ea"/>
                          <a:cs typeface="+mn-cs"/>
                        </a:rPr>
                        <a:t>6</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Shirt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355924048"/>
                  </a:ext>
                </a:extLst>
              </a:tr>
              <a:tr h="182880">
                <a:tc>
                  <a:txBody>
                    <a:bodyPr/>
                    <a:lstStyle/>
                    <a:p>
                      <a:pPr marL="0" algn="ctr" defTabSz="914400" rtl="0" eaLnBrk="1" latinLnBrk="0" hangingPunct="1"/>
                      <a:r>
                        <a:rPr lang="en-US" sz="1200" kern="1200">
                          <a:solidFill>
                            <a:srgbClr val="797979"/>
                          </a:solidFill>
                          <a:latin typeface="Lato light"/>
                          <a:ea typeface="+mn-ea"/>
                          <a:cs typeface="+mn-cs"/>
                        </a:rPr>
                        <a:t>7</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Sneaker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896100626"/>
                  </a:ext>
                </a:extLst>
              </a:tr>
              <a:tr h="182880">
                <a:tc>
                  <a:txBody>
                    <a:bodyPr/>
                    <a:lstStyle/>
                    <a:p>
                      <a:pPr marL="0" algn="ctr" defTabSz="914400" rtl="0" eaLnBrk="1" latinLnBrk="0" hangingPunct="1"/>
                      <a:r>
                        <a:rPr lang="en-US" sz="1200" kern="1200">
                          <a:solidFill>
                            <a:srgbClr val="797979"/>
                          </a:solidFill>
                          <a:latin typeface="Lato light"/>
                          <a:ea typeface="+mn-ea"/>
                          <a:cs typeface="+mn-cs"/>
                        </a:rPr>
                        <a:t>8</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Bag</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4013905908"/>
                  </a:ext>
                </a:extLst>
              </a:tr>
              <a:tr h="182880">
                <a:tc>
                  <a:txBody>
                    <a:bodyPr/>
                    <a:lstStyle/>
                    <a:p>
                      <a:pPr marL="0" algn="ctr" defTabSz="914400" rtl="0" eaLnBrk="1" latinLnBrk="0" hangingPunct="1"/>
                      <a:r>
                        <a:rPr lang="en-US" sz="1200" kern="1200">
                          <a:solidFill>
                            <a:srgbClr val="797979"/>
                          </a:solidFill>
                          <a:latin typeface="Lato light"/>
                          <a:ea typeface="+mn-ea"/>
                          <a:cs typeface="+mn-cs"/>
                        </a:rPr>
                        <a:t>9</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Ankle boot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434498454"/>
                  </a:ext>
                </a:extLst>
              </a:tr>
            </a:tbl>
          </a:graphicData>
        </a:graphic>
      </p:graphicFrame>
      <p:sp>
        <p:nvSpPr>
          <p:cNvPr id="50" name="TextBox 49">
            <a:extLst>
              <a:ext uri="{FF2B5EF4-FFF2-40B4-BE49-F238E27FC236}">
                <a16:creationId xmlns:a16="http://schemas.microsoft.com/office/drawing/2014/main" id="{DC482E7E-F83E-D86D-937A-182ECBDF40C2}"/>
              </a:ext>
            </a:extLst>
          </p:cNvPr>
          <p:cNvSpPr txBox="1"/>
          <p:nvPr/>
        </p:nvSpPr>
        <p:spPr>
          <a:xfrm>
            <a:off x="10137295" y="4703375"/>
            <a:ext cx="904867" cy="584775"/>
          </a:xfrm>
          <a:prstGeom prst="rect">
            <a:avLst/>
          </a:prstGeom>
          <a:noFill/>
        </p:spPr>
        <p:txBody>
          <a:bodyPr wrap="square">
            <a:spAutoFit/>
          </a:bodyPr>
          <a:lstStyle/>
          <a:p>
            <a:r>
              <a:rPr lang="en-GB" sz="1600">
                <a:solidFill>
                  <a:srgbClr val="797979"/>
                </a:solidFill>
                <a:latin typeface="Lato light"/>
              </a:rPr>
              <a:t>1 dòng dữ liệu</a:t>
            </a:r>
            <a:endParaRPr lang="en-GB" sz="1600" dirty="0">
              <a:solidFill>
                <a:srgbClr val="797979"/>
              </a:solidFill>
              <a:latin typeface="Lato light"/>
            </a:endParaRPr>
          </a:p>
        </p:txBody>
      </p:sp>
      <p:cxnSp>
        <p:nvCxnSpPr>
          <p:cNvPr id="51" name="Straight Connector 50">
            <a:extLst>
              <a:ext uri="{FF2B5EF4-FFF2-40B4-BE49-F238E27FC236}">
                <a16:creationId xmlns:a16="http://schemas.microsoft.com/office/drawing/2014/main" id="{8195569B-0EEB-BC42-F7E9-A00165154B65}"/>
              </a:ext>
            </a:extLst>
          </p:cNvPr>
          <p:cNvCxnSpPr>
            <a:cxnSpLocks/>
            <a:stCxn id="50" idx="1"/>
          </p:cNvCxnSpPr>
          <p:nvPr/>
        </p:nvCxnSpPr>
        <p:spPr>
          <a:xfrm flipH="1">
            <a:off x="9804760" y="4995763"/>
            <a:ext cx="332535" cy="90964"/>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90468B7A-E425-2D12-A6E1-150FA013AFAA}"/>
              </a:ext>
            </a:extLst>
          </p:cNvPr>
          <p:cNvSpPr txBox="1"/>
          <p:nvPr/>
        </p:nvSpPr>
        <p:spPr>
          <a:xfrm>
            <a:off x="8204586" y="2860182"/>
            <a:ext cx="1628632" cy="338554"/>
          </a:xfrm>
          <a:prstGeom prst="rect">
            <a:avLst/>
          </a:prstGeom>
          <a:noFill/>
        </p:spPr>
        <p:txBody>
          <a:bodyPr wrap="square">
            <a:spAutoFit/>
          </a:bodyPr>
          <a:lstStyle/>
          <a:p>
            <a:r>
              <a:rPr lang="en-US" sz="1600">
                <a:solidFill>
                  <a:srgbClr val="797979"/>
                </a:solidFill>
                <a:latin typeface="Lato light"/>
              </a:rPr>
              <a:t>Fashion-MNIST</a:t>
            </a:r>
            <a:endParaRPr lang="en-US" sz="1600"/>
          </a:p>
        </p:txBody>
      </p:sp>
      <p:sp>
        <p:nvSpPr>
          <p:cNvPr id="57" name="TextBox 56">
            <a:extLst>
              <a:ext uri="{FF2B5EF4-FFF2-40B4-BE49-F238E27FC236}">
                <a16:creationId xmlns:a16="http://schemas.microsoft.com/office/drawing/2014/main" id="{EB196913-96B1-A66D-0A3A-3F8EC81B1666}"/>
              </a:ext>
            </a:extLst>
          </p:cNvPr>
          <p:cNvSpPr txBox="1"/>
          <p:nvPr/>
        </p:nvSpPr>
        <p:spPr>
          <a:xfrm>
            <a:off x="9982087" y="2239871"/>
            <a:ext cx="1254734" cy="584775"/>
          </a:xfrm>
          <a:prstGeom prst="rect">
            <a:avLst/>
          </a:prstGeom>
          <a:noFill/>
        </p:spPr>
        <p:txBody>
          <a:bodyPr wrap="square">
            <a:spAutoFit/>
          </a:bodyPr>
          <a:lstStyle/>
          <a:p>
            <a:r>
              <a:rPr lang="en-GB" sz="1600">
                <a:solidFill>
                  <a:srgbClr val="797979"/>
                </a:solidFill>
                <a:latin typeface="Lato light"/>
              </a:rPr>
              <a:t>Train set: 6000 mẫu</a:t>
            </a:r>
            <a:endParaRPr lang="en-GB" sz="1600" dirty="0">
              <a:solidFill>
                <a:srgbClr val="797979"/>
              </a:solidFill>
              <a:latin typeface="Lato light"/>
            </a:endParaRPr>
          </a:p>
        </p:txBody>
      </p:sp>
      <p:sp>
        <p:nvSpPr>
          <p:cNvPr id="58" name="TextBox 57">
            <a:extLst>
              <a:ext uri="{FF2B5EF4-FFF2-40B4-BE49-F238E27FC236}">
                <a16:creationId xmlns:a16="http://schemas.microsoft.com/office/drawing/2014/main" id="{CA222E6E-ECBF-7784-EEFC-081595103865}"/>
              </a:ext>
            </a:extLst>
          </p:cNvPr>
          <p:cNvSpPr txBox="1"/>
          <p:nvPr/>
        </p:nvSpPr>
        <p:spPr>
          <a:xfrm>
            <a:off x="10040520" y="3198169"/>
            <a:ext cx="1196301" cy="584775"/>
          </a:xfrm>
          <a:prstGeom prst="rect">
            <a:avLst/>
          </a:prstGeom>
          <a:noFill/>
        </p:spPr>
        <p:txBody>
          <a:bodyPr wrap="square">
            <a:spAutoFit/>
          </a:bodyPr>
          <a:lstStyle/>
          <a:p>
            <a:r>
              <a:rPr lang="en-GB" sz="1600">
                <a:solidFill>
                  <a:srgbClr val="797979"/>
                </a:solidFill>
                <a:latin typeface="Lato light"/>
              </a:rPr>
              <a:t>Test set: 1000 mẫu</a:t>
            </a:r>
            <a:endParaRPr lang="en-GB" sz="1600" dirty="0">
              <a:solidFill>
                <a:srgbClr val="797979"/>
              </a:solidFill>
              <a:latin typeface="Lato light"/>
            </a:endParaRPr>
          </a:p>
        </p:txBody>
      </p:sp>
      <p:cxnSp>
        <p:nvCxnSpPr>
          <p:cNvPr id="59" name="Straight Connector 58">
            <a:extLst>
              <a:ext uri="{FF2B5EF4-FFF2-40B4-BE49-F238E27FC236}">
                <a16:creationId xmlns:a16="http://schemas.microsoft.com/office/drawing/2014/main" id="{98ACB19A-B748-5E4E-0001-CDF4E8D5F425}"/>
              </a:ext>
            </a:extLst>
          </p:cNvPr>
          <p:cNvCxnSpPr>
            <a:cxnSpLocks/>
            <a:stCxn id="57" idx="1"/>
            <a:endCxn id="56" idx="3"/>
          </p:cNvCxnSpPr>
          <p:nvPr/>
        </p:nvCxnSpPr>
        <p:spPr>
          <a:xfrm flipH="1">
            <a:off x="9833218" y="2532259"/>
            <a:ext cx="148869" cy="49720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51C2F82-DED3-8A98-E305-EEB83E996D90}"/>
              </a:ext>
            </a:extLst>
          </p:cNvPr>
          <p:cNvCxnSpPr>
            <a:cxnSpLocks/>
            <a:stCxn id="58" idx="1"/>
            <a:endCxn id="56" idx="3"/>
          </p:cNvCxnSpPr>
          <p:nvPr/>
        </p:nvCxnSpPr>
        <p:spPr>
          <a:xfrm flipH="1" flipV="1">
            <a:off x="9833218" y="3029459"/>
            <a:ext cx="207302" cy="461098"/>
          </a:xfrm>
          <a:prstGeom prst="line">
            <a:avLst/>
          </a:prstGeom>
        </p:spPr>
        <p:style>
          <a:lnRef idx="1">
            <a:schemeClr val="dk1"/>
          </a:lnRef>
          <a:fillRef idx="0">
            <a:schemeClr val="dk1"/>
          </a:fillRef>
          <a:effectRef idx="0">
            <a:schemeClr val="dk1"/>
          </a:effectRef>
          <a:fontRef idx="minor">
            <a:schemeClr val="tx1"/>
          </a:fontRef>
        </p:style>
      </p:cxnSp>
      <p:pic>
        <p:nvPicPr>
          <p:cNvPr id="65" name="Picture 64" descr="A collage of different types of clothing&#10;&#10;Description automatically generated with low confidence">
            <a:extLst>
              <a:ext uri="{FF2B5EF4-FFF2-40B4-BE49-F238E27FC236}">
                <a16:creationId xmlns:a16="http://schemas.microsoft.com/office/drawing/2014/main" id="{E96A3D06-F70A-692F-8BCE-947A87979591}"/>
              </a:ext>
            </a:extLst>
          </p:cNvPr>
          <p:cNvPicPr>
            <a:picLocks noChangeAspect="1"/>
          </p:cNvPicPr>
          <p:nvPr/>
        </p:nvPicPr>
        <p:blipFill rotWithShape="1">
          <a:blip r:embed="rId6"/>
          <a:srcRect r="81238" b="56057"/>
          <a:stretch/>
        </p:blipFill>
        <p:spPr>
          <a:xfrm>
            <a:off x="3560843" y="2405271"/>
            <a:ext cx="1619463" cy="1798286"/>
          </a:xfrm>
          <a:prstGeom prst="rect">
            <a:avLst/>
          </a:prstGeom>
        </p:spPr>
      </p:pic>
      <p:grpSp>
        <p:nvGrpSpPr>
          <p:cNvPr id="69" name="Group 68">
            <a:extLst>
              <a:ext uri="{FF2B5EF4-FFF2-40B4-BE49-F238E27FC236}">
                <a16:creationId xmlns:a16="http://schemas.microsoft.com/office/drawing/2014/main" id="{44FED594-8E30-39D2-D2FA-AC1B93F0157D}"/>
              </a:ext>
            </a:extLst>
          </p:cNvPr>
          <p:cNvGrpSpPr/>
          <p:nvPr/>
        </p:nvGrpSpPr>
        <p:grpSpPr>
          <a:xfrm>
            <a:off x="2788003" y="2453694"/>
            <a:ext cx="744841" cy="1429763"/>
            <a:chOff x="2826332" y="2439349"/>
            <a:chExt cx="744841" cy="1429763"/>
          </a:xfrm>
        </p:grpSpPr>
        <p:sp>
          <p:nvSpPr>
            <p:cNvPr id="67" name="Left Brace 66">
              <a:extLst>
                <a:ext uri="{FF2B5EF4-FFF2-40B4-BE49-F238E27FC236}">
                  <a16:creationId xmlns:a16="http://schemas.microsoft.com/office/drawing/2014/main" id="{289C1EA6-957C-7F19-C0DF-AD9ED4958CC3}"/>
                </a:ext>
              </a:extLst>
            </p:cNvPr>
            <p:cNvSpPr/>
            <p:nvPr/>
          </p:nvSpPr>
          <p:spPr>
            <a:xfrm>
              <a:off x="3209720" y="2439349"/>
              <a:ext cx="361453" cy="14297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0FE79202-88CA-D049-CA40-5A0B04EA0075}"/>
                </a:ext>
              </a:extLst>
            </p:cNvPr>
            <p:cNvSpPr txBox="1"/>
            <p:nvPr/>
          </p:nvSpPr>
          <p:spPr>
            <a:xfrm rot="16200000">
              <a:off x="2492875" y="2986570"/>
              <a:ext cx="1002231" cy="335318"/>
            </a:xfrm>
            <a:prstGeom prst="rect">
              <a:avLst/>
            </a:prstGeom>
            <a:noFill/>
          </p:spPr>
          <p:txBody>
            <a:bodyPr wrap="square">
              <a:spAutoFit/>
            </a:bodyPr>
            <a:lstStyle/>
            <a:p>
              <a:r>
                <a:rPr lang="en-GB" sz="1600">
                  <a:solidFill>
                    <a:srgbClr val="797979"/>
                  </a:solidFill>
                  <a:latin typeface="Lato light"/>
                </a:rPr>
                <a:t>28 pixels</a:t>
              </a:r>
              <a:endParaRPr lang="en-GB" sz="1600" dirty="0">
                <a:solidFill>
                  <a:srgbClr val="797979"/>
                </a:solidFill>
                <a:latin typeface="Lato light"/>
              </a:endParaRPr>
            </a:p>
          </p:txBody>
        </p:sp>
      </p:grpSp>
    </p:spTree>
    <p:extLst>
      <p:ext uri="{BB962C8B-B14F-4D97-AF65-F5344CB8AC3E}">
        <p14:creationId xmlns:p14="http://schemas.microsoft.com/office/powerpoint/2010/main" val="1561997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63" presetClass="path" presetSubtype="0" accel="50000" decel="50000" fill="hold" nodeType="afterEffect">
                                  <p:stCondLst>
                                    <p:cond delay="0"/>
                                  </p:stCondLst>
                                  <p:childTnLst>
                                    <p:animMotion origin="layout" path="M -0.20235 -0.00093 L 4.375E-6 7.40741E-7 " pathEditMode="relative" rAng="0" ptsTypes="AA">
                                      <p:cBhvr>
                                        <p:cTn id="17" dur="2000" fill="hold"/>
                                        <p:tgtEl>
                                          <p:spTgt spid="30"/>
                                        </p:tgtEl>
                                        <p:attrNameLst>
                                          <p:attrName>ppt_x</p:attrName>
                                          <p:attrName>ppt_y</p:attrName>
                                        </p:attrNameLst>
                                      </p:cBhvr>
                                      <p:rCtr x="10117" y="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0"/>
                            </p:stCondLst>
                            <p:childTnLst>
                              <p:par>
                                <p:cTn id="35" presetID="63" presetClass="path" presetSubtype="0" accel="50000" decel="50000" fill="hold" nodeType="afterEffect">
                                  <p:stCondLst>
                                    <p:cond delay="0"/>
                                  </p:stCondLst>
                                  <p:childTnLst>
                                    <p:animMotion origin="layout" path="M -0.00065 0.00371 L -0.23464 0.1794 " pathEditMode="relative" rAng="0" ptsTypes="AA">
                                      <p:cBhvr>
                                        <p:cTn id="36" dur="2000" fill="hold"/>
                                        <p:tgtEl>
                                          <p:spTgt spid="36"/>
                                        </p:tgtEl>
                                        <p:attrNameLst>
                                          <p:attrName>ppt_x</p:attrName>
                                          <p:attrName>ppt_y</p:attrName>
                                        </p:attrNameLst>
                                      </p:cBhvr>
                                      <p:rCtr x="-11706" y="8773"/>
                                    </p:animMotion>
                                  </p:childTnLst>
                                </p:cTn>
                              </p:par>
                              <p:par>
                                <p:cTn id="37" presetID="63" presetClass="path" presetSubtype="0" accel="50000" decel="50000" fill="hold" nodeType="withEffect">
                                  <p:stCondLst>
                                    <p:cond delay="0"/>
                                  </p:stCondLst>
                                  <p:childTnLst>
                                    <p:animMotion origin="layout" path="M 4.375E-6 -4.81481E-6 L -0.06133 0.1757 " pathEditMode="relative" rAng="0" ptsTypes="AA">
                                      <p:cBhvr>
                                        <p:cTn id="38" dur="2000" fill="hold"/>
                                        <p:tgtEl>
                                          <p:spTgt spid="37"/>
                                        </p:tgtEl>
                                        <p:attrNameLst>
                                          <p:attrName>ppt_x</p:attrName>
                                          <p:attrName>ppt_y</p:attrName>
                                        </p:attrNameLst>
                                      </p:cBhvr>
                                      <p:rCtr x="-3073" y="8773"/>
                                    </p:animMotion>
                                  </p:childTnLst>
                                </p:cTn>
                              </p:par>
                              <p:par>
                                <p:cTn id="39" presetID="63" presetClass="path" presetSubtype="0" accel="50000" decel="50000" fill="hold" nodeType="withEffect">
                                  <p:stCondLst>
                                    <p:cond delay="0"/>
                                  </p:stCondLst>
                                  <p:childTnLst>
                                    <p:animMotion origin="layout" path="M -4.375E-6 4.44444E-6 L 0.16459 0.17569 " pathEditMode="relative" rAng="0" ptsTypes="AA">
                                      <p:cBhvr>
                                        <p:cTn id="40" dur="2000" fill="hold"/>
                                        <p:tgtEl>
                                          <p:spTgt spid="38"/>
                                        </p:tgtEl>
                                        <p:attrNameLst>
                                          <p:attrName>ppt_x</p:attrName>
                                          <p:attrName>ppt_y</p:attrName>
                                        </p:attrNameLst>
                                      </p:cBhvr>
                                      <p:rCtr x="8229" y="8773"/>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up)">
                                      <p:cBhvr>
                                        <p:cTn id="50" dur="500"/>
                                        <p:tgtEl>
                                          <p:spTgt spid="4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up)">
                                      <p:cBhvr>
                                        <p:cTn id="53" dur="500"/>
                                        <p:tgtEl>
                                          <p:spTgt spid="43"/>
                                        </p:tgtEl>
                                      </p:cBhvr>
                                    </p:animEffect>
                                  </p:childTnLst>
                                </p:cTn>
                              </p:par>
                              <p:par>
                                <p:cTn id="54" presetID="22" presetClass="entr" presetSubtype="1"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up)">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left)">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par>
                                <p:cTn id="80" presetID="22" presetClass="entr" presetSubtype="8"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par>
                                <p:cTn id="83" presetID="22" presetClass="entr" presetSubtype="8"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wipe(left)">
                                      <p:cBhvr>
                                        <p:cTn id="8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p:bldP spid="50"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8</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5/16/2023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086897" cy="338554"/>
          </a:xfrm>
          <a:prstGeom prst="rect">
            <a:avLst/>
          </a:prstGeom>
          <a:noFill/>
        </p:spPr>
        <p:txBody>
          <a:bodyPr wrap="square">
            <a:spAutoFit/>
          </a:bodyPr>
          <a:lstStyle/>
          <a:p>
            <a:r>
              <a:rPr lang="en-GB" sz="1600" dirty="0">
                <a:solidFill>
                  <a:srgbClr val="797979"/>
                </a:solidFill>
                <a:latin typeface="Lato light"/>
              </a:rPr>
              <a:t>Ý </a:t>
            </a:r>
            <a:r>
              <a:rPr lang="en-GB" sz="1600" dirty="0" err="1">
                <a:solidFill>
                  <a:srgbClr val="797979"/>
                </a:solidFill>
                <a:latin typeface="Lato light"/>
              </a:rPr>
              <a:t>tưởng</a:t>
            </a:r>
            <a:r>
              <a:rPr lang="en-GB" sz="1600" dirty="0">
                <a:solidFill>
                  <a:srgbClr val="797979"/>
                </a:solidFill>
                <a:latin typeface="Lato light"/>
              </a:rPr>
              <a:t> </a:t>
            </a:r>
            <a:r>
              <a:rPr lang="en-GB" sz="1600" dirty="0" err="1">
                <a:solidFill>
                  <a:srgbClr val="797979"/>
                </a:solidFill>
                <a:latin typeface="Lato light"/>
              </a:rPr>
              <a:t>giải</a:t>
            </a:r>
            <a:r>
              <a:rPr lang="en-GB" sz="1600" dirty="0">
                <a:solidFill>
                  <a:srgbClr val="797979"/>
                </a:solidFill>
                <a:latin typeface="Lato light"/>
              </a:rPr>
              <a:t> </a:t>
            </a:r>
            <a:r>
              <a:rPr lang="en-GB" sz="1600" dirty="0" err="1">
                <a:solidFill>
                  <a:srgbClr val="797979"/>
                </a:solidFill>
                <a:latin typeface="Lato light"/>
              </a:rPr>
              <a:t>quyết</a:t>
            </a:r>
            <a:endParaRPr lang="en-GB" sz="1600" dirty="0">
              <a:solidFill>
                <a:srgbClr val="797979"/>
              </a:solidFill>
              <a:latin typeface="Lato light"/>
            </a:endParaRPr>
          </a:p>
        </p:txBody>
      </p:sp>
      <p:grpSp>
        <p:nvGrpSpPr>
          <p:cNvPr id="13" name="Group 12">
            <a:extLst>
              <a:ext uri="{FF2B5EF4-FFF2-40B4-BE49-F238E27FC236}">
                <a16:creationId xmlns:a16="http://schemas.microsoft.com/office/drawing/2014/main" id="{C9B1D3A3-4A68-CE53-097F-E47C290F7489}"/>
              </a:ext>
            </a:extLst>
          </p:cNvPr>
          <p:cNvGrpSpPr/>
          <p:nvPr/>
        </p:nvGrpSpPr>
        <p:grpSpPr>
          <a:xfrm>
            <a:off x="2568483" y="2512631"/>
            <a:ext cx="1314633" cy="1723241"/>
            <a:chOff x="9324882" y="1809738"/>
            <a:chExt cx="1314633" cy="1723241"/>
          </a:xfrm>
        </p:grpSpPr>
        <p:sp>
          <p:nvSpPr>
            <p:cNvPr id="18" name="TextBox 17">
              <a:extLst>
                <a:ext uri="{FF2B5EF4-FFF2-40B4-BE49-F238E27FC236}">
                  <a16:creationId xmlns:a16="http://schemas.microsoft.com/office/drawing/2014/main" id="{20C58FEB-8120-3594-138D-52BD677EB828}"/>
                </a:ext>
              </a:extLst>
            </p:cNvPr>
            <p:cNvSpPr txBox="1"/>
            <p:nvPr/>
          </p:nvSpPr>
          <p:spPr>
            <a:xfrm>
              <a:off x="9736389" y="3194425"/>
              <a:ext cx="491620"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pic>
          <p:nvPicPr>
            <p:cNvPr id="20" name="Picture 19">
              <a:extLst>
                <a:ext uri="{FF2B5EF4-FFF2-40B4-BE49-F238E27FC236}">
                  <a16:creationId xmlns:a16="http://schemas.microsoft.com/office/drawing/2014/main" id="{A1767492-0CC7-6FDD-103A-EDF569AB7AEE}"/>
                </a:ext>
              </a:extLst>
            </p:cNvPr>
            <p:cNvPicPr>
              <a:picLocks noChangeAspect="1"/>
            </p:cNvPicPr>
            <p:nvPr/>
          </p:nvPicPr>
          <p:blipFill>
            <a:blip r:embed="rId4"/>
            <a:stretch>
              <a:fillRect/>
            </a:stretch>
          </p:blipFill>
          <p:spPr>
            <a:xfrm>
              <a:off x="9324882" y="1809738"/>
              <a:ext cx="1314633" cy="1333686"/>
            </a:xfrm>
            <a:prstGeom prst="rect">
              <a:avLst/>
            </a:prstGeom>
          </p:spPr>
        </p:pic>
      </p:grpSp>
      <p:sp>
        <p:nvSpPr>
          <p:cNvPr id="25" name="TextBox 24">
            <a:extLst>
              <a:ext uri="{FF2B5EF4-FFF2-40B4-BE49-F238E27FC236}">
                <a16:creationId xmlns:a16="http://schemas.microsoft.com/office/drawing/2014/main" id="{246AE792-37CF-D075-8942-3CABF8D500BB}"/>
              </a:ext>
            </a:extLst>
          </p:cNvPr>
          <p:cNvSpPr txBox="1"/>
          <p:nvPr/>
        </p:nvSpPr>
        <p:spPr>
          <a:xfrm>
            <a:off x="3883116" y="2640865"/>
            <a:ext cx="2086897" cy="1077218"/>
          </a:xfrm>
          <a:prstGeom prst="rect">
            <a:avLst/>
          </a:prstGeom>
          <a:noFill/>
        </p:spPr>
        <p:txBody>
          <a:bodyPr wrap="square">
            <a:spAutoFit/>
          </a:bodyPr>
          <a:lstStyle/>
          <a:p>
            <a:pPr algn="just"/>
            <a:r>
              <a:rPr lang="en-GB" sz="1600">
                <a:solidFill>
                  <a:srgbClr val="797979"/>
                </a:solidFill>
                <a:latin typeface="Lato light"/>
              </a:rPr>
              <a:t>Đây là bài toán phân loại ảnh thuộc nhiều lớp khác nhau (phân loại nhiều lớp).</a:t>
            </a:r>
          </a:p>
        </p:txBody>
      </p:sp>
      <p:sp>
        <p:nvSpPr>
          <p:cNvPr id="26" name="TextBox 25">
            <a:extLst>
              <a:ext uri="{FF2B5EF4-FFF2-40B4-BE49-F238E27FC236}">
                <a16:creationId xmlns:a16="http://schemas.microsoft.com/office/drawing/2014/main" id="{57E25439-E91B-34C6-86BF-CB390D1B9085}"/>
              </a:ext>
            </a:extLst>
          </p:cNvPr>
          <p:cNvSpPr txBox="1"/>
          <p:nvPr/>
        </p:nvSpPr>
        <p:spPr>
          <a:xfrm>
            <a:off x="7058739" y="2999426"/>
            <a:ext cx="1740311" cy="348689"/>
          </a:xfrm>
          <a:prstGeom prst="rect">
            <a:avLst/>
          </a:prstGeom>
          <a:noFill/>
        </p:spPr>
        <p:txBody>
          <a:bodyPr wrap="square">
            <a:spAutoFit/>
          </a:bodyPr>
          <a:lstStyle/>
          <a:p>
            <a:r>
              <a:rPr lang="en-GB" sz="1600">
                <a:solidFill>
                  <a:srgbClr val="797979"/>
                </a:solidFill>
                <a:latin typeface="Lato light"/>
              </a:rPr>
              <a:t>Hồi quy Softmax.</a:t>
            </a:r>
            <a:endParaRPr lang="en-GB" sz="1600" dirty="0">
              <a:solidFill>
                <a:srgbClr val="797979"/>
              </a:solidFill>
              <a:latin typeface="Lato light"/>
            </a:endParaRPr>
          </a:p>
        </p:txBody>
      </p:sp>
      <p:sp>
        <p:nvSpPr>
          <p:cNvPr id="27" name="TextBox 26">
            <a:extLst>
              <a:ext uri="{FF2B5EF4-FFF2-40B4-BE49-F238E27FC236}">
                <a16:creationId xmlns:a16="http://schemas.microsoft.com/office/drawing/2014/main" id="{D7720160-7743-33A3-3EA5-E27DD27F31B0}"/>
              </a:ext>
            </a:extLst>
          </p:cNvPr>
          <p:cNvSpPr txBox="1"/>
          <p:nvPr/>
        </p:nvSpPr>
        <p:spPr>
          <a:xfrm>
            <a:off x="7058738" y="2191026"/>
            <a:ext cx="1740311" cy="584775"/>
          </a:xfrm>
          <a:prstGeom prst="rect">
            <a:avLst/>
          </a:prstGeom>
          <a:noFill/>
        </p:spPr>
        <p:txBody>
          <a:bodyPr wrap="square">
            <a:spAutoFit/>
          </a:bodyPr>
          <a:lstStyle/>
          <a:p>
            <a:r>
              <a:rPr lang="en-GB" sz="1600">
                <a:solidFill>
                  <a:srgbClr val="797979"/>
                </a:solidFill>
                <a:latin typeface="Lato light"/>
              </a:rPr>
              <a:t>Mini-batch gradient descent</a:t>
            </a:r>
          </a:p>
        </p:txBody>
      </p:sp>
      <p:sp>
        <p:nvSpPr>
          <p:cNvPr id="28" name="TextBox 27">
            <a:extLst>
              <a:ext uri="{FF2B5EF4-FFF2-40B4-BE49-F238E27FC236}">
                <a16:creationId xmlns:a16="http://schemas.microsoft.com/office/drawing/2014/main" id="{5BB073E0-9AC1-1188-C89D-014DE800E807}"/>
              </a:ext>
            </a:extLst>
          </p:cNvPr>
          <p:cNvSpPr txBox="1"/>
          <p:nvPr/>
        </p:nvSpPr>
        <p:spPr>
          <a:xfrm>
            <a:off x="7058738" y="3604930"/>
            <a:ext cx="2086897" cy="584775"/>
          </a:xfrm>
          <a:prstGeom prst="rect">
            <a:avLst/>
          </a:prstGeom>
          <a:noFill/>
        </p:spPr>
        <p:txBody>
          <a:bodyPr wrap="square">
            <a:spAutoFit/>
          </a:bodyPr>
          <a:lstStyle/>
          <a:p>
            <a:r>
              <a:rPr lang="en-GB" sz="1600">
                <a:solidFill>
                  <a:srgbClr val="797979"/>
                </a:solidFill>
                <a:latin typeface="Lato light"/>
              </a:rPr>
              <a:t>Convolutional Neural Network (CNN)</a:t>
            </a:r>
          </a:p>
        </p:txBody>
      </p:sp>
      <p:cxnSp>
        <p:nvCxnSpPr>
          <p:cNvPr id="30" name="Straight Connector 29">
            <a:extLst>
              <a:ext uri="{FF2B5EF4-FFF2-40B4-BE49-F238E27FC236}">
                <a16:creationId xmlns:a16="http://schemas.microsoft.com/office/drawing/2014/main" id="{6F30BB06-6DB2-1544-FC67-F248403C3507}"/>
              </a:ext>
            </a:extLst>
          </p:cNvPr>
          <p:cNvCxnSpPr>
            <a:stCxn id="27" idx="1"/>
            <a:endCxn id="25" idx="3"/>
          </p:cNvCxnSpPr>
          <p:nvPr/>
        </p:nvCxnSpPr>
        <p:spPr>
          <a:xfrm flipH="1">
            <a:off x="5970013" y="2483414"/>
            <a:ext cx="1088725" cy="69606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4E0F2A-7779-AA8E-5668-C29172F623D2}"/>
              </a:ext>
            </a:extLst>
          </p:cNvPr>
          <p:cNvCxnSpPr>
            <a:cxnSpLocks/>
            <a:stCxn id="26" idx="1"/>
            <a:endCxn id="25" idx="3"/>
          </p:cNvCxnSpPr>
          <p:nvPr/>
        </p:nvCxnSpPr>
        <p:spPr>
          <a:xfrm flipH="1">
            <a:off x="5970013" y="3173771"/>
            <a:ext cx="1088726" cy="570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3073999-74CB-A953-DC0E-C49A41C79AEA}"/>
              </a:ext>
            </a:extLst>
          </p:cNvPr>
          <p:cNvCxnSpPr>
            <a:cxnSpLocks/>
            <a:stCxn id="28" idx="1"/>
            <a:endCxn id="25" idx="3"/>
          </p:cNvCxnSpPr>
          <p:nvPr/>
        </p:nvCxnSpPr>
        <p:spPr>
          <a:xfrm flipH="1" flipV="1">
            <a:off x="5970013" y="3179474"/>
            <a:ext cx="1088725" cy="7178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90214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227302" y="2469668"/>
            <a:ext cx="4890092" cy="1323439"/>
          </a:xfrm>
          <a:prstGeom prst="rect">
            <a:avLst/>
          </a:prstGeom>
          <a:noFill/>
        </p:spPr>
        <p:txBody>
          <a:bodyPr wrap="square" rtlCol="0">
            <a:spAutoFit/>
          </a:bodyPr>
          <a:lstStyle/>
          <a:p>
            <a:r>
              <a:rPr lang="en-US" sz="4000" dirty="0">
                <a:solidFill>
                  <a:srgbClr val="797979"/>
                </a:solidFill>
                <a:latin typeface="Lato light"/>
              </a:rPr>
              <a:t>Mini-batch gradient descent</a:t>
            </a:r>
          </a:p>
        </p:txBody>
      </p:sp>
      <p:grpSp>
        <p:nvGrpSpPr>
          <p:cNvPr id="24" name="Group 23"/>
          <p:cNvGrpSpPr/>
          <p:nvPr/>
        </p:nvGrpSpPr>
        <p:grpSpPr>
          <a:xfrm>
            <a:off x="3145560" y="211158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9</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5/16/2023</a:t>
            </a:fld>
            <a:endParaRPr lang="en-US"/>
          </a:p>
        </p:txBody>
      </p:sp>
      <p:pic>
        <p:nvPicPr>
          <p:cNvPr id="6" name="Picture 5">
            <a:extLst>
              <a:ext uri="{FF2B5EF4-FFF2-40B4-BE49-F238E27FC236}">
                <a16:creationId xmlns:a16="http://schemas.microsoft.com/office/drawing/2014/main" id="{2FAB7E87-72EE-603E-63E6-A01D4657B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7715" y="2243750"/>
            <a:ext cx="1775277" cy="1775277"/>
          </a:xfrm>
          <a:prstGeom prst="rect">
            <a:avLst/>
          </a:prstGeom>
        </p:spPr>
      </p:pic>
    </p:spTree>
    <p:extLst>
      <p:ext uri="{BB962C8B-B14F-4D97-AF65-F5344CB8AC3E}">
        <p14:creationId xmlns:p14="http://schemas.microsoft.com/office/powerpoint/2010/main" val="4042253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806086D-B822-4619-BB8B-BDB8A4308FAC}">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A563680-45F8-47C5-B9BA-33BA473FB566}">
  <we:reference id="wa200001745" version="1.0.1.5" store="en-US" storeType="OMEX"/>
  <we:alternateReferences>
    <we:reference id="WA200001745" version="1.0.1.5" store="WA2000017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5332</TotalTime>
  <Words>2509</Words>
  <Application>Microsoft Office PowerPoint</Application>
  <PresentationFormat>Widescreen</PresentationFormat>
  <Paragraphs>415</Paragraphs>
  <Slides>42</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Cambria Math</vt:lpstr>
      <vt:lpstr>Lato Light</vt:lpstr>
      <vt:lpstr>Lato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 dangcao</cp:lastModifiedBy>
  <cp:revision>382</cp:revision>
  <dcterms:created xsi:type="dcterms:W3CDTF">2020-12-20T14:41:05Z</dcterms:created>
  <dcterms:modified xsi:type="dcterms:W3CDTF">2023-05-16T06:44:40Z</dcterms:modified>
</cp:coreProperties>
</file>