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1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9ED87-12DC-4920-885A-F215C02E631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8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4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9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2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09ED87-12DC-4920-885A-F215C02E6310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8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ED87-12DC-4920-885A-F215C02E6310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9ED87-12DC-4920-885A-F215C02E631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3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AFE1400-C0CF-4F9B-BD33-CAF8DC960B1C}" type="datetimeFigureOut">
              <a:rPr lang="en-US" smtClean="0">
                <a:solidFill>
                  <a:srgbClr val="000000"/>
                </a:solidFill>
              </a:rPr>
              <a:pPr/>
              <a:t>5/17/2020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5" y="4368484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309ED87-12DC-4920-885A-F215C02E6310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FD82F40-E46D-4653-9130-D3E40BDA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25"/>
            <a:ext cx="7482840" cy="1314450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25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Tr</a:t>
            </a:r>
            <a:r>
              <a:rPr lang="vi-VN" sz="25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ư</a:t>
            </a:r>
            <a:r>
              <a:rPr lang="en-US" sz="2500" b="1" dirty="0" err="1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ờng</a:t>
            </a:r>
            <a:r>
              <a:rPr lang="en-US" sz="25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2500" b="1" dirty="0" err="1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đại</a:t>
            </a:r>
            <a:r>
              <a:rPr lang="en-US" sz="25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2500" b="1" dirty="0" err="1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học</a:t>
            </a:r>
            <a:r>
              <a:rPr lang="en-US" sz="25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2500" b="1" dirty="0" err="1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bách</a:t>
            </a:r>
            <a:r>
              <a:rPr lang="en-US" sz="25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khoa</a:t>
            </a:r>
            <a:br>
              <a:rPr lang="en-US" sz="25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</a:br>
            <a:r>
              <a:rPr lang="en-US" sz="2000" b="1" dirty="0" err="1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Khoa</a:t>
            </a:r>
            <a:r>
              <a:rPr lang="en-US" sz="20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điện</a:t>
            </a:r>
            <a:r>
              <a:rPr lang="en-US" sz="20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tử</a:t>
            </a:r>
            <a:r>
              <a:rPr lang="en-US" sz="20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và</a:t>
            </a:r>
            <a:r>
              <a:rPr lang="en-US" sz="20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viễn</a:t>
            </a:r>
            <a:r>
              <a:rPr lang="en-US" sz="2000" b="1" dirty="0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thông</a:t>
            </a:r>
            <a:endParaRPr lang="en-US" sz="2000" b="1" dirty="0">
              <a:solidFill>
                <a:schemeClr val="tx2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FCFC54-8568-49A5-AE58-AD1A1D57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800" y="2343150"/>
            <a:ext cx="7955281" cy="31242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Group: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 err="1" smtClean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Nguyễn</a:t>
            </a:r>
            <a:r>
              <a:rPr lang="en-US" sz="1800" b="1" dirty="0" smtClean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Ngọc</a:t>
            </a:r>
            <a:r>
              <a:rPr lang="en-US" sz="1800" b="1" dirty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Hà</a:t>
            </a:r>
            <a:endParaRPr lang="en-US" sz="1800" b="1" dirty="0">
              <a:solidFill>
                <a:schemeClr val="tx1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Lưu</a:t>
            </a:r>
            <a:r>
              <a:rPr lang="en-US" sz="1800" b="1" dirty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Văn</a:t>
            </a:r>
            <a:r>
              <a:rPr lang="en-US" sz="1800" b="1" dirty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Hùng</a:t>
            </a:r>
            <a:endParaRPr lang="en-US" sz="1800" b="1" dirty="0">
              <a:solidFill>
                <a:schemeClr val="tx1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Trần Duy Huy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Lê </a:t>
            </a: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Mạnh</a:t>
            </a:r>
            <a:r>
              <a:rPr lang="en-US" sz="1800" b="1" dirty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Hùng</a:t>
            </a:r>
            <a:endParaRPr lang="en-US" sz="1800" b="1" dirty="0">
              <a:solidFill>
                <a:schemeClr val="tx1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Nguyễn</a:t>
            </a:r>
            <a:r>
              <a:rPr lang="en-US" sz="1800" b="1" dirty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Đình</a:t>
            </a:r>
            <a:r>
              <a:rPr lang="en-US" sz="1800" b="1" dirty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Hùng</a:t>
            </a:r>
            <a:r>
              <a:rPr lang="en-US" sz="1800" b="1" dirty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Anh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Nguyễn</a:t>
            </a:r>
            <a:r>
              <a:rPr lang="en-US" sz="1800" b="1" dirty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Tiến</a:t>
            </a:r>
            <a:r>
              <a:rPr lang="en-US" sz="1800" b="1" dirty="0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Thành</a:t>
            </a:r>
            <a:endParaRPr lang="en-US" sz="1800" b="1" dirty="0">
              <a:solidFill>
                <a:schemeClr val="tx1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37FBD6-B34C-4D7B-9052-B9FEC334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36934"/>
            <a:ext cx="1792224" cy="1323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480E584-5436-489D-8B01-6FD49543D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6934"/>
            <a:ext cx="1756948" cy="13235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14600" y="1352549"/>
            <a:ext cx="42931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achen" pitchFamily="18" charset="0"/>
                <a:ea typeface="Aachen" pitchFamily="18" charset="0"/>
                <a:cs typeface="Aachen" pitchFamily="18" charset="0"/>
              </a:rPr>
              <a:t>BÁO CÁO LAB2</a:t>
            </a:r>
            <a:endParaRPr lang="en-US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705" y="2590800"/>
            <a:ext cx="48447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H</a:t>
            </a:r>
            <a:r>
              <a:rPr lang="vi-VN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ỌC</a:t>
            </a:r>
            <a:r>
              <a:rPr lang="en-US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vi-VN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PHẦN</a:t>
            </a:r>
            <a:r>
              <a:rPr lang="en-US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: </a:t>
            </a:r>
            <a:r>
              <a:rPr lang="en-US" sz="2000" dirty="0">
                <a:latin typeface="Aachen" pitchFamily="18" charset="0"/>
                <a:ea typeface="Aachen" pitchFamily="18" charset="0"/>
                <a:cs typeface="Aachen" pitchFamily="18" charset="0"/>
              </a:rPr>
              <a:t>	</a:t>
            </a:r>
            <a:r>
              <a:rPr lang="en-US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T</a:t>
            </a:r>
            <a:r>
              <a:rPr lang="vi-VN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Ổ CHỨC MÁY TÍNH</a:t>
            </a:r>
            <a:endParaRPr lang="en-US" sz="2000" dirty="0"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r>
              <a:rPr lang="en-US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N</a:t>
            </a:r>
            <a:r>
              <a:rPr lang="vi-VN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HÓM</a:t>
            </a:r>
            <a:r>
              <a:rPr lang="en-US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en-US" sz="2000" dirty="0">
                <a:latin typeface="Aachen" pitchFamily="18" charset="0"/>
                <a:ea typeface="Aachen" pitchFamily="18" charset="0"/>
                <a:cs typeface="Aachen" pitchFamily="18" charset="0"/>
              </a:rPr>
              <a:t>HP: 	</a:t>
            </a:r>
            <a:r>
              <a:rPr lang="en-US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17.N</a:t>
            </a:r>
            <a:r>
              <a:rPr lang="vi-VN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H</a:t>
            </a:r>
            <a:r>
              <a:rPr lang="en-US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40</a:t>
            </a:r>
            <a:endParaRPr lang="en-US" sz="2000" dirty="0"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r>
              <a:rPr lang="en-US" sz="2000" dirty="0">
                <a:latin typeface="Aachen" pitchFamily="18" charset="0"/>
                <a:ea typeface="Aachen" pitchFamily="18" charset="0"/>
                <a:cs typeface="Aachen" pitchFamily="18" charset="0"/>
              </a:rPr>
              <a:t>GVHD:		</a:t>
            </a:r>
            <a:r>
              <a:rPr lang="vi-VN" sz="2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HỒ VIẾT VIỆT</a:t>
            </a:r>
            <a:endParaRPr lang="en-US" sz="2000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623" y="967085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2</a:t>
            </a:r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. THIẾT KẾ ALU 64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1358094"/>
            <a:ext cx="5609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T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hiết kế các cờ lệnh</a:t>
            </a:r>
          </a:p>
          <a:p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1. Cờ zero: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Được set khi kết quả bằng 0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Để kiểm tra cờ zero ta sử dụng 1 bộ OR từ bit 0</a:t>
            </a:r>
          </a:p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  đến 31 và 1 bộ OR từ bit 32 đến 63 của kết quả,</a:t>
            </a:r>
          </a:p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  sau đó NOR lại với nhau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47750"/>
            <a:ext cx="3048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7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623" y="967085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2</a:t>
            </a:r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. THIẾT KẾ ALU 64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1358094"/>
            <a:ext cx="60067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T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hiết kế các cờ lệnh</a:t>
            </a:r>
          </a:p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2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. Cờ CarryOut: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Tràn khi thực hiện cộng trừ với số không dấu</a:t>
            </a:r>
            <a:endParaRPr lang="vi-VN" dirty="0"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Xảy ra khi có nhớ (mượn) từ MSB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Cờ carry chính là Cout của phép cộng hoặc phép trừ</a:t>
            </a:r>
          </a:p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  Cout=1 cờ được set</a:t>
            </a:r>
          </a:p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  Cout=0 cờ không được 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623" y="967085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2</a:t>
            </a:r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. THIẾT KẾ ALU 64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9" y="1358094"/>
            <a:ext cx="8534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T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hiết kế các cờ lệnh</a:t>
            </a:r>
          </a:p>
          <a:p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3. Cờ Overflow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Overflow( tràn khi thực hiện cộng trừ số có dấu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,</a:t>
            </a:r>
          </a:p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xảy ra khi vượt quá giới hạn tính toán )  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Để xác định Overflow ta XOR giữa Cin và Cout ở </a:t>
            </a:r>
            <a:endParaRPr lang="vi-VN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 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bit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63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86049"/>
              </p:ext>
            </p:extLst>
          </p:nvPr>
        </p:nvGraphicFramePr>
        <p:xfrm>
          <a:off x="5943601" y="1504950"/>
          <a:ext cx="3048000" cy="251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40002">
                <a:tc gridSpan="2"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Input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Output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587276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Cin(63) 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Cout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Overflow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9683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9683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9683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9683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623" y="967085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2</a:t>
            </a:r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. THIẾT KẾ ALU 64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1358094"/>
            <a:ext cx="5237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T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hiết kế các cờ lệnh</a:t>
            </a:r>
          </a:p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4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. Cờ Negative</a:t>
            </a:r>
          </a:p>
          <a:p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Gán cờ negative bằng bit 63 của kết quả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Bit </a:t>
            </a:r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63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=1(kết quả âm): cờ được set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Bit </a:t>
            </a:r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63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=0(kết quả dương): cờ không được 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47750"/>
            <a:ext cx="7619999" cy="368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5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819150"/>
            <a:ext cx="7310437" cy="387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600200"/>
            <a:ext cx="3124200" cy="1028700"/>
          </a:xfrm>
        </p:spPr>
        <p:txBody>
          <a:bodyPr/>
          <a:lstStyle/>
          <a:p>
            <a:r>
              <a:rPr lang="vi-VN" b="1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70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8" y="1428750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Yêu cầu thiết kế: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Thực hiện các phép toán: </a:t>
            </a:r>
            <a:r>
              <a:rPr lang="vi-VN" dirty="0" smtClean="0">
                <a:solidFill>
                  <a:schemeClr val="accent5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AND, OR, ADD, SUB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Cờ lệnh: </a:t>
            </a:r>
            <a:r>
              <a:rPr lang="vi-VN" dirty="0" smtClean="0">
                <a:solidFill>
                  <a:schemeClr val="accent5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zero, carryout, overflow, negative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2812363"/>
            <a:ext cx="56028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Cấu tạo khối ALU:</a:t>
            </a:r>
            <a:endParaRPr lang="vi-VN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Tín hiệu điều khiển 4 bit để chọn phép toán sẽ</a:t>
            </a:r>
          </a:p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   thực hiện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2 ngõ vào BusA, BusB 64 bit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1 ngõ ra Output 64 bit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Các cờ ngõ ra: zero, carryout, overflow, negative</a:t>
            </a:r>
          </a:p>
          <a:p>
            <a:pPr marL="285750" indent="-285750">
              <a:buFontTx/>
              <a:buChar char="-"/>
            </a:pPr>
            <a:endParaRPr lang="vi-VN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I. GIỚI THIỆU CHUNG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6725122" y="1978696"/>
            <a:ext cx="1140594" cy="1219200"/>
          </a:xfrm>
          <a:prstGeom prst="flowChartProcess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865716" y="2090189"/>
            <a:ext cx="454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65716" y="2471189"/>
            <a:ext cx="454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63711" y="2699789"/>
            <a:ext cx="454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73336" y="2928389"/>
            <a:ext cx="454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863711" y="3156989"/>
            <a:ext cx="454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70328" y="2242589"/>
            <a:ext cx="454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87573" y="2928389"/>
            <a:ext cx="454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334722" y="3197896"/>
            <a:ext cx="0" cy="498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04956" y="2465185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ALU 64 BIT</a:t>
            </a:r>
            <a:endParaRPr lang="en-US" sz="1000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379415" y="2128944"/>
            <a:ext cx="97054" cy="23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05082" y="2788002"/>
            <a:ext cx="97054" cy="23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20911" y="1950238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b="1" dirty="0" smtClean="0"/>
              <a:t>Out put</a:t>
            </a:r>
            <a:endParaRPr 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28130" y="2380804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b="1" dirty="0"/>
              <a:t>Zero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28130" y="2572558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b="1" dirty="0"/>
              <a:t>Overflow</a:t>
            </a:r>
            <a:endParaRPr lang="en-US" sz="9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320510" y="2799045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b="1" dirty="0"/>
              <a:t>CarryOut</a:t>
            </a:r>
            <a:endParaRPr lang="en-US" sz="9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328130" y="304059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b="1" dirty="0"/>
              <a:t>Negative</a:t>
            </a:r>
            <a:endParaRPr lang="en-US" sz="9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45825" y="21090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b="1" dirty="0" smtClean="0"/>
              <a:t>Bus A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63070" y="2832201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b="1" dirty="0" smtClean="0"/>
              <a:t>Bus B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94537" y="3713938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b="1" smtClean="0"/>
              <a:t>ALU Control</a:t>
            </a:r>
            <a:endParaRPr lang="en-US" sz="1000" b="1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7994054" y="1943540"/>
            <a:ext cx="97054" cy="23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41137" y="192602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b="1" dirty="0" smtClean="0"/>
              <a:t>64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33027" y="259234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b="1" dirty="0" smtClean="0"/>
              <a:t>64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37868" y="17706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b="1" dirty="0" smtClean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9132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623" y="967085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1. THIẾT KẾ ALU 1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135809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dirty="0" smtClean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endParaRPr lang="vi-VN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1682234"/>
            <a:ext cx="762000" cy="609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Arrow Connector 1029"/>
          <p:cNvCxnSpPr/>
          <p:nvPr/>
        </p:nvCxnSpPr>
        <p:spPr>
          <a:xfrm>
            <a:off x="2153261" y="1735209"/>
            <a:ext cx="1047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53260" y="2244700"/>
            <a:ext cx="1047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00398" y="2420027"/>
            <a:ext cx="762000" cy="609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153259" y="2473002"/>
            <a:ext cx="1047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53258" y="2982493"/>
            <a:ext cx="1047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00397" y="3140050"/>
            <a:ext cx="762000" cy="609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153258" y="3193025"/>
            <a:ext cx="1047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153257" y="3702516"/>
            <a:ext cx="1047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00396" y="3854425"/>
            <a:ext cx="762000" cy="609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53257" y="3907400"/>
            <a:ext cx="1047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153256" y="4416891"/>
            <a:ext cx="1047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181600" y="2835250"/>
            <a:ext cx="762000" cy="609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Arrow Connector 1032"/>
          <p:cNvCxnSpPr>
            <a:stCxn id="53" idx="3"/>
          </p:cNvCxnSpPr>
          <p:nvPr/>
        </p:nvCxnSpPr>
        <p:spPr>
          <a:xfrm>
            <a:off x="5943600" y="314005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>
            <a:stCxn id="5" idx="3"/>
          </p:cNvCxnSpPr>
          <p:nvPr/>
        </p:nvCxnSpPr>
        <p:spPr>
          <a:xfrm>
            <a:off x="3962400" y="1987034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stCxn id="44" idx="3"/>
          </p:cNvCxnSpPr>
          <p:nvPr/>
        </p:nvCxnSpPr>
        <p:spPr>
          <a:xfrm>
            <a:off x="3962398" y="2724827"/>
            <a:ext cx="1219202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>
            <a:stCxn id="47" idx="3"/>
            <a:endCxn id="53" idx="1"/>
          </p:cNvCxnSpPr>
          <p:nvPr/>
        </p:nvCxnSpPr>
        <p:spPr>
          <a:xfrm flipV="1">
            <a:off x="3962397" y="3140050"/>
            <a:ext cx="1219203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/>
          <p:cNvCxnSpPr>
            <a:stCxn id="50" idx="3"/>
          </p:cNvCxnSpPr>
          <p:nvPr/>
        </p:nvCxnSpPr>
        <p:spPr>
          <a:xfrm flipV="1">
            <a:off x="3962396" y="3292450"/>
            <a:ext cx="1219204" cy="866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3290294" y="18023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and</a:t>
            </a:r>
            <a:endParaRPr lang="en-US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86471" y="25403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>
                <a:latin typeface="Aachen" pitchFamily="18" charset="0"/>
                <a:ea typeface="Aachen" pitchFamily="18" charset="0"/>
                <a:cs typeface="Aachen" pitchFamily="18" charset="0"/>
              </a:rPr>
              <a:t>or</a:t>
            </a:r>
            <a:endParaRPr lang="en-US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03118" y="3260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add</a:t>
            </a:r>
            <a:endParaRPr lang="en-US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90290" y="39745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sub</a:t>
            </a:r>
            <a:endParaRPr lang="en-US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35427" y="2955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latin typeface="Aachen" pitchFamily="18" charset="0"/>
                <a:ea typeface="Aachen" pitchFamily="18" charset="0"/>
                <a:cs typeface="Aachen" pitchFamily="18" charset="0"/>
              </a:rPr>
              <a:t>MUX</a:t>
            </a:r>
            <a:endParaRPr lang="en-US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cxnSp>
        <p:nvCxnSpPr>
          <p:cNvPr id="1049" name="Straight Arrow Connector 1048"/>
          <p:cNvCxnSpPr>
            <a:endCxn id="53" idx="2"/>
          </p:cNvCxnSpPr>
          <p:nvPr/>
        </p:nvCxnSpPr>
        <p:spPr>
          <a:xfrm flipV="1">
            <a:off x="5562600" y="3444850"/>
            <a:ext cx="0" cy="529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953000" y="394180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ALU Control</a:t>
            </a:r>
            <a:endParaRPr lang="en-US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33996" y="29756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Output</a:t>
            </a:r>
            <a:endParaRPr lang="en-US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97700" y="1521477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</a:t>
            </a:r>
            <a:endParaRPr lang="en-US" sz="1200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86478" y="205069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>
                <a:latin typeface="Aachen" pitchFamily="18" charset="0"/>
                <a:ea typeface="Aachen" pitchFamily="18" charset="0"/>
                <a:cs typeface="Aachen" pitchFamily="18" charset="0"/>
              </a:rPr>
              <a:t>B</a:t>
            </a:r>
            <a:endParaRPr lang="en-US" sz="1200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77218" y="2281527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</a:t>
            </a:r>
            <a:endParaRPr lang="en-US" sz="1200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86478" y="282105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>
                <a:latin typeface="Aachen" pitchFamily="18" charset="0"/>
                <a:ea typeface="Aachen" pitchFamily="18" charset="0"/>
                <a:cs typeface="Aachen" pitchFamily="18" charset="0"/>
              </a:rPr>
              <a:t>B</a:t>
            </a:r>
            <a:endParaRPr lang="en-US" sz="1200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77223" y="3069103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</a:t>
            </a:r>
            <a:endParaRPr lang="en-US" sz="1200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86478" y="353776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>
                <a:latin typeface="Aachen" pitchFamily="18" charset="0"/>
                <a:ea typeface="Aachen" pitchFamily="18" charset="0"/>
                <a:cs typeface="Aachen" pitchFamily="18" charset="0"/>
              </a:rPr>
              <a:t>B</a:t>
            </a:r>
            <a:endParaRPr lang="en-US" sz="1200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77223" y="3779311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</a:t>
            </a:r>
            <a:endParaRPr lang="en-US" sz="1200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86478" y="4319111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>
                <a:latin typeface="Aachen" pitchFamily="18" charset="0"/>
                <a:ea typeface="Aachen" pitchFamily="18" charset="0"/>
                <a:cs typeface="Aachen" pitchFamily="18" charset="0"/>
              </a:rPr>
              <a:t>B</a:t>
            </a:r>
            <a:endParaRPr lang="en-US" sz="1200" dirty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623" y="967085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1. THIẾT KẾ ALU 1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1358094"/>
            <a:ext cx="4400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1.1. Bộ and 1 bit</a:t>
            </a:r>
          </a:p>
          <a:p>
            <a:endParaRPr lang="vi-VN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Sử dụng bộ and có sẵn trong logisim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26691"/>
              </p:ext>
            </p:extLst>
          </p:nvPr>
        </p:nvGraphicFramePr>
        <p:xfrm>
          <a:off x="5715000" y="1504950"/>
          <a:ext cx="2971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Input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Output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A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B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A and B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9" y="2952750"/>
            <a:ext cx="4775291" cy="133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0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623" y="967085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1. THIẾT KẾ ALU 1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1358094"/>
            <a:ext cx="4400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1.2. Bộ or 1 bit</a:t>
            </a:r>
          </a:p>
          <a:p>
            <a:endParaRPr lang="vi-VN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Sử dụng bộ and có sẵn trong logisim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88221"/>
              </p:ext>
            </p:extLst>
          </p:nvPr>
        </p:nvGraphicFramePr>
        <p:xfrm>
          <a:off x="5715000" y="1504950"/>
          <a:ext cx="2971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Input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Output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A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B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A or B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906428"/>
            <a:ext cx="4648200" cy="144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0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623" y="967085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1. THIẾT KẾ ALU 1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1358094"/>
            <a:ext cx="4397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1.3. Bộ add 1 bit</a:t>
            </a:r>
          </a:p>
          <a:p>
            <a:endParaRPr lang="vi-VN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Sử dụng bộ add có sẵn trong logisim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13796"/>
              </p:ext>
            </p:extLst>
          </p:nvPr>
        </p:nvGraphicFramePr>
        <p:xfrm>
          <a:off x="5700417" y="1272759"/>
          <a:ext cx="2971800" cy="337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  <a:gridCol w="594360"/>
                <a:gridCol w="594360"/>
                <a:gridCol w="594360"/>
                <a:gridCol w="594360"/>
              </a:tblGrid>
              <a:tr h="530427">
                <a:tc gridSpan="3"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Input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Output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1587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A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B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Cin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SUM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Cout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1587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1587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1587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1587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1587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1587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1587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0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  <a:tr h="31587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>
                          <a:latin typeface="Aachen" pitchFamily="18" charset="0"/>
                          <a:ea typeface="Aachen" pitchFamily="18" charset="0"/>
                          <a:cs typeface="Aachen" pitchFamily="18" charset="0"/>
                        </a:rPr>
                        <a:t>1</a:t>
                      </a:r>
                      <a:endParaRPr lang="en-US" sz="1400" dirty="0">
                        <a:latin typeface="Aachen" pitchFamily="18" charset="0"/>
                        <a:ea typeface="Aachen" pitchFamily="18" charset="0"/>
                        <a:cs typeface="Aache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2" y="2419350"/>
            <a:ext cx="4215314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76" y="3396609"/>
            <a:ext cx="664208" cy="39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4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623" y="967085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1. THIẾT KẾ ALU 1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1358094"/>
            <a:ext cx="39709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1.3. Bộ sub 1 bit</a:t>
            </a:r>
          </a:p>
          <a:p>
            <a:endParaRPr lang="vi-VN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  Ta có: A-B=A+B’+1</a:t>
            </a:r>
          </a:p>
          <a:p>
            <a:endParaRPr lang="vi-VN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Xây dựng bộ trừ từ bộ cộng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Để thực hiện phép trừ ta cần cho</a:t>
            </a:r>
          </a:p>
          <a:p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    Cin=1 và Binvert=1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9750"/>
            <a:ext cx="4421249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2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623" y="967085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1. THIẾT KẾ ALU 1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1358094"/>
            <a:ext cx="824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Ghép các bộ đã thiết kế lại với nhau và sử dụng 1 bộ mux để lựa chọn phép</a:t>
            </a:r>
          </a:p>
          <a:p>
            <a:r>
              <a:rPr lang="vi-VN" dirty="0">
                <a:latin typeface="Aachen" pitchFamily="18" charset="0"/>
                <a:ea typeface="Aachen" pitchFamily="18" charset="0"/>
                <a:cs typeface="Aachen" pitchFamily="18" charset="0"/>
              </a:rPr>
              <a:t>t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oán sẽ thực hiện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44" y="1962150"/>
            <a:ext cx="6629400" cy="31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7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623" y="967085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2</a:t>
            </a:r>
            <a:r>
              <a:rPr lang="vi-VN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. THIẾT KẾ ALU 64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1358094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Ghép 64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ALU </a:t>
            </a:r>
            <a:r>
              <a:rPr lang="vi-VN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1 bit ta được ALU 64 bit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575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Aachen" pitchFamily="18" charset="0"/>
                <a:ea typeface="Aachen" pitchFamily="18" charset="0"/>
                <a:cs typeface="Aachen" pitchFamily="18" charset="0"/>
              </a:rPr>
              <a:t>II. THIẾT KẾ</a:t>
            </a:r>
            <a:endParaRPr lang="en-US" sz="2400" dirty="0">
              <a:solidFill>
                <a:srgbClr val="FF0000"/>
              </a:solidFill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5143" name="Flowchart: Process 5142"/>
          <p:cNvSpPr/>
          <p:nvPr/>
        </p:nvSpPr>
        <p:spPr>
          <a:xfrm>
            <a:off x="4286996" y="2167666"/>
            <a:ext cx="609600" cy="304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286996" y="216906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ALU0</a:t>
            </a:r>
            <a:endParaRPr lang="vi-VN" sz="1400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78" name="Flowchart: Process 77"/>
          <p:cNvSpPr/>
          <p:nvPr/>
        </p:nvSpPr>
        <p:spPr>
          <a:xfrm>
            <a:off x="4286996" y="3003810"/>
            <a:ext cx="609600" cy="304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286996" y="300521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ALU1</a:t>
            </a:r>
            <a:endParaRPr lang="vi-VN" sz="1400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80" name="Flowchart: Process 79"/>
          <p:cNvSpPr/>
          <p:nvPr/>
        </p:nvSpPr>
        <p:spPr>
          <a:xfrm>
            <a:off x="4286996" y="4071265"/>
            <a:ext cx="609600" cy="304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232494" y="406986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ALU63</a:t>
            </a:r>
            <a:endParaRPr lang="vi-VN" sz="1400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cxnSp>
        <p:nvCxnSpPr>
          <p:cNvPr id="5145" name="Straight Arrow Connector 5144"/>
          <p:cNvCxnSpPr/>
          <p:nvPr/>
        </p:nvCxnSpPr>
        <p:spPr>
          <a:xfrm>
            <a:off x="3224577" y="2167666"/>
            <a:ext cx="1062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224576" y="2430677"/>
            <a:ext cx="1062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896596" y="2320066"/>
            <a:ext cx="1062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224577" y="3005211"/>
            <a:ext cx="1062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224576" y="3268222"/>
            <a:ext cx="1062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224577" y="4071265"/>
            <a:ext cx="1062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224576" y="4334276"/>
            <a:ext cx="1062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896596" y="3156210"/>
            <a:ext cx="1062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896595" y="4204615"/>
            <a:ext cx="1062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69993" y="2036861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69993" y="232006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B0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76405" y="287300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76405" y="315621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B1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69993" y="394300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A63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869993" y="4226210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B63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933738" y="2169067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latin typeface="Aachen" pitchFamily="18" charset="0"/>
                <a:ea typeface="Aachen" pitchFamily="18" charset="0"/>
                <a:cs typeface="Aachen" pitchFamily="18" charset="0"/>
              </a:rPr>
              <a:t>Result0</a:t>
            </a:r>
            <a:endParaRPr lang="vi-VN" sz="1100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959014" y="304700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latin typeface="Aachen" pitchFamily="18" charset="0"/>
                <a:ea typeface="Aachen" pitchFamily="18" charset="0"/>
                <a:cs typeface="Aachen" pitchFamily="18" charset="0"/>
              </a:rPr>
              <a:t>Result1</a:t>
            </a:r>
            <a:endParaRPr lang="vi-VN" sz="1100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59015" y="4092860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latin typeface="Aachen" pitchFamily="18" charset="0"/>
                <a:ea typeface="Aachen" pitchFamily="18" charset="0"/>
                <a:cs typeface="Aachen" pitchFamily="18" charset="0"/>
              </a:rPr>
              <a:t>Result63</a:t>
            </a:r>
            <a:endParaRPr lang="vi-VN" sz="1100" dirty="0" smtClean="0">
              <a:latin typeface="Aachen" pitchFamily="18" charset="0"/>
              <a:ea typeface="Aachen" pitchFamily="18" charset="0"/>
              <a:cs typeface="Aachen" pitchFamily="18" charset="0"/>
            </a:endParaRPr>
          </a:p>
        </p:txBody>
      </p:sp>
      <p:cxnSp>
        <p:nvCxnSpPr>
          <p:cNvPr id="5148" name="Straight Arrow Connector 5147"/>
          <p:cNvCxnSpPr>
            <a:endCxn id="77" idx="0"/>
          </p:cNvCxnSpPr>
          <p:nvPr/>
        </p:nvCxnSpPr>
        <p:spPr>
          <a:xfrm>
            <a:off x="4591797" y="1796675"/>
            <a:ext cx="6342" cy="372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78" idx="0"/>
          </p:cNvCxnSpPr>
          <p:nvPr/>
        </p:nvCxnSpPr>
        <p:spPr>
          <a:xfrm>
            <a:off x="4591796" y="2472466"/>
            <a:ext cx="0" cy="53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476952" y="3287015"/>
            <a:ext cx="2423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.</a:t>
            </a:r>
          </a:p>
          <a:p>
            <a:r>
              <a:rPr lang="vi-VN" sz="14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.</a:t>
            </a:r>
          </a:p>
          <a:p>
            <a:r>
              <a:rPr lang="vi-VN" sz="14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.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584243" y="4377641"/>
            <a:ext cx="6343" cy="372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430962" y="157439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Cin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90586" y="2426988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Cout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72822" y="278539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Cin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409025" y="4740683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 smtClean="0">
                <a:latin typeface="Aachen" pitchFamily="18" charset="0"/>
                <a:ea typeface="Aachen" pitchFamily="18" charset="0"/>
                <a:cs typeface="Aachen" pitchFamily="18" charset="0"/>
              </a:rPr>
              <a:t>Cout </a:t>
            </a:r>
          </a:p>
        </p:txBody>
      </p:sp>
    </p:spTree>
    <p:extLst>
      <p:ext uri="{BB962C8B-B14F-4D97-AF65-F5344CB8AC3E}">
        <p14:creationId xmlns:p14="http://schemas.microsoft.com/office/powerpoint/2010/main" val="14217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694</Words>
  <Application>Microsoft Office PowerPoint</Application>
  <PresentationFormat>On-screen Show (16:9)</PresentationFormat>
  <Paragraphs>234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Trường đại học bách khoa Khoa điện tử và viễn thông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25</cp:revision>
  <dcterms:created xsi:type="dcterms:W3CDTF">2020-05-17T04:27:32Z</dcterms:created>
  <dcterms:modified xsi:type="dcterms:W3CDTF">2020-05-17T14:19:48Z</dcterms:modified>
</cp:coreProperties>
</file>