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2"/>
  </p:notesMasterIdLst>
  <p:sldIdLst>
    <p:sldId id="256" r:id="rId2"/>
    <p:sldId id="257" r:id="rId3"/>
    <p:sldId id="291" r:id="rId4"/>
    <p:sldId id="290" r:id="rId5"/>
    <p:sldId id="259" r:id="rId6"/>
    <p:sldId id="292" r:id="rId7"/>
    <p:sldId id="293" r:id="rId8"/>
    <p:sldId id="258" r:id="rId9"/>
    <p:sldId id="260" r:id="rId10"/>
    <p:sldId id="294" r:id="rId11"/>
  </p:sldIdLst>
  <p:sldSz cx="9144000" cy="5143500" type="screen16x9"/>
  <p:notesSz cx="6858000" cy="9144000"/>
  <p:embeddedFontLs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Muli" panose="020B0604020202020204" charset="0"/>
      <p:regular r:id="rId20"/>
      <p:bold r:id="rId21"/>
      <p:italic r:id="rId22"/>
      <p:boldItalic r:id="rId23"/>
    </p:embeddedFont>
    <p:embeddedFont>
      <p:font typeface="Muli"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57A91-3D0A-4839-8865-AE6372B7FEB7}">
  <a:tblStyle styleId="{ED257A91-3D0A-4839-8865-AE6372B7FE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94660"/>
  </p:normalViewPr>
  <p:slideViewPr>
    <p:cSldViewPr>
      <p:cViewPr varScale="1">
        <p:scale>
          <a:sx n="108" d="100"/>
          <a:sy n="108" d="100"/>
        </p:scale>
        <p:origin x="71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45189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158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6dc4b7341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6dc4b7341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592698da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592698da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02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5764128aa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5764128aa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31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6" name="Google Shape;11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1" name="Google Shape;121;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2" name="Google Shape;12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ides 3">
  <p:cSld name="BLANK_1_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Sides 2">
  <p:cSld name="Two Sides 2">
    <p:spTree>
      <p:nvGrpSpPr>
        <p:cNvPr id="1" name="Shape 164"/>
        <p:cNvGrpSpPr/>
        <p:nvPr/>
      </p:nvGrpSpPr>
      <p:grpSpPr>
        <a:xfrm>
          <a:off x="0" y="0"/>
          <a:ext cx="0" cy="0"/>
          <a:chOff x="0" y="0"/>
          <a:chExt cx="0" cy="0"/>
        </a:xfrm>
      </p:grpSpPr>
      <p:sp>
        <p:nvSpPr>
          <p:cNvPr id="165" name="Google Shape;16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24"/>
          <p:cNvSpPr/>
          <p:nvPr/>
        </p:nvSpPr>
        <p:spPr>
          <a:xfrm>
            <a:off x="4537225" y="0"/>
            <a:ext cx="46068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24"/>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5E85B9"/>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68" name="Google Shape;168;p24"/>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Tree>
    <p:extLst>
      <p:ext uri="{BB962C8B-B14F-4D97-AF65-F5344CB8AC3E}">
        <p14:creationId xmlns:p14="http://schemas.microsoft.com/office/powerpoint/2010/main" val="72930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370475"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95" name="Google Shape;95;p11"/>
          <p:cNvGrpSpPr/>
          <p:nvPr/>
        </p:nvGrpSpPr>
        <p:grpSpPr>
          <a:xfrm rot="-5400000">
            <a:off x="-47651" y="696877"/>
            <a:ext cx="649715" cy="69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00" name="Google Shape;100;p11"/>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1" name="Google Shape;101;p11"/>
          <p:cNvSpPr txBox="1">
            <a:spLocks noGrp="1"/>
          </p:cNvSpPr>
          <p:nvPr>
            <p:ph type="body" idx="3"/>
          </p:nvPr>
        </p:nvSpPr>
        <p:spPr>
          <a:xfrm>
            <a:off x="4581150" y="1348400"/>
            <a:ext cx="38913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uli"/>
              <a:buChar char="●"/>
              <a:defRPr>
                <a:latin typeface="Muli"/>
                <a:ea typeface="Muli"/>
                <a:cs typeface="Muli"/>
                <a:sym typeface="Muli"/>
              </a:defRPr>
            </a:lvl1pPr>
            <a:lvl2pPr marL="914400" lvl="1" indent="-317500" rtl="0">
              <a:spcBef>
                <a:spcPts val="1600"/>
              </a:spcBef>
              <a:spcAft>
                <a:spcPts val="0"/>
              </a:spcAft>
              <a:buSzPts val="1400"/>
              <a:buFont typeface="Muli"/>
              <a:buChar char="○"/>
              <a:defRPr>
                <a:latin typeface="Muli"/>
                <a:ea typeface="Muli"/>
                <a:cs typeface="Muli"/>
                <a:sym typeface="Muli"/>
              </a:defRPr>
            </a:lvl2pPr>
            <a:lvl3pPr marL="1371600" lvl="2" indent="-317500" rtl="0">
              <a:spcBef>
                <a:spcPts val="1600"/>
              </a:spcBef>
              <a:spcAft>
                <a:spcPts val="0"/>
              </a:spcAft>
              <a:buSzPts val="1400"/>
              <a:buFont typeface="Muli"/>
              <a:buChar char="■"/>
              <a:defRPr>
                <a:latin typeface="Muli"/>
                <a:ea typeface="Muli"/>
                <a:cs typeface="Muli"/>
                <a:sym typeface="Muli"/>
              </a:defRPr>
            </a:lvl3pPr>
            <a:lvl4pPr marL="1828800" lvl="3" indent="-317500" rtl="0">
              <a:spcBef>
                <a:spcPts val="1600"/>
              </a:spcBef>
              <a:spcAft>
                <a:spcPts val="0"/>
              </a:spcAft>
              <a:buSzPts val="1400"/>
              <a:buFont typeface="Muli"/>
              <a:buChar char="●"/>
              <a:defRPr>
                <a:latin typeface="Muli"/>
                <a:ea typeface="Muli"/>
                <a:cs typeface="Muli"/>
                <a:sym typeface="Muli"/>
              </a:defRPr>
            </a:lvl4pPr>
            <a:lvl5pPr marL="2286000" lvl="4" indent="-317500" rtl="0">
              <a:spcBef>
                <a:spcPts val="1600"/>
              </a:spcBef>
              <a:spcAft>
                <a:spcPts val="0"/>
              </a:spcAft>
              <a:buSzPts val="1400"/>
              <a:buFont typeface="Muli"/>
              <a:buChar char="○"/>
              <a:defRPr>
                <a:latin typeface="Muli"/>
                <a:ea typeface="Muli"/>
                <a:cs typeface="Muli"/>
                <a:sym typeface="Muli"/>
              </a:defRPr>
            </a:lvl5pPr>
            <a:lvl6pPr marL="2743200" lvl="5" indent="-317500" rtl="0">
              <a:spcBef>
                <a:spcPts val="1600"/>
              </a:spcBef>
              <a:spcAft>
                <a:spcPts val="0"/>
              </a:spcAft>
              <a:buSzPts val="1400"/>
              <a:buFont typeface="Muli"/>
              <a:buChar char="■"/>
              <a:defRPr>
                <a:latin typeface="Muli"/>
                <a:ea typeface="Muli"/>
                <a:cs typeface="Muli"/>
                <a:sym typeface="Muli"/>
              </a:defRPr>
            </a:lvl6pPr>
            <a:lvl7pPr marL="3200400" lvl="6" indent="-317500" rtl="0">
              <a:spcBef>
                <a:spcPts val="1600"/>
              </a:spcBef>
              <a:spcAft>
                <a:spcPts val="0"/>
              </a:spcAft>
              <a:buSzPts val="1400"/>
              <a:buFont typeface="Muli"/>
              <a:buChar char="●"/>
              <a:defRPr>
                <a:latin typeface="Muli"/>
                <a:ea typeface="Muli"/>
                <a:cs typeface="Muli"/>
                <a:sym typeface="Muli"/>
              </a:defRPr>
            </a:lvl7pPr>
            <a:lvl8pPr marL="3657600" lvl="7" indent="-317500" rtl="0">
              <a:spcBef>
                <a:spcPts val="1600"/>
              </a:spcBef>
              <a:spcAft>
                <a:spcPts val="0"/>
              </a:spcAft>
              <a:buSzPts val="1400"/>
              <a:buFont typeface="Muli"/>
              <a:buChar char="○"/>
              <a:defRPr>
                <a:latin typeface="Muli"/>
                <a:ea typeface="Muli"/>
                <a:cs typeface="Muli"/>
                <a:sym typeface="Muli"/>
              </a:defRPr>
            </a:lvl8pPr>
            <a:lvl9pPr marL="4114800" lvl="8" indent="-317500" rtl="0">
              <a:spcBef>
                <a:spcPts val="1600"/>
              </a:spcBef>
              <a:spcAft>
                <a:spcPts val="1600"/>
              </a:spcAft>
              <a:buSzPts val="1400"/>
              <a:buFont typeface="Muli"/>
              <a:buChar char="■"/>
              <a:defRPr>
                <a:latin typeface="Muli"/>
                <a:ea typeface="Muli"/>
                <a:cs typeface="Muli"/>
                <a:sym typeface="Mul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7" r:id="rId15"/>
    <p:sldLayoutId id="2147483668" r:id="rId16"/>
    <p:sldLayoutId id="2147483669" r:id="rId17"/>
    <p:sldLayoutId id="2147483671" r:id="rId18"/>
    <p:sldLayoutId id="214748368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259632" y="1491630"/>
            <a:ext cx="7769501"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3000" dirty="0">
                <a:latin typeface="+mj-lt"/>
                <a:sym typeface="Arial Black"/>
              </a:rPr>
              <a:t>MÔ HÌNH ĐIỀU HƯỚNG PIN MẶT TRỜI</a:t>
            </a:r>
            <a:endParaRPr sz="3000" dirty="0">
              <a:latin typeface="+mj-lt"/>
            </a:endParaRPr>
          </a:p>
        </p:txBody>
      </p:sp>
      <p:sp>
        <p:nvSpPr>
          <p:cNvPr id="287" name="Google Shape;287;p42"/>
          <p:cNvSpPr txBox="1">
            <a:spLocks noGrp="1"/>
          </p:cNvSpPr>
          <p:nvPr>
            <p:ph type="subTitle" idx="1"/>
          </p:nvPr>
        </p:nvSpPr>
        <p:spPr>
          <a:xfrm>
            <a:off x="4923249" y="2106142"/>
            <a:ext cx="42438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a:t>Các thành viên:</a:t>
            </a:r>
            <a:endParaRPr dirty="0"/>
          </a:p>
        </p:txBody>
      </p:sp>
      <p:sp>
        <p:nvSpPr>
          <p:cNvPr id="288" name="Google Shape;288;p42"/>
          <p:cNvSpPr txBox="1">
            <a:spLocks noGrp="1"/>
          </p:cNvSpPr>
          <p:nvPr>
            <p:ph type="subTitle" idx="2"/>
          </p:nvPr>
        </p:nvSpPr>
        <p:spPr>
          <a:xfrm>
            <a:off x="4932040" y="2643758"/>
            <a:ext cx="2513100" cy="1364594"/>
          </a:xfrm>
          <a:prstGeom prst="rect">
            <a:avLst/>
          </a:prstGeom>
        </p:spPr>
        <p:txBody>
          <a:bodyPr spcFirstLastPara="1" wrap="square" lIns="91425" tIns="91425" rIns="91425" bIns="91425" anchor="t" anchorCtr="0">
            <a:noAutofit/>
          </a:bodyPr>
          <a:lstStyle/>
          <a:p>
            <a:pPr marL="0" lvl="0" indent="0" algn="l" rtl="0">
              <a:lnSpc>
                <a:spcPct val="50000"/>
              </a:lnSpc>
              <a:spcBef>
                <a:spcPts val="0"/>
              </a:spcBef>
              <a:spcAft>
                <a:spcPts val="1600"/>
              </a:spcAft>
              <a:buNone/>
            </a:pPr>
            <a:r>
              <a:rPr lang="vi-VN" dirty="0"/>
              <a:t>Nguyễn Ngọc Hà</a:t>
            </a:r>
          </a:p>
          <a:p>
            <a:pPr marL="0" lvl="0" indent="0" algn="l" rtl="0">
              <a:lnSpc>
                <a:spcPct val="50000"/>
              </a:lnSpc>
              <a:spcBef>
                <a:spcPts val="0"/>
              </a:spcBef>
              <a:spcAft>
                <a:spcPts val="1600"/>
              </a:spcAft>
              <a:buNone/>
            </a:pPr>
            <a:r>
              <a:rPr lang="vi-VN" dirty="0"/>
              <a:t>Lưu Văn Hùng</a:t>
            </a:r>
          </a:p>
          <a:p>
            <a:pPr marL="0" lvl="0" indent="0" algn="l" rtl="0">
              <a:lnSpc>
                <a:spcPct val="50000"/>
              </a:lnSpc>
              <a:spcBef>
                <a:spcPts val="0"/>
              </a:spcBef>
              <a:spcAft>
                <a:spcPts val="1600"/>
              </a:spcAft>
              <a:buNone/>
            </a:pPr>
            <a:r>
              <a:rPr lang="vi-VN" dirty="0"/>
              <a:t>Trần Duy Huy</a:t>
            </a:r>
          </a:p>
          <a:p>
            <a:pPr marL="0" lvl="0" indent="0" algn="l" rtl="0">
              <a:lnSpc>
                <a:spcPct val="50000"/>
              </a:lnSpc>
              <a:spcBef>
                <a:spcPts val="0"/>
              </a:spcBef>
              <a:spcAft>
                <a:spcPts val="1600"/>
              </a:spcAft>
              <a:buNone/>
            </a:pPr>
            <a:r>
              <a:rPr lang="en" dirty="0"/>
              <a:t> </a:t>
            </a:r>
            <a:endParaRPr dirty="0"/>
          </a:p>
        </p:txBody>
      </p:sp>
      <p:sp>
        <p:nvSpPr>
          <p:cNvPr id="12" name="Google Shape;288;p42"/>
          <p:cNvSpPr txBox="1">
            <a:spLocks/>
          </p:cNvSpPr>
          <p:nvPr/>
        </p:nvSpPr>
        <p:spPr>
          <a:xfrm>
            <a:off x="6869036" y="2643758"/>
            <a:ext cx="2513100" cy="1364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15000"/>
              </a:lnSpc>
              <a:spcBef>
                <a:spcPts val="0"/>
              </a:spcBef>
              <a:spcAft>
                <a:spcPts val="0"/>
              </a:spcAft>
              <a:buClr>
                <a:schemeClr val="dk2"/>
              </a:buClr>
              <a:buSzPts val="1800"/>
              <a:buFont typeface="Arial"/>
              <a:buNone/>
              <a:defRPr sz="1300" b="0" i="0" u="none" strike="noStrike" cap="none">
                <a:solidFill>
                  <a:srgbClr val="FFFFFF"/>
                </a:solidFill>
                <a:latin typeface="Muli"/>
                <a:ea typeface="Muli"/>
                <a:cs typeface="Muli"/>
                <a:sym typeface="Muli"/>
              </a:defRPr>
            </a:lvl1pPr>
            <a:lvl2pPr marL="914400" marR="0" lvl="1"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2pPr>
            <a:lvl3pPr marL="1371600" marR="0" lvl="2"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3pPr>
            <a:lvl4pPr marL="1828800" marR="0" lvl="3"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4pPr>
            <a:lvl5pPr marL="2286000" marR="0" lvl="4"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5pPr>
            <a:lvl6pPr marL="2743200" marR="0" lvl="5"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6pPr>
            <a:lvl7pPr marL="3200400" marR="0" lvl="6"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7pPr>
            <a:lvl8pPr marL="3657600" marR="0" lvl="7" indent="-317500" algn="r" rtl="0">
              <a:lnSpc>
                <a:spcPct val="115000"/>
              </a:lnSpc>
              <a:spcBef>
                <a:spcPts val="1600"/>
              </a:spcBef>
              <a:spcAft>
                <a:spcPts val="0"/>
              </a:spcAft>
              <a:buClr>
                <a:schemeClr val="dk2"/>
              </a:buClr>
              <a:buSzPts val="1400"/>
              <a:buFont typeface="Arial"/>
              <a:buNone/>
              <a:defRPr sz="1300" b="0" i="0" u="none" strike="noStrike" cap="none">
                <a:solidFill>
                  <a:srgbClr val="FFFFFF"/>
                </a:solidFill>
                <a:latin typeface="Muli"/>
                <a:ea typeface="Muli"/>
                <a:cs typeface="Muli"/>
                <a:sym typeface="Muli"/>
              </a:defRPr>
            </a:lvl8pPr>
            <a:lvl9pPr marL="4114800" marR="0" lvl="8" indent="-317500" algn="r" rtl="0">
              <a:lnSpc>
                <a:spcPct val="115000"/>
              </a:lnSpc>
              <a:spcBef>
                <a:spcPts val="1600"/>
              </a:spcBef>
              <a:spcAft>
                <a:spcPts val="1600"/>
              </a:spcAft>
              <a:buClr>
                <a:schemeClr val="dk2"/>
              </a:buClr>
              <a:buSzPts val="1400"/>
              <a:buFont typeface="Arial"/>
              <a:buNone/>
              <a:defRPr sz="1300" b="0" i="0" u="none" strike="noStrike" cap="none">
                <a:solidFill>
                  <a:srgbClr val="FFFFFF"/>
                </a:solidFill>
                <a:latin typeface="Muli"/>
                <a:ea typeface="Muli"/>
                <a:cs typeface="Muli"/>
                <a:sym typeface="Muli"/>
              </a:defRPr>
            </a:lvl9pPr>
          </a:lstStyle>
          <a:p>
            <a:pPr marL="0" indent="0" algn="l">
              <a:lnSpc>
                <a:spcPct val="50000"/>
              </a:lnSpc>
              <a:spcAft>
                <a:spcPts val="1600"/>
              </a:spcAft>
            </a:pPr>
            <a:r>
              <a:rPr lang="vi-VN" dirty="0"/>
              <a:t>Nguyễn Tiến Thành</a:t>
            </a:r>
          </a:p>
          <a:p>
            <a:pPr marL="0" indent="0" algn="l">
              <a:lnSpc>
                <a:spcPct val="50000"/>
              </a:lnSpc>
              <a:spcAft>
                <a:spcPts val="1600"/>
              </a:spcAft>
            </a:pPr>
            <a:r>
              <a:rPr lang="vi-VN" dirty="0"/>
              <a:t>Nguyễn Thị Tú</a:t>
            </a:r>
          </a:p>
          <a:p>
            <a:pPr marL="0" indent="0" algn="l">
              <a:lnSpc>
                <a:spcPct val="50000"/>
              </a:lnSpc>
              <a:spcAft>
                <a:spcPts val="1600"/>
              </a:spcAft>
            </a:pPr>
            <a:r>
              <a:rPr lang="vi-VN" dirty="0"/>
              <a:t>Trần Anh Tin</a:t>
            </a:r>
          </a:p>
          <a:p>
            <a:pPr marL="0" indent="0" algn="l">
              <a:lnSpc>
                <a:spcPct val="50000"/>
              </a:lnSpc>
              <a:spcAft>
                <a:spcPts val="1600"/>
              </a:spcAft>
            </a:pPr>
            <a:r>
              <a:rPr lang="vi-VN" dirty="0"/>
              <a:t> </a:t>
            </a:r>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Shape 298"/>
        <p:cNvGrpSpPr/>
        <p:nvPr/>
      </p:nvGrpSpPr>
      <p:grpSpPr>
        <a:xfrm>
          <a:off x="0" y="0"/>
          <a:ext cx="0" cy="0"/>
          <a:chOff x="0" y="0"/>
          <a:chExt cx="0" cy="0"/>
        </a:xfrm>
      </p:grpSpPr>
    </p:spTree>
    <p:extLst>
      <p:ext uri="{BB962C8B-B14F-4D97-AF65-F5344CB8AC3E}">
        <p14:creationId xmlns:p14="http://schemas.microsoft.com/office/powerpoint/2010/main" val="2630634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solidFill>
                  <a:schemeClr val="bg1"/>
                </a:solidFill>
              </a:rPr>
              <a:t>Tính cấp thiết của đề tài</a:t>
            </a:r>
            <a:endParaRPr b="1" dirty="0">
              <a:solidFill>
                <a:schemeClr val="bg1"/>
              </a:solidFill>
            </a:endParaRPr>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7" name="Group 6"/>
          <p:cNvGrpSpPr/>
          <p:nvPr/>
        </p:nvGrpSpPr>
        <p:grpSpPr>
          <a:xfrm>
            <a:off x="525106" y="1203598"/>
            <a:ext cx="8168750" cy="1152128"/>
            <a:chOff x="611560" y="1563638"/>
            <a:chExt cx="8168750" cy="1152128"/>
          </a:xfrm>
        </p:grpSpPr>
        <p:sp>
          <p:nvSpPr>
            <p:cNvPr id="5" name="Rectangle 4"/>
            <p:cNvSpPr/>
            <p:nvPr/>
          </p:nvSpPr>
          <p:spPr>
            <a:xfrm>
              <a:off x="611560" y="1563638"/>
              <a:ext cx="8168750" cy="1152128"/>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782551" y="1779662"/>
              <a:ext cx="7920881" cy="738664"/>
            </a:xfrm>
            <a:prstGeom prst="rect">
              <a:avLst/>
            </a:prstGeom>
            <a:noFill/>
          </p:spPr>
          <p:txBody>
            <a:bodyPr wrap="square" rtlCol="0">
              <a:spAutoFit/>
            </a:bodyPr>
            <a:lstStyle/>
            <a:p>
              <a:pPr lvl="0"/>
              <a:r>
                <a:rPr lang="vi-VN" b="1">
                  <a:solidFill>
                    <a:schemeClr val="bg1">
                      <a:lumMod val="50000"/>
                    </a:schemeClr>
                  </a:solidFill>
                  <a:latin typeface="Muli"/>
                  <a:ea typeface="Muli"/>
                  <a:cs typeface="Muli"/>
                  <a:sym typeface="Muli"/>
                </a:rPr>
                <a:t>Cùng với sự phát triển của khoa học kỹ thuật thì nhu cầu sử dụng năng lượng ngày càng tăng lên. Tuy nhiên nguồn năng lượng hóa thạch đang dần cạn kiện. Nguồn năng lượng xanh sạch ngày càng được sử dụng nhiều.</a:t>
              </a:r>
            </a:p>
          </p:txBody>
        </p:sp>
      </p:grpSp>
      <p:grpSp>
        <p:nvGrpSpPr>
          <p:cNvPr id="15" name="Group 14"/>
          <p:cNvGrpSpPr/>
          <p:nvPr/>
        </p:nvGrpSpPr>
        <p:grpSpPr>
          <a:xfrm>
            <a:off x="525106" y="2499742"/>
            <a:ext cx="8168750" cy="1152128"/>
            <a:chOff x="620558" y="1553507"/>
            <a:chExt cx="8168750" cy="1152128"/>
          </a:xfrm>
        </p:grpSpPr>
        <p:sp>
          <p:nvSpPr>
            <p:cNvPr id="16" name="Rectangle 15"/>
            <p:cNvSpPr/>
            <p:nvPr/>
          </p:nvSpPr>
          <p:spPr>
            <a:xfrm>
              <a:off x="620558" y="1553507"/>
              <a:ext cx="8168750" cy="1152128"/>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769912" y="1867961"/>
              <a:ext cx="7920881" cy="523220"/>
            </a:xfrm>
            <a:prstGeom prst="rect">
              <a:avLst/>
            </a:prstGeom>
            <a:noFill/>
          </p:spPr>
          <p:txBody>
            <a:bodyPr wrap="square" rtlCol="0">
              <a:spAutoFit/>
            </a:bodyPr>
            <a:lstStyle/>
            <a:p>
              <a:r>
                <a:rPr lang="vi-VN" b="1">
                  <a:solidFill>
                    <a:schemeClr val="bg1">
                      <a:lumMod val="50000"/>
                    </a:schemeClr>
                  </a:solidFill>
                  <a:latin typeface="Muli"/>
                  <a:ea typeface="Muli"/>
                  <a:cs typeface="Muli"/>
                  <a:sym typeface="Muli"/>
                </a:rPr>
                <a:t>Việt Nam là nước nắng quanh năm với cường độ ánh sáng mặt trời nhận được dồi dào nên có thể sử dụng năng lượng mặt trời đầy tiềm năng.</a:t>
              </a:r>
            </a:p>
          </p:txBody>
        </p:sp>
      </p:grpSp>
      <p:grpSp>
        <p:nvGrpSpPr>
          <p:cNvPr id="10" name="Group 9"/>
          <p:cNvGrpSpPr/>
          <p:nvPr/>
        </p:nvGrpSpPr>
        <p:grpSpPr>
          <a:xfrm>
            <a:off x="525106" y="3795886"/>
            <a:ext cx="8168750" cy="1152128"/>
            <a:chOff x="525106" y="3795886"/>
            <a:chExt cx="8168750" cy="1152128"/>
          </a:xfrm>
        </p:grpSpPr>
        <p:sp>
          <p:nvSpPr>
            <p:cNvPr id="20" name="Rectangle 19"/>
            <p:cNvSpPr/>
            <p:nvPr/>
          </p:nvSpPr>
          <p:spPr>
            <a:xfrm>
              <a:off x="525106" y="3795886"/>
              <a:ext cx="8168750" cy="1152128"/>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flipH="1">
              <a:off x="674460" y="4110340"/>
              <a:ext cx="7920881" cy="523220"/>
            </a:xfrm>
            <a:prstGeom prst="rect">
              <a:avLst/>
            </a:prstGeom>
            <a:noFill/>
          </p:spPr>
          <p:txBody>
            <a:bodyPr wrap="square" rtlCol="0">
              <a:spAutoFit/>
            </a:bodyPr>
            <a:lstStyle/>
            <a:p>
              <a:r>
                <a:rPr lang="vi-VN" b="1">
                  <a:solidFill>
                    <a:schemeClr val="bg1">
                      <a:lumMod val="50000"/>
                    </a:schemeClr>
                  </a:solidFill>
                  <a:latin typeface="Muli"/>
                  <a:ea typeface="Muli"/>
                  <a:cs typeface="Muli"/>
                  <a:sym typeface="Muli"/>
                </a:rPr>
                <a:t>Tuy nhiên tùy vào mỗi thời điểm và địa điểm khác nhau thì hướng chiếu của mặt trời khác nhau nên việc điều hướng cho tấm pin mặt trời rất cần thiết.</a:t>
              </a: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Tính cấp thiết của đề tài</a:t>
            </a:r>
            <a:endParaRPr dirty="0"/>
          </a:p>
        </p:txBody>
      </p:sp>
      <p:sp>
        <p:nvSpPr>
          <p:cNvPr id="300" name="Google Shape;300;p43"/>
          <p:cNvSpPr txBox="1">
            <a:spLocks noGrp="1"/>
          </p:cNvSpPr>
          <p:nvPr>
            <p:ph type="subTitle" idx="2"/>
          </p:nvPr>
        </p:nvSpPr>
        <p:spPr>
          <a:xfrm>
            <a:off x="370483" y="915566"/>
            <a:ext cx="84600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a:latin typeface="Muli"/>
                <a:ea typeface="Muli"/>
                <a:cs typeface="Muli"/>
                <a:sym typeface="Muli"/>
              </a:rPr>
              <a:t>Bảng so sánh</a:t>
            </a:r>
            <a:endParaRPr dirty="0">
              <a:latin typeface="Muli"/>
              <a:ea typeface="Muli"/>
              <a:cs typeface="Muli"/>
              <a:sym typeface="Muli"/>
            </a:endParaRPr>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35646"/>
            <a:ext cx="6318812" cy="16561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14912" y="3507854"/>
            <a:ext cx="6745409" cy="307777"/>
          </a:xfrm>
          <a:prstGeom prst="rect">
            <a:avLst/>
          </a:prstGeom>
        </p:spPr>
        <p:txBody>
          <a:bodyPr wrap="square">
            <a:spAutoFit/>
          </a:bodyPr>
          <a:lstStyle/>
          <a:p>
            <a:r>
              <a:rPr lang="en-US" b="1" dirty="0" err="1">
                <a:solidFill>
                  <a:srgbClr val="050505"/>
                </a:solidFill>
                <a:latin typeface="Muli" panose="020B0604020202020204" charset="0"/>
              </a:rPr>
              <a:t>Có</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thể</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thấy</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hiệu</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suất</a:t>
            </a:r>
            <a:r>
              <a:rPr lang="en-US" b="1" dirty="0">
                <a:solidFill>
                  <a:srgbClr val="050505"/>
                </a:solidFill>
                <a:latin typeface="Muli" panose="020B0604020202020204" charset="0"/>
              </a:rPr>
              <a:t> pin </a:t>
            </a:r>
            <a:r>
              <a:rPr lang="en-US" b="1" dirty="0" err="1">
                <a:solidFill>
                  <a:srgbClr val="050505"/>
                </a:solidFill>
                <a:latin typeface="Muli" panose="020B0604020202020204" charset="0"/>
              </a:rPr>
              <a:t>mặt</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trời</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có</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định</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hướng</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cao</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hơn</a:t>
            </a:r>
            <a:r>
              <a:rPr lang="en-US" b="1" dirty="0">
                <a:solidFill>
                  <a:srgbClr val="050505"/>
                </a:solidFill>
                <a:latin typeface="Muli" panose="020B0604020202020204" charset="0"/>
              </a:rPr>
              <a:t> </a:t>
            </a:r>
            <a:r>
              <a:rPr lang="en-US" b="1" dirty="0" err="1">
                <a:solidFill>
                  <a:srgbClr val="050505"/>
                </a:solidFill>
                <a:latin typeface="Muli" panose="020B0604020202020204" charset="0"/>
              </a:rPr>
              <a:t>từ</a:t>
            </a:r>
            <a:r>
              <a:rPr lang="en-US" b="1" dirty="0">
                <a:solidFill>
                  <a:srgbClr val="050505"/>
                </a:solidFill>
                <a:latin typeface="Muli" panose="020B0604020202020204" charset="0"/>
              </a:rPr>
              <a:t> 15%-20%</a:t>
            </a:r>
            <a:endParaRPr lang="en-US" b="1" dirty="0">
              <a:latin typeface="Muli" panose="020B0604020202020204" charset="0"/>
            </a:endParaRPr>
          </a:p>
        </p:txBody>
      </p:sp>
    </p:spTree>
    <p:extLst>
      <p:ext uri="{BB962C8B-B14F-4D97-AF65-F5344CB8AC3E}">
        <p14:creationId xmlns:p14="http://schemas.microsoft.com/office/powerpoint/2010/main" val="687213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Sơ đồ</a:t>
            </a:r>
            <a:endParaRPr dirty="0"/>
          </a:p>
        </p:txBody>
      </p:sp>
      <p:grpSp>
        <p:nvGrpSpPr>
          <p:cNvPr id="310" name="Google Shape;310;p43"/>
          <p:cNvGrpSpPr/>
          <p:nvPr/>
        </p:nvGrpSpPr>
        <p:grpSpPr>
          <a:xfrm rot="5400000">
            <a:off x="8641234" y="411193"/>
            <a:ext cx="278152" cy="345818"/>
            <a:chOff x="0" y="46600"/>
            <a:chExt cx="3121800" cy="5004600"/>
          </a:xfrm>
        </p:grpSpPr>
        <p:sp>
          <p:nvSpPr>
            <p:cNvPr id="311" name="Google Shape;311;p43"/>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3"/>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3" name="Google Shape;313;p4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91630"/>
            <a:ext cx="7408249" cy="2769189"/>
          </a:xfrm>
          <a:prstGeom prst="rect">
            <a:avLst/>
          </a:prstGeom>
        </p:spPr>
      </p:pic>
      <p:sp>
        <p:nvSpPr>
          <p:cNvPr id="12" name="Google Shape;300;p43"/>
          <p:cNvSpPr txBox="1">
            <a:spLocks noGrp="1"/>
          </p:cNvSpPr>
          <p:nvPr>
            <p:ph type="subTitle" idx="2"/>
          </p:nvPr>
        </p:nvSpPr>
        <p:spPr>
          <a:xfrm>
            <a:off x="2555776" y="2557108"/>
            <a:ext cx="792088"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200" b="1" dirty="0">
                <a:latin typeface="Muli"/>
                <a:ea typeface="Muli"/>
                <a:cs typeface="Muli"/>
                <a:sym typeface="Muli"/>
              </a:rPr>
              <a:t>MSP430</a:t>
            </a:r>
            <a:endParaRPr sz="1200" b="1" dirty="0">
              <a:latin typeface="Muli"/>
              <a:ea typeface="Muli"/>
              <a:cs typeface="Muli"/>
              <a:sym typeface="Muli"/>
            </a:endParaRPr>
          </a:p>
        </p:txBody>
      </p:sp>
    </p:spTree>
    <p:extLst>
      <p:ext uri="{BB962C8B-B14F-4D97-AF65-F5344CB8AC3E}">
        <p14:creationId xmlns:p14="http://schemas.microsoft.com/office/powerpoint/2010/main" val="857863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2211710"/>
            <a:ext cx="4080796" cy="2577065"/>
          </a:xfrm>
          <a:prstGeom prst="rect">
            <a:avLst/>
          </a:prstGeom>
        </p:spPr>
      </p:pic>
      <p:sp>
        <p:nvSpPr>
          <p:cNvPr id="59" name="Google Shape;393;p49"/>
          <p:cNvSpPr txBox="1">
            <a:spLocks/>
          </p:cNvSpPr>
          <p:nvPr/>
        </p:nvSpPr>
        <p:spPr>
          <a:xfrm>
            <a:off x="4572000" y="950004"/>
            <a:ext cx="4123870" cy="19634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b="1" dirty="0">
                <a:solidFill>
                  <a:srgbClr val="0070C0"/>
                </a:solidFill>
                <a:highlight>
                  <a:srgbClr val="FFFFFF"/>
                </a:highlight>
                <a:latin typeface="muli" charset="0"/>
                <a:ea typeface="Open Sans"/>
                <a:cs typeface="Open Sans"/>
                <a:sym typeface="Open Sans"/>
              </a:rPr>
              <a:t>Sử dụng 2 động cơ servo.</a:t>
            </a:r>
          </a:p>
          <a:p>
            <a:pPr algn="just"/>
            <a:r>
              <a:rPr lang="vi-VN" b="1" dirty="0">
                <a:solidFill>
                  <a:srgbClr val="0070C0"/>
                </a:solidFill>
                <a:highlight>
                  <a:srgbClr val="FFFFFF"/>
                </a:highlight>
                <a:latin typeface="muli" charset="0"/>
                <a:ea typeface="Open Sans"/>
                <a:cs typeface="Open Sans"/>
                <a:sym typeface="Open Sans"/>
              </a:rPr>
              <a:t>Điều khiển bằng cách gửi 1 loạt các xung qua đường tín hiệu. Tín hiệu có 50Hz với độ rộng xung từ 1ms đến 2ms thì động cơ sẽ xoay ứng từ 0 độ đến 180 độ</a:t>
            </a:r>
          </a:p>
        </p:txBody>
      </p:sp>
      <p:grpSp>
        <p:nvGrpSpPr>
          <p:cNvPr id="5" name="Group 4"/>
          <p:cNvGrpSpPr/>
          <p:nvPr/>
        </p:nvGrpSpPr>
        <p:grpSpPr>
          <a:xfrm>
            <a:off x="467544" y="729400"/>
            <a:ext cx="2831053" cy="3739144"/>
            <a:chOff x="540282" y="606552"/>
            <a:chExt cx="2831053" cy="3739144"/>
          </a:xfrm>
        </p:grpSpPr>
        <p:sp>
          <p:nvSpPr>
            <p:cNvPr id="57" name="Google Shape;387;p49"/>
            <p:cNvSpPr txBox="1">
              <a:spLocks/>
            </p:cNvSpPr>
            <p:nvPr/>
          </p:nvSpPr>
          <p:spPr>
            <a:xfrm>
              <a:off x="540282" y="606552"/>
              <a:ext cx="2831053" cy="1482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None/>
                <a:defRPr sz="1800" b="0" i="0" u="none" strike="noStrike" cap="none">
                  <a:solidFill>
                    <a:srgbClr val="FFFFFF"/>
                  </a:solidFill>
                  <a:latin typeface="Muli"/>
                  <a:ea typeface="Muli"/>
                  <a:cs typeface="Muli"/>
                  <a:sym typeface="Muli"/>
                </a:defRPr>
              </a:lvl1pPr>
              <a:lvl2pPr marL="914400" marR="0" lvl="1"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indent="0">
                <a:spcBef>
                  <a:spcPts val="1600"/>
                </a:spcBef>
                <a:spcAft>
                  <a:spcPts val="1600"/>
                </a:spcAft>
              </a:pPr>
              <a:r>
                <a:rPr lang="vi-VN" sz="1400" b="1"/>
                <a:t>Sử dụng 4 quang trở được ngăn cách với nhau với 1 vách ngăn</a:t>
              </a:r>
              <a:endParaRPr lang="vi-VN" sz="1400" b="1" dirty="0"/>
            </a:p>
          </p:txBody>
        </p:sp>
        <p:grpSp>
          <p:nvGrpSpPr>
            <p:cNvPr id="60" name="Group 59"/>
            <p:cNvGrpSpPr/>
            <p:nvPr/>
          </p:nvGrpSpPr>
          <p:grpSpPr>
            <a:xfrm>
              <a:off x="711352" y="2283718"/>
              <a:ext cx="2488911" cy="2061978"/>
              <a:chOff x="5676024" y="2078663"/>
              <a:chExt cx="2488911" cy="2061978"/>
            </a:xfrm>
          </p:grpSpPr>
          <p:sp>
            <p:nvSpPr>
              <p:cNvPr id="61" name="TextBox 60"/>
              <p:cNvSpPr txBox="1"/>
              <p:nvPr/>
            </p:nvSpPr>
            <p:spPr>
              <a:xfrm>
                <a:off x="5676024" y="2212624"/>
                <a:ext cx="683471" cy="307777"/>
              </a:xfrm>
              <a:prstGeom prst="rect">
                <a:avLst/>
              </a:prstGeom>
              <a:noFill/>
            </p:spPr>
            <p:txBody>
              <a:bodyPr wrap="square" rtlCol="0">
                <a:spAutoFit/>
              </a:bodyPr>
              <a:lstStyle/>
              <a:p>
                <a:r>
                  <a:rPr lang="vi-VN">
                    <a:solidFill>
                      <a:schemeClr val="bg1"/>
                    </a:solidFill>
                    <a:latin typeface="Muli" panose="020B0604020202020204" charset="0"/>
                  </a:rPr>
                  <a:t>LDR0</a:t>
                </a:r>
                <a:endParaRPr lang="en-US">
                  <a:solidFill>
                    <a:schemeClr val="bg1"/>
                  </a:solidFill>
                  <a:latin typeface="Muli" panose="020B0604020202020204" charset="0"/>
                </a:endParaRPr>
              </a:p>
            </p:txBody>
          </p:sp>
          <p:grpSp>
            <p:nvGrpSpPr>
              <p:cNvPr id="62" name="Group 61"/>
              <p:cNvGrpSpPr/>
              <p:nvPr/>
            </p:nvGrpSpPr>
            <p:grpSpPr>
              <a:xfrm>
                <a:off x="5709060" y="2078663"/>
                <a:ext cx="2455875" cy="2061978"/>
                <a:chOff x="5709060" y="2078663"/>
                <a:chExt cx="2455875" cy="2061978"/>
              </a:xfrm>
            </p:grpSpPr>
            <p:grpSp>
              <p:nvGrpSpPr>
                <p:cNvPr id="63" name="Group 62"/>
                <p:cNvGrpSpPr/>
                <p:nvPr/>
              </p:nvGrpSpPr>
              <p:grpSpPr>
                <a:xfrm>
                  <a:off x="5868144" y="2078663"/>
                  <a:ext cx="2016224" cy="2016224"/>
                  <a:chOff x="1173070" y="1851670"/>
                  <a:chExt cx="2016224" cy="2016224"/>
                </a:xfrm>
              </p:grpSpPr>
              <p:grpSp>
                <p:nvGrpSpPr>
                  <p:cNvPr id="67" name="Group 66"/>
                  <p:cNvGrpSpPr/>
                  <p:nvPr/>
                </p:nvGrpSpPr>
                <p:grpSpPr>
                  <a:xfrm>
                    <a:off x="1173070" y="1851670"/>
                    <a:ext cx="2016224" cy="2016224"/>
                    <a:chOff x="1115618" y="1851670"/>
                    <a:chExt cx="2016224" cy="2016224"/>
                  </a:xfrm>
                </p:grpSpPr>
                <p:sp>
                  <p:nvSpPr>
                    <p:cNvPr id="72" name="Rectangle 71"/>
                    <p:cNvSpPr/>
                    <p:nvPr/>
                  </p:nvSpPr>
                  <p:spPr>
                    <a:xfrm>
                      <a:off x="1115618" y="2787774"/>
                      <a:ext cx="2016224" cy="1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rot="16200000">
                      <a:off x="1115618" y="2787774"/>
                      <a:ext cx="2016224" cy="1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Flowchart: Connector 67"/>
                  <p:cNvSpPr/>
                  <p:nvPr/>
                </p:nvSpPr>
                <p:spPr>
                  <a:xfrm>
                    <a:off x="1609171" y="2309727"/>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Connector 68"/>
                  <p:cNvSpPr/>
                  <p:nvPr/>
                </p:nvSpPr>
                <p:spPr>
                  <a:xfrm>
                    <a:off x="2426350" y="2309727"/>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1609171" y="3005991"/>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p:cNvSpPr/>
                  <p:nvPr/>
                </p:nvSpPr>
                <p:spPr>
                  <a:xfrm>
                    <a:off x="2432230" y="3005991"/>
                    <a:ext cx="360040" cy="3600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7463139" y="2169939"/>
                  <a:ext cx="683471" cy="307777"/>
                </a:xfrm>
                <a:prstGeom prst="rect">
                  <a:avLst/>
                </a:prstGeom>
                <a:noFill/>
              </p:spPr>
              <p:txBody>
                <a:bodyPr wrap="square" rtlCol="0">
                  <a:spAutoFit/>
                </a:bodyPr>
                <a:lstStyle/>
                <a:p>
                  <a:r>
                    <a:rPr lang="vi-VN">
                      <a:solidFill>
                        <a:schemeClr val="bg1"/>
                      </a:solidFill>
                      <a:latin typeface="Muli" panose="020B0604020202020204" charset="0"/>
                    </a:rPr>
                    <a:t>LDR1</a:t>
                  </a:r>
                  <a:endParaRPr lang="en-US">
                    <a:solidFill>
                      <a:schemeClr val="bg1"/>
                    </a:solidFill>
                    <a:latin typeface="Muli" panose="020B0604020202020204" charset="0"/>
                  </a:endParaRPr>
                </a:p>
              </p:txBody>
            </p:sp>
            <p:sp>
              <p:nvSpPr>
                <p:cNvPr id="65" name="TextBox 64"/>
                <p:cNvSpPr txBox="1"/>
                <p:nvPr/>
              </p:nvSpPr>
              <p:spPr>
                <a:xfrm>
                  <a:off x="5709060" y="3763231"/>
                  <a:ext cx="683471" cy="307777"/>
                </a:xfrm>
                <a:prstGeom prst="rect">
                  <a:avLst/>
                </a:prstGeom>
                <a:noFill/>
              </p:spPr>
              <p:txBody>
                <a:bodyPr wrap="square" rtlCol="0">
                  <a:spAutoFit/>
                </a:bodyPr>
                <a:lstStyle/>
                <a:p>
                  <a:r>
                    <a:rPr lang="vi-VN">
                      <a:solidFill>
                        <a:schemeClr val="bg1"/>
                      </a:solidFill>
                      <a:latin typeface="Muli" panose="020B0604020202020204" charset="0"/>
                    </a:rPr>
                    <a:t>LDR2</a:t>
                  </a:r>
                  <a:endParaRPr lang="en-US">
                    <a:solidFill>
                      <a:schemeClr val="bg1"/>
                    </a:solidFill>
                    <a:latin typeface="Muli" panose="020B0604020202020204" charset="0"/>
                  </a:endParaRPr>
                </a:p>
              </p:txBody>
            </p:sp>
            <p:sp>
              <p:nvSpPr>
                <p:cNvPr id="66" name="TextBox 65"/>
                <p:cNvSpPr txBox="1"/>
                <p:nvPr/>
              </p:nvSpPr>
              <p:spPr>
                <a:xfrm>
                  <a:off x="7481464" y="3832864"/>
                  <a:ext cx="683471" cy="307777"/>
                </a:xfrm>
                <a:prstGeom prst="rect">
                  <a:avLst/>
                </a:prstGeom>
                <a:noFill/>
              </p:spPr>
              <p:txBody>
                <a:bodyPr wrap="square" rtlCol="0">
                  <a:spAutoFit/>
                </a:bodyPr>
                <a:lstStyle/>
                <a:p>
                  <a:r>
                    <a:rPr lang="vi-VN">
                      <a:solidFill>
                        <a:schemeClr val="bg1"/>
                      </a:solidFill>
                      <a:latin typeface="Muli" panose="020B0604020202020204" charset="0"/>
                    </a:rPr>
                    <a:t>LDR3</a:t>
                  </a:r>
                  <a:endParaRPr lang="en-US">
                    <a:solidFill>
                      <a:schemeClr val="bg1"/>
                    </a:solidFill>
                    <a:latin typeface="Muli" panose="020B0604020202020204" charset="0"/>
                  </a:endParaRPr>
                </a:p>
              </p:txBody>
            </p:sp>
          </p:grpSp>
        </p:grpSp>
      </p:grpSp>
      <p:sp>
        <p:nvSpPr>
          <p:cNvPr id="78" name="Google Shape;300;p43"/>
          <p:cNvSpPr txBox="1">
            <a:spLocks noGrp="1"/>
          </p:cNvSpPr>
          <p:nvPr>
            <p:ph type="subTitle" idx="4294967295"/>
          </p:nvPr>
        </p:nvSpPr>
        <p:spPr>
          <a:xfrm>
            <a:off x="1275308" y="390790"/>
            <a:ext cx="1127076" cy="5592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600" b="1">
                <a:solidFill>
                  <a:schemeClr val="bg1"/>
                </a:solidFill>
                <a:latin typeface="Muli"/>
                <a:ea typeface="Muli"/>
                <a:cs typeface="Muli"/>
                <a:sym typeface="Muli"/>
              </a:rPr>
              <a:t>Cảm biến</a:t>
            </a:r>
            <a:endParaRPr sz="1600" b="1" dirty="0">
              <a:solidFill>
                <a:schemeClr val="bg1"/>
              </a:solidFill>
              <a:latin typeface="Muli"/>
              <a:ea typeface="Muli"/>
              <a:cs typeface="Muli"/>
              <a:sym typeface="Muli"/>
            </a:endParaRPr>
          </a:p>
        </p:txBody>
      </p:sp>
      <p:sp>
        <p:nvSpPr>
          <p:cNvPr id="79" name="Google Shape;300;p43"/>
          <p:cNvSpPr txBox="1">
            <a:spLocks noGrp="1"/>
          </p:cNvSpPr>
          <p:nvPr>
            <p:ph type="subTitle" idx="4294967295"/>
          </p:nvPr>
        </p:nvSpPr>
        <p:spPr>
          <a:xfrm>
            <a:off x="6050857" y="390790"/>
            <a:ext cx="1166156"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sz="1600" b="1">
                <a:solidFill>
                  <a:srgbClr val="0070C0"/>
                </a:solidFill>
                <a:latin typeface="Muli"/>
                <a:ea typeface="Muli"/>
                <a:cs typeface="Muli"/>
                <a:sym typeface="Muli"/>
              </a:rPr>
              <a:t>Động cơ</a:t>
            </a:r>
            <a:endParaRPr sz="1600" b="1" dirty="0">
              <a:solidFill>
                <a:srgbClr val="0070C0"/>
              </a:solidFill>
              <a:latin typeface="Muli"/>
              <a:ea typeface="Muli"/>
              <a:cs typeface="Muli"/>
              <a:sym typeface="Muli"/>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arn(inVertical)">
                                      <p:cBhvr>
                                        <p:cTn id="12" dur="500"/>
                                        <p:tgtEl>
                                          <p:spTgt spid="59"/>
                                        </p:tgtEl>
                                      </p:cBhvr>
                                    </p:animEffect>
                                  </p:childTnLst>
                                </p:cTn>
                              </p:par>
                              <p:par>
                                <p:cTn id="13" presetID="16" presetClass="entr" presetSubtype="21"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barn(inVertical)">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Lập trình</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3" name="Picture 2">
            <a:extLst>
              <a:ext uri="{FF2B5EF4-FFF2-40B4-BE49-F238E27FC236}">
                <a16:creationId xmlns:a16="http://schemas.microsoft.com/office/drawing/2014/main" id="{8499F821-5154-4839-9CE0-6E7A90924F3C}"/>
              </a:ext>
            </a:extLst>
          </p:cNvPr>
          <p:cNvPicPr>
            <a:picLocks noChangeAspect="1"/>
          </p:cNvPicPr>
          <p:nvPr/>
        </p:nvPicPr>
        <p:blipFill>
          <a:blip r:embed="rId3"/>
          <a:stretch>
            <a:fillRect/>
          </a:stretch>
        </p:blipFill>
        <p:spPr>
          <a:xfrm>
            <a:off x="2205077" y="0"/>
            <a:ext cx="4264018" cy="5143500"/>
          </a:xfrm>
          <a:prstGeom prst="rect">
            <a:avLst/>
          </a:prstGeom>
        </p:spPr>
      </p:pic>
      <p:sp>
        <p:nvSpPr>
          <p:cNvPr id="12" name="TextBox 11">
            <a:extLst>
              <a:ext uri="{FF2B5EF4-FFF2-40B4-BE49-F238E27FC236}">
                <a16:creationId xmlns:a16="http://schemas.microsoft.com/office/drawing/2014/main" id="{9DF449DC-ED73-47CB-AA14-2FBC638577DB}"/>
              </a:ext>
            </a:extLst>
          </p:cNvPr>
          <p:cNvSpPr txBox="1"/>
          <p:nvPr/>
        </p:nvSpPr>
        <p:spPr>
          <a:xfrm>
            <a:off x="4381220" y="952002"/>
            <a:ext cx="4572000" cy="307777"/>
          </a:xfrm>
          <a:prstGeom prst="rect">
            <a:avLst/>
          </a:prstGeom>
          <a:noFill/>
        </p:spPr>
        <p:txBody>
          <a:bodyPr wrap="square">
            <a:spAutoFit/>
          </a:bodyPr>
          <a:lstStyle/>
          <a:p>
            <a:r>
              <a:rPr lang="vi-VN" dirty="0">
                <a:latin typeface="Muli" panose="020B0604020202020204" charset="0"/>
              </a:rPr>
              <a:t>Lưu</a:t>
            </a:r>
            <a:r>
              <a:rPr lang="en-US" dirty="0">
                <a:latin typeface="Muli" panose="020B0604020202020204" charset="0"/>
              </a:rPr>
              <a:t> </a:t>
            </a:r>
            <a:r>
              <a:rPr lang="vi-VN" dirty="0">
                <a:latin typeface="Muli" panose="020B0604020202020204" charset="0"/>
              </a:rPr>
              <a:t>đồ thuật toán</a:t>
            </a:r>
            <a:endParaRPr lang="en-US" dirty="0">
              <a:latin typeface="Muli" panose="020B0604020202020204" charset="0"/>
            </a:endParaRPr>
          </a:p>
        </p:txBody>
      </p:sp>
    </p:spTree>
    <p:extLst>
      <p:ext uri="{BB962C8B-B14F-4D97-AF65-F5344CB8AC3E}">
        <p14:creationId xmlns:p14="http://schemas.microsoft.com/office/powerpoint/2010/main" val="2763883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9"/>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Lập trình</a:t>
            </a:r>
            <a:endParaRPr dirty="0"/>
          </a:p>
        </p:txBody>
      </p:sp>
      <p:grpSp>
        <p:nvGrpSpPr>
          <p:cNvPr id="389" name="Google Shape;389;p49"/>
          <p:cNvGrpSpPr/>
          <p:nvPr/>
        </p:nvGrpSpPr>
        <p:grpSpPr>
          <a:xfrm rot="5400000">
            <a:off x="8641234" y="411193"/>
            <a:ext cx="278152" cy="345818"/>
            <a:chOff x="0" y="46600"/>
            <a:chExt cx="3121800" cy="5004600"/>
          </a:xfrm>
        </p:grpSpPr>
        <p:sp>
          <p:nvSpPr>
            <p:cNvPr id="390" name="Google Shape;390;p49"/>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9"/>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49"/>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7" name="TextBox 6"/>
          <p:cNvSpPr txBox="1"/>
          <p:nvPr/>
        </p:nvSpPr>
        <p:spPr>
          <a:xfrm>
            <a:off x="370482" y="1347614"/>
            <a:ext cx="1897985" cy="307777"/>
          </a:xfrm>
          <a:prstGeom prst="rect">
            <a:avLst/>
          </a:prstGeom>
          <a:noFill/>
        </p:spPr>
        <p:txBody>
          <a:bodyPr wrap="square" rtlCol="0">
            <a:spAutoFit/>
          </a:bodyPr>
          <a:lstStyle/>
          <a:p>
            <a:r>
              <a:rPr lang="en-US" b="1" dirty="0" err="1">
                <a:solidFill>
                  <a:srgbClr val="0070C0"/>
                </a:solidFill>
                <a:latin typeface="Muli" panose="020B0604020202020204" charset="0"/>
              </a:rPr>
              <a:t>Đọc</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các</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giá</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trị</a:t>
            </a:r>
            <a:r>
              <a:rPr lang="en-US" b="1" dirty="0">
                <a:solidFill>
                  <a:srgbClr val="0070C0"/>
                </a:solidFill>
                <a:latin typeface="Muli" panose="020B0604020202020204" charset="0"/>
              </a:rPr>
              <a:t> LDR:</a:t>
            </a:r>
          </a:p>
        </p:txBody>
      </p:sp>
      <p:sp>
        <p:nvSpPr>
          <p:cNvPr id="9" name="TextBox 8"/>
          <p:cNvSpPr txBox="1"/>
          <p:nvPr/>
        </p:nvSpPr>
        <p:spPr>
          <a:xfrm>
            <a:off x="370483" y="1655391"/>
            <a:ext cx="4561557" cy="523220"/>
          </a:xfrm>
          <a:prstGeom prst="rect">
            <a:avLst/>
          </a:prstGeom>
          <a:noFill/>
        </p:spPr>
        <p:txBody>
          <a:bodyPr wrap="square" rtlCol="0">
            <a:spAutoFit/>
          </a:bodyPr>
          <a:lstStyle/>
          <a:p>
            <a:r>
              <a:rPr lang="en-US" dirty="0" err="1">
                <a:latin typeface="Muli" panose="020B0604020202020204" charset="0"/>
              </a:rPr>
              <a:t>Sử</a:t>
            </a:r>
            <a:r>
              <a:rPr lang="en-US" dirty="0">
                <a:latin typeface="Muli" panose="020B0604020202020204" charset="0"/>
              </a:rPr>
              <a:t> </a:t>
            </a:r>
            <a:r>
              <a:rPr lang="en-US" dirty="0" err="1">
                <a:latin typeface="Muli" panose="020B0604020202020204" charset="0"/>
              </a:rPr>
              <a:t>dụng</a:t>
            </a:r>
            <a:r>
              <a:rPr lang="en-US" dirty="0">
                <a:latin typeface="Muli" panose="020B0604020202020204" charset="0"/>
              </a:rPr>
              <a:t> </a:t>
            </a:r>
            <a:r>
              <a:rPr lang="en-US" dirty="0" err="1">
                <a:latin typeface="Muli" panose="020B0604020202020204" charset="0"/>
              </a:rPr>
              <a:t>bộ</a:t>
            </a:r>
            <a:r>
              <a:rPr lang="en-US" dirty="0">
                <a:latin typeface="Muli" panose="020B0604020202020204" charset="0"/>
              </a:rPr>
              <a:t> </a:t>
            </a:r>
            <a:r>
              <a:rPr lang="en-US" dirty="0" err="1">
                <a:latin typeface="Muli" panose="020B0604020202020204" charset="0"/>
              </a:rPr>
              <a:t>chuyển</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ADC 10 bit </a:t>
            </a:r>
            <a:r>
              <a:rPr lang="en-US" dirty="0" err="1">
                <a:latin typeface="Muli" panose="020B0604020202020204" charset="0"/>
              </a:rPr>
              <a:t>với</a:t>
            </a:r>
            <a:r>
              <a:rPr lang="en-US" dirty="0">
                <a:latin typeface="Muli" panose="020B0604020202020204" charset="0"/>
              </a:rPr>
              <a:t> </a:t>
            </a:r>
            <a:r>
              <a:rPr lang="en-US" dirty="0" err="1">
                <a:latin typeface="Muli" panose="020B0604020202020204" charset="0"/>
              </a:rPr>
              <a:t>điện</a:t>
            </a:r>
            <a:r>
              <a:rPr lang="en-US" dirty="0">
                <a:latin typeface="Muli" panose="020B0604020202020204" charset="0"/>
              </a:rPr>
              <a:t> </a:t>
            </a:r>
            <a:r>
              <a:rPr lang="en-US" dirty="0" err="1">
                <a:latin typeface="Muli" panose="020B0604020202020204" charset="0"/>
              </a:rPr>
              <a:t>áp</a:t>
            </a:r>
            <a:r>
              <a:rPr lang="en-US" dirty="0">
                <a:latin typeface="Muli" panose="020B0604020202020204" charset="0"/>
              </a:rPr>
              <a:t> </a:t>
            </a:r>
            <a:r>
              <a:rPr lang="en-US" dirty="0" err="1">
                <a:latin typeface="Muli" panose="020B0604020202020204" charset="0"/>
              </a:rPr>
              <a:t>tham</a:t>
            </a:r>
            <a:r>
              <a:rPr lang="en-US" dirty="0">
                <a:latin typeface="Muli" panose="020B0604020202020204" charset="0"/>
              </a:rPr>
              <a:t> </a:t>
            </a:r>
            <a:r>
              <a:rPr lang="en-US" dirty="0" err="1">
                <a:latin typeface="Muli" panose="020B0604020202020204" charset="0"/>
              </a:rPr>
              <a:t>chiếu</a:t>
            </a:r>
            <a:r>
              <a:rPr lang="en-US" dirty="0">
                <a:latin typeface="Muli" panose="020B0604020202020204" charset="0"/>
              </a:rPr>
              <a:t> </a:t>
            </a:r>
            <a:r>
              <a:rPr lang="en-US" dirty="0" err="1">
                <a:latin typeface="Muli" panose="020B0604020202020204" charset="0"/>
              </a:rPr>
              <a:t>Vref</a:t>
            </a:r>
            <a:r>
              <a:rPr lang="en-US" dirty="0">
                <a:latin typeface="Muli" panose="020B0604020202020204" charset="0"/>
              </a:rPr>
              <a:t> = 3.3V</a:t>
            </a:r>
          </a:p>
        </p:txBody>
      </p:sp>
      <p:sp>
        <p:nvSpPr>
          <p:cNvPr id="10" name="TextBox 9"/>
          <p:cNvSpPr txBox="1"/>
          <p:nvPr/>
        </p:nvSpPr>
        <p:spPr>
          <a:xfrm>
            <a:off x="370482" y="2343321"/>
            <a:ext cx="2401317" cy="307777"/>
          </a:xfrm>
          <a:prstGeom prst="rect">
            <a:avLst/>
          </a:prstGeom>
          <a:noFill/>
        </p:spPr>
        <p:txBody>
          <a:bodyPr wrap="square" rtlCol="0">
            <a:spAutoFit/>
          </a:bodyPr>
          <a:lstStyle/>
          <a:p>
            <a:r>
              <a:rPr lang="en-US" b="1" dirty="0" err="1">
                <a:solidFill>
                  <a:srgbClr val="0070C0"/>
                </a:solidFill>
                <a:latin typeface="Muli" panose="020B0604020202020204" charset="0"/>
              </a:rPr>
              <a:t>Điều</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khiển</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động</a:t>
            </a:r>
            <a:r>
              <a:rPr lang="en-US" b="1" dirty="0">
                <a:solidFill>
                  <a:srgbClr val="0070C0"/>
                </a:solidFill>
                <a:latin typeface="Muli" panose="020B0604020202020204" charset="0"/>
              </a:rPr>
              <a:t> </a:t>
            </a:r>
            <a:r>
              <a:rPr lang="en-US" b="1" dirty="0" err="1">
                <a:solidFill>
                  <a:srgbClr val="0070C0"/>
                </a:solidFill>
                <a:latin typeface="Muli" panose="020B0604020202020204" charset="0"/>
              </a:rPr>
              <a:t>cơ</a:t>
            </a:r>
            <a:r>
              <a:rPr lang="en-US" b="1" dirty="0">
                <a:solidFill>
                  <a:srgbClr val="0070C0"/>
                </a:solidFill>
                <a:latin typeface="Muli" panose="020B0604020202020204" charset="0"/>
              </a:rPr>
              <a:t> servo:</a:t>
            </a:r>
          </a:p>
        </p:txBody>
      </p:sp>
      <p:pic>
        <p:nvPicPr>
          <p:cNvPr id="2" name="Picture 1"/>
          <p:cNvPicPr>
            <a:picLocks noChangeAspect="1"/>
          </p:cNvPicPr>
          <p:nvPr/>
        </p:nvPicPr>
        <p:blipFill>
          <a:blip r:embed="rId3"/>
          <a:stretch>
            <a:fillRect/>
          </a:stretch>
        </p:blipFill>
        <p:spPr>
          <a:xfrm>
            <a:off x="5580112" y="1313031"/>
            <a:ext cx="2088232" cy="1063816"/>
          </a:xfrm>
          <a:prstGeom prst="rect">
            <a:avLst/>
          </a:prstGeom>
        </p:spPr>
      </p:pic>
      <p:sp>
        <p:nvSpPr>
          <p:cNvPr id="12" name="TextBox 11"/>
          <p:cNvSpPr txBox="1"/>
          <p:nvPr/>
        </p:nvSpPr>
        <p:spPr>
          <a:xfrm>
            <a:off x="370482" y="2816277"/>
            <a:ext cx="4561557"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Muli" panose="020B0604020202020204" charset="0"/>
              </a:rPr>
              <a:t>Tạo</a:t>
            </a:r>
            <a:r>
              <a:rPr lang="en-US" dirty="0">
                <a:latin typeface="Muli" panose="020B0604020202020204" charset="0"/>
              </a:rPr>
              <a:t> </a:t>
            </a:r>
            <a:r>
              <a:rPr lang="en-US" dirty="0" err="1">
                <a:latin typeface="Muli" panose="020B0604020202020204" charset="0"/>
              </a:rPr>
              <a:t>xung</a:t>
            </a:r>
            <a:r>
              <a:rPr lang="en-US" dirty="0">
                <a:latin typeface="Muli" panose="020B0604020202020204" charset="0"/>
              </a:rPr>
              <a:t> PWM </a:t>
            </a:r>
            <a:r>
              <a:rPr lang="en-US" dirty="0" err="1">
                <a:latin typeface="Muli" panose="020B0604020202020204" charset="0"/>
              </a:rPr>
              <a:t>bằng</a:t>
            </a:r>
            <a:r>
              <a:rPr lang="en-US" dirty="0">
                <a:latin typeface="Muli" panose="020B0604020202020204" charset="0"/>
              </a:rPr>
              <a:t> </a:t>
            </a:r>
            <a:r>
              <a:rPr lang="en-US" dirty="0" err="1">
                <a:latin typeface="Muli" panose="020B0604020202020204" charset="0"/>
              </a:rPr>
              <a:t>cách</a:t>
            </a:r>
            <a:r>
              <a:rPr lang="en-US" dirty="0">
                <a:latin typeface="Muli" panose="020B0604020202020204" charset="0"/>
              </a:rPr>
              <a:t> </a:t>
            </a:r>
            <a:r>
              <a:rPr lang="en-US" dirty="0" err="1">
                <a:latin typeface="Muli" panose="020B0604020202020204" charset="0"/>
              </a:rPr>
              <a:t>sử</a:t>
            </a:r>
            <a:r>
              <a:rPr lang="en-US" dirty="0">
                <a:latin typeface="Muli" panose="020B0604020202020204" charset="0"/>
              </a:rPr>
              <a:t> </a:t>
            </a:r>
            <a:r>
              <a:rPr lang="en-US" dirty="0" err="1">
                <a:latin typeface="Muli" panose="020B0604020202020204" charset="0"/>
              </a:rPr>
              <a:t>dụng</a:t>
            </a:r>
            <a:r>
              <a:rPr lang="en-US" dirty="0">
                <a:latin typeface="Muli" panose="020B0604020202020204" charset="0"/>
              </a:rPr>
              <a:t> </a:t>
            </a:r>
            <a:r>
              <a:rPr lang="en-US" dirty="0" err="1">
                <a:latin typeface="Muli" panose="020B0604020202020204" charset="0"/>
              </a:rPr>
              <a:t>bộ</a:t>
            </a:r>
            <a:r>
              <a:rPr lang="en-US" dirty="0">
                <a:latin typeface="Muli" panose="020B0604020202020204" charset="0"/>
              </a:rPr>
              <a:t> Timer ở </a:t>
            </a:r>
            <a:r>
              <a:rPr lang="en-US" dirty="0" err="1">
                <a:latin typeface="Muli" panose="020B0604020202020204" charset="0"/>
              </a:rPr>
              <a:t>chế</a:t>
            </a:r>
            <a:r>
              <a:rPr lang="en-US" dirty="0">
                <a:latin typeface="Muli" panose="020B0604020202020204" charset="0"/>
              </a:rPr>
              <a:t> </a:t>
            </a:r>
            <a:r>
              <a:rPr lang="en-US" dirty="0" err="1">
                <a:latin typeface="Muli" panose="020B0604020202020204" charset="0"/>
              </a:rPr>
              <a:t>độ</a:t>
            </a:r>
            <a:r>
              <a:rPr lang="en-US" dirty="0">
                <a:latin typeface="Muli" panose="020B0604020202020204" charset="0"/>
              </a:rPr>
              <a:t> </a:t>
            </a:r>
            <a:r>
              <a:rPr lang="en-US" dirty="0" err="1">
                <a:latin typeface="Muli" panose="020B0604020202020204" charset="0"/>
              </a:rPr>
              <a:t>đầu</a:t>
            </a:r>
            <a:r>
              <a:rPr lang="en-US" dirty="0">
                <a:latin typeface="Muli" panose="020B0604020202020204" charset="0"/>
              </a:rPr>
              <a:t> ra Up mode.</a:t>
            </a:r>
          </a:p>
          <a:p>
            <a:pPr marL="285750" indent="-285750">
              <a:buFont typeface="Arial" panose="020B0604020202020204" pitchFamily="34" charset="0"/>
              <a:buChar char="•"/>
            </a:pPr>
            <a:r>
              <a:rPr lang="en-US" dirty="0" err="1">
                <a:latin typeface="Muli" panose="020B0604020202020204" charset="0"/>
              </a:rPr>
              <a:t>Trong</a:t>
            </a:r>
            <a:r>
              <a:rPr lang="en-US" dirty="0">
                <a:latin typeface="Muli" panose="020B0604020202020204" charset="0"/>
              </a:rPr>
              <a:t> </a:t>
            </a:r>
            <a:r>
              <a:rPr lang="en-US" dirty="0" err="1">
                <a:latin typeface="Muli" panose="020B0604020202020204" charset="0"/>
              </a:rPr>
              <a:t>khoảng</a:t>
            </a:r>
            <a:r>
              <a:rPr lang="en-US" dirty="0">
                <a:latin typeface="Muli" panose="020B0604020202020204" charset="0"/>
              </a:rPr>
              <a:t> </a:t>
            </a:r>
            <a:r>
              <a:rPr lang="en-US" dirty="0" err="1">
                <a:latin typeface="Muli" panose="020B0604020202020204" charset="0"/>
              </a:rPr>
              <a:t>thời</a:t>
            </a:r>
            <a:r>
              <a:rPr lang="en-US" dirty="0">
                <a:latin typeface="Muli" panose="020B0604020202020204" charset="0"/>
              </a:rPr>
              <a:t> </a:t>
            </a:r>
            <a:r>
              <a:rPr lang="en-US" dirty="0" err="1">
                <a:latin typeface="Muli" panose="020B0604020202020204" charset="0"/>
              </a:rPr>
              <a:t>gian</a:t>
            </a:r>
            <a:r>
              <a:rPr lang="en-US" dirty="0">
                <a:latin typeface="Muli" panose="020B0604020202020204" charset="0"/>
              </a:rPr>
              <a:t> Timer </a:t>
            </a:r>
            <a:r>
              <a:rPr lang="en-US" dirty="0" err="1">
                <a:latin typeface="Muli" panose="020B0604020202020204" charset="0"/>
              </a:rPr>
              <a:t>đếm</a:t>
            </a:r>
            <a:r>
              <a:rPr lang="en-US" dirty="0">
                <a:latin typeface="Muli" panose="020B0604020202020204" charset="0"/>
              </a:rPr>
              <a:t> </a:t>
            </a:r>
            <a:r>
              <a:rPr lang="en-US" dirty="0" err="1">
                <a:latin typeface="Muli" panose="020B0604020202020204" charset="0"/>
              </a:rPr>
              <a:t>từ</a:t>
            </a:r>
            <a:r>
              <a:rPr lang="en-US" dirty="0">
                <a:latin typeface="Muli" panose="020B0604020202020204" charset="0"/>
              </a:rPr>
              <a:t> 0 </a:t>
            </a:r>
            <a:r>
              <a:rPr lang="en-US" dirty="0" err="1">
                <a:latin typeface="Muli" panose="020B0604020202020204" charset="0"/>
              </a:rPr>
              <a:t>đến</a:t>
            </a:r>
            <a:r>
              <a:rPr lang="en-US" dirty="0">
                <a:latin typeface="Muli" panose="020B0604020202020204" charset="0"/>
              </a:rPr>
              <a:t> CCR1 </a:t>
            </a:r>
            <a:r>
              <a:rPr lang="en-US" dirty="0" err="1">
                <a:latin typeface="Muli" panose="020B0604020202020204" charset="0"/>
              </a:rPr>
              <a:t>thì</a:t>
            </a:r>
            <a:r>
              <a:rPr lang="en-US" dirty="0">
                <a:latin typeface="Muli" panose="020B0604020202020204" charset="0"/>
              </a:rPr>
              <a:t> </a:t>
            </a:r>
            <a:r>
              <a:rPr lang="en-US" dirty="0" err="1">
                <a:latin typeface="Muli" panose="020B0604020202020204" charset="0"/>
              </a:rPr>
              <a:t>đầu</a:t>
            </a:r>
            <a:r>
              <a:rPr lang="en-US" dirty="0">
                <a:latin typeface="Muli" panose="020B0604020202020204" charset="0"/>
              </a:rPr>
              <a:t> ra </a:t>
            </a:r>
            <a:r>
              <a:rPr lang="en-US" dirty="0" err="1">
                <a:latin typeface="Muli" panose="020B0604020202020204" charset="0"/>
              </a:rPr>
              <a:t>sẽ</a:t>
            </a:r>
            <a:r>
              <a:rPr lang="en-US" dirty="0">
                <a:latin typeface="Muli" panose="020B0604020202020204" charset="0"/>
              </a:rPr>
              <a:t> ở </a:t>
            </a:r>
            <a:r>
              <a:rPr lang="en-US" dirty="0" err="1">
                <a:latin typeface="Muli" panose="020B0604020202020204" charset="0"/>
              </a:rPr>
              <a:t>mức</a:t>
            </a:r>
            <a:r>
              <a:rPr lang="en-US" dirty="0">
                <a:latin typeface="Muli" panose="020B0604020202020204" charset="0"/>
              </a:rPr>
              <a:t> </a:t>
            </a:r>
            <a:r>
              <a:rPr lang="en-US" dirty="0" err="1">
                <a:latin typeface="Muli" panose="020B0604020202020204" charset="0"/>
              </a:rPr>
              <a:t>cao</a:t>
            </a:r>
            <a:r>
              <a:rPr lang="en-US" dirty="0">
                <a:latin typeface="Muli" panose="020B0604020202020204" charset="0"/>
              </a:rPr>
              <a:t>, </a:t>
            </a:r>
            <a:r>
              <a:rPr lang="en-US" dirty="0" err="1">
                <a:latin typeface="Muli" panose="020B0604020202020204" charset="0"/>
              </a:rPr>
              <a:t>khoảng</a:t>
            </a:r>
            <a:r>
              <a:rPr lang="en-US" dirty="0">
                <a:latin typeface="Muli" panose="020B0604020202020204" charset="0"/>
              </a:rPr>
              <a:t> </a:t>
            </a:r>
            <a:r>
              <a:rPr lang="en-US" dirty="0" err="1">
                <a:latin typeface="Muli" panose="020B0604020202020204" charset="0"/>
              </a:rPr>
              <a:t>thời</a:t>
            </a:r>
            <a:r>
              <a:rPr lang="en-US" dirty="0">
                <a:latin typeface="Muli" panose="020B0604020202020204" charset="0"/>
              </a:rPr>
              <a:t> </a:t>
            </a:r>
            <a:r>
              <a:rPr lang="en-US" dirty="0" err="1">
                <a:latin typeface="Muli" panose="020B0604020202020204" charset="0"/>
              </a:rPr>
              <a:t>gian</a:t>
            </a:r>
            <a:r>
              <a:rPr lang="en-US" dirty="0">
                <a:latin typeface="Muli" panose="020B0604020202020204" charset="0"/>
              </a:rPr>
              <a:t> </a:t>
            </a:r>
            <a:r>
              <a:rPr lang="en-US" dirty="0" err="1">
                <a:latin typeface="Muli" panose="020B0604020202020204" charset="0"/>
              </a:rPr>
              <a:t>còn</a:t>
            </a:r>
            <a:r>
              <a:rPr lang="en-US" dirty="0">
                <a:latin typeface="Muli" panose="020B0604020202020204" charset="0"/>
              </a:rPr>
              <a:t> </a:t>
            </a:r>
            <a:r>
              <a:rPr lang="en-US" dirty="0" err="1">
                <a:latin typeface="Muli" panose="020B0604020202020204" charset="0"/>
              </a:rPr>
              <a:t>lại</a:t>
            </a:r>
            <a:r>
              <a:rPr lang="en-US" dirty="0">
                <a:latin typeface="Muli" panose="020B0604020202020204" charset="0"/>
              </a:rPr>
              <a:t> ở </a:t>
            </a:r>
            <a:r>
              <a:rPr lang="en-US" dirty="0" err="1">
                <a:latin typeface="Muli" panose="020B0604020202020204" charset="0"/>
              </a:rPr>
              <a:t>mức</a:t>
            </a:r>
            <a:r>
              <a:rPr lang="en-US" dirty="0">
                <a:latin typeface="Muli" panose="020B0604020202020204" charset="0"/>
              </a:rPr>
              <a:t> </a:t>
            </a:r>
            <a:r>
              <a:rPr lang="en-US" dirty="0" err="1">
                <a:latin typeface="Muli" panose="020B0604020202020204" charset="0"/>
              </a:rPr>
              <a:t>thấp</a:t>
            </a:r>
            <a:endParaRPr lang="en-US" dirty="0">
              <a:latin typeface="Muli" panose="020B0604020202020204" charset="0"/>
            </a:endParaRPr>
          </a:p>
          <a:p>
            <a:pPr marL="285750" indent="-285750">
              <a:buFont typeface="Arial" panose="020B0604020202020204" pitchFamily="34" charset="0"/>
              <a:buChar char="•"/>
            </a:pPr>
            <a:r>
              <a:rPr lang="en-US" dirty="0" err="1">
                <a:latin typeface="Muli" panose="020B0604020202020204" charset="0"/>
              </a:rPr>
              <a:t>Nếu</a:t>
            </a:r>
            <a:r>
              <a:rPr lang="en-US" dirty="0">
                <a:latin typeface="Muli" panose="020B0604020202020204" charset="0"/>
              </a:rPr>
              <a:t> ta </a:t>
            </a:r>
            <a:r>
              <a:rPr lang="en-US" dirty="0" err="1">
                <a:latin typeface="Muli" panose="020B0604020202020204" charset="0"/>
              </a:rPr>
              <a:t>giữ</a:t>
            </a:r>
            <a:r>
              <a:rPr lang="en-US" dirty="0">
                <a:latin typeface="Muli" panose="020B0604020202020204" charset="0"/>
              </a:rPr>
              <a:t> CCR0 </a:t>
            </a:r>
            <a:r>
              <a:rPr lang="en-US" dirty="0" err="1">
                <a:latin typeface="Muli" panose="020B0604020202020204" charset="0"/>
              </a:rPr>
              <a:t>không</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a:t>
            </a:r>
            <a:r>
              <a:rPr lang="en-US" dirty="0" err="1">
                <a:latin typeface="Muli" panose="020B0604020202020204" charset="0"/>
              </a:rPr>
              <a:t>và</a:t>
            </a:r>
            <a:r>
              <a:rPr lang="en-US" dirty="0">
                <a:latin typeface="Muli" panose="020B0604020202020204" charset="0"/>
              </a:rPr>
              <a:t> </a:t>
            </a:r>
            <a:r>
              <a:rPr lang="en-US" dirty="0" err="1">
                <a:latin typeface="Muli" panose="020B0604020202020204" charset="0"/>
              </a:rPr>
              <a:t>thay</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CCR1 </a:t>
            </a:r>
            <a:r>
              <a:rPr lang="en-US" dirty="0" err="1">
                <a:latin typeface="Muli" panose="020B0604020202020204" charset="0"/>
              </a:rPr>
              <a:t>thì</a:t>
            </a:r>
            <a:r>
              <a:rPr lang="en-US" dirty="0">
                <a:latin typeface="Muli" panose="020B0604020202020204" charset="0"/>
              </a:rPr>
              <a:t> </a:t>
            </a:r>
            <a:r>
              <a:rPr lang="en-US" dirty="0" err="1">
                <a:latin typeface="Muli" panose="020B0604020202020204" charset="0"/>
              </a:rPr>
              <a:t>tín</a:t>
            </a:r>
            <a:r>
              <a:rPr lang="en-US" dirty="0">
                <a:latin typeface="Muli" panose="020B0604020202020204" charset="0"/>
              </a:rPr>
              <a:t> </a:t>
            </a:r>
            <a:r>
              <a:rPr lang="en-US" dirty="0" err="1">
                <a:latin typeface="Muli" panose="020B0604020202020204" charset="0"/>
              </a:rPr>
              <a:t>hiệu</a:t>
            </a:r>
            <a:r>
              <a:rPr lang="en-US" dirty="0">
                <a:latin typeface="Muli" panose="020B0604020202020204" charset="0"/>
              </a:rPr>
              <a:t> </a:t>
            </a:r>
            <a:r>
              <a:rPr lang="en-US" dirty="0" err="1">
                <a:latin typeface="Muli" panose="020B0604020202020204" charset="0"/>
              </a:rPr>
              <a:t>đầu</a:t>
            </a:r>
            <a:r>
              <a:rPr lang="en-US" dirty="0">
                <a:latin typeface="Muli" panose="020B0604020202020204" charset="0"/>
              </a:rPr>
              <a:t> ra </a:t>
            </a:r>
            <a:r>
              <a:rPr lang="en-US" dirty="0" err="1">
                <a:latin typeface="Muli" panose="020B0604020202020204" charset="0"/>
              </a:rPr>
              <a:t>thay</a:t>
            </a:r>
            <a:r>
              <a:rPr lang="en-US" dirty="0">
                <a:latin typeface="Muli" panose="020B0604020202020204" charset="0"/>
              </a:rPr>
              <a:t> </a:t>
            </a:r>
            <a:r>
              <a:rPr lang="en-US" dirty="0" err="1">
                <a:latin typeface="Muli" panose="020B0604020202020204" charset="0"/>
              </a:rPr>
              <a:t>đổi</a:t>
            </a:r>
            <a:r>
              <a:rPr lang="en-US" dirty="0">
                <a:latin typeface="Muli" panose="020B0604020202020204" charset="0"/>
              </a:rPr>
              <a:t> </a:t>
            </a:r>
            <a:r>
              <a:rPr lang="en-US" dirty="0" err="1">
                <a:latin typeface="Muli" panose="020B0604020202020204" charset="0"/>
              </a:rPr>
              <a:t>ứng</a:t>
            </a:r>
            <a:r>
              <a:rPr lang="en-US" dirty="0">
                <a:latin typeface="Muli" panose="020B0604020202020204" charset="0"/>
              </a:rPr>
              <a:t> </a:t>
            </a:r>
            <a:r>
              <a:rPr lang="en-US" dirty="0" err="1">
                <a:latin typeface="Muli" panose="020B0604020202020204" charset="0"/>
              </a:rPr>
              <a:t>với</a:t>
            </a:r>
            <a:r>
              <a:rPr lang="en-US" dirty="0">
                <a:latin typeface="Muli" panose="020B0604020202020204" charset="0"/>
              </a:rPr>
              <a:t> CCR1, </a:t>
            </a:r>
            <a:r>
              <a:rPr lang="en-US" dirty="0" err="1">
                <a:latin typeface="Muli" panose="020B0604020202020204" charset="0"/>
              </a:rPr>
              <a:t>với</a:t>
            </a:r>
            <a:r>
              <a:rPr lang="en-US" dirty="0">
                <a:latin typeface="Muli" panose="020B0604020202020204" charset="0"/>
              </a:rPr>
              <a:t> </a:t>
            </a:r>
            <a:r>
              <a:rPr lang="en-US" dirty="0" err="1">
                <a:latin typeface="Muli" panose="020B0604020202020204" charset="0"/>
              </a:rPr>
              <a:t>độ</a:t>
            </a:r>
            <a:r>
              <a:rPr lang="en-US" dirty="0">
                <a:latin typeface="Muli" panose="020B0604020202020204" charset="0"/>
              </a:rPr>
              <a:t> </a:t>
            </a:r>
            <a:r>
              <a:rPr lang="en-US" dirty="0" err="1">
                <a:latin typeface="Muli" panose="020B0604020202020204" charset="0"/>
              </a:rPr>
              <a:t>rộng</a:t>
            </a:r>
            <a:r>
              <a:rPr lang="en-US" dirty="0">
                <a:latin typeface="Muli" panose="020B0604020202020204" charset="0"/>
              </a:rPr>
              <a:t> </a:t>
            </a:r>
            <a:r>
              <a:rPr lang="en-US" dirty="0" err="1">
                <a:latin typeface="Muli" panose="020B0604020202020204" charset="0"/>
              </a:rPr>
              <a:t>xung</a:t>
            </a:r>
            <a:r>
              <a:rPr lang="en-US" dirty="0">
                <a:latin typeface="Muli" panose="020B0604020202020204" charset="0"/>
              </a:rPr>
              <a:t> </a:t>
            </a:r>
            <a:r>
              <a:rPr lang="en-US" dirty="0" err="1">
                <a:latin typeface="Muli" panose="020B0604020202020204" charset="0"/>
              </a:rPr>
              <a:t>khác</a:t>
            </a:r>
            <a:r>
              <a:rPr lang="en-US" dirty="0">
                <a:latin typeface="Muli" panose="020B0604020202020204" charset="0"/>
              </a:rPr>
              <a:t> </a:t>
            </a:r>
            <a:r>
              <a:rPr lang="en-US" dirty="0" err="1">
                <a:latin typeface="Muli" panose="020B0604020202020204" charset="0"/>
              </a:rPr>
              <a:t>nhau</a:t>
            </a:r>
            <a:r>
              <a:rPr lang="en-US" dirty="0">
                <a:latin typeface="Muli" panose="020B0604020202020204" charset="0"/>
              </a:rPr>
              <a:t> </a:t>
            </a:r>
            <a:r>
              <a:rPr lang="en-US" dirty="0" err="1">
                <a:latin typeface="Muli" panose="020B0604020202020204" charset="0"/>
              </a:rPr>
              <a:t>thì</a:t>
            </a:r>
            <a:r>
              <a:rPr lang="en-US" dirty="0">
                <a:latin typeface="Muli" panose="020B0604020202020204" charset="0"/>
              </a:rPr>
              <a:t> </a:t>
            </a:r>
            <a:r>
              <a:rPr lang="en-US" dirty="0" err="1">
                <a:latin typeface="Muli" panose="020B0604020202020204" charset="0"/>
              </a:rPr>
              <a:t>động</a:t>
            </a:r>
            <a:r>
              <a:rPr lang="en-US" dirty="0">
                <a:latin typeface="Muli" panose="020B0604020202020204" charset="0"/>
              </a:rPr>
              <a:t> </a:t>
            </a:r>
            <a:r>
              <a:rPr lang="en-US" dirty="0" err="1">
                <a:latin typeface="Muli" panose="020B0604020202020204" charset="0"/>
              </a:rPr>
              <a:t>cơ</a:t>
            </a:r>
            <a:r>
              <a:rPr lang="en-US" dirty="0">
                <a:latin typeface="Muli" panose="020B0604020202020204" charset="0"/>
              </a:rPr>
              <a:t> servo </a:t>
            </a:r>
            <a:r>
              <a:rPr lang="en-US" dirty="0" err="1">
                <a:latin typeface="Muli" panose="020B0604020202020204" charset="0"/>
              </a:rPr>
              <a:t>sẽ</a:t>
            </a:r>
            <a:r>
              <a:rPr lang="en-US" dirty="0">
                <a:latin typeface="Muli" panose="020B0604020202020204" charset="0"/>
              </a:rPr>
              <a:t> di </a:t>
            </a:r>
            <a:r>
              <a:rPr lang="en-US" dirty="0" err="1">
                <a:latin typeface="Muli" panose="020B0604020202020204" charset="0"/>
              </a:rPr>
              <a:t>chuyển</a:t>
            </a:r>
            <a:r>
              <a:rPr lang="en-US" dirty="0">
                <a:latin typeface="Muli" panose="020B0604020202020204" charset="0"/>
              </a:rPr>
              <a:t> </a:t>
            </a:r>
            <a:r>
              <a:rPr lang="en-US" dirty="0" err="1">
                <a:latin typeface="Muli" panose="020B0604020202020204" charset="0"/>
              </a:rPr>
              <a:t>đến</a:t>
            </a:r>
            <a:r>
              <a:rPr lang="en-US" dirty="0">
                <a:latin typeface="Muli" panose="020B0604020202020204" charset="0"/>
              </a:rPr>
              <a:t> </a:t>
            </a:r>
            <a:r>
              <a:rPr lang="en-US" dirty="0" err="1">
                <a:latin typeface="Muli" panose="020B0604020202020204" charset="0"/>
              </a:rPr>
              <a:t>các</a:t>
            </a:r>
            <a:r>
              <a:rPr lang="en-US" dirty="0">
                <a:latin typeface="Muli" panose="020B0604020202020204" charset="0"/>
              </a:rPr>
              <a:t> </a:t>
            </a:r>
            <a:r>
              <a:rPr lang="en-US" dirty="0" err="1">
                <a:latin typeface="Muli" panose="020B0604020202020204" charset="0"/>
              </a:rPr>
              <a:t>góc</a:t>
            </a:r>
            <a:r>
              <a:rPr lang="en-US" dirty="0">
                <a:latin typeface="Muli" panose="020B0604020202020204" charset="0"/>
              </a:rPr>
              <a:t> </a:t>
            </a:r>
            <a:r>
              <a:rPr lang="en-US" dirty="0" err="1">
                <a:latin typeface="Muli" panose="020B0604020202020204" charset="0"/>
              </a:rPr>
              <a:t>tương</a:t>
            </a:r>
            <a:r>
              <a:rPr lang="en-US" dirty="0">
                <a:latin typeface="Muli" panose="020B0604020202020204" charset="0"/>
              </a:rPr>
              <a:t> </a:t>
            </a:r>
            <a:r>
              <a:rPr lang="en-US" dirty="0" err="1">
                <a:latin typeface="Muli" panose="020B0604020202020204" charset="0"/>
              </a:rPr>
              <a:t>ứng</a:t>
            </a:r>
            <a:endParaRPr lang="en-US" dirty="0">
              <a:latin typeface="Muli" panose="020B0604020202020204" charset="0"/>
            </a:endParaRPr>
          </a:p>
        </p:txBody>
      </p:sp>
      <p:pic>
        <p:nvPicPr>
          <p:cNvPr id="3" name="Picture 2"/>
          <p:cNvPicPr>
            <a:picLocks noChangeAspect="1"/>
          </p:cNvPicPr>
          <p:nvPr/>
        </p:nvPicPr>
        <p:blipFill>
          <a:blip r:embed="rId4"/>
          <a:stretch>
            <a:fillRect/>
          </a:stretch>
        </p:blipFill>
        <p:spPr>
          <a:xfrm>
            <a:off x="5436096" y="2330343"/>
            <a:ext cx="3039884" cy="2648147"/>
          </a:xfrm>
          <a:prstGeom prst="rect">
            <a:avLst/>
          </a:prstGeom>
        </p:spPr>
      </p:pic>
    </p:spTree>
    <p:extLst>
      <p:ext uri="{BB962C8B-B14F-4D97-AF65-F5344CB8AC3E}">
        <p14:creationId xmlns:p14="http://schemas.microsoft.com/office/powerpoint/2010/main" val="2668714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539025" y="2499500"/>
            <a:ext cx="6054000" cy="10803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ea typeface="Arial Black"/>
                <a:cs typeface="Arial Black"/>
              </a:rPr>
              <a:t>Demo sản phẩm</a:t>
            </a:r>
            <a:endParaRPr b="1">
              <a:solidFill>
                <a:srgbClr val="75A6E7"/>
              </a:solidFill>
              <a:latin typeface="Arial Black"/>
              <a:ea typeface="Arial Black"/>
              <a:cs typeface="Arial Black"/>
              <a:sym typeface="Arial Black"/>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a:spLocks noGrp="1"/>
          </p:cNvSpPr>
          <p:nvPr>
            <p:ph type="subTitle" idx="1"/>
          </p:nvPr>
        </p:nvSpPr>
        <p:spPr>
          <a:xfrm>
            <a:off x="-684584" y="915566"/>
            <a:ext cx="4176464" cy="3075806"/>
          </a:xfrm>
          <a:prstGeom prst="rect">
            <a:avLst/>
          </a:prstGeom>
        </p:spPr>
        <p:txBody>
          <a:bodyPr spcFirstLastPara="1" wrap="square" lIns="91425" tIns="91425" rIns="91425" bIns="91425" anchor="ctr" anchorCtr="0">
            <a:noAutofit/>
          </a:bodyPr>
          <a:lstStyle/>
          <a:p>
            <a:pPr marL="1200150" lvl="2" indent="-285750" algn="just">
              <a:lnSpc>
                <a:spcPct val="150000"/>
              </a:lnSpc>
              <a:buFont typeface="Wingdings" panose="05000000000000000000" pitchFamily="2" charset="2"/>
              <a:buChar char="v"/>
            </a:pPr>
            <a:r>
              <a:rPr lang="vi-VN" sz="1300" dirty="0">
                <a:effectLst/>
                <a:latin typeface="Muli" panose="020B0604020202020204" charset="0"/>
                <a:ea typeface="Calibri" panose="020F0502020204030204" pitchFamily="34" charset="0"/>
                <a:cs typeface="Times New Roman" panose="02020603050405020304" pitchFamily="18" charset="0"/>
              </a:rPr>
              <a:t>Kết luận:</a:t>
            </a:r>
          </a:p>
          <a:p>
            <a:pPr marL="1600200" lvl="3" indent="-2286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Hệ thống cảm biến phương hướng ánh sáng tới chính xác, điều khiển tấm pin mặt trời đúng theo hướng ánh sáng tới.</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1600200" lvl="3" indent="-228600" algn="just">
              <a:lnSpc>
                <a:spcPct val="150000"/>
              </a:lnSpc>
              <a:spcAft>
                <a:spcPts val="800"/>
              </a:spcAft>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Mô hình có thể áp dụng thực tế tại các hộ gia đình.</a:t>
            </a:r>
            <a:endParaRPr lang="vi-VN" sz="1100" dirty="0">
              <a:latin typeface="Muli" panose="020B0604020202020204" charset="0"/>
              <a:ea typeface="Calibri" panose="020F0502020204030204" pitchFamily="34" charset="0"/>
              <a:cs typeface="Times New Roman" panose="02020603050405020304" pitchFamily="18" charset="0"/>
            </a:endParaRPr>
          </a:p>
          <a:p>
            <a:pPr marL="1600200" lvl="3" indent="-228600" algn="just">
              <a:lnSpc>
                <a:spcPct val="150000"/>
              </a:lnSpc>
              <a:spcAft>
                <a:spcPts val="800"/>
              </a:spcAft>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Tuy nhiên trong thực tế thì pin mặt trời có giá thành đắt</a:t>
            </a:r>
            <a:endParaRPr lang="vi-VN" sz="1100" dirty="0">
              <a:latin typeface="Muli" panose="020B0604020202020204" charset="0"/>
              <a:ea typeface="Calibri" panose="020F0502020204030204" pitchFamily="34" charset="0"/>
              <a:cs typeface="Times New Roman" panose="02020603050405020304" pitchFamily="18" charset="0"/>
            </a:endParaRPr>
          </a:p>
        </p:txBody>
      </p:sp>
      <p:sp>
        <p:nvSpPr>
          <p:cNvPr id="356" name="Google Shape;356;p46"/>
          <p:cNvSpPr txBox="1">
            <a:spLocks noGrp="1"/>
          </p:cNvSpPr>
          <p:nvPr>
            <p:ph type="subTitle" idx="2"/>
          </p:nvPr>
        </p:nvSpPr>
        <p:spPr>
          <a:xfrm>
            <a:off x="4860032" y="1923678"/>
            <a:ext cx="3751367" cy="1661417"/>
          </a:xfrm>
          <a:prstGeom prst="rect">
            <a:avLst/>
          </a:prstGeom>
        </p:spPr>
        <p:txBody>
          <a:bodyPr spcFirstLastPara="1" wrap="square" lIns="91425" tIns="91425" rIns="91425" bIns="91425" anchor="ctr" anchorCtr="0">
            <a:noAutofit/>
          </a:bodyPr>
          <a:lstStyle/>
          <a:p>
            <a:pPr marL="457200" lvl="1" indent="0">
              <a:lnSpc>
                <a:spcPct val="107000"/>
              </a:lnSpc>
              <a:spcBef>
                <a:spcPts val="200"/>
              </a:spcBef>
              <a:buClr>
                <a:srgbClr val="000000"/>
              </a:buClr>
            </a:pPr>
            <a:r>
              <a:rPr lang="vi-VN" sz="1300" b="1" dirty="0">
                <a:noFill/>
                <a:effectLst/>
                <a:latin typeface="Times New Roman" panose="02020603050405020304" pitchFamily="18" charset="0"/>
                <a:ea typeface="Times New Roman" panose="02020603050405020304" pitchFamily="18" charset="0"/>
                <a:cs typeface="Times New Roman" panose="02020603050405020304" pitchFamily="18" charset="0"/>
              </a:rPr>
              <a:t>Hướng phát triển</a:t>
            </a:r>
            <a:endParaRPr lang="en-US" sz="1300" b="1" dirty="0">
              <a:no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v"/>
            </a:pPr>
            <a:r>
              <a:rPr lang="vi-VN" sz="1300" dirty="0">
                <a:effectLst/>
                <a:latin typeface="Muli" panose="020B0604020202020204" charset="0"/>
                <a:ea typeface="Calibri" panose="020F0502020204030204" pitchFamily="34" charset="0"/>
                <a:cs typeface="Times New Roman" panose="02020603050405020304" pitchFamily="18" charset="0"/>
              </a:rPr>
              <a:t>Hướng phát triển</a:t>
            </a: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Đưa mô hình phát triển ứng dụng gần với thực tiễn</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Phát triển hệ thống với quy mô rộng hơn</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Khắc phục một số vấn đề xảy ra khi sử dụng trong thực tế</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Nâng cấp về công suất sản sinh điện bằng cách mở rộng kích thước, mật độ các tế bào quang điện của tấm, đồng thời nâng cấp hệ thống động cơ đảm bảo đáp ứng đủ lực và sức chịu của tấm pin mặt trời</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vi-VN" sz="1300" dirty="0">
                <a:effectLst/>
                <a:latin typeface="Muli" panose="020B0604020202020204" charset="0"/>
                <a:ea typeface="Calibri" panose="020F0502020204030204" pitchFamily="34" charset="0"/>
                <a:cs typeface="Times New Roman" panose="02020603050405020304" pitchFamily="18" charset="0"/>
              </a:rPr>
              <a:t>Phát triển sử dụng vi xử lý trong nhiều lĩnh vực hơn cho tương lai.</a:t>
            </a:r>
            <a:endParaRPr lang="en-US" sz="1100" dirty="0">
              <a:effectLst/>
              <a:latin typeface="Muli" panose="020B0604020202020204" charset="0"/>
              <a:ea typeface="Calibri" panose="020F0502020204030204" pitchFamily="34" charset="0"/>
              <a:cs typeface="Times New Roman" panose="02020603050405020304" pitchFamily="18" charset="0"/>
            </a:endParaRPr>
          </a:p>
          <a:p>
            <a:pPr marL="914400" lvl="2" indent="0" algn="just">
              <a:lnSpc>
                <a:spcPct val="100000"/>
              </a:lnSpc>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7577D47-29A2-47B9-AA85-EC57303BFAD4}"/>
              </a:ext>
            </a:extLst>
          </p:cNvPr>
          <p:cNvSpPr txBox="1"/>
          <p:nvPr/>
        </p:nvSpPr>
        <p:spPr>
          <a:xfrm>
            <a:off x="-108520" y="267494"/>
            <a:ext cx="6336704" cy="446276"/>
          </a:xfrm>
          <a:prstGeom prst="rect">
            <a:avLst/>
          </a:prstGeom>
          <a:noFill/>
        </p:spPr>
        <p:txBody>
          <a:bodyPr wrap="square">
            <a:spAutoFit/>
          </a:bodyPr>
          <a:lstStyle/>
          <a:p>
            <a:r>
              <a:rPr lang="vi-VN" sz="2300" dirty="0">
                <a:solidFill>
                  <a:srgbClr val="0070C0"/>
                </a:solidFill>
                <a:latin typeface="Muli" panose="020B0604020202020204" charset="0"/>
              </a:rPr>
              <a:t>Kết luận và định hướng phát triển</a:t>
            </a:r>
            <a:endParaRPr lang="en-US" sz="2300" dirty="0">
              <a:solidFill>
                <a:srgbClr val="0070C0"/>
              </a:solidFill>
              <a:latin typeface="Muli" panose="020B0604020202020204" charset="0"/>
            </a:endParaRPr>
          </a:p>
        </p:txBody>
      </p:sp>
    </p:spTree>
    <p:extLst>
      <p:ext uri="{BB962C8B-B14F-4D97-AF65-F5344CB8AC3E}">
        <p14:creationId xmlns:p14="http://schemas.microsoft.com/office/powerpoint/2010/main" val="17813062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ircle(in)">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55">
                                            <p:txEl>
                                              <p:pRg st="0" end="0"/>
                                            </p:txEl>
                                          </p:spTgt>
                                        </p:tgtEl>
                                        <p:attrNameLst>
                                          <p:attrName>style.visibility</p:attrName>
                                        </p:attrNameLst>
                                      </p:cBhvr>
                                      <p:to>
                                        <p:strVal val="visible"/>
                                      </p:to>
                                    </p:set>
                                    <p:animEffect transition="in" filter="barn(inVertical)">
                                      <p:cBhvr>
                                        <p:cTn id="12" dur="500"/>
                                        <p:tgtEl>
                                          <p:spTgt spid="35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55">
                                            <p:txEl>
                                              <p:pRg st="1" end="1"/>
                                            </p:txEl>
                                          </p:spTgt>
                                        </p:tgtEl>
                                        <p:attrNameLst>
                                          <p:attrName>style.visibility</p:attrName>
                                        </p:attrNameLst>
                                      </p:cBhvr>
                                      <p:to>
                                        <p:strVal val="visible"/>
                                      </p:to>
                                    </p:set>
                                    <p:animEffect transition="in" filter="barn(inVertical)">
                                      <p:cBhvr>
                                        <p:cTn id="15" dur="500"/>
                                        <p:tgtEl>
                                          <p:spTgt spid="355">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55">
                                            <p:txEl>
                                              <p:pRg st="2" end="2"/>
                                            </p:txEl>
                                          </p:spTgt>
                                        </p:tgtEl>
                                        <p:attrNameLst>
                                          <p:attrName>style.visibility</p:attrName>
                                        </p:attrNameLst>
                                      </p:cBhvr>
                                      <p:to>
                                        <p:strVal val="visible"/>
                                      </p:to>
                                    </p:set>
                                    <p:animEffect transition="in" filter="barn(inVertical)">
                                      <p:cBhvr>
                                        <p:cTn id="18" dur="500"/>
                                        <p:tgtEl>
                                          <p:spTgt spid="355">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55">
                                            <p:txEl>
                                              <p:pRg st="3" end="3"/>
                                            </p:txEl>
                                          </p:spTgt>
                                        </p:tgtEl>
                                        <p:attrNameLst>
                                          <p:attrName>style.visibility</p:attrName>
                                        </p:attrNameLst>
                                      </p:cBhvr>
                                      <p:to>
                                        <p:strVal val="visible"/>
                                      </p:to>
                                    </p:set>
                                    <p:animEffect transition="in" filter="barn(inVertical)">
                                      <p:cBhvr>
                                        <p:cTn id="21" dur="500"/>
                                        <p:tgtEl>
                                          <p:spTgt spid="35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56">
                                            <p:txEl>
                                              <p:pRg st="1" end="1"/>
                                            </p:txEl>
                                          </p:spTgt>
                                        </p:tgtEl>
                                        <p:attrNameLst>
                                          <p:attrName>style.visibility</p:attrName>
                                        </p:attrNameLst>
                                      </p:cBhvr>
                                      <p:to>
                                        <p:strVal val="visible"/>
                                      </p:to>
                                    </p:set>
                                    <p:animEffect transition="in" filter="wheel(1)">
                                      <p:cBhvr>
                                        <p:cTn id="26" dur="2000"/>
                                        <p:tgtEl>
                                          <p:spTgt spid="35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56">
                                            <p:txEl>
                                              <p:pRg st="2" end="2"/>
                                            </p:txEl>
                                          </p:spTgt>
                                        </p:tgtEl>
                                        <p:attrNameLst>
                                          <p:attrName>style.visibility</p:attrName>
                                        </p:attrNameLst>
                                      </p:cBhvr>
                                      <p:to>
                                        <p:strVal val="visible"/>
                                      </p:to>
                                    </p:set>
                                    <p:animEffect transition="in" filter="fade">
                                      <p:cBhvr>
                                        <p:cTn id="31" dur="1000"/>
                                        <p:tgtEl>
                                          <p:spTgt spid="356">
                                            <p:txEl>
                                              <p:pRg st="2" end="2"/>
                                            </p:txEl>
                                          </p:spTgt>
                                        </p:tgtEl>
                                      </p:cBhvr>
                                    </p:animEffect>
                                    <p:anim calcmode="lin" valueType="num">
                                      <p:cBhvr>
                                        <p:cTn id="32" dur="1000" fill="hold"/>
                                        <p:tgtEl>
                                          <p:spTgt spid="35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56">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6">
                                            <p:txEl>
                                              <p:pRg st="3" end="3"/>
                                            </p:txEl>
                                          </p:spTgt>
                                        </p:tgtEl>
                                        <p:attrNameLst>
                                          <p:attrName>style.visibility</p:attrName>
                                        </p:attrNameLst>
                                      </p:cBhvr>
                                      <p:to>
                                        <p:strVal val="visible"/>
                                      </p:to>
                                    </p:set>
                                    <p:animEffect transition="in" filter="fade">
                                      <p:cBhvr>
                                        <p:cTn id="36" dur="1000"/>
                                        <p:tgtEl>
                                          <p:spTgt spid="356">
                                            <p:txEl>
                                              <p:pRg st="3" end="3"/>
                                            </p:txEl>
                                          </p:spTgt>
                                        </p:tgtEl>
                                      </p:cBhvr>
                                    </p:animEffect>
                                    <p:anim calcmode="lin" valueType="num">
                                      <p:cBhvr>
                                        <p:cTn id="37" dur="1000" fill="hold"/>
                                        <p:tgtEl>
                                          <p:spTgt spid="356">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56">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56">
                                            <p:txEl>
                                              <p:pRg st="4" end="4"/>
                                            </p:txEl>
                                          </p:spTgt>
                                        </p:tgtEl>
                                        <p:attrNameLst>
                                          <p:attrName>style.visibility</p:attrName>
                                        </p:attrNameLst>
                                      </p:cBhvr>
                                      <p:to>
                                        <p:strVal val="visible"/>
                                      </p:to>
                                    </p:set>
                                    <p:animEffect transition="in" filter="fade">
                                      <p:cBhvr>
                                        <p:cTn id="41" dur="1000"/>
                                        <p:tgtEl>
                                          <p:spTgt spid="356">
                                            <p:txEl>
                                              <p:pRg st="4" end="4"/>
                                            </p:txEl>
                                          </p:spTgt>
                                        </p:tgtEl>
                                      </p:cBhvr>
                                    </p:animEffect>
                                    <p:anim calcmode="lin" valueType="num">
                                      <p:cBhvr>
                                        <p:cTn id="42" dur="1000" fill="hold"/>
                                        <p:tgtEl>
                                          <p:spTgt spid="35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56">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6">
                                            <p:txEl>
                                              <p:pRg st="5" end="5"/>
                                            </p:txEl>
                                          </p:spTgt>
                                        </p:tgtEl>
                                        <p:attrNameLst>
                                          <p:attrName>style.visibility</p:attrName>
                                        </p:attrNameLst>
                                      </p:cBhvr>
                                      <p:to>
                                        <p:strVal val="visible"/>
                                      </p:to>
                                    </p:set>
                                    <p:animEffect transition="in" filter="fade">
                                      <p:cBhvr>
                                        <p:cTn id="46" dur="1000"/>
                                        <p:tgtEl>
                                          <p:spTgt spid="356">
                                            <p:txEl>
                                              <p:pRg st="5" end="5"/>
                                            </p:txEl>
                                          </p:spTgt>
                                        </p:tgtEl>
                                      </p:cBhvr>
                                    </p:animEffect>
                                    <p:anim calcmode="lin" valueType="num">
                                      <p:cBhvr>
                                        <p:cTn id="47" dur="1000" fill="hold"/>
                                        <p:tgtEl>
                                          <p:spTgt spid="356">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56">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56">
                                            <p:txEl>
                                              <p:pRg st="6" end="6"/>
                                            </p:txEl>
                                          </p:spTgt>
                                        </p:tgtEl>
                                        <p:attrNameLst>
                                          <p:attrName>style.visibility</p:attrName>
                                        </p:attrNameLst>
                                      </p:cBhvr>
                                      <p:to>
                                        <p:strVal val="visible"/>
                                      </p:to>
                                    </p:set>
                                    <p:animEffect transition="in" filter="fade">
                                      <p:cBhvr>
                                        <p:cTn id="51" dur="1000"/>
                                        <p:tgtEl>
                                          <p:spTgt spid="356">
                                            <p:txEl>
                                              <p:pRg st="6" end="6"/>
                                            </p:txEl>
                                          </p:spTgt>
                                        </p:tgtEl>
                                      </p:cBhvr>
                                    </p:animEffect>
                                    <p:anim calcmode="lin" valueType="num">
                                      <p:cBhvr>
                                        <p:cTn id="52" dur="1000" fill="hold"/>
                                        <p:tgtEl>
                                          <p:spTgt spid="356">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5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531</Words>
  <Application>Microsoft Office PowerPoint</Application>
  <PresentationFormat>On-screen Show (16:9)</PresentationFormat>
  <Paragraphs>50</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Times New Roman</vt:lpstr>
      <vt:lpstr>Muli</vt:lpstr>
      <vt:lpstr>Calibri Light</vt:lpstr>
      <vt:lpstr>Symbol</vt:lpstr>
      <vt:lpstr>Calibri</vt:lpstr>
      <vt:lpstr>Wingdings</vt:lpstr>
      <vt:lpstr>Arial Black</vt:lpstr>
      <vt:lpstr>Arial</vt:lpstr>
      <vt:lpstr>Muli</vt:lpstr>
      <vt:lpstr>Simple Light</vt:lpstr>
      <vt:lpstr>MÔ HÌNH ĐIỀU HƯỚNG PIN MẶT TRỜI</vt:lpstr>
      <vt:lpstr>Tính cấp thiết của đề tài</vt:lpstr>
      <vt:lpstr>Tính cấp thiết của đề tài</vt:lpstr>
      <vt:lpstr>Sơ đồ</vt:lpstr>
      <vt:lpstr>PowerPoint Presentation</vt:lpstr>
      <vt:lpstr>Lập trình</vt:lpstr>
      <vt:lpstr>Lập trình</vt:lpstr>
      <vt:lpstr>Demo sản phẩm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điều hướng pin mặt trời</dc:title>
  <dc:creator>Hi</dc:creator>
  <cp:lastModifiedBy>Trần Duy Huy</cp:lastModifiedBy>
  <cp:revision>39</cp:revision>
  <dcterms:modified xsi:type="dcterms:W3CDTF">2020-12-20T14:23:49Z</dcterms:modified>
</cp:coreProperties>
</file>