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3"/>
  </p:notesMasterIdLst>
  <p:sldIdLst>
    <p:sldId id="295" r:id="rId2"/>
    <p:sldId id="268" r:id="rId3"/>
    <p:sldId id="284" r:id="rId4"/>
    <p:sldId id="257" r:id="rId5"/>
    <p:sldId id="259" r:id="rId6"/>
    <p:sldId id="261" r:id="rId7"/>
    <p:sldId id="296" r:id="rId8"/>
    <p:sldId id="297" r:id="rId9"/>
    <p:sldId id="298" r:id="rId10"/>
    <p:sldId id="300" r:id="rId11"/>
    <p:sldId id="299" r:id="rId12"/>
    <p:sldId id="301" r:id="rId13"/>
    <p:sldId id="303" r:id="rId14"/>
    <p:sldId id="304" r:id="rId15"/>
    <p:sldId id="305" r:id="rId16"/>
    <p:sldId id="306" r:id="rId17"/>
    <p:sldId id="302" r:id="rId18"/>
    <p:sldId id="307" r:id="rId19"/>
    <p:sldId id="308" r:id="rId20"/>
    <p:sldId id="309" r:id="rId21"/>
    <p:sldId id="311" r:id="rId22"/>
    <p:sldId id="312" r:id="rId23"/>
    <p:sldId id="315" r:id="rId24"/>
    <p:sldId id="316" r:id="rId25"/>
    <p:sldId id="317" r:id="rId26"/>
    <p:sldId id="318" r:id="rId27"/>
    <p:sldId id="320" r:id="rId28"/>
    <p:sldId id="321" r:id="rId29"/>
    <p:sldId id="323" r:id="rId30"/>
    <p:sldId id="324" r:id="rId31"/>
    <p:sldId id="322" r:id="rId32"/>
    <p:sldId id="325" r:id="rId33"/>
    <p:sldId id="326" r:id="rId34"/>
    <p:sldId id="327" r:id="rId35"/>
    <p:sldId id="328" r:id="rId36"/>
    <p:sldId id="330" r:id="rId37"/>
    <p:sldId id="331" r:id="rId38"/>
    <p:sldId id="332" r:id="rId39"/>
    <p:sldId id="333" r:id="rId40"/>
    <p:sldId id="329" r:id="rId41"/>
    <p:sldId id="335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270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4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4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85883115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85883115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40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32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31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6" r:id="rId5"/>
  </p:sldLayoutIdLst>
  <p:transition spd="med">
    <p:split orient="vert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724A6-0046-661F-9364-A2DC9D0D0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46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7AB3A5-0EE9-662B-FB92-4AAB28E64F29}"/>
              </a:ext>
            </a:extLst>
          </p:cNvPr>
          <p:cNvSpPr txBox="1"/>
          <p:nvPr/>
        </p:nvSpPr>
        <p:spPr>
          <a:xfrm>
            <a:off x="590836" y="1525252"/>
            <a:ext cx="840063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 </a:t>
            </a:r>
            <a:r>
              <a:rPr lang="en-US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ài: Thiết kế cấu trúc dữ liệu, thuật toán và xây dựng chương trình quản lý </a:t>
            </a:r>
            <a:r>
              <a:rPr lang="en-US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 viện</a:t>
            </a:r>
            <a:endParaRPr lang="vi-VN" sz="2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B4C7C-6DCC-26B9-6FC5-DB21797C5BF1}"/>
              </a:ext>
            </a:extLst>
          </p:cNvPr>
          <p:cNvSpPr txBox="1"/>
          <p:nvPr/>
        </p:nvSpPr>
        <p:spPr>
          <a:xfrm>
            <a:off x="2154431" y="3115462"/>
            <a:ext cx="689089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>
                <a:solidFill>
                  <a:schemeClr val="tx1"/>
                </a:solidFill>
                <a:latin typeface="Calibri" panose="020F0502020204030204" pitchFamily="34" charset="0"/>
              </a:rPr>
              <a:t>			Sinh viên thực hiện:</a:t>
            </a:r>
          </a:p>
          <a:p>
            <a:r>
              <a:rPr lang="en-US" sz="2200">
                <a:solidFill>
                  <a:schemeClr val="tx1"/>
                </a:solidFill>
                <a:latin typeface="Calibri" panose="020F0502020204030204" pitchFamily="34" charset="0"/>
              </a:rPr>
              <a:t>			Huỳnh Khánh Duy  -  19119081</a:t>
            </a:r>
          </a:p>
          <a:p>
            <a:r>
              <a:rPr lang="en-US" sz="2200">
                <a:solidFill>
                  <a:schemeClr val="tx1"/>
                </a:solidFill>
                <a:latin typeface="Calibri" panose="020F0502020204030204" pitchFamily="34" charset="0"/>
              </a:rPr>
              <a:t>			Võ Hoài Bảo            -  18119059</a:t>
            </a:r>
          </a:p>
          <a:p>
            <a:r>
              <a:rPr lang="en-US" sz="2200">
                <a:solidFill>
                  <a:schemeClr val="tx1"/>
                </a:solidFill>
                <a:latin typeface="Calibri" panose="020F0502020204030204" pitchFamily="34" charset="0"/>
              </a:rPr>
              <a:t>			Đinh Nhật Khang   -   19119099</a:t>
            </a:r>
            <a:r>
              <a:rPr lang="vi-VN" sz="220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r>
              <a:rPr lang="en-US" sz="220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endParaRPr lang="vi-VN" sz="2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4AFBAA-63FD-468D-C818-065F8EDFA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65" b="5509"/>
          <a:stretch/>
        </p:blipFill>
        <p:spPr>
          <a:xfrm>
            <a:off x="0" y="2197190"/>
            <a:ext cx="1638384" cy="13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96798"/>
      </p:ext>
    </p:extLst>
  </p:cSld>
  <p:clrMapOvr>
    <a:masterClrMapping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CƠ SỞ LÝ THUYẾT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585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0206998"/>
      </p:ext>
    </p:extLst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796C-906E-96A3-D2EB-3D7597D0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Ngôn ngữ và công cụ lập trình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6E9A3-6C78-208E-C823-C7BEF3360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Ngôn ngữ lập trình: C++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vi-VN" sz="1800"/>
          </a:p>
          <a:p>
            <a:r>
              <a:rPr lang="en-US" sz="1800"/>
              <a:t>Công cụ lập trình: Visual Studio Code </a:t>
            </a:r>
            <a:r>
              <a:rPr lang="vi-VN" sz="1800"/>
              <a:t>sử dụng trình biên dịch gcc (được hỗ trợ từ MinGW)</a:t>
            </a:r>
            <a:endParaRPr lang="en-US" sz="1800"/>
          </a:p>
          <a:p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E178-E9EB-13B6-7E0C-BCA83BE770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475189"/>
      </p:ext>
    </p:extLst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C947-0093-3B43-89BE-BDCE31B1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và kĩ thuật được sử dụng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955B-592C-D777-B4FC-11824F18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00" y="1377521"/>
            <a:ext cx="6728400" cy="3033900"/>
          </a:xfrm>
        </p:spPr>
        <p:txBody>
          <a:bodyPr/>
          <a:lstStyle/>
          <a:p>
            <a:r>
              <a:rPr lang="vi-VN" sz="1800"/>
              <a:t>Phương pháp lập trình hướng cấu trúc</a:t>
            </a:r>
            <a:r>
              <a:rPr lang="en-US" sz="1800"/>
              <a:t> (struct)</a:t>
            </a:r>
            <a:r>
              <a:rPr lang="vi-VN" sz="1800"/>
              <a:t>: là phương pháp phân chia chương trình chính thành nhiều chương trình con mỗi chương trình con nhằm thực hiện một công việc xác định.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DE077-8BD8-2ED6-D873-CF04DA24A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60762-F5E7-6DC7-6A55-38CE4701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17" y="2407701"/>
            <a:ext cx="4789516" cy="25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83254"/>
      </p:ext>
    </p:extLst>
  </p:cSld>
  <p:clrMapOvr>
    <a:masterClrMapping/>
  </p:clrMapOvr>
  <p:transition spd="med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C947-0093-3B43-89BE-BDCE31B1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và kĩ thuật được sử dụng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955B-592C-D777-B4FC-11824F18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00" y="1436727"/>
            <a:ext cx="6728400" cy="3033900"/>
          </a:xfrm>
        </p:spPr>
        <p:txBody>
          <a:bodyPr/>
          <a:lstStyle/>
          <a:p>
            <a:r>
              <a:rPr lang="vi-VN" sz="1800"/>
              <a:t> Lưu trữ dữ liệu trên mảng </a:t>
            </a:r>
            <a:r>
              <a:rPr lang="en-US" sz="1800"/>
              <a:t>1 chiều: có thể truy xuất tới bất kì phần tử nào trong mảng bằng cách chỉ số cho phần tử đó.</a:t>
            </a:r>
          </a:p>
          <a:p>
            <a:endParaRPr lang="en-US" sz="1800"/>
          </a:p>
          <a:p>
            <a:endParaRPr lang="en-US" sz="1800"/>
          </a:p>
          <a:p>
            <a:pPr marL="114300" indent="0">
              <a:buNone/>
            </a:pPr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vi-VN" sz="1800"/>
              <a:t>Sử dụng giải thuật tìm kiếm tuần tự: là giải thuật đơn giản và dễ cài đặt, tuy nhiên bên cạnh sự đơn giản của nó thì giải thuật có nhược điểm ở độ phức tạp. Ở trường hợp tốt nhất thì giải thuật có độ phức tạp là O(1) và trường hợp xấu nhất lên đến O(n)O(n). </a:t>
            </a:r>
            <a:r>
              <a:rPr lang="en-US" sz="1800"/>
              <a:t>P</a:t>
            </a:r>
            <a:r>
              <a:rPr lang="vi-VN" sz="1800"/>
              <a:t>hù hợp với đề tài có kích thước không gian nhỏ</a:t>
            </a:r>
            <a:endParaRPr lang="en-US" sz="1800"/>
          </a:p>
          <a:p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DE077-8BD8-2ED6-D873-CF04DA24A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6485316"/>
      </p:ext>
    </p:extLst>
  </p:cSld>
  <p:clrMapOvr>
    <a:masterClrMapping/>
  </p:clrMapOvr>
  <p:transition spd="med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C947-0093-3B43-89BE-BDCE31B1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pháp và kĩ thuật được sử dụng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955B-592C-D777-B4FC-11824F18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00" y="1436727"/>
            <a:ext cx="6728400" cy="3033900"/>
          </a:xfrm>
        </p:spPr>
        <p:txBody>
          <a:bodyPr/>
          <a:lstStyle/>
          <a:p>
            <a:r>
              <a:rPr lang="vi-VN" sz="1800"/>
              <a:t>S</a:t>
            </a:r>
            <a:r>
              <a:rPr lang="en-US" sz="1800"/>
              <a:t>ử</a:t>
            </a:r>
            <a:r>
              <a:rPr lang="vi-VN" sz="1800"/>
              <a:t> dụng giải thuật sắp xếp nổi bọt (Bubble Sort): dựa trên việc so sánh từng cặp phần tử kế nhau và đổi thứ tự của nhau nếu chung không theo thứ tự. Ở trường hợp tốt nhất thì giải thuật này có độ phức tạp là O(n), ở trường hợp trung bình và trường hợp xấu nhất thì độ phức tạp của thuật toán là O(n)O(n).  Đây là 1 giải thuật sắp xếp đơn giản phù hợp với dữ liệu sắp xếp ít.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DE077-8BD8-2ED6-D873-CF04DA24A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5678360"/>
      </p:ext>
    </p:extLst>
  </p:cSld>
  <p:clrMapOvr>
    <a:masterClrMapping/>
  </p:clrMapOvr>
  <p:transition spd="med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49" y="2267550"/>
            <a:ext cx="7454383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PHÂN TÍCH THIẾT KẾ, GIẢI PHÁP</a:t>
            </a:r>
            <a:endParaRPr sz="440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90118637"/>
      </p:ext>
    </p:extLst>
  </p:cSld>
  <p:clrMapOvr>
    <a:masterClrMapping/>
  </p:clrMapOvr>
  <p:transition spd="med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C947-0093-3B43-89BE-BDCE31B1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</p:spPr>
        <p:txBody>
          <a:bodyPr/>
          <a:lstStyle/>
          <a:p>
            <a:r>
              <a:rPr lang="en-US"/>
              <a:t>3.1. Cấu trúc dữ liệu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DE077-8BD8-2ED6-D873-CF04DA24A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AD260-FC2F-99AF-5229-B03DF0B3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8" y="1572831"/>
            <a:ext cx="4371039" cy="27442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C9CBEE-A9F0-1D56-3CF1-47FF2DC8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30" y="1110331"/>
            <a:ext cx="3651645" cy="34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9005"/>
      </p:ext>
    </p:extLst>
  </p:cSld>
  <p:clrMapOvr>
    <a:masterClrMapping/>
  </p:clrMapOvr>
  <p:transition spd="med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108F-2008-E3B7-9071-2EFFF792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Hàm tìm kiếm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E4ADA-B769-C1E9-4ACE-06B1DE53D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C2B4D-C1DE-D484-EA19-CC2A64C6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89" y="1297526"/>
            <a:ext cx="4845299" cy="1759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BDDA8-C33C-8EC7-1725-C121305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46" y="3147286"/>
            <a:ext cx="5499383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9886"/>
      </p:ext>
    </p:extLst>
  </p:cSld>
  <p:clrMapOvr>
    <a:masterClrMapping/>
  </p:clrMapOvr>
  <p:transition spd="med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94CB-A82B-3876-68AC-125362DB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Hàm sắp xếp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AC2-B798-0B30-D16E-8D17644DC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4DD3B-8201-8ED8-FC13-35765806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06" y="1248978"/>
            <a:ext cx="5118009" cy="3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25418"/>
      </p:ext>
    </p:extLst>
  </p:cSld>
  <p:clrMapOvr>
    <a:masterClrMapping/>
  </p:clrMapOvr>
  <p:transition spd="med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94CB-A82B-3876-68AC-125362DB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Hàm sắp xếp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AC2-B798-0B30-D16E-8D17644DC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B64B1-F51F-0186-7F05-9D6B9822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64" y="1279173"/>
            <a:ext cx="5249577" cy="379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13023"/>
      </p:ext>
    </p:extLst>
  </p:cSld>
  <p:clrMapOvr>
    <a:masterClrMapping/>
  </p:clrMapOvr>
  <p:transition spd="med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công công việc</a:t>
            </a:r>
            <a:endParaRPr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val="3686716310"/>
              </p:ext>
            </p:extLst>
          </p:nvPr>
        </p:nvGraphicFramePr>
        <p:xfrm>
          <a:off x="565744" y="1386987"/>
          <a:ext cx="7749376" cy="3505632"/>
        </p:xfrm>
        <a:graphic>
          <a:graphicData uri="http://schemas.openxmlformats.org/drawingml/2006/table">
            <a:tbl>
              <a:tblPr>
                <a:noFill/>
                <a:tableStyleId>{C4F80A88-0439-40A4-8FF8-592034F107EF}</a:tableStyleId>
              </a:tblPr>
              <a:tblGrid>
                <a:gridCol w="3890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Inria Sans"/>
                        <a:cs typeface="Calibri" panose="020F0502020204030204" pitchFamily="34" charset="0"/>
                        <a:sym typeface="Inria Sans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ea typeface="Inria Sans"/>
                          <a:cs typeface="Calibri" panose="020F0502020204030204" pitchFamily="34" charset="0"/>
                          <a:sym typeface="Inria Sans"/>
                        </a:rPr>
                        <a:t>Duy</a:t>
                      </a:r>
                      <a:endParaRPr sz="180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Inria Sans"/>
                        <a:cs typeface="Calibri" panose="020F0502020204030204" pitchFamily="34" charset="0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ea typeface="Inria Sans"/>
                          <a:cs typeface="Calibri" panose="020F0502020204030204" pitchFamily="34" charset="0"/>
                          <a:sym typeface="Inria Sans"/>
                        </a:rPr>
                        <a:t>Bảo</a:t>
                      </a:r>
                      <a:endParaRPr sz="180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Inria Sans"/>
                        <a:cs typeface="Calibri" panose="020F0502020204030204" pitchFamily="34" charset="0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ea typeface="Inria Sans"/>
                          <a:cs typeface="Calibri" panose="020F0502020204030204" pitchFamily="34" charset="0"/>
                          <a:sym typeface="Inria Sans"/>
                        </a:rPr>
                        <a:t>Khang</a:t>
                      </a:r>
                      <a:endParaRPr sz="180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Inria Sans"/>
                        <a:cs typeface="Calibri" panose="020F0502020204030204" pitchFamily="34" charset="0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TÌM HIỂU YÊU C</a:t>
                      </a: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Ầ</a:t>
                      </a: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U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MÔ TẢ DỰ ÁN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</a:t>
                      </a: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5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THIẾT KẾ VÀ ÁP DỤNG CÁC KĨ THUẬT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</a:t>
                      </a: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8</a:t>
                      </a: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CODE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</a:t>
                      </a: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010"/>
                  </a:ext>
                </a:extLst>
              </a:tr>
              <a:tr h="3535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FIX BUG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</a:t>
                      </a: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</a:t>
                      </a: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19456"/>
                  </a:ext>
                </a:extLst>
              </a:tr>
              <a:tr h="3535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TEST CODE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</a:t>
                      </a: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56651"/>
                  </a:ext>
                </a:extLst>
              </a:tr>
              <a:tr h="35357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VIẾT BÁO CÁO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libri" panose="020F0502020204030204" pitchFamily="34" charset="0"/>
                          <a:ea typeface="Barlow Semi Condensed SemiBold"/>
                          <a:cs typeface="Calibri" panose="020F0502020204030204" pitchFamily="34" charset="0"/>
                          <a:sym typeface="Barlow Semi Condensed SemiBold"/>
                        </a:rPr>
                        <a:t>100%</a:t>
                      </a:r>
                      <a:endParaRPr sz="18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99627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med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49" y="2267550"/>
            <a:ext cx="7454383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PHÂN TÍCH KẾT QUẢ, ĐÁNH GIÁ</a:t>
            </a:r>
            <a:endParaRPr sz="440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1450431"/>
      </p:ext>
    </p:extLst>
  </p:cSld>
  <p:clrMapOvr>
    <a:masterClrMapping/>
  </p:clrMapOvr>
  <p:transition spd="med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94CB-A82B-3876-68AC-125362DB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Hiển thị menu chính, banner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AC2-B798-0B30-D16E-8D17644DC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0A887-A2E8-C06E-6590-FF778A99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6" y="1437509"/>
            <a:ext cx="5612946" cy="36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34141"/>
      </p:ext>
    </p:extLst>
  </p:cSld>
  <p:clrMapOvr>
    <a:masterClrMapping/>
  </p:clrMapOvr>
  <p:transition spd="med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94CB-A82B-3876-68AC-125362DB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00" y="842349"/>
            <a:ext cx="6728400" cy="351300"/>
          </a:xfrm>
        </p:spPr>
        <p:txBody>
          <a:bodyPr/>
          <a:lstStyle/>
          <a:p>
            <a:r>
              <a:rPr lang="en-US"/>
              <a:t>4.2. Chức năng in thông tin (sách)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AC2-B798-0B30-D16E-8D17644DC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64CA3-5ECD-7BDC-DA22-9167172E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1" y="1339820"/>
            <a:ext cx="8077075" cy="37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5838"/>
      </p:ext>
    </p:extLst>
  </p:cSld>
  <p:clrMapOvr>
    <a:masterClrMapping/>
  </p:clrMapOvr>
  <p:transition spd="med"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94CB-A82B-3876-68AC-125362DB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00" y="842349"/>
            <a:ext cx="6728400" cy="351300"/>
          </a:xfrm>
        </p:spPr>
        <p:txBody>
          <a:bodyPr/>
          <a:lstStyle/>
          <a:p>
            <a:r>
              <a:rPr lang="en-US"/>
              <a:t>4.2. Chức năng in thông tin (phiếu)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AC2-B798-0B30-D16E-8D17644DC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F9FC8-7E85-739D-4141-510331AF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93" y="1381468"/>
            <a:ext cx="5476713" cy="36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2547"/>
      </p:ext>
    </p:extLst>
  </p:cSld>
  <p:clrMapOvr>
    <a:masterClrMapping/>
  </p:clrMapOvr>
  <p:transition spd="med"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94CB-A82B-3876-68AC-125362DB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00" y="842349"/>
            <a:ext cx="6728400" cy="351300"/>
          </a:xfrm>
        </p:spPr>
        <p:txBody>
          <a:bodyPr/>
          <a:lstStyle/>
          <a:p>
            <a:r>
              <a:rPr lang="en-US"/>
              <a:t>4.2. Chức năng tìm kiếm (sách)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AC2-B798-0B30-D16E-8D17644DC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5EFB2-D262-F01A-BDB7-4693A064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35" y="1454310"/>
            <a:ext cx="5743273" cy="36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69596"/>
      </p:ext>
    </p:extLst>
  </p:cSld>
  <p:clrMapOvr>
    <a:masterClrMapping/>
  </p:clrMapOvr>
  <p:transition spd="med"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94CB-A82B-3876-68AC-125362DB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00" y="842349"/>
            <a:ext cx="6728400" cy="351300"/>
          </a:xfrm>
        </p:spPr>
        <p:txBody>
          <a:bodyPr/>
          <a:lstStyle/>
          <a:p>
            <a:r>
              <a:rPr lang="en-US"/>
              <a:t>4.2. Chức năng tìm kiếm (phiếu)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AC2-B798-0B30-D16E-8D17644DC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C6288-AD66-FFA6-1EB1-BE09A3A1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11" y="1284845"/>
            <a:ext cx="5279572" cy="37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2902"/>
      </p:ext>
    </p:extLst>
  </p:cSld>
  <p:clrMapOvr>
    <a:masterClrMapping/>
  </p:clrMapOvr>
  <p:transition spd="med"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F3D-2E1F-F9F0-028E-2364588E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4.3. Chức năng thống kê (sách)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7BDC-3106-E700-113B-628573A0F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DBC2B-949F-97FE-4816-1589DCBA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99" y="1363899"/>
            <a:ext cx="4699897" cy="3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4808"/>
      </p:ext>
    </p:extLst>
  </p:cSld>
  <p:clrMapOvr>
    <a:masterClrMapping/>
  </p:clrMapOvr>
  <p:transition spd="med"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F3D-2E1F-F9F0-028E-2364588E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4.3. Chức năng thống kê (sách)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7BDC-3106-E700-113B-628573A0F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1A2B7-3D6B-3361-1D03-C41089DD7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5"/>
          <a:stretch/>
        </p:blipFill>
        <p:spPr>
          <a:xfrm>
            <a:off x="2266454" y="1276036"/>
            <a:ext cx="5154001" cy="38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94980"/>
      </p:ext>
    </p:extLst>
  </p:cSld>
  <p:clrMapOvr>
    <a:masterClrMapping/>
  </p:clrMapOvr>
  <p:transition spd="med"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F3D-2E1F-F9F0-028E-2364588E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4.3. Chức năng thống kê (sách)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7BDC-3106-E700-113B-628573A0F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826A6-C55E-7843-E334-26ECE8D8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08" y="1309105"/>
            <a:ext cx="4724247" cy="37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3988"/>
      </p:ext>
    </p:extLst>
  </p:cSld>
  <p:clrMapOvr>
    <a:masterClrMapping/>
  </p:clrMapOvr>
  <p:transition spd="med"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F3D-2E1F-F9F0-028E-2364588E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4.3. Chức năng thống kê (phiếu)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7BDC-3106-E700-113B-628573A0F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F4ACC-A4CE-A5F1-0FB3-B1B2B9BF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93" y="1368983"/>
            <a:ext cx="3355576" cy="37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7391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TIẾN ĐỘ CÔNG VIỆC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574" name="Google Shape;574;p40"/>
          <p:cNvGraphicFramePr/>
          <p:nvPr>
            <p:extLst>
              <p:ext uri="{D42A27DB-BD31-4B8C-83A1-F6EECF244321}">
                <p14:modId xmlns:p14="http://schemas.microsoft.com/office/powerpoint/2010/main" val="64225159"/>
              </p:ext>
            </p:extLst>
          </p:nvPr>
        </p:nvGraphicFramePr>
        <p:xfrm>
          <a:off x="152524" y="1402580"/>
          <a:ext cx="8419154" cy="32925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6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05">
                  <a:extLst>
                    <a:ext uri="{9D8B030D-6E8A-4147-A177-3AD203B41FA5}">
                      <a16:colId xmlns:a16="http://schemas.microsoft.com/office/drawing/2014/main" val="4262805234"/>
                    </a:ext>
                  </a:extLst>
                </a:gridCol>
              </a:tblGrid>
              <a:tr h="4696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Week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(17/4)</a:t>
                      </a:r>
                      <a:endParaRPr lang="en-US" sz="12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Week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(24/5)</a:t>
                      </a:r>
                      <a:endParaRPr lang="en-US" sz="12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Week 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(1/5)</a:t>
                      </a:r>
                      <a:endParaRPr lang="en-US" sz="12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Week 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(8/5)</a:t>
                      </a:r>
                      <a:endParaRPr lang="en-US" sz="12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Week 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(15/5)</a:t>
                      </a:r>
                      <a:endParaRPr lang="en-US" sz="12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Week 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sym typeface="Inria Sans"/>
                        </a:rPr>
                        <a:t>(22/5)</a:t>
                      </a:r>
                      <a:endParaRPr lang="en-US" sz="12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Barlow Semi Condensed SemiBold"/>
                        </a:rPr>
                        <a:t>TÌM HIỂU YÊU CẦU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Barlow Semi Condensed SemiBold"/>
                        </a:rPr>
                        <a:t>MÔ TẢ DỰ ÁN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Barlow Semi Condensed SemiBold"/>
                        </a:rPr>
                        <a:t>THIẾT KẾ VÀ ÁP DỤNG CÁC KĨ THUẬT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Barlow Semi Condensed SemiBold"/>
                        </a:rPr>
                        <a:t>CODE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Barlow Semi Condensed SemiBold"/>
                        </a:rPr>
                        <a:t>FIX BUG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Barlow Semi Condensed SemiBold"/>
                        </a:rPr>
                        <a:t>TEST CODE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Barlow Semi Condensed SemiBold"/>
                        </a:rPr>
                        <a:t>VIẾT BÁO CÁO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9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sym typeface="Barlow Semi Condensed SemiBold"/>
                        </a:rPr>
                        <a:t>CHỈNH SỬA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Barlow Semi Condensed SemiBold"/>
                        <a:cs typeface="Calibri" panose="020F0502020204030204" pitchFamily="34" charset="0"/>
                        <a:sym typeface="Barlow Semi Condensed SemiBold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45700" marB="4570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647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F3D-2E1F-F9F0-028E-2364588E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4.3. Chức năng thống kê (phiếu)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7BDC-3106-E700-113B-628573A0F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212A2-44D2-53E4-ACCA-6AD05E4E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31" y="1342499"/>
            <a:ext cx="3062327" cy="37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37345"/>
      </p:ext>
    </p:extLst>
  </p:cSld>
  <p:clrMapOvr>
    <a:masterClrMapping/>
  </p:clrMapOvr>
  <p:transition spd="med"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304-5159-DF31-91E7-9473D643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4.4. Chức năng cập nhật (sách)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F763-3C04-EE07-CD22-0784A2868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C6376-8328-28A3-01FE-37120A06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31" y="1276876"/>
            <a:ext cx="4874558" cy="37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9467"/>
      </p:ext>
    </p:extLst>
  </p:cSld>
  <p:clrMapOvr>
    <a:masterClrMapping/>
  </p:clrMapOvr>
  <p:transition spd="med"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304-5159-DF31-91E7-9473D643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4.4. Chức năng cập nhật (sách)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F763-3C04-EE07-CD22-0784A2868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DB716-C67E-9472-14A6-27FD9764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43" y="1289360"/>
            <a:ext cx="4785380" cy="37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7768"/>
      </p:ext>
    </p:extLst>
  </p:cSld>
  <p:clrMapOvr>
    <a:masterClrMapping/>
  </p:clrMapOvr>
  <p:transition spd="med"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304-5159-DF31-91E7-9473D643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4.4. Chức năng cập nhật (sách)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F763-3C04-EE07-CD22-0784A2868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EA7B2-E6C8-70AD-C249-D4A41637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42" y="1298974"/>
            <a:ext cx="5355498" cy="37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03222"/>
      </p:ext>
    </p:extLst>
  </p:cSld>
  <p:clrMapOvr>
    <a:masterClrMapping/>
  </p:clrMapOvr>
  <p:transition spd="med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304-5159-DF31-91E7-9473D643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4.4. Chức năng cập nhật (sách)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F763-3C04-EE07-CD22-0784A2868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4DA62-9E83-ACA3-D627-F794E60F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1353553"/>
            <a:ext cx="8199348" cy="36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86726"/>
      </p:ext>
    </p:extLst>
  </p:cSld>
  <p:clrMapOvr>
    <a:masterClrMapping/>
  </p:clrMapOvr>
  <p:transition spd="med"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304-5159-DF31-91E7-9473D643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4.4. Chức năng cập nhật (phiếu)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F763-3C04-EE07-CD22-0784A2868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BF3C5-14D1-FC7E-FC4F-CE33C089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21" y="1274564"/>
            <a:ext cx="4688325" cy="38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845"/>
      </p:ext>
    </p:extLst>
  </p:cSld>
  <p:clrMapOvr>
    <a:masterClrMapping/>
  </p:clrMapOvr>
  <p:transition spd="med"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304-5159-DF31-91E7-9473D643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4.4. Chức năng cập nhật (phiếu)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F763-3C04-EE07-CD22-0784A2868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81B02-C7E7-73E2-2D5E-BFDC5AB8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94" y="1289371"/>
            <a:ext cx="3057310" cy="37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005"/>
      </p:ext>
    </p:extLst>
  </p:cSld>
  <p:clrMapOvr>
    <a:masterClrMapping/>
  </p:clrMapOvr>
  <p:transition spd="med">
    <p:split orient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7CD2A-AA51-D786-EBD2-AFE5D90EA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F96C7-E0F4-9CD9-8A15-3D0B333F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063" y="1368404"/>
            <a:ext cx="3268865" cy="37158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48DBC80-0DE2-2938-EDF9-A6945E82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855663"/>
            <a:ext cx="6727825" cy="350837"/>
          </a:xfrm>
        </p:spPr>
        <p:txBody>
          <a:bodyPr/>
          <a:lstStyle/>
          <a:p>
            <a:r>
              <a:rPr lang="en-US"/>
              <a:t>4.4. Chức năng cập nhật (phiếu)</a:t>
            </a:r>
          </a:p>
        </p:txBody>
      </p:sp>
    </p:spTree>
    <p:extLst>
      <p:ext uri="{BB962C8B-B14F-4D97-AF65-F5344CB8AC3E}">
        <p14:creationId xmlns:p14="http://schemas.microsoft.com/office/powerpoint/2010/main" val="1724608497"/>
      </p:ext>
    </p:extLst>
  </p:cSld>
  <p:clrMapOvr>
    <a:masterClrMapping/>
  </p:clrMapOvr>
  <p:transition spd="med">
    <p:split orient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7CD2A-AA51-D786-EBD2-AFE5D90EA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8DBC80-0DE2-2938-EDF9-A6945E82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8" y="855663"/>
            <a:ext cx="6727825" cy="350837"/>
          </a:xfrm>
        </p:spPr>
        <p:txBody>
          <a:bodyPr/>
          <a:lstStyle/>
          <a:p>
            <a:r>
              <a:rPr lang="en-US"/>
              <a:t>4.4. Chức năng cập nhật (phiếu)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36AF1-2E2D-93A9-B293-6B3B214F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06" y="1320611"/>
            <a:ext cx="5575587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5259"/>
      </p:ext>
    </p:extLst>
  </p:cSld>
  <p:clrMapOvr>
    <a:masterClrMapping/>
  </p:clrMapOvr>
  <p:transition spd="med">
    <p:split orient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49" y="2267550"/>
            <a:ext cx="7454383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KẾT LUẬN</a:t>
            </a:r>
            <a:endParaRPr sz="440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69075915"/>
      </p:ext>
    </p:extLst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4D2CA-5B6A-E5E4-EAE1-C1D0B4A0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6087691" cy="3227369"/>
          </a:xfrm>
        </p:spPr>
        <p:txBody>
          <a:bodyPr/>
          <a:lstStyle/>
          <a:p>
            <a:r>
              <a:rPr lang="en-US">
                <a:latin typeface="Saira Semi Condensed"/>
              </a:rPr>
              <a:t>1. </a:t>
            </a:r>
            <a:r>
              <a:rPr lang="en-US">
                <a:latin typeface="Saira Semi Condensed"/>
                <a:ea typeface="Barlow Semi Condensed"/>
                <a:cs typeface="Barlow Semi Condensed"/>
                <a:sym typeface="Barlow Semi Condensed"/>
              </a:rPr>
              <a:t>Mô tả dự án</a:t>
            </a:r>
          </a:p>
          <a:p>
            <a:pPr marL="101600" indent="0">
              <a:buNone/>
            </a:pPr>
            <a:endParaRPr lang="en-US">
              <a:latin typeface="Saira Semi Condensed"/>
              <a:ea typeface="Barlow Semi Condensed"/>
              <a:cs typeface="Barlow Semi Condensed"/>
              <a:sym typeface="Barlow Semi Condensed"/>
            </a:endParaRPr>
          </a:p>
          <a:p>
            <a:r>
              <a:rPr lang="en-US">
                <a:latin typeface="Saira Semi Condensed"/>
                <a:sym typeface="Barlow Semi Condensed"/>
              </a:rPr>
              <a:t>2. </a:t>
            </a:r>
            <a:r>
              <a:rPr lang="vi">
                <a:latin typeface="Saira Semi Condensed"/>
                <a:ea typeface="Barlow Semi Condensed"/>
                <a:cs typeface="Barlow Semi Condensed"/>
                <a:sym typeface="Barlow Semi Condensed"/>
              </a:rPr>
              <a:t>C</a:t>
            </a:r>
            <a:r>
              <a:rPr lang="en-US">
                <a:latin typeface="Saira Semi Condensed"/>
                <a:ea typeface="Barlow Semi Condensed"/>
                <a:cs typeface="Barlow Semi Condensed"/>
                <a:sym typeface="Barlow Semi Condensed"/>
              </a:rPr>
              <a:t>ơ sở lí thuyết</a:t>
            </a:r>
          </a:p>
          <a:p>
            <a:pPr marL="101600" indent="0">
              <a:buNone/>
            </a:pPr>
            <a:endParaRPr lang="en-US">
              <a:latin typeface="Saira Semi Condensed"/>
              <a:ea typeface="Barlow Semi Condensed"/>
              <a:cs typeface="Barlow Semi Condensed"/>
              <a:sym typeface="Barlow Semi Condensed"/>
            </a:endParaRPr>
          </a:p>
          <a:p>
            <a:r>
              <a:rPr lang="en-US">
                <a:latin typeface="Saira Semi Condensed"/>
                <a:sym typeface="Barlow Semi Condensed"/>
              </a:rPr>
              <a:t>3. </a:t>
            </a:r>
            <a:r>
              <a:rPr lang="en-US">
                <a:latin typeface="Saira Semi Condensed"/>
                <a:ea typeface="Barlow Semi Condensed"/>
                <a:cs typeface="Barlow Semi Condensed"/>
                <a:sym typeface="Barlow Semi Condensed"/>
              </a:rPr>
              <a:t>Phân tích thiết kế, giải pháp</a:t>
            </a:r>
          </a:p>
          <a:p>
            <a:pPr marL="101600" indent="0">
              <a:buNone/>
            </a:pPr>
            <a:endParaRPr lang="en-US">
              <a:latin typeface="Saira Semi Condensed"/>
              <a:ea typeface="Barlow Semi Condensed"/>
              <a:cs typeface="Barlow Semi Condensed"/>
              <a:sym typeface="Barlow Semi Condensed"/>
            </a:endParaRPr>
          </a:p>
          <a:p>
            <a:r>
              <a:rPr lang="en-US">
                <a:latin typeface="Saira Semi Condensed"/>
                <a:sym typeface="Barlow Semi Condensed"/>
              </a:rPr>
              <a:t>4. Phân tích đánh giá, kết quả</a:t>
            </a:r>
            <a:endParaRPr lang="en-US">
              <a:latin typeface="Saira Semi Condensed"/>
              <a:ea typeface="Barlow Semi Condensed"/>
              <a:cs typeface="Barlow Semi Condensed"/>
              <a:sym typeface="Barlow Semi Condensed"/>
            </a:endParaRPr>
          </a:p>
          <a:p>
            <a:pPr marL="101600" indent="0">
              <a:buNone/>
            </a:pPr>
            <a:endParaRPr lang="en-US">
              <a:latin typeface="Saira Semi Condensed"/>
              <a:ea typeface="Barlow Semi Condensed"/>
              <a:cs typeface="Barlow Semi Condensed"/>
              <a:sym typeface="Barlow Semi Condensed"/>
            </a:endParaRPr>
          </a:p>
          <a:p>
            <a:r>
              <a:rPr lang="en-US">
                <a:latin typeface="Saira Semi Condensed"/>
                <a:sym typeface="Barlow Semi Condensed"/>
              </a:rPr>
              <a:t>5. </a:t>
            </a:r>
            <a:r>
              <a:rPr lang="vi">
                <a:latin typeface="Saira Semi Condensed"/>
                <a:ea typeface="Barlow Semi Condensed"/>
                <a:cs typeface="Barlow Semi Condensed"/>
                <a:sym typeface="Barlow Semi Condensed"/>
              </a:rPr>
              <a:t>K</a:t>
            </a:r>
            <a:r>
              <a:rPr lang="en-US">
                <a:latin typeface="Saira Semi Condensed"/>
                <a:ea typeface="Barlow Semi Condensed"/>
                <a:cs typeface="Barlow Semi Condensed"/>
                <a:sym typeface="Barlow Semi Condensed"/>
              </a:rPr>
              <a:t>ết luận</a:t>
            </a:r>
            <a:endParaRPr lang="en-US">
              <a:latin typeface="Saira Semi Condensed"/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3589-E7F1-F3A0-5B4E-0411375C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00" y="910454"/>
            <a:ext cx="6728400" cy="3033900"/>
          </a:xfrm>
        </p:spPr>
        <p:txBody>
          <a:bodyPr/>
          <a:lstStyle/>
          <a:p>
            <a:r>
              <a:rPr lang="en-US"/>
              <a:t>Nhóm đã đáp ứng được yêu cầu cơ bản về chức năng cũng như giao diện cơ bản cho phần mềm quản lí thư viện.</a:t>
            </a:r>
            <a:endParaRPr lang="vi-VN"/>
          </a:p>
          <a:p>
            <a:endParaRPr lang="vi-VN"/>
          </a:p>
          <a:p>
            <a:r>
              <a:rPr lang="en-US"/>
              <a:t>Chưa tối ưu trong việc sử dụng dữ liệu và thuật toán</a:t>
            </a:r>
            <a:endParaRPr lang="vi-VN"/>
          </a:p>
          <a:p>
            <a:endParaRPr lang="vi-VN"/>
          </a:p>
          <a:p>
            <a:r>
              <a:rPr lang="en-US"/>
              <a:t>Môn học là nền tảng để tương lai có thể phát triển mô hình ứng dụng hoàn thiện hơn.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D3B40-1695-0B01-683D-9965833EF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3938153"/>
      </p:ext>
    </p:extLst>
  </p:cSld>
  <p:clrMapOvr>
    <a:masterClrMapping/>
  </p:clrMapOvr>
  <p:transition spd="med">
    <p:split orient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909345" y="2172762"/>
            <a:ext cx="3833694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THANKS!</a:t>
            </a:r>
            <a:endParaRPr sz="7600"/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4075651"/>
      </p:ext>
    </p:extLst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MÔ TẢ DỰ ÁN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Phát biểu về đề tài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/>
              <a:t>Sự phát triển của công nghệ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/>
              <a:t>Nhu cầu trau dồi kiến thức ngày càng cao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/>
              <a:t>Dễ dàng và thuận tiện trong việc quản lí thư viện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endParaRPr lang="en-US"/>
          </a:p>
          <a:p>
            <a:pPr lvl="1">
              <a:buChar char="⬥"/>
            </a:pPr>
            <a:r>
              <a:rPr lang="en-US"/>
              <a:t>Thiết kế và xây dựng chương trình quản lí thư viện</a:t>
            </a:r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DDFB1C6-6700-BD81-AC69-41D99FBF8F56}"/>
              </a:ext>
            </a:extLst>
          </p:cNvPr>
          <p:cNvSpPr/>
          <p:nvPr/>
        </p:nvSpPr>
        <p:spPr>
          <a:xfrm>
            <a:off x="1427515" y="4064328"/>
            <a:ext cx="473646" cy="2762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F377-E553-D971-47DF-6A866E44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đích và yêu cầu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A9F0-7718-7434-2AA7-35CD3138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50" y="1430147"/>
            <a:ext cx="7357249" cy="3247107"/>
          </a:xfrm>
        </p:spPr>
        <p:txBody>
          <a:bodyPr/>
          <a:lstStyle/>
          <a:p>
            <a:pPr marL="457200" lvl="0" indent="-30480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vi-VN" sz="1800">
                <a:solidFill>
                  <a:schemeClr val="dk1"/>
                </a:solidFill>
              </a:rPr>
              <a:t>Mục Đích:</a:t>
            </a:r>
          </a:p>
          <a:p>
            <a:pPr marL="895350" lvl="1" indent="-28575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vi-VN" sz="1800">
                <a:solidFill>
                  <a:schemeClr val="dk1"/>
                </a:solidFill>
              </a:rPr>
              <a:t>Áp dụng các kiến thức đã học tiến hành tìm hiểu và nghiên cứu xây dựng một mô hình cấu trúc dữ liệu cần thiết cho việc quản lý </a:t>
            </a:r>
            <a:r>
              <a:rPr lang="en-US" sz="1800"/>
              <a:t>thư viện</a:t>
            </a:r>
            <a:r>
              <a:rPr lang="vi-VN" sz="1800">
                <a:solidFill>
                  <a:schemeClr val="dk1"/>
                </a:solidFill>
              </a:rPr>
              <a:t> nhằm thỏa mãn được các yêu cầu cơ bản của việc quản lý </a:t>
            </a:r>
            <a:r>
              <a:rPr lang="en-US" sz="1800">
                <a:solidFill>
                  <a:schemeClr val="dk1"/>
                </a:solidFill>
              </a:rPr>
              <a:t>thư viện.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vi-VN" sz="1800">
                <a:solidFill>
                  <a:schemeClr val="dk1"/>
                </a:solidFill>
              </a:rPr>
              <a:t>Yêu Cầu :</a:t>
            </a: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vi-VN" sz="1800">
                <a:solidFill>
                  <a:schemeClr val="dk1"/>
                </a:solidFill>
              </a:rPr>
              <a:t>Tìm hiểu thuật toán,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vi-VN" sz="1800">
                <a:solidFill>
                  <a:schemeClr val="dk1"/>
                </a:solidFill>
              </a:rPr>
              <a:t>xây dựng mô hình quản lý </a:t>
            </a:r>
            <a:r>
              <a:rPr lang="en-US" sz="1800">
                <a:solidFill>
                  <a:schemeClr val="dk1"/>
                </a:solidFill>
              </a:rPr>
              <a:t>thư viện</a:t>
            </a:r>
            <a:r>
              <a:rPr lang="vi-VN" sz="1800">
                <a:solidFill>
                  <a:schemeClr val="dk1"/>
                </a:solidFill>
              </a:rPr>
              <a:t>.</a:t>
            </a: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vi-VN" sz="1800">
                <a:solidFill>
                  <a:schemeClr val="dk1"/>
                </a:solidFill>
              </a:rPr>
              <a:t>Xây dựng chương trình C++ để tổng hợp, hoàn chỉnh đề tài,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vi-VN" sz="1800">
                <a:solidFill>
                  <a:schemeClr val="dk1"/>
                </a:solidFill>
              </a:rPr>
              <a:t>thể hiện được kết quả.</a:t>
            </a: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vi-VN" sz="1800">
                <a:solidFill>
                  <a:schemeClr val="dk1"/>
                </a:solidFill>
              </a:rPr>
              <a:t>Xây dựng được giao diện </a:t>
            </a:r>
            <a:r>
              <a:rPr lang="en-US" sz="1800">
                <a:solidFill>
                  <a:schemeClr val="dk1"/>
                </a:solidFill>
              </a:rPr>
              <a:t>cơ bản.</a:t>
            </a:r>
            <a:endParaRPr lang="vi-VN" sz="1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endParaRPr lang="en-US" sz="1800">
              <a:solidFill>
                <a:schemeClr val="dk1"/>
              </a:solidFill>
            </a:endParaRPr>
          </a:p>
          <a:p>
            <a:pPr marL="6096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7FC9-2E9A-217D-0B67-4E60C895C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294540"/>
      </p:ext>
    </p:extLst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1C71C-023B-96B8-05E3-7E9250A15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048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vi-VN" sz="1800">
                <a:solidFill>
                  <a:schemeClr val="dk1"/>
                </a:solidFill>
              </a:rPr>
              <a:t>Phạm Vi Nghiên Cứu: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vi-VN" sz="1800">
                <a:solidFill>
                  <a:schemeClr val="dk1"/>
                </a:solidFill>
              </a:rPr>
              <a:t>Các cơ sở lý thuyết, khái niệm, giải thuật ,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vi-VN" sz="1800">
                <a:solidFill>
                  <a:schemeClr val="dk1"/>
                </a:solidFill>
              </a:rPr>
              <a:t>các hàm sắp </a:t>
            </a:r>
            <a:r>
              <a:rPr lang="en-US" sz="1800"/>
              <a:t>x</a:t>
            </a:r>
            <a:r>
              <a:rPr lang="vi-VN" sz="1800">
                <a:solidFill>
                  <a:schemeClr val="dk1"/>
                </a:solidFill>
              </a:rPr>
              <a:t>ếp để thực hiện bài toán và kỹ thuật lập trình C++</a:t>
            </a:r>
            <a:r>
              <a:rPr lang="en-US" sz="1800">
                <a:solidFill>
                  <a:schemeClr val="dk1"/>
                </a:solidFill>
              </a:rPr>
              <a:t>.	</a:t>
            </a:r>
            <a:endParaRPr lang="vi-VN"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vi-VN" sz="1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vi-VN" sz="1800">
                <a:solidFill>
                  <a:schemeClr val="dk1"/>
                </a:solidFill>
              </a:rPr>
              <a:t>Đối Tượng :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vi-VN" sz="1800">
                <a:solidFill>
                  <a:schemeClr val="dk1"/>
                </a:solidFill>
              </a:rPr>
              <a:t>Nhu cầu về việc xử dụng 1 phương pháp để giải quyết các vấn đề về quản lý khác sạn như: quản lý </a:t>
            </a:r>
            <a:r>
              <a:rPr lang="en-US" sz="1800">
                <a:solidFill>
                  <a:schemeClr val="dk1"/>
                </a:solidFill>
              </a:rPr>
              <a:t>sách, quản lý phiếu mượn của độc giả.</a:t>
            </a:r>
            <a:endParaRPr lang="vi-VN" sz="1800">
              <a:solidFill>
                <a:schemeClr val="dk1"/>
              </a:solidFill>
            </a:endParaRPr>
          </a:p>
          <a:p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D6D-4F74-29C2-20C5-1F945E0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36D617-CCFF-1086-61CD-4C1C9ECA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Phạm vi và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3324924392"/>
      </p:ext>
    </p:extLst>
  </p:cSld>
  <p:clrMapOvr>
    <a:masterClrMapping/>
  </p:clrMapOvr>
  <p:transition spd="med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C8ED-80A0-5B92-3C67-730B63D4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thư viện hỗ trợ 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83F00-22F2-D14C-D4E7-85F8AD4F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49" y="1381467"/>
            <a:ext cx="7324357" cy="3545767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#include&lt;fstream&gt;: 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 chức năng hỗ trợ nhập xuất file trong C.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#include&lt;iostream&gt;: 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 phép nhận Input từ màn hình Console và xuất Output ngược lại ra màn hình Console qua các lệnh nhập xuất như cin, cout,...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#include&lt;string&gt;: 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 trợ các hàm xử lý xâu.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#include&lt;cstring&gt;: 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 trợ chức năng như strlen (so sánh chuỗi) và strcpy (copy chuỗi).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#include&lt;iomanip&gt;: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hỗ trợ căn chỉnh khoảng cách giữa các trường khi xuất dữ liệu qua hàm setw()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#include&lt;conio.h&gt;: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hỗ trợ dừng màn console sau khi xuất kết quả.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#include&lt;ctype.h&gt;: 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 trợ kiểm tra và ánh xạ các ký tự.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#include&lt;time.h&gt;: 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 trợ điều khiển thời gian.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130"/>
              </a:spcAft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#include&lt;stdlib.h&gt;: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hỗ trợ các hàm tiện ích.</a:t>
            </a:r>
          </a:p>
          <a:p>
            <a:pPr algn="just"/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4AEE2-906A-8D81-20F4-9240E5B02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297929"/>
      </p:ext>
    </p:extLst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1251</Words>
  <Application>Microsoft Office PowerPoint</Application>
  <PresentationFormat>On-screen Show (16:9)</PresentationFormat>
  <Paragraphs>192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Barlow Semi Condensed SemiBold</vt:lpstr>
      <vt:lpstr>Calibri</vt:lpstr>
      <vt:lpstr>Inria Sans</vt:lpstr>
      <vt:lpstr>Saira Semi Condensed</vt:lpstr>
      <vt:lpstr>Times New Roman</vt:lpstr>
      <vt:lpstr>Titillium Web</vt:lpstr>
      <vt:lpstr>Gurney template</vt:lpstr>
      <vt:lpstr>PowerPoint Presentation</vt:lpstr>
      <vt:lpstr>Phân công công việc</vt:lpstr>
      <vt:lpstr>TIẾN ĐỘ CÔNG VIỆC</vt:lpstr>
      <vt:lpstr>Nội dung</vt:lpstr>
      <vt:lpstr>MÔ TẢ DỰ ÁN</vt:lpstr>
      <vt:lpstr>Phát biểu về đề tài</vt:lpstr>
      <vt:lpstr>Mục đích và yêu cầu</vt:lpstr>
      <vt:lpstr>Phạm vi và đối tượng</vt:lpstr>
      <vt:lpstr>Các thư viện hỗ trợ  </vt:lpstr>
      <vt:lpstr>CƠ SỞ LÝ THUYẾT</vt:lpstr>
      <vt:lpstr>Ngôn ngữ và công cụ lập trình</vt:lpstr>
      <vt:lpstr>Phương pháp và kĩ thuật được sử dụng</vt:lpstr>
      <vt:lpstr>Phương pháp và kĩ thuật được sử dụng</vt:lpstr>
      <vt:lpstr>Phương pháp và kĩ thuật được sử dụng</vt:lpstr>
      <vt:lpstr>PHÂN TÍCH THIẾT KẾ, GIẢI PHÁP</vt:lpstr>
      <vt:lpstr>3.1. Cấu trúc dữ liệu </vt:lpstr>
      <vt:lpstr>3.2. Hàm tìm kiếm</vt:lpstr>
      <vt:lpstr>3.3. Hàm sắp xếp</vt:lpstr>
      <vt:lpstr>3.3. Hàm sắp xếp</vt:lpstr>
      <vt:lpstr>PHÂN TÍCH KẾT QUẢ, ĐÁNH GIÁ</vt:lpstr>
      <vt:lpstr>4.1. Hiển thị menu chính, banner</vt:lpstr>
      <vt:lpstr>4.2. Chức năng in thông tin (sách) </vt:lpstr>
      <vt:lpstr>4.2. Chức năng in thông tin (phiếu)</vt:lpstr>
      <vt:lpstr>4.2. Chức năng tìm kiếm (sách)</vt:lpstr>
      <vt:lpstr>4.2. Chức năng tìm kiếm (phiếu)</vt:lpstr>
      <vt:lpstr>4.3. Chức năng thống kê (sách)</vt:lpstr>
      <vt:lpstr>4.3. Chức năng thống kê (sách)</vt:lpstr>
      <vt:lpstr>4.3. Chức năng thống kê (sách)</vt:lpstr>
      <vt:lpstr>4.3. Chức năng thống kê (phiếu)</vt:lpstr>
      <vt:lpstr>4.3. Chức năng thống kê (phiếu)</vt:lpstr>
      <vt:lpstr>4.4. Chức năng cập nhật (sách)</vt:lpstr>
      <vt:lpstr>4.4. Chức năng cập nhật (sách)</vt:lpstr>
      <vt:lpstr>4.4. Chức năng cập nhật (sách)</vt:lpstr>
      <vt:lpstr>4.4. Chức năng cập nhật (sách)</vt:lpstr>
      <vt:lpstr>4.4. Chức năng cập nhật (phiếu)</vt:lpstr>
      <vt:lpstr>4.4. Chức năng cập nhật (phiếu)</vt:lpstr>
      <vt:lpstr>4.4. Chức năng cập nhật (phiếu)</vt:lpstr>
      <vt:lpstr>4.4. Chức năng cập nhật (phiếu)</vt:lpstr>
      <vt:lpstr>KẾT LUẬN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duy huynh</cp:lastModifiedBy>
  <cp:revision>4</cp:revision>
  <dcterms:modified xsi:type="dcterms:W3CDTF">2022-06-02T06:14:33Z</dcterms:modified>
</cp:coreProperties>
</file>