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5" r:id="rId3"/>
    <p:sldId id="259" r:id="rId4"/>
    <p:sldId id="261" r:id="rId5"/>
    <p:sldId id="296" r:id="rId6"/>
    <p:sldId id="263" r:id="rId7"/>
    <p:sldId id="298" r:id="rId8"/>
    <p:sldId id="299" r:id="rId9"/>
    <p:sldId id="301" r:id="rId10"/>
    <p:sldId id="260" r:id="rId11"/>
    <p:sldId id="285" r:id="rId12"/>
    <p:sldId id="258" r:id="rId13"/>
    <p:sldId id="300" r:id="rId14"/>
  </p:sldIdLst>
  <p:sldSz cx="9144000" cy="5143500" type="screen16x9"/>
  <p:notesSz cx="6858000" cy="9144000"/>
  <p:embeddedFontLst>
    <p:embeddedFont>
      <p:font typeface="Raleway" panose="020F0502020204030204" pitchFamily="2" charset="0"/>
      <p:regular r:id="rId16"/>
      <p:bold r:id="rId17"/>
      <p:italic r:id="rId18"/>
      <p:boldItalic r:id="rId19"/>
    </p:embeddedFont>
    <p:embeddedFont>
      <p:font typeface="Raleway Thin" panose="020F0502020204030204" pitchFamily="2" charset="0"/>
      <p:regular r:id="rId20"/>
      <p:bold r:id="rId21"/>
      <p:italic r:id="rId22"/>
      <p:boldItalic r:id="rId23"/>
    </p:embeddedFont>
    <p:embeddedFont>
      <p:font typeface="Red Hat Display"/>
      <p:regular r:id="rId24"/>
      <p:bold r:id="rId25"/>
      <p:italic r:id="rId26"/>
      <p:boldItalic r:id="rId27"/>
    </p:embeddedFont>
    <p:embeddedFont>
      <p:font typeface="Red Hat Display Black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72734-463F-4A0B-A8D7-86DA9125DB42}">
  <a:tblStyle styleId="{D7272734-463F-4A0B-A8D7-86DA9125D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A66879-4ED6-42EE-96D0-9E26330CBD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32348a41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32348a41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32348a41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32348a41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2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32348a41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b32348a41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63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0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34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5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79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3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0" y="-50"/>
            <a:ext cx="6081900" cy="276660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6100" y="3429000"/>
            <a:ext cx="9150000" cy="17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61925" y="3020412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1998300"/>
            <a:ext cx="1430700" cy="14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-100"/>
            <a:ext cx="9144000" cy="5143600"/>
            <a:chOff x="0" y="-100"/>
            <a:chExt cx="9144000" cy="5143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 flipH="1">
              <a:off x="0" y="-100"/>
              <a:ext cx="6087900" cy="44199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4686900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╸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Char char="╶"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18111" y="380177"/>
            <a:ext cx="516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72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10800000">
            <a:off x="4766875" y="300"/>
            <a:ext cx="4377000" cy="4377000"/>
          </a:xfrm>
          <a:prstGeom prst="round1Rect">
            <a:avLst>
              <a:gd name="adj" fmla="val 50000"/>
            </a:avLst>
          </a:prstGeom>
          <a:solidFill>
            <a:srgbClr val="142236">
              <a:alpha val="78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13175" y="834175"/>
            <a:ext cx="3467100" cy="62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13175" y="1593750"/>
            <a:ext cx="3467100" cy="27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>
                <a:solidFill>
                  <a:schemeClr val="dk2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╶"/>
              <a:defRPr sz="2000">
                <a:solidFill>
                  <a:schemeClr val="dk2"/>
                </a:solidFill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7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70;p9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name="adj1" fmla="val 8758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 rot="10800000" flipH="1">
                <a:off x="0" y="-250"/>
                <a:ext cx="4115400" cy="1415100"/>
              </a:xfrm>
              <a:prstGeom prst="round1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Veiled">
  <p:cSld name="BLANK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0" y="-25"/>
            <a:ext cx="9144000" cy="5143500"/>
            <a:chOff x="0" y="-225"/>
            <a:chExt cx="9144000" cy="51435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-225"/>
              <a:ext cx="9144000" cy="5143500"/>
            </a:xfrm>
            <a:prstGeom prst="frame">
              <a:avLst>
                <a:gd name="adj1" fmla="val 8758"/>
              </a:avLst>
            </a:prstGeom>
            <a:solidFill>
              <a:srgbClr val="142236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10800000" flipH="1">
              <a:off x="0" y="-175"/>
              <a:ext cx="4572000" cy="90630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0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plane-flight-cloud-public-aircraft-163259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456599" y="459275"/>
            <a:ext cx="5340043" cy="184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PRJ301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VnFlight</a:t>
            </a:r>
            <a:r>
              <a:rPr lang="en" dirty="0"/>
              <a:t> Java Web</a:t>
            </a:r>
            <a:endParaRPr dirty="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101" name="Google Shape;101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9;p14">
            <a:extLst>
              <a:ext uri="{FF2B5EF4-FFF2-40B4-BE49-F238E27FC236}">
                <a16:creationId xmlns:a16="http://schemas.microsoft.com/office/drawing/2014/main" id="{616FF16D-2F9C-69E9-4E75-DC172D4270A8}"/>
              </a:ext>
            </a:extLst>
          </p:cNvPr>
          <p:cNvSpPr txBox="1">
            <a:spLocks/>
          </p:cNvSpPr>
          <p:nvPr/>
        </p:nvSpPr>
        <p:spPr>
          <a:xfrm>
            <a:off x="836876" y="3041808"/>
            <a:ext cx="7717291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 Black"/>
              <a:buNone/>
              <a:defRPr sz="44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Subject: Java Web</a:t>
            </a:r>
          </a:p>
          <a:p>
            <a:r>
              <a:rPr lang="en-US" dirty="0">
                <a:solidFill>
                  <a:schemeClr val="bg1"/>
                </a:solidFill>
              </a:rPr>
              <a:t>Class: SE1753</a:t>
            </a:r>
          </a:p>
          <a:p>
            <a:r>
              <a:rPr lang="en-US" dirty="0">
                <a:solidFill>
                  <a:schemeClr val="bg1"/>
                </a:solidFill>
              </a:rPr>
              <a:t>Group: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4166875" y="865163"/>
            <a:ext cx="4315388" cy="176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Visualize</a:t>
            </a:r>
            <a:r>
              <a:rPr lang="en" sz="7200" dirty="0">
                <a:solidFill>
                  <a:schemeClr val="lt1"/>
                </a:solidFill>
              </a:rPr>
              <a:t> VnFlight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4166875" y="2612087"/>
            <a:ext cx="3697800" cy="10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Now let’s look at the real web page!</a:t>
            </a:r>
            <a:endParaRPr sz="2000" dirty="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1634543" y="884384"/>
            <a:ext cx="1854745" cy="1854695"/>
            <a:chOff x="6643075" y="3664250"/>
            <a:chExt cx="407950" cy="407975"/>
          </a:xfrm>
        </p:grpSpPr>
        <p:sp>
          <p:nvSpPr>
            <p:cNvPr id="139" name="Google Shape;139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 rot="-587398">
            <a:off x="1525367" y="2980185"/>
            <a:ext cx="762543" cy="762457"/>
            <a:chOff x="576250" y="4319400"/>
            <a:chExt cx="442075" cy="442050"/>
          </a:xfrm>
        </p:grpSpPr>
        <p:sp>
          <p:nvSpPr>
            <p:cNvPr id="142" name="Google Shape;142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1190695" y="1312585"/>
            <a:ext cx="289939" cy="27680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2697081">
            <a:off x="3101120" y="2729714"/>
            <a:ext cx="440095" cy="42021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449277" y="2489853"/>
            <a:ext cx="176266" cy="16837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1280597">
            <a:off x="989841" y="2147546"/>
            <a:ext cx="176235" cy="16835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3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50" name="Google Shape;450;p43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628575" y="1583775"/>
            <a:ext cx="3871500" cy="1375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Project organization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Teamwork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lang="en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4379495" y="1583775"/>
            <a:ext cx="4152154" cy="1375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Booking ticket management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Seat selection process</a:t>
            </a: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Generate invoices for customers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628575" y="3110437"/>
            <a:ext cx="4031574" cy="13758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experience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user-friendly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Enhance the overall user experience</a:t>
            </a:r>
            <a:endParaRPr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3292849" y="1745613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3"/>
          <p:cNvSpPr/>
          <p:nvPr/>
        </p:nvSpPr>
        <p:spPr>
          <a:xfrm rot="5400000">
            <a:off x="3452655" y="1745613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3"/>
          <p:cNvSpPr/>
          <p:nvPr/>
        </p:nvSpPr>
        <p:spPr>
          <a:xfrm rot="10800000">
            <a:off x="3452655" y="189955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 rot="-5400000">
            <a:off x="3292849" y="1899558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aleway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4971978" y="2242577"/>
            <a:ext cx="365009" cy="4462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aleway"/>
              </a:rPr>
              <a:t>4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Raleway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aleway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4041321" y="3618769"/>
            <a:ext cx="4490328" cy="104090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Database management and handle volumes of data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MVC2 model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Connect database using JDBC and manage data using SQL.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99787" y="5290295"/>
            <a:ext cx="3467100" cy="17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 am Jayden Smith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 am here because I love to give presentations. 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 </a:t>
            </a:r>
            <a:r>
              <a:rPr lang="en" sz="2000" dirty="0">
                <a:solidFill>
                  <a:schemeClr val="accent1"/>
                </a:solidFill>
              </a:rPr>
              <a:t>@username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719" r="16719"/>
          <a:stretch/>
        </p:blipFill>
        <p:spPr>
          <a:xfrm>
            <a:off x="4773135" y="-16"/>
            <a:ext cx="4370868" cy="43708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10869"/>
                </a:lnTo>
                <a:cubicBezTo>
                  <a:pt x="0" y="16795"/>
                  <a:pt x="4805" y="21600"/>
                  <a:pt x="10731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99786" y="1585868"/>
            <a:ext cx="4825665" cy="119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your listening !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oogle Shape;121;p16">
            <a:extLst>
              <a:ext uri="{FF2B5EF4-FFF2-40B4-BE49-F238E27FC236}">
                <a16:creationId xmlns:a16="http://schemas.microsoft.com/office/drawing/2014/main" id="{A60448FB-69EB-C2F5-1C0E-4E3281596A94}"/>
              </a:ext>
            </a:extLst>
          </p:cNvPr>
          <p:cNvSpPr txBox="1">
            <a:spLocks/>
          </p:cNvSpPr>
          <p:nvPr/>
        </p:nvSpPr>
        <p:spPr>
          <a:xfrm>
            <a:off x="299786" y="3354853"/>
            <a:ext cx="2163284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sz="2600" b="0" i="0" u="none" strike="noStrike" cap="non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Q&amp;A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>
          <a:blip r:embed="rId3"/>
          <a:srcRect t="260" b="26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Nguyễn Hưng Hải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SE173100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>
          <a:blip r:embed="rId4"/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Nguyễn Thanh Duy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SE173204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8" name="Google Shape;548;p46"/>
          <p:cNvPicPr preferRelativeResize="0"/>
          <p:nvPr/>
        </p:nvPicPr>
        <p:blipFill>
          <a:blip r:embed="rId5"/>
          <a:srcRect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9" name="Google Shape;549;p46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Nguyễn Bá Huy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Leader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SE173020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0" name="Google Shape;550;p46"/>
          <p:cNvPicPr preferRelativeResize="0"/>
          <p:nvPr/>
        </p:nvPicPr>
        <p:blipFill>
          <a:blip r:embed="rId6"/>
          <a:srcRect l="21875" r="21875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6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Lê Trung Đức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SE173043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3091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44" name="Google Shape;544;p46"/>
          <p:cNvPicPr preferRelativeResize="0"/>
          <p:nvPr/>
        </p:nvPicPr>
        <p:blipFill>
          <a:blip r:embed="rId3"/>
          <a:srcRect t="7128" b="7128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5" name="Google Shape;545;p46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Nguyễn Hưng Hải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SE173100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>
          <a:blip r:embed="rId3"/>
          <a:srcRect t="7128" b="7128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Nguyễn Thanh Duy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SE173204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48" name="Google Shape;548;p46"/>
          <p:cNvPicPr preferRelativeResize="0"/>
          <p:nvPr/>
        </p:nvPicPr>
        <p:blipFill>
          <a:blip r:embed="rId3"/>
          <a:srcRect t="7128" b="7128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9" name="Google Shape;549;p46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Nguyễn Bá Huy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Leader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SE173020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0" name="Google Shape;550;p46"/>
          <p:cNvPicPr preferRelativeResize="0"/>
          <p:nvPr/>
        </p:nvPicPr>
        <p:blipFill>
          <a:blip r:embed="rId3"/>
          <a:srcRect t="7128" b="7128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6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Lê Trung Đức</a:t>
            </a:r>
            <a:b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JOB TITLE</a:t>
            </a:r>
            <a:endParaRPr sz="8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SE173043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80204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810975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VnFlight?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1</a:t>
            </a:r>
            <a:endParaRPr sz="7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10450" y="554575"/>
            <a:ext cx="3159971" cy="3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website</a:t>
            </a:r>
            <a:r>
              <a:rPr lang="en" dirty="0"/>
              <a:t> that provides the service for </a:t>
            </a:r>
            <a:r>
              <a:rPr lang="en" b="1" dirty="0">
                <a:solidFill>
                  <a:srgbClr val="FF0000"/>
                </a:solidFill>
              </a:rPr>
              <a:t>booking domestic flight tickets.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1561925" y="2810975"/>
            <a:ext cx="7003800" cy="5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1561925" y="3533375"/>
            <a:ext cx="7003800" cy="2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2192975"/>
            <a:ext cx="1429800" cy="1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2</a:t>
            </a:r>
            <a:endParaRPr sz="72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2380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606085" y="1359532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Admin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Manage flights, users, invoices: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View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Sort and filter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Calculate Revenue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Edit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Delete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Two Roles</a:t>
            </a:r>
            <a:r>
              <a:rPr lang="en" dirty="0"/>
              <a:t> for login</a:t>
            </a:r>
            <a:endParaRPr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837406" y="576853"/>
            <a:ext cx="3419100" cy="263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User</a:t>
            </a:r>
          </a:p>
          <a:p>
            <a:pPr marL="342900" indent="-342900">
              <a:buFontTx/>
              <a:buChar char="-"/>
            </a:pPr>
            <a:r>
              <a:rPr lang="en-US" dirty="0"/>
              <a:t>Manage their accounts.</a:t>
            </a:r>
          </a:p>
          <a:p>
            <a:pPr marL="342900" indent="-342900">
              <a:buFontTx/>
              <a:buChar char="-"/>
            </a:pPr>
            <a:r>
              <a:rPr lang="en-US" dirty="0"/>
              <a:t>Search flights.</a:t>
            </a:r>
          </a:p>
          <a:p>
            <a:pPr marL="342900" indent="-342900">
              <a:buFontTx/>
              <a:buChar char="-"/>
            </a:pPr>
            <a:r>
              <a:rPr lang="en-US" dirty="0"/>
              <a:t>Book ticket for one or many passenger and select their seats.</a:t>
            </a:r>
          </a:p>
          <a:p>
            <a:pPr marL="342900" indent="-342900">
              <a:buFontTx/>
              <a:buChar char="-"/>
            </a:pPr>
            <a:r>
              <a:rPr lang="en-US" dirty="0"/>
              <a:t>Add flight to cart or purchase immediately.</a:t>
            </a:r>
          </a:p>
          <a:p>
            <a:pPr marL="342900" indent="-342900">
              <a:buFontTx/>
              <a:buChar char="-"/>
            </a:pPr>
            <a:r>
              <a:rPr lang="en-US" dirty="0"/>
              <a:t>View their booking history and decide to purchase saved ticket.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 idx="4294967295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Site Map</a:t>
            </a:r>
            <a:endParaRPr sz="18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Hình ảnh 2" descr="Ảnh có chứa biểu đồ, sơ đồ&#10;&#10;Mô tả được tạo tự động">
            <a:extLst>
              <a:ext uri="{FF2B5EF4-FFF2-40B4-BE49-F238E27FC236}">
                <a16:creationId xmlns:a16="http://schemas.microsoft.com/office/drawing/2014/main" id="{14D2EC62-3FF3-5688-C6F5-1AB7E6A7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8" y="1176892"/>
            <a:ext cx="8241163" cy="353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6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 idx="4294967295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Entity Relation Diagram (ERD)</a:t>
            </a:r>
            <a:endParaRPr sz="18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Hình ảnh 4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1F426F77-2F63-ECCB-9FA0-B8EE229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0" y="1263196"/>
            <a:ext cx="8304800" cy="34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2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 idx="4294967295"/>
          </p:nvPr>
        </p:nvSpPr>
        <p:spPr>
          <a:xfrm>
            <a:off x="455675" y="0"/>
            <a:ext cx="4118100" cy="90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System Design</a:t>
            </a:r>
            <a:endParaRPr sz="18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Hình ảnh 2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F62FD72B-AD0B-4B54-EFC5-0F08638F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5" y="1126671"/>
            <a:ext cx="3779410" cy="154395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262F86E-80D3-DC9C-A0D7-FA7B7154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24" y="2819252"/>
            <a:ext cx="3779409" cy="1818950"/>
          </a:xfrm>
          <a:prstGeom prst="rect">
            <a:avLst/>
          </a:prstGeom>
        </p:spPr>
      </p:pic>
      <p:pic>
        <p:nvPicPr>
          <p:cNvPr id="8" name="Hình ảnh 7" descr="Ảnh có chứa biểu đồ, bàn&#10;&#10;Mô tả được tạo tự động">
            <a:extLst>
              <a:ext uri="{FF2B5EF4-FFF2-40B4-BE49-F238E27FC236}">
                <a16:creationId xmlns:a16="http://schemas.microsoft.com/office/drawing/2014/main" id="{9FB2A605-5F46-5650-2C1F-9EC3A8205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061" y="181438"/>
            <a:ext cx="4369814" cy="2850085"/>
          </a:xfrm>
          <a:prstGeom prst="rect">
            <a:avLst/>
          </a:prstGeom>
        </p:spPr>
      </p:pic>
      <p:pic>
        <p:nvPicPr>
          <p:cNvPr id="10" name="Hình ảnh 9" descr="Ảnh có chứa biểu đồ&#10;&#10;Mô tả được tạo tự động">
            <a:extLst>
              <a:ext uri="{FF2B5EF4-FFF2-40B4-BE49-F238E27FC236}">
                <a16:creationId xmlns:a16="http://schemas.microsoft.com/office/drawing/2014/main" id="{56285AD2-0C8D-DD99-AECE-BECF1E9D0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186" y="3335820"/>
            <a:ext cx="4369689" cy="13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38677"/>
      </p:ext>
    </p:extLst>
  </p:cSld>
  <p:clrMapOvr>
    <a:masterClrMapping/>
  </p:clrMapOvr>
</p:sld>
</file>

<file path=ppt/theme/theme1.xml><?xml version="1.0" encoding="utf-8"?>
<a:theme xmlns:a="http://schemas.openxmlformats.org/drawingml/2006/main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262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Red Hat Display</vt:lpstr>
      <vt:lpstr>Raleway</vt:lpstr>
      <vt:lpstr>Red Hat Display Black</vt:lpstr>
      <vt:lpstr>Raleway Thin</vt:lpstr>
      <vt:lpstr>Arial</vt:lpstr>
      <vt:lpstr>Rutland template</vt:lpstr>
      <vt:lpstr>PRJ301  VnFlight Java Web</vt:lpstr>
      <vt:lpstr>Team Presentation</vt:lpstr>
      <vt:lpstr>What is VnFlight?</vt:lpstr>
      <vt:lpstr>PowerPoint Presentation</vt:lpstr>
      <vt:lpstr>Functions</vt:lpstr>
      <vt:lpstr>Two Roles for login</vt:lpstr>
      <vt:lpstr>Site Map</vt:lpstr>
      <vt:lpstr>Entity Relation Diagram (ERD)</vt:lpstr>
      <vt:lpstr>System Design</vt:lpstr>
      <vt:lpstr>Visualize VnFlight</vt:lpstr>
      <vt:lpstr>Conclusion</vt:lpstr>
      <vt:lpstr>Thank you for your listening !</vt:lpstr>
      <vt:lpstr>Team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PRJ301  VnFlight Java Web</dc:title>
  <dc:creator>Huy Nguyễn Bá</dc:creator>
  <cp:lastModifiedBy>Huy Nguyễn Bá</cp:lastModifiedBy>
  <cp:revision>12</cp:revision>
  <dcterms:modified xsi:type="dcterms:W3CDTF">2023-09-06T13:59:36Z</dcterms:modified>
</cp:coreProperties>
</file>