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39"/>
  </p:notesMasterIdLst>
  <p:sldIdLst>
    <p:sldId id="257" r:id="rId2"/>
    <p:sldId id="258" r:id="rId3"/>
    <p:sldId id="259" r:id="rId4"/>
    <p:sldId id="260" r:id="rId5"/>
    <p:sldId id="261"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283" r:id="rId24"/>
    <p:sldId id="284" r:id="rId25"/>
    <p:sldId id="285" r:id="rId26"/>
    <p:sldId id="286" r:id="rId27"/>
    <p:sldId id="287" r:id="rId28"/>
    <p:sldId id="289" r:id="rId29"/>
    <p:sldId id="290" r:id="rId30"/>
    <p:sldId id="291" r:id="rId31"/>
    <p:sldId id="292" r:id="rId32"/>
    <p:sldId id="293" r:id="rId33"/>
    <p:sldId id="294" r:id="rId34"/>
    <p:sldId id="295" r:id="rId35"/>
    <p:sldId id="297" r:id="rId36"/>
    <p:sldId id="298"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24892-4503-49E1-AC39-3190717380BE}"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DA85-E2BA-4491-A7BB-A11A370C28F9}" type="slidenum">
              <a:rPr lang="en-US" smtClean="0"/>
              <a:t>‹#›</a:t>
            </a:fld>
            <a:endParaRPr lang="en-US"/>
          </a:p>
        </p:txBody>
      </p:sp>
    </p:spTree>
    <p:extLst>
      <p:ext uri="{BB962C8B-B14F-4D97-AF65-F5344CB8AC3E}">
        <p14:creationId xmlns:p14="http://schemas.microsoft.com/office/powerpoint/2010/main" val="2979077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3F103-BC34-4FE4-A40E-EDDEECFDA5D0}" type="datetimeFigureOut">
              <a:rPr lang="en-US" smtClean="0"/>
              <a:pPr/>
              <a:t>1/13/2024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4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86D93-FCAC-47E0-A2EE-787E62CA814C}" type="datetimeFigureOut">
              <a:rPr lang="en-US" smtClean="0"/>
              <a:t>1/13/2024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12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879A6-0FD0-4734-A311-86BFCA472E6E}" type="datetimeFigureOut">
              <a:rPr lang="en-US" smtClean="0"/>
              <a:t>1/13/2024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53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9CA7B-DFD4-44B5-8C60-D14B8CD1FB59}" type="datetimeFigureOut">
              <a:rPr lang="en-US" smtClean="0"/>
              <a:t>1/13/2024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98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43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B8791-F1B0-41E7-B7FD-A781E65C4266}" type="datetimeFigureOut">
              <a:rPr lang="en-US" smtClean="0"/>
              <a:t>1/13/2024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06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DD63B2-E120-4ED8-B27B-C685F510A5FE}" type="datetimeFigureOut">
              <a:rPr lang="en-US" smtClean="0"/>
              <a:t>1/13/2024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63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18ACC-A947-437B-A130-35BD54FDF1E9}" type="datetimeFigureOut">
              <a:rPr lang="en-US" smtClean="0"/>
              <a:t>1/13/2024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7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1/13/2024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45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43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9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61350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23613" y="145774"/>
            <a:ext cx="5852051" cy="892552"/>
          </a:xfrm>
          <a:prstGeom prst="rect">
            <a:avLst/>
          </a:prstGeom>
          <a:noFill/>
        </p:spPr>
        <p:txBody>
          <a:bodyPr wrap="none" rtlCol="0">
            <a:spAutoFit/>
          </a:bodyPr>
          <a:lstStyle/>
          <a:p>
            <a:pPr algn="ctr"/>
            <a:r>
              <a:rPr lang="vi-VN" sz="2600" dirty="0" smtClean="0">
                <a:latin typeface="Arial" panose="020B0604020202020204" pitchFamily="34" charset="0"/>
                <a:cs typeface="Arial" panose="020B0604020202020204" pitchFamily="34" charset="0"/>
              </a:rPr>
              <a:t>KHOA KỸ THUẬT VÀ CÔNG NGHỆ</a:t>
            </a:r>
          </a:p>
          <a:p>
            <a:pPr algn="ctr"/>
            <a:r>
              <a:rPr lang="vi-VN" sz="2600" b="1" dirty="0" smtClean="0">
                <a:latin typeface="Arial" panose="020B0604020202020204" pitchFamily="34" charset="0"/>
                <a:cs typeface="Arial" panose="020B0604020202020204" pitchFamily="34" charset="0"/>
              </a:rPr>
              <a:t>BỘ MÔN CÔNG NGHỆ THÔNG TIN</a:t>
            </a:r>
            <a:endParaRPr lang="en-US" sz="2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457" y="1090899"/>
            <a:ext cx="857887" cy="857887"/>
          </a:xfrm>
          <a:prstGeom prst="rect">
            <a:avLst/>
          </a:prstGeom>
        </p:spPr>
      </p:pic>
      <p:sp>
        <p:nvSpPr>
          <p:cNvPr id="5" name="TextBox 4"/>
          <p:cNvSpPr txBox="1"/>
          <p:nvPr/>
        </p:nvSpPr>
        <p:spPr>
          <a:xfrm>
            <a:off x="6004874" y="3026004"/>
            <a:ext cx="89530" cy="36933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3295203" y="2069221"/>
            <a:ext cx="5598392" cy="861774"/>
          </a:xfrm>
          <a:prstGeom prst="rect">
            <a:avLst/>
          </a:prstGeom>
          <a:noFill/>
        </p:spPr>
        <p:txBody>
          <a:bodyPr wrap="none" rtlCol="0">
            <a:spAutoFit/>
          </a:bodyPr>
          <a:lstStyle/>
          <a:p>
            <a:pPr algn="ctr"/>
            <a:r>
              <a:rPr lang="vi-VN" sz="2600" b="1" dirty="0" smtClean="0">
                <a:latin typeface="Arial" panose="020B0604020202020204" pitchFamily="34" charset="0"/>
                <a:cs typeface="Arial" panose="020B0604020202020204" pitchFamily="34" charset="0"/>
              </a:rPr>
              <a:t>THỰC TẬP ĐỒ ÁN CƠ SỞ NGÀNH</a:t>
            </a:r>
          </a:p>
          <a:p>
            <a:pPr algn="ctr"/>
            <a:r>
              <a:rPr lang="vi-VN" sz="2400" b="1" dirty="0" smtClean="0">
                <a:latin typeface="Arial" panose="020B0604020202020204" pitchFamily="34" charset="0"/>
                <a:cs typeface="Arial" panose="020B0604020202020204" pitchFamily="34" charset="0"/>
              </a:rPr>
              <a:t>HỌC KỲ I, NĂM HỌC 2023 - 2024</a:t>
            </a:r>
            <a:endParaRPr lang="en-US" sz="2400" b="1" dirty="0">
              <a:latin typeface="Arial" panose="020B0604020202020204" pitchFamily="34" charset="0"/>
              <a:cs typeface="Arial" panose="020B0604020202020204" pitchFamily="34" charset="0"/>
            </a:endParaRPr>
          </a:p>
        </p:txBody>
      </p:sp>
      <p:sp>
        <p:nvSpPr>
          <p:cNvPr id="7" name="TextBox 6"/>
          <p:cNvSpPr txBox="1"/>
          <p:nvPr/>
        </p:nvSpPr>
        <p:spPr>
          <a:xfrm>
            <a:off x="1206522" y="3004296"/>
            <a:ext cx="9775753" cy="1323439"/>
          </a:xfrm>
          <a:prstGeom prst="rect">
            <a:avLst/>
          </a:prstGeom>
          <a:noFill/>
        </p:spPr>
        <p:txBody>
          <a:bodyPr wrap="none" rtlCol="0">
            <a:spAutoFit/>
          </a:bodyPr>
          <a:lstStyle/>
          <a:p>
            <a:pPr algn="ctr"/>
            <a:r>
              <a:rPr lang="vi-VN" sz="4000" b="1" dirty="0" smtClean="0">
                <a:latin typeface="Arial" panose="020B0604020202020204" pitchFamily="34" charset="0"/>
                <a:cs typeface="Arial" panose="020B0604020202020204" pitchFamily="34" charset="0"/>
              </a:rPr>
              <a:t>ỨNG DỤNG DANH SÁCH LIÊN KẾT </a:t>
            </a:r>
          </a:p>
          <a:p>
            <a:pPr algn="ctr"/>
            <a:r>
              <a:rPr lang="vi-VN" sz="4000" b="1" dirty="0" smtClean="0">
                <a:latin typeface="Arial" panose="020B0604020202020204" pitchFamily="34" charset="0"/>
                <a:cs typeface="Arial" panose="020B0604020202020204" pitchFamily="34" charset="0"/>
              </a:rPr>
              <a:t>TRONG BÀI TOÁN QUẢN LÍ SẢN PHẨM</a:t>
            </a:r>
            <a:endParaRPr lang="en-US" sz="4000" b="1" dirty="0">
              <a:latin typeface="Arial" panose="020B0604020202020204" pitchFamily="34" charset="0"/>
              <a:cs typeface="Arial" panose="020B0604020202020204" pitchFamily="34" charset="0"/>
            </a:endParaRPr>
          </a:p>
        </p:txBody>
      </p:sp>
      <p:sp>
        <p:nvSpPr>
          <p:cNvPr id="8" name="TextBox 7"/>
          <p:cNvSpPr txBox="1"/>
          <p:nvPr/>
        </p:nvSpPr>
        <p:spPr>
          <a:xfrm>
            <a:off x="377072" y="4477261"/>
            <a:ext cx="4390176" cy="830997"/>
          </a:xfrm>
          <a:prstGeom prst="rect">
            <a:avLst/>
          </a:prstGeom>
          <a:noFill/>
        </p:spPr>
        <p:txBody>
          <a:bodyPr wrap="none" rtlCol="0">
            <a:spAutoFit/>
          </a:bodyPr>
          <a:lstStyle/>
          <a:p>
            <a:r>
              <a:rPr lang="vi-VN" sz="2400" i="1" dirty="0" smtClean="0">
                <a:latin typeface="Arial" panose="020B0604020202020204" pitchFamily="34" charset="0"/>
                <a:cs typeface="Arial" panose="020B0604020202020204" pitchFamily="34" charset="0"/>
              </a:rPr>
              <a:t>Giáo viên hướng dẩn:</a:t>
            </a:r>
          </a:p>
          <a:p>
            <a:r>
              <a:rPr lang="vi-VN" sz="2400" dirty="0" smtClean="0">
                <a:latin typeface="Arial" panose="020B0604020202020204" pitchFamily="34" charset="0"/>
                <a:cs typeface="Arial" panose="020B0604020202020204" pitchFamily="34" charset="0"/>
              </a:rPr>
              <a:t>ThS. Nguyễn Ngọc Đan Thanh</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8024914" y="4477261"/>
            <a:ext cx="3934090" cy="1569660"/>
          </a:xfrm>
          <a:prstGeom prst="rect">
            <a:avLst/>
          </a:prstGeom>
          <a:noFill/>
        </p:spPr>
        <p:txBody>
          <a:bodyPr wrap="none" rtlCol="0">
            <a:spAutoFit/>
          </a:bodyPr>
          <a:lstStyle/>
          <a:p>
            <a:r>
              <a:rPr lang="vi-VN" sz="2400" i="1" dirty="0" smtClean="0">
                <a:latin typeface="Arial" panose="020B0604020202020204" pitchFamily="34" charset="0"/>
                <a:cs typeface="Arial" panose="020B0604020202020204" pitchFamily="34" charset="0"/>
              </a:rPr>
              <a:t>Sinh viên thực hiện:</a:t>
            </a:r>
          </a:p>
          <a:p>
            <a:r>
              <a:rPr lang="vi-VN" sz="2400" dirty="0" smtClean="0">
                <a:latin typeface="Arial" panose="020B0604020202020204" pitchFamily="34" charset="0"/>
                <a:cs typeface="Arial" panose="020B0604020202020204" pitchFamily="34" charset="0"/>
              </a:rPr>
              <a:t>Họ tên: Nguyễn Duy Khang</a:t>
            </a:r>
          </a:p>
          <a:p>
            <a:r>
              <a:rPr lang="vi-VN" sz="2400" dirty="0" smtClean="0">
                <a:latin typeface="Arial" panose="020B0604020202020204" pitchFamily="34" charset="0"/>
                <a:cs typeface="Arial" panose="020B0604020202020204" pitchFamily="34" charset="0"/>
              </a:rPr>
              <a:t>MSSV: 110121188</a:t>
            </a:r>
          </a:p>
          <a:p>
            <a:r>
              <a:rPr lang="vi-VN" sz="2400" dirty="0" smtClean="0">
                <a:latin typeface="Arial" panose="020B0604020202020204" pitchFamily="34" charset="0"/>
                <a:cs typeface="Arial" panose="020B0604020202020204" pitchFamily="34" charset="0"/>
              </a:rPr>
              <a:t>Lớp: DA21TTC</a:t>
            </a:r>
          </a:p>
        </p:txBody>
      </p:sp>
      <p:sp>
        <p:nvSpPr>
          <p:cNvPr id="10" name="TextBox 9"/>
          <p:cNvSpPr txBox="1"/>
          <p:nvPr/>
        </p:nvSpPr>
        <p:spPr>
          <a:xfrm>
            <a:off x="4102186" y="6365021"/>
            <a:ext cx="3984424" cy="461665"/>
          </a:xfrm>
          <a:prstGeom prst="rect">
            <a:avLst/>
          </a:prstGeom>
          <a:noFill/>
        </p:spPr>
        <p:txBody>
          <a:bodyPr wrap="none" rtlCol="0">
            <a:spAutoFit/>
          </a:bodyPr>
          <a:lstStyle/>
          <a:p>
            <a:r>
              <a:rPr lang="vi-VN" sz="2400" smtClean="0">
                <a:latin typeface="Arial" panose="020B0604020202020204" pitchFamily="34" charset="0"/>
                <a:cs typeface="Arial" panose="020B0604020202020204" pitchFamily="34" charset="0"/>
              </a:rPr>
              <a:t>Trà Vinh, tháng 1 năm 2024</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2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grpSp>
        <p:nvGrpSpPr>
          <p:cNvPr id="4" name="Group 3"/>
          <p:cNvGrpSpPr/>
          <p:nvPr/>
        </p:nvGrpSpPr>
        <p:grpSpPr>
          <a:xfrm>
            <a:off x="280283" y="1656695"/>
            <a:ext cx="11165046" cy="1325880"/>
            <a:chOff x="82" y="414"/>
            <a:chExt cx="17500" cy="2088"/>
          </a:xfrm>
        </p:grpSpPr>
        <p:grpSp>
          <p:nvGrpSpPr>
            <p:cNvPr id="5" name="Group 4"/>
            <p:cNvGrpSpPr/>
            <p:nvPr/>
          </p:nvGrpSpPr>
          <p:grpSpPr>
            <a:xfrm>
              <a:off x="1495" y="414"/>
              <a:ext cx="16087" cy="2088"/>
              <a:chOff x="1495" y="413"/>
              <a:chExt cx="16087" cy="2422"/>
            </a:xfrm>
          </p:grpSpPr>
          <p:sp>
            <p:nvSpPr>
              <p:cNvPr id="10" name="圆角矩形 4"/>
              <p:cNvSpPr/>
              <p:nvPr/>
            </p:nvSpPr>
            <p:spPr>
              <a:xfrm>
                <a:off x="1495" y="413"/>
                <a:ext cx="1608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1" name="圆角矩形 3"/>
              <p:cNvSpPr/>
              <p:nvPr/>
            </p:nvSpPr>
            <p:spPr>
              <a:xfrm>
                <a:off x="1666" y="545"/>
                <a:ext cx="15729"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6" name="Text Box 108"/>
            <p:cNvSpPr txBox="1"/>
            <p:nvPr/>
          </p:nvSpPr>
          <p:spPr>
            <a:xfrm>
              <a:off x="2035" y="563"/>
              <a:ext cx="15322" cy="1826"/>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Khái niệm:</a:t>
              </a:r>
            </a:p>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       </a:t>
              </a:r>
              <a:r>
                <a:rPr lang="vi-VN" altLang="en-US" sz="2400"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Danh sách liên kết là một dãy các cấu trúc dữ liệu được kết nối với nhau thông qua các liên kết.</a:t>
              </a:r>
              <a:endParaRPr lang="vi-VN" altLang="en-US" sz="2400"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p:txBody>
        </p:sp>
        <p:grpSp>
          <p:nvGrpSpPr>
            <p:cNvPr id="7" name="Group 6"/>
            <p:cNvGrpSpPr/>
            <p:nvPr/>
          </p:nvGrpSpPr>
          <p:grpSpPr>
            <a:xfrm>
              <a:off x="82" y="553"/>
              <a:ext cx="1872" cy="1872"/>
              <a:chOff x="6181" y="4890"/>
              <a:chExt cx="1872" cy="1872"/>
            </a:xfrm>
          </p:grpSpPr>
          <p:sp>
            <p:nvSpPr>
              <p:cNvPr id="8"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9"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vi-VN" altLang="zh-C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1</a:t>
                </a:r>
              </a:p>
            </p:txBody>
          </p:sp>
        </p:grpSp>
      </p:grpSp>
      <p:grpSp>
        <p:nvGrpSpPr>
          <p:cNvPr id="12" name="Group 11"/>
          <p:cNvGrpSpPr/>
          <p:nvPr/>
        </p:nvGrpSpPr>
        <p:grpSpPr>
          <a:xfrm>
            <a:off x="201067" y="3069142"/>
            <a:ext cx="11213306" cy="2048023"/>
            <a:chOff x="82" y="414"/>
            <a:chExt cx="17496" cy="2088"/>
          </a:xfrm>
        </p:grpSpPr>
        <p:grpSp>
          <p:nvGrpSpPr>
            <p:cNvPr id="13" name="Group 12"/>
            <p:cNvGrpSpPr/>
            <p:nvPr/>
          </p:nvGrpSpPr>
          <p:grpSpPr>
            <a:xfrm>
              <a:off x="1495" y="414"/>
              <a:ext cx="16083" cy="2088"/>
              <a:chOff x="1495" y="414"/>
              <a:chExt cx="16083" cy="2422"/>
            </a:xfrm>
          </p:grpSpPr>
          <p:sp>
            <p:nvSpPr>
              <p:cNvPr id="18" name="圆角矩形 4"/>
              <p:cNvSpPr/>
              <p:nvPr/>
            </p:nvSpPr>
            <p:spPr>
              <a:xfrm>
                <a:off x="1495" y="414"/>
                <a:ext cx="16083"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9" name="圆角矩形 3"/>
              <p:cNvSpPr/>
              <p:nvPr/>
            </p:nvSpPr>
            <p:spPr>
              <a:xfrm>
                <a:off x="1666" y="545"/>
                <a:ext cx="15722"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4" name="Text Box 117"/>
            <p:cNvSpPr txBox="1"/>
            <p:nvPr/>
          </p:nvSpPr>
          <p:spPr>
            <a:xfrm>
              <a:off x="2067" y="545"/>
              <a:ext cx="15322" cy="1771"/>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Các thao tác:</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Chèn: thêm một phần tử vào đầu danh sách.</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Duyệt: duyệt qua lần lượt các phần tử trong danh sách</a:t>
              </a: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Xóa: xóa một phần tử nào đó.</a:t>
              </a: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Tìm kiếm: tìm kiếm một phần tử bằng cách sử dụng khóa đã cho.</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endParaRPr lang="vi-VN" altLang="zh-CN" sz="2400" kern="100" dirty="0" smtClean="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5" name="Group 14"/>
            <p:cNvGrpSpPr/>
            <p:nvPr/>
          </p:nvGrpSpPr>
          <p:grpSpPr>
            <a:xfrm>
              <a:off x="82" y="553"/>
              <a:ext cx="1872" cy="1872"/>
              <a:chOff x="6181" y="4890"/>
              <a:chExt cx="1872" cy="1872"/>
            </a:xfrm>
          </p:grpSpPr>
          <p:sp>
            <p:nvSpPr>
              <p:cNvPr id="16"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7"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2</a:t>
                </a:r>
              </a:p>
            </p:txBody>
          </p:sp>
        </p:grpSp>
      </p:grpSp>
      <p:grpSp>
        <p:nvGrpSpPr>
          <p:cNvPr id="20" name="Group 19"/>
          <p:cNvGrpSpPr/>
          <p:nvPr/>
        </p:nvGrpSpPr>
        <p:grpSpPr>
          <a:xfrm>
            <a:off x="232023" y="5232233"/>
            <a:ext cx="11182350" cy="2045838"/>
            <a:chOff x="82" y="414"/>
            <a:chExt cx="17610" cy="2669"/>
          </a:xfrm>
        </p:grpSpPr>
        <p:grpSp>
          <p:nvGrpSpPr>
            <p:cNvPr id="21" name="Group 20"/>
            <p:cNvGrpSpPr/>
            <p:nvPr/>
          </p:nvGrpSpPr>
          <p:grpSpPr>
            <a:xfrm>
              <a:off x="1495" y="414"/>
              <a:ext cx="16197" cy="2088"/>
              <a:chOff x="1495" y="414"/>
              <a:chExt cx="16197" cy="2422"/>
            </a:xfrm>
          </p:grpSpPr>
          <p:sp>
            <p:nvSpPr>
              <p:cNvPr id="26" name="圆角矩形 4"/>
              <p:cNvSpPr/>
              <p:nvPr/>
            </p:nvSpPr>
            <p:spPr>
              <a:xfrm>
                <a:off x="1495" y="414"/>
                <a:ext cx="1619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7" name="圆角矩形 3"/>
              <p:cNvSpPr/>
              <p:nvPr/>
            </p:nvSpPr>
            <p:spPr>
              <a:xfrm>
                <a:off x="1666" y="545"/>
                <a:ext cx="15836"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22" name="Text Box 125"/>
            <p:cNvSpPr txBox="1"/>
            <p:nvPr/>
          </p:nvSpPr>
          <p:spPr>
            <a:xfrm>
              <a:off x="2054" y="553"/>
              <a:ext cx="15347" cy="2530"/>
            </a:xfrm>
            <a:prstGeom prst="rect">
              <a:avLst/>
            </a:prstGeom>
            <a:noFill/>
          </p:spPr>
          <p:txBody>
            <a:bodyPr wrap="square" rtlCol="0" anchor="t">
              <a:sp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Các loại danh sách liên kết:</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Danh sách liên kết đơn.</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a:spcBef>
                  <a:spcPct val="0"/>
                </a:spcBef>
                <a:buFont typeface="Wingdings" panose="05000000000000000000" charset="0"/>
                <a:buChar char="n"/>
              </a:pPr>
              <a:r>
                <a:rPr lang="vi-VN" altLang="zh-CN" sz="2400" kern="100" dirty="0">
                  <a:ea typeface="Calibri" panose="020F0502020204030204" charset="0"/>
                  <a:cs typeface="Arial" panose="020B0604020202020204" pitchFamily="34" charset="0"/>
                  <a:sym typeface="+mn-lt"/>
                </a:rPr>
                <a:t>Danh sách liên kết kép</a:t>
              </a:r>
              <a:r>
                <a:rPr lang="vi-VN" altLang="zh-CN" sz="2400" kern="100" dirty="0" smtClean="0">
                  <a:ea typeface="Calibri" panose="020F0502020204030204" charset="0"/>
                  <a:cs typeface="Arial" panose="020B0604020202020204" pitchFamily="34" charset="0"/>
                  <a:sym typeface="+mn-lt"/>
                </a:rPr>
                <a:t>.</a:t>
              </a:r>
              <a:endParaRPr lang="zh-CN" altLang="zh-CN" sz="2400" kern="100" dirty="0" smtClean="0">
                <a:latin typeface="Arial" panose="020B0604020202020204" pitchFamily="34" charset="0"/>
                <a:ea typeface="Calibri" panose="020F0502020204030204" charset="0"/>
                <a:cs typeface="Arial" panose="020B0604020202020204" pitchFamily="34" charset="0"/>
                <a:sym typeface="+mn-lt"/>
              </a:endParaRPr>
            </a:p>
            <a:p>
              <a:pPr marL="342900" indent="-342900">
                <a:spcBef>
                  <a:spcPct val="0"/>
                </a:spcBef>
                <a:buFont typeface="Wingdings" panose="05000000000000000000" charset="0"/>
                <a:buChar char="n"/>
              </a:pPr>
              <a:r>
                <a:rPr lang="vi-VN" altLang="zh-CN" sz="2400" kern="100" dirty="0">
                  <a:ea typeface="Calibri" panose="020F0502020204030204" charset="0"/>
                  <a:cs typeface="Arial" panose="020B0604020202020204" pitchFamily="34" charset="0"/>
                  <a:sym typeface="+mn-lt"/>
                </a:rPr>
                <a:t>Danh sách liên kết vòng</a:t>
              </a:r>
              <a:r>
                <a:rPr lang="vi-VN" altLang="zh-CN" sz="2400" kern="100" dirty="0" smtClean="0">
                  <a:ea typeface="Calibri" panose="020F0502020204030204" charset="0"/>
                  <a:cs typeface="Arial" panose="020B0604020202020204" pitchFamily="34" charset="0"/>
                  <a:sym typeface="+mn-lt"/>
                </a:rPr>
                <a:t>.</a:t>
              </a:r>
              <a:endParaRPr lang="vi-VN" altLang="zh-CN" sz="2400" kern="100" dirty="0" smtClean="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Font typeface="Wingdings" panose="05000000000000000000" charset="0"/>
                <a:buChar char="n"/>
              </a:pP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23" name="Group 22"/>
            <p:cNvGrpSpPr/>
            <p:nvPr/>
          </p:nvGrpSpPr>
          <p:grpSpPr>
            <a:xfrm>
              <a:off x="82" y="553"/>
              <a:ext cx="1872" cy="1872"/>
              <a:chOff x="6181" y="4890"/>
              <a:chExt cx="1872" cy="1872"/>
            </a:xfrm>
          </p:grpSpPr>
          <p:sp>
            <p:nvSpPr>
              <p:cNvPr id="24"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5"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3</a:t>
                </a:r>
              </a:p>
            </p:txBody>
          </p:sp>
        </p:grpSp>
      </p:grpSp>
      <p:sp>
        <p:nvSpPr>
          <p:cNvPr id="28" name="Pentagon 27"/>
          <p:cNvSpPr/>
          <p:nvPr/>
        </p:nvSpPr>
        <p:spPr>
          <a:xfrm>
            <a:off x="0" y="910998"/>
            <a:ext cx="532384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2.2 Tổng quan về danh sách liên kết</a:t>
            </a:r>
            <a:endParaRPr lang="vi-VN" altLang="en-US" sz="2400" dirty="0">
              <a:latin typeface="Arial" panose="020B0604020202020204" pitchFamily="34" charset="0"/>
              <a:cs typeface="Arial" panose="020B0604020202020204" pitchFamily="34" charset="0"/>
              <a:sym typeface="+mn-ea"/>
            </a:endParaRPr>
          </a:p>
        </p:txBody>
      </p:sp>
      <p:sp>
        <p:nvSpPr>
          <p:cNvPr id="29" name="Rectangle 28">
            <a:extLst>
              <a:ext uri="{FF2B5EF4-FFF2-40B4-BE49-F238E27FC236}">
                <a16:creationId xmlns:a16="http://schemas.microsoft.com/office/drawing/2014/main" id="{A1DC3947-0C67-457E-A852-3AD136153A4C}"/>
              </a:ext>
            </a:extLst>
          </p:cNvPr>
          <p:cNvSpPr/>
          <p:nvPr/>
        </p:nvSpPr>
        <p:spPr>
          <a:xfrm>
            <a:off x="674017" y="98735"/>
            <a:ext cx="6281038"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 CƠ SỞ LÝ THUYẾT</a:t>
            </a:r>
            <a:endParaRPr lang="en-US" sz="2800" dirty="0">
              <a:latin typeface="Arial" panose="020B0604020202020204" pitchFamily="34" charset="0"/>
              <a:cs typeface="Arial" panose="020B0604020202020204" pitchFamily="34" charset="0"/>
            </a:endParaRPr>
          </a:p>
        </p:txBody>
      </p:sp>
      <p:sp>
        <p:nvSpPr>
          <p:cNvPr id="30" name="Freeform: Shape 88">
            <a:extLst>
              <a:ext uri="{FF2B5EF4-FFF2-40B4-BE49-F238E27FC236}">
                <a16:creationId xmlns:a16="http://schemas.microsoft.com/office/drawing/2014/main" id="{6A33BEFD-EF64-429C-A61C-154EE8CD0856}"/>
              </a:ext>
            </a:extLst>
          </p:cNvPr>
          <p:cNvSpPr/>
          <p:nvPr/>
        </p:nvSpPr>
        <p:spPr>
          <a:xfrm>
            <a:off x="36794" y="50690"/>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35443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Rectangle 2">
            <a:extLst>
              <a:ext uri="{FF2B5EF4-FFF2-40B4-BE49-F238E27FC236}">
                <a16:creationId xmlns:a16="http://schemas.microsoft.com/office/drawing/2014/main" id="{A1DC3947-0C67-457E-A852-3AD136153A4C}"/>
              </a:ext>
            </a:extLst>
          </p:cNvPr>
          <p:cNvSpPr/>
          <p:nvPr/>
        </p:nvSpPr>
        <p:spPr>
          <a:xfrm>
            <a:off x="696301" y="112871"/>
            <a:ext cx="6281038"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 CƠ SỞ LÝ THUYẾT</a:t>
            </a:r>
            <a:endParaRPr lang="en-US" sz="2800" dirty="0">
              <a:latin typeface="Arial" panose="020B0604020202020204" pitchFamily="34" charset="0"/>
              <a:cs typeface="Arial" panose="020B0604020202020204" pitchFamily="34" charset="0"/>
            </a:endParaRPr>
          </a:p>
        </p:txBody>
      </p:sp>
      <p:sp>
        <p:nvSpPr>
          <p:cNvPr id="4" name="Freeform: Shape 88">
            <a:extLst>
              <a:ext uri="{FF2B5EF4-FFF2-40B4-BE49-F238E27FC236}">
                <a16:creationId xmlns:a16="http://schemas.microsoft.com/office/drawing/2014/main" id="{6A33BEFD-EF64-429C-A61C-154EE8CD0856}"/>
              </a:ext>
            </a:extLst>
          </p:cNvPr>
          <p:cNvSpPr/>
          <p:nvPr/>
        </p:nvSpPr>
        <p:spPr>
          <a:xfrm>
            <a:off x="81361" y="63710"/>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entagon 5"/>
          <p:cNvSpPr/>
          <p:nvPr/>
        </p:nvSpPr>
        <p:spPr>
          <a:xfrm>
            <a:off x="0" y="921142"/>
            <a:ext cx="4845377"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2.3 Triển khai danh sách liên kết</a:t>
            </a:r>
            <a:endParaRPr lang="vi-VN" altLang="en-US" sz="2400" dirty="0">
              <a:latin typeface="Arial" panose="020B0604020202020204" pitchFamily="34" charset="0"/>
              <a:cs typeface="Arial" panose="020B0604020202020204" pitchFamily="34" charset="0"/>
              <a:sym typeface="+mn-ea"/>
            </a:endParaRPr>
          </a:p>
        </p:txBody>
      </p:sp>
      <p:sp>
        <p:nvSpPr>
          <p:cNvPr id="8" name="TextBox 7"/>
          <p:cNvSpPr txBox="1"/>
          <p:nvPr/>
        </p:nvSpPr>
        <p:spPr>
          <a:xfrm>
            <a:off x="253528" y="1642235"/>
            <a:ext cx="43383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2.3.1 Danh sách liên kết đơn</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603249" y="2070389"/>
            <a:ext cx="10985501" cy="3785652"/>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Khái niệm: </a:t>
            </a:r>
            <a:r>
              <a:rPr lang="vi-VN" sz="2400" dirty="0">
                <a:latin typeface="Arial" panose="020B0604020202020204" pitchFamily="34" charset="0"/>
                <a:cs typeface="Arial" panose="020B0604020202020204" pitchFamily="34" charset="0"/>
              </a:rPr>
              <a:t>là một cấu trúc dữ liệu động, nó là một danh sách mà mỗi phần tử đều liên kết với phần tử đứng sau nó trong danh sách. </a:t>
            </a:r>
            <a:endParaRPr lang="vi-V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Đặc điểm: </a:t>
            </a:r>
          </a:p>
          <a:p>
            <a:pPr marL="342900" indent="-342900">
              <a:buFont typeface="Arial" panose="020B0604020202020204" pitchFamily="34" charset="0"/>
              <a:buChar char="•"/>
            </a:pPr>
            <a:endParaRPr lang="vi-V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Cài đặt danh sách liên kết:</a:t>
            </a:r>
          </a:p>
          <a:p>
            <a:r>
              <a:rPr lang="vi-VN"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1762678" y="4592320"/>
            <a:ext cx="167722" cy="369332"/>
          </a:xfrm>
          <a:prstGeom prst="rect">
            <a:avLst/>
          </a:prstGeom>
          <a:noFill/>
        </p:spPr>
        <p:txBody>
          <a:bodyPr wrap="square" rtlCol="0">
            <a:spAutoFit/>
          </a:bodyPr>
          <a:lstStyle/>
          <a:p>
            <a:endParaRPr lang="en-US" dirty="0"/>
          </a:p>
        </p:txBody>
      </p:sp>
      <p:sp>
        <p:nvSpPr>
          <p:cNvPr id="11" name="TextBox 10"/>
          <p:cNvSpPr txBox="1"/>
          <p:nvPr/>
        </p:nvSpPr>
        <p:spPr>
          <a:xfrm>
            <a:off x="1036319" y="3146874"/>
            <a:ext cx="9601200" cy="1846659"/>
          </a:xfrm>
          <a:prstGeom prst="rect">
            <a:avLst/>
          </a:prstGeom>
          <a:noFill/>
        </p:spPr>
        <p:txBody>
          <a:bodyPr wrap="square" rtlCol="0">
            <a:spAutoFit/>
          </a:bodyPr>
          <a:lstStyle/>
          <a:p>
            <a:pPr marL="285750" lvl="0" indent="-285750">
              <a:buFont typeface="Wingdings" panose="05000000000000000000" pitchFamily="2" charset="2"/>
              <a:buChar char="Ø"/>
            </a:pPr>
            <a:r>
              <a:rPr lang="vi-VN" sz="2400" dirty="0">
                <a:latin typeface="Arial" panose="020B0604020202020204" pitchFamily="34" charset="0"/>
                <a:cs typeface="Arial" panose="020B0604020202020204" pitchFamily="34" charset="0"/>
              </a:rPr>
              <a:t>Được cấp phát bộ nhớ khi chạy chương trình.</a:t>
            </a:r>
            <a:endParaRPr lang="en-US" sz="2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vi-VN" sz="2400" dirty="0">
                <a:latin typeface="Arial" panose="020B0604020202020204" pitchFamily="34" charset="0"/>
                <a:cs typeface="Arial" panose="020B0604020202020204" pitchFamily="34" charset="0"/>
              </a:rPr>
              <a:t>Có thể thay đổi kích thước qua việc thêm, xóa phần tử.</a:t>
            </a:r>
            <a:endParaRPr lang="en-US" sz="2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vi-VN" sz="2400" dirty="0">
                <a:latin typeface="Arial" panose="020B0604020202020204" pitchFamily="34" charset="0"/>
                <a:cs typeface="Arial" panose="020B0604020202020204" pitchFamily="34" charset="0"/>
              </a:rPr>
              <a:t>Kích thước tối đa phụ thuộc vào bộ nhớ khả năng của RAM.</a:t>
            </a:r>
            <a:endParaRPr lang="en-US" sz="2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vi-VN" sz="2400" dirty="0">
                <a:latin typeface="Arial" panose="020B0604020202020204" pitchFamily="34" charset="0"/>
                <a:cs typeface="Arial" panose="020B0604020202020204" pitchFamily="34" charset="0"/>
              </a:rPr>
              <a:t>Các phần tử được lưu trữ ngẫu nhiên (không liên tiếp) trong RAM.</a:t>
            </a:r>
            <a:endParaRPr lang="en-US" sz="2400" dirty="0">
              <a:latin typeface="Arial" panose="020B0604020202020204" pitchFamily="34" charset="0"/>
              <a:cs typeface="Arial" panose="020B0604020202020204" pitchFamily="34" charset="0"/>
            </a:endParaRPr>
          </a:p>
          <a:p>
            <a:endParaRPr lang="en-US" dirty="0"/>
          </a:p>
        </p:txBody>
      </p:sp>
      <p:sp>
        <p:nvSpPr>
          <p:cNvPr id="12" name="TextBox 11"/>
          <p:cNvSpPr txBox="1"/>
          <p:nvPr/>
        </p:nvSpPr>
        <p:spPr>
          <a:xfrm>
            <a:off x="1036319" y="4978186"/>
            <a:ext cx="11155679" cy="1938992"/>
          </a:xfrm>
          <a:prstGeom prst="rect">
            <a:avLst/>
          </a:prstGeom>
          <a:noFill/>
        </p:spPr>
        <p:txBody>
          <a:bodyPr wrap="square" rtlCol="0">
            <a:spAutoFit/>
          </a:bodyPr>
          <a:lstStyle/>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Tạo node và tạo danh sách liên kết đơn.</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Thêm phần tử vào danh sách.</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Xóa phần tử khỏi danh sách.</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Duyệt danh sách và in.</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Điếm số phần tử duyệt của danh sách và tìm kiếm phần tử trong danh sách.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230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Rectangle 3">
            <a:extLst>
              <a:ext uri="{FF2B5EF4-FFF2-40B4-BE49-F238E27FC236}">
                <a16:creationId xmlns:a16="http://schemas.microsoft.com/office/drawing/2014/main" id="{A1DC3947-0C67-457E-A852-3AD136153A4C}"/>
              </a:ext>
            </a:extLst>
          </p:cNvPr>
          <p:cNvSpPr/>
          <p:nvPr/>
        </p:nvSpPr>
        <p:spPr>
          <a:xfrm>
            <a:off x="691220" y="112871"/>
            <a:ext cx="6281038"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 CƠ SỞ LÝ THUYẾT</a:t>
            </a:r>
            <a:endParaRPr lang="en-US" sz="2800" dirty="0">
              <a:latin typeface="Arial" panose="020B0604020202020204" pitchFamily="34" charset="0"/>
              <a:cs typeface="Arial" panose="020B0604020202020204" pitchFamily="34" charset="0"/>
            </a:endParaRPr>
          </a:p>
        </p:txBody>
      </p:sp>
      <p:sp>
        <p:nvSpPr>
          <p:cNvPr id="5" name="Freeform: Shape 88">
            <a:extLst>
              <a:ext uri="{FF2B5EF4-FFF2-40B4-BE49-F238E27FC236}">
                <a16:creationId xmlns:a16="http://schemas.microsoft.com/office/drawing/2014/main" id="{6A33BEFD-EF64-429C-A61C-154EE8CD0856}"/>
              </a:ext>
            </a:extLst>
          </p:cNvPr>
          <p:cNvSpPr/>
          <p:nvPr/>
        </p:nvSpPr>
        <p:spPr>
          <a:xfrm>
            <a:off x="71200" y="44721"/>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entagon 5"/>
          <p:cNvSpPr/>
          <p:nvPr/>
        </p:nvSpPr>
        <p:spPr>
          <a:xfrm>
            <a:off x="0" y="902312"/>
            <a:ext cx="4845377"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2.3 Triển khai danh sách liên kết</a:t>
            </a:r>
            <a:endParaRPr lang="vi-VN" altLang="en-US" sz="2400" dirty="0">
              <a:latin typeface="Arial" panose="020B0604020202020204" pitchFamily="34" charset="0"/>
              <a:cs typeface="Arial" panose="020B0604020202020204" pitchFamily="34" charset="0"/>
              <a:sym typeface="+mn-ea"/>
            </a:endParaRPr>
          </a:p>
        </p:txBody>
      </p:sp>
      <p:sp>
        <p:nvSpPr>
          <p:cNvPr id="7" name="TextBox 6"/>
          <p:cNvSpPr txBox="1"/>
          <p:nvPr/>
        </p:nvSpPr>
        <p:spPr>
          <a:xfrm>
            <a:off x="325120" y="1612799"/>
            <a:ext cx="43383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2.3.2 Danh sách liên kết kép</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603249" y="2014614"/>
            <a:ext cx="10985501" cy="3785652"/>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Khái niệm: là nơi mà mỗi phần tử trong danh sách không chỉ lưu trữ giá trị dữ liệu mà còn liên kết các phần tử trước và sau trong danh sách.</a:t>
            </a:r>
          </a:p>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Đặc điểm: </a:t>
            </a:r>
          </a:p>
          <a:p>
            <a:pPr marL="342900" indent="-342900">
              <a:buFont typeface="Arial" panose="020B0604020202020204" pitchFamily="34" charset="0"/>
              <a:buChar char="•"/>
            </a:pPr>
            <a:endParaRPr lang="vi-V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vi-VN"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dirty="0" smtClean="0">
                <a:latin typeface="Arial" panose="020B0604020202020204" pitchFamily="34" charset="0"/>
                <a:cs typeface="Arial" panose="020B0604020202020204" pitchFamily="34" charset="0"/>
              </a:rPr>
              <a:t>Cài đặt danh sách liên kết:</a:t>
            </a:r>
          </a:p>
          <a:p>
            <a:r>
              <a:rPr lang="vi-VN"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1762678" y="4592320"/>
            <a:ext cx="167722" cy="369332"/>
          </a:xfrm>
          <a:prstGeom prst="rect">
            <a:avLst/>
          </a:prstGeom>
          <a:noFill/>
        </p:spPr>
        <p:txBody>
          <a:bodyPr wrap="square" rtlCol="0">
            <a:spAutoFit/>
          </a:bodyPr>
          <a:lstStyle/>
          <a:p>
            <a:endParaRPr lang="en-US" dirty="0"/>
          </a:p>
        </p:txBody>
      </p:sp>
      <p:sp>
        <p:nvSpPr>
          <p:cNvPr id="10" name="TextBox 9"/>
          <p:cNvSpPr txBox="1"/>
          <p:nvPr/>
        </p:nvSpPr>
        <p:spPr>
          <a:xfrm>
            <a:off x="1036319" y="3086768"/>
            <a:ext cx="9601200" cy="1569660"/>
          </a:xfrm>
          <a:prstGeom prst="rect">
            <a:avLst/>
          </a:prstGeom>
          <a:noFill/>
        </p:spPr>
        <p:txBody>
          <a:bodyPr wrap="square" rtlCol="0">
            <a:spAutoFit/>
          </a:bodyPr>
          <a:lstStyle/>
          <a:p>
            <a:pPr marL="285750" lvl="0" indent="-285750">
              <a:buFont typeface="Wingdings" panose="05000000000000000000" pitchFamily="2" charset="2"/>
              <a:buChar char="Ø"/>
            </a:pPr>
            <a:r>
              <a:rPr lang="vi-VN" sz="2400" dirty="0">
                <a:latin typeface="Arial" panose="020B0604020202020204" pitchFamily="34" charset="0"/>
                <a:cs typeface="Arial" panose="020B0604020202020204" pitchFamily="34" charset="0"/>
              </a:rPr>
              <a:t>Được </a:t>
            </a:r>
            <a:r>
              <a:rPr lang="vi-VN" sz="2400" dirty="0" smtClean="0">
                <a:latin typeface="Arial" panose="020B0604020202020204" pitchFamily="34" charset="0"/>
                <a:cs typeface="Arial" panose="020B0604020202020204" pitchFamily="34" charset="0"/>
              </a:rPr>
              <a:t>liên kết hai chiều.</a:t>
            </a:r>
            <a:endParaRPr lang="en-US" sz="2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Được truy cập ngược lại.</a:t>
            </a:r>
          </a:p>
          <a:p>
            <a:pPr marL="285750" lvl="0" indent="-28575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Chèn và xóa linh hoạt.</a:t>
            </a:r>
          </a:p>
          <a:p>
            <a:pPr marL="285750" lvl="0" indent="-28575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Thực hiện các thao tác phức tạp một cách dể dàng.</a:t>
            </a:r>
            <a:endParaRPr lang="en-US" dirty="0"/>
          </a:p>
        </p:txBody>
      </p:sp>
      <p:sp>
        <p:nvSpPr>
          <p:cNvPr id="11" name="TextBox 10"/>
          <p:cNvSpPr txBox="1"/>
          <p:nvPr/>
        </p:nvSpPr>
        <p:spPr>
          <a:xfrm>
            <a:off x="1036319" y="4944687"/>
            <a:ext cx="11155679" cy="1938992"/>
          </a:xfrm>
          <a:prstGeom prst="rect">
            <a:avLst/>
          </a:prstGeom>
          <a:noFill/>
        </p:spPr>
        <p:txBody>
          <a:bodyPr wrap="square" rtlCol="0">
            <a:spAutoFit/>
          </a:bodyPr>
          <a:lstStyle/>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Tạo một node mới.</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Thêm phần tử vào danh sách.</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Xóa phần tử khỏi danh sách.</a:t>
            </a:r>
          </a:p>
          <a:p>
            <a:pPr marL="342900" indent="-342900">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Duyệt danh sách và in.</a:t>
            </a:r>
          </a:p>
          <a:p>
            <a:pPr marL="342900" indent="-342900">
              <a:buFont typeface="Wingdings" panose="05000000000000000000" pitchFamily="2" charset="2"/>
              <a:buChar char="Ø"/>
            </a:pPr>
            <a:r>
              <a:rPr lang="vi-VN" sz="2400" dirty="0">
                <a:latin typeface="Arial" panose="020B0604020202020204" pitchFamily="34" charset="0"/>
                <a:cs typeface="Arial" panose="020B0604020202020204" pitchFamily="34" charset="0"/>
              </a:rPr>
              <a:t>T</a:t>
            </a:r>
            <a:r>
              <a:rPr lang="vi-VN" sz="2400" dirty="0" smtClean="0">
                <a:latin typeface="Arial" panose="020B0604020202020204" pitchFamily="34" charset="0"/>
                <a:cs typeface="Arial" panose="020B0604020202020204" pitchFamily="34" charset="0"/>
              </a:rPr>
              <a:t>ìm kiếm phần tử trong danh sách.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197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82"/>
            <a:ext cx="12192000" cy="6858001"/>
          </a:xfrm>
          <a:prstGeom prst="rect">
            <a:avLst/>
          </a:prstGeom>
        </p:spPr>
      </p:pic>
      <p:sp>
        <p:nvSpPr>
          <p:cNvPr id="4" name="Rectangle 3">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5"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9DDEDADC-3FD0-4012-ADF2-BC688EC2A016}"/>
              </a:ext>
            </a:extLst>
          </p:cNvPr>
          <p:cNvGrpSpPr/>
          <p:nvPr/>
        </p:nvGrpSpPr>
        <p:grpSpPr>
          <a:xfrm>
            <a:off x="2340430" y="1876196"/>
            <a:ext cx="7978879" cy="915807"/>
            <a:chOff x="2462979" y="1573910"/>
            <a:chExt cx="7978879" cy="915807"/>
          </a:xfrm>
          <a:solidFill>
            <a:schemeClr val="accent3">
              <a:lumMod val="75000"/>
            </a:schemeClr>
          </a:solidFill>
          <a:effectLst>
            <a:outerShdw blurRad="63500" sx="102000" sy="102000" algn="ctr" rotWithShape="0">
              <a:prstClr val="black">
                <a:alpha val="40000"/>
              </a:prstClr>
            </a:outerShdw>
          </a:effectLst>
        </p:grpSpPr>
        <p:sp>
          <p:nvSpPr>
            <p:cNvPr id="7" name="Rectangle 6">
              <a:extLst>
                <a:ext uri="{FF2B5EF4-FFF2-40B4-BE49-F238E27FC236}">
                  <a16:creationId xmlns:a16="http://schemas.microsoft.com/office/drawing/2014/main" id="{2D0CE5ED-022B-4314-A41F-B84BEB7A2EC3}"/>
                </a:ext>
              </a:extLst>
            </p:cNvPr>
            <p:cNvSpPr/>
            <p:nvPr/>
          </p:nvSpPr>
          <p:spPr>
            <a:xfrm>
              <a:off x="3057832" y="1723406"/>
              <a:ext cx="7384026" cy="717755"/>
            </a:xfrm>
            <a:prstGeom prst="rect">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effectLst>
                    <a:outerShdw blurRad="38100" dist="38100" dir="2700000" algn="tl">
                      <a:srgbClr val="000000">
                        <a:alpha val="43137"/>
                      </a:srgbClr>
                    </a:outerShdw>
                  </a:effectLst>
                </a:rPr>
                <a:t>Mô tả bài toán</a:t>
              </a:r>
              <a:endParaRPr lang="en-US" sz="3200" dirty="0">
                <a:effectLst>
                  <a:outerShdw blurRad="38100" dist="38100" dir="2700000" algn="tl">
                    <a:srgbClr val="000000">
                      <a:alpha val="43137"/>
                    </a:srgbClr>
                  </a:outerShdw>
                </a:effectLst>
              </a:endParaRPr>
            </a:p>
          </p:txBody>
        </p:sp>
        <p:sp>
          <p:nvSpPr>
            <p:cNvPr id="8" name="Diamond 7">
              <a:extLst>
                <a:ext uri="{FF2B5EF4-FFF2-40B4-BE49-F238E27FC236}">
                  <a16:creationId xmlns:a16="http://schemas.microsoft.com/office/drawing/2014/main" id="{A81F42AF-62F6-4716-B346-D2477E440FA0}"/>
                </a:ext>
              </a:extLst>
            </p:cNvPr>
            <p:cNvSpPr/>
            <p:nvPr/>
          </p:nvSpPr>
          <p:spPr>
            <a:xfrm>
              <a:off x="2462979" y="1573910"/>
              <a:ext cx="1266369" cy="915807"/>
            </a:xfrm>
            <a:prstGeom prst="diamond">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smtClean="0"/>
                <a:t>3.1</a:t>
              </a:r>
              <a:endParaRPr lang="en-US" sz="2500" dirty="0"/>
            </a:p>
          </p:txBody>
        </p:sp>
      </p:grpSp>
      <p:grpSp>
        <p:nvGrpSpPr>
          <p:cNvPr id="9" name="Group 8">
            <a:extLst>
              <a:ext uri="{FF2B5EF4-FFF2-40B4-BE49-F238E27FC236}">
                <a16:creationId xmlns:a16="http://schemas.microsoft.com/office/drawing/2014/main" id="{3C8268D7-0235-453C-94D2-8944690F446A}"/>
              </a:ext>
            </a:extLst>
          </p:cNvPr>
          <p:cNvGrpSpPr/>
          <p:nvPr/>
        </p:nvGrpSpPr>
        <p:grpSpPr>
          <a:xfrm>
            <a:off x="2340431" y="3347027"/>
            <a:ext cx="7978878" cy="915807"/>
            <a:chOff x="2462980" y="2581937"/>
            <a:chExt cx="7978878" cy="915807"/>
          </a:xfrm>
        </p:grpSpPr>
        <p:sp>
          <p:nvSpPr>
            <p:cNvPr id="10" name="Rectangle 9">
              <a:extLst>
                <a:ext uri="{FF2B5EF4-FFF2-40B4-BE49-F238E27FC236}">
                  <a16:creationId xmlns:a16="http://schemas.microsoft.com/office/drawing/2014/main" id="{159D5DB5-C8AE-4315-B54B-263F31A6683E}"/>
                </a:ext>
              </a:extLst>
            </p:cNvPr>
            <p:cNvSpPr/>
            <p:nvPr/>
          </p:nvSpPr>
          <p:spPr>
            <a:xfrm>
              <a:off x="3057832" y="2642502"/>
              <a:ext cx="7384026" cy="717755"/>
            </a:xfrm>
            <a:prstGeom prst="rect">
              <a:avLst/>
            </a:prstGeom>
            <a:solidFill>
              <a:schemeClr val="accent4">
                <a:lumMod val="75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Đặc tả các yêu cầu chức năng</a:t>
              </a:r>
              <a:endParaRPr lang="en-US" sz="3200" dirty="0"/>
            </a:p>
          </p:txBody>
        </p:sp>
        <p:sp>
          <p:nvSpPr>
            <p:cNvPr id="11" name="Diamond 10">
              <a:extLst>
                <a:ext uri="{FF2B5EF4-FFF2-40B4-BE49-F238E27FC236}">
                  <a16:creationId xmlns:a16="http://schemas.microsoft.com/office/drawing/2014/main" id="{3A6BE4CF-52DD-4C3A-A65A-D4FCEA2FBBBC}"/>
                </a:ext>
              </a:extLst>
            </p:cNvPr>
            <p:cNvSpPr/>
            <p:nvPr/>
          </p:nvSpPr>
          <p:spPr>
            <a:xfrm>
              <a:off x="2462980" y="2581937"/>
              <a:ext cx="1266368" cy="915807"/>
            </a:xfrm>
            <a:prstGeom prst="diamond">
              <a:avLst/>
            </a:prstGeom>
            <a:solidFill>
              <a:schemeClr val="accent4">
                <a:lumMod val="75000"/>
              </a:schemeClr>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2500" smtClean="0"/>
                <a:t>3.2</a:t>
              </a:r>
              <a:endParaRPr lang="en-US" sz="2500" dirty="0"/>
            </a:p>
          </p:txBody>
        </p:sp>
      </p:grpSp>
      <p:grpSp>
        <p:nvGrpSpPr>
          <p:cNvPr id="12" name="Group 11">
            <a:extLst>
              <a:ext uri="{FF2B5EF4-FFF2-40B4-BE49-F238E27FC236}">
                <a16:creationId xmlns:a16="http://schemas.microsoft.com/office/drawing/2014/main" id="{9E09F37A-1C29-4FDD-A5D4-2B836568418F}"/>
              </a:ext>
            </a:extLst>
          </p:cNvPr>
          <p:cNvGrpSpPr/>
          <p:nvPr/>
        </p:nvGrpSpPr>
        <p:grpSpPr>
          <a:xfrm>
            <a:off x="2340431" y="4809405"/>
            <a:ext cx="7978878" cy="915807"/>
            <a:chOff x="2462980" y="3581922"/>
            <a:chExt cx="7978878" cy="915807"/>
          </a:xfrm>
        </p:grpSpPr>
        <p:sp>
          <p:nvSpPr>
            <p:cNvPr id="13" name="Rectangle 12">
              <a:extLst>
                <a:ext uri="{FF2B5EF4-FFF2-40B4-BE49-F238E27FC236}">
                  <a16:creationId xmlns:a16="http://schemas.microsoft.com/office/drawing/2014/main" id="{35F25292-B05C-436C-AEE3-861CE766E655}"/>
                </a:ext>
              </a:extLst>
            </p:cNvPr>
            <p:cNvSpPr/>
            <p:nvPr/>
          </p:nvSpPr>
          <p:spPr>
            <a:xfrm>
              <a:off x="3057832" y="3673921"/>
              <a:ext cx="7384026" cy="717755"/>
            </a:xfrm>
            <a:prstGeom prst="rect">
              <a:avLst/>
            </a:prstGeom>
            <a:solidFill>
              <a:schemeClr val="accent5"/>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Thiết kế hệ thống</a:t>
              </a:r>
              <a:endParaRPr lang="en-US" sz="3200" dirty="0"/>
            </a:p>
          </p:txBody>
        </p:sp>
        <p:sp>
          <p:nvSpPr>
            <p:cNvPr id="14" name="Diamond 13">
              <a:extLst>
                <a:ext uri="{FF2B5EF4-FFF2-40B4-BE49-F238E27FC236}">
                  <a16:creationId xmlns:a16="http://schemas.microsoft.com/office/drawing/2014/main" id="{E3F973D2-27BE-491A-8C62-C2BB3242FFF2}"/>
                </a:ext>
              </a:extLst>
            </p:cNvPr>
            <p:cNvSpPr/>
            <p:nvPr/>
          </p:nvSpPr>
          <p:spPr>
            <a:xfrm>
              <a:off x="2462980" y="3581922"/>
              <a:ext cx="1266368" cy="915807"/>
            </a:xfrm>
            <a:prstGeom prst="diamond">
              <a:avLst/>
            </a:prstGeom>
            <a:solidFill>
              <a:schemeClr val="accent5"/>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2500" smtClean="0"/>
                <a:t>3.3</a:t>
              </a:r>
              <a:endParaRPr lang="en-US" sz="2500" dirty="0"/>
            </a:p>
          </p:txBody>
        </p:sp>
      </p:grpSp>
    </p:spTree>
    <p:extLst>
      <p:ext uri="{BB962C8B-B14F-4D97-AF65-F5344CB8AC3E}">
        <p14:creationId xmlns:p14="http://schemas.microsoft.com/office/powerpoint/2010/main" val="66939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Rectangle 2">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4"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Pentagon 4"/>
          <p:cNvSpPr/>
          <p:nvPr/>
        </p:nvSpPr>
        <p:spPr>
          <a:xfrm>
            <a:off x="1" y="1196952"/>
            <a:ext cx="422656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3.1 Mô tả bài toán</a:t>
            </a:r>
            <a:endParaRPr lang="vi-VN" altLang="en-US" sz="2400" dirty="0">
              <a:latin typeface="Arial" panose="020B0604020202020204" pitchFamily="34" charset="0"/>
              <a:cs typeface="Arial" panose="020B0604020202020204" pitchFamily="34" charset="0"/>
              <a:sym typeface="+mn-ea"/>
            </a:endParaRPr>
          </a:p>
        </p:txBody>
      </p:sp>
      <p:sp>
        <p:nvSpPr>
          <p:cNvPr id="9" name="TextBox 8"/>
          <p:cNvSpPr txBox="1"/>
          <p:nvPr/>
        </p:nvSpPr>
        <p:spPr>
          <a:xfrm>
            <a:off x="1087120" y="2128512"/>
            <a:ext cx="11216640" cy="4893647"/>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Bài toán quản lý sản phẩm là </a:t>
            </a:r>
            <a:r>
              <a:rPr lang="vi-VN" sz="2400" dirty="0" smtClean="0">
                <a:latin typeface="Arial" panose="020B0604020202020204" pitchFamily="34" charset="0"/>
                <a:cs typeface="Arial" panose="020B0604020202020204" pitchFamily="34" charset="0"/>
              </a:rPr>
              <a:t>thách </a:t>
            </a:r>
            <a:r>
              <a:rPr lang="vi-VN" sz="2400" dirty="0">
                <a:latin typeface="Arial" panose="020B0604020202020204" pitchFamily="34" charset="0"/>
                <a:cs typeface="Arial" panose="020B0604020202020204" pitchFamily="34" charset="0"/>
              </a:rPr>
              <a:t>thức quan trọng trong lĩnh vực kinh doanh, bán lẻ và quản lý kho hàng. Công việc </a:t>
            </a:r>
            <a:r>
              <a:rPr lang="vi-VN" sz="2400" dirty="0" smtClean="0">
                <a:latin typeface="Arial" panose="020B0604020202020204" pitchFamily="34" charset="0"/>
                <a:cs typeface="Arial" panose="020B0604020202020204" pitchFamily="34" charset="0"/>
              </a:rPr>
              <a:t>đòi </a:t>
            </a:r>
            <a:r>
              <a:rPr lang="vi-VN" sz="2400" dirty="0">
                <a:latin typeface="Arial" panose="020B0604020202020204" pitchFamily="34" charset="0"/>
                <a:cs typeface="Arial" panose="020B0604020202020204" pitchFamily="34" charset="0"/>
              </a:rPr>
              <a:t>hỏi tính tỉ mỉ, cẩn thận trong khâu ghi chép các thông tin của sản phẩm như mã sản phẩm, </a:t>
            </a:r>
            <a:r>
              <a:rPr lang="vi-VN" sz="2400" dirty="0" smtClean="0">
                <a:latin typeface="Arial" panose="020B0604020202020204" pitchFamily="34" charset="0"/>
                <a:cs typeface="Arial" panose="020B0604020202020204" pitchFamily="34" charset="0"/>
              </a:rPr>
              <a:t>tên, số lượng,.... </a:t>
            </a:r>
          </a:p>
          <a:p>
            <a:pPr marL="342900" indent="-34290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Yêu cầu của bài toán là tạo ra chương trình có thể thực hiện các thao tác quản lý sản phẩm một các dể dàng, tiện lợi dựa trên sự trợ giúp của máy tính</a:t>
            </a:r>
            <a:r>
              <a:rPr lang="vi-VN" sz="2400" dirty="0" smtClean="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Bài toán quản lý sản phẩm là chương trình quản lý hồ sơ, thông tin của sản phẩm. Chương trình có thể thực hiện các công việc thêm mới sản phẩm, tìm kiếm sản phẩm cần tìm, xóa sản phẩm, hiển thị thông tin sản phẩm,...</a:t>
            </a: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229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Rectangle 3">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5"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entagon 5"/>
          <p:cNvSpPr/>
          <p:nvPr/>
        </p:nvSpPr>
        <p:spPr>
          <a:xfrm>
            <a:off x="0" y="1196952"/>
            <a:ext cx="5222239"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3.2 Đặc tả các yêu cầu chức năng</a:t>
            </a:r>
            <a:endParaRPr lang="vi-VN" altLang="en-US" sz="2400" dirty="0">
              <a:latin typeface="Arial" panose="020B0604020202020204" pitchFamily="34" charset="0"/>
              <a:cs typeface="Arial" panose="020B0604020202020204" pitchFamily="34" charset="0"/>
              <a:sym typeface="+mn-ea"/>
            </a:endParaRPr>
          </a:p>
        </p:txBody>
      </p:sp>
      <p:sp>
        <p:nvSpPr>
          <p:cNvPr id="7" name="TextBox 6"/>
          <p:cNvSpPr txBox="1"/>
          <p:nvPr/>
        </p:nvSpPr>
        <p:spPr>
          <a:xfrm>
            <a:off x="1087120" y="2184400"/>
            <a:ext cx="184731" cy="369332"/>
          </a:xfrm>
          <a:prstGeom prst="rect">
            <a:avLst/>
          </a:prstGeom>
          <a:noFill/>
        </p:spPr>
        <p:txBody>
          <a:bodyPr wrap="none" rtlCol="0">
            <a:spAutoFit/>
          </a:bodyPr>
          <a:lstStyle/>
          <a:p>
            <a:endParaRPr lang="en-US" dirty="0"/>
          </a:p>
        </p:txBody>
      </p:sp>
      <p:sp>
        <p:nvSpPr>
          <p:cNvPr id="8" name="TextBox 7"/>
          <p:cNvSpPr txBox="1"/>
          <p:nvPr/>
        </p:nvSpPr>
        <p:spPr>
          <a:xfrm>
            <a:off x="3210560" y="2966720"/>
            <a:ext cx="184731" cy="369332"/>
          </a:xfrm>
          <a:prstGeom prst="rect">
            <a:avLst/>
          </a:prstGeom>
          <a:noFill/>
        </p:spPr>
        <p:txBody>
          <a:bodyPr wrap="none" rtlCol="0">
            <a:spAutoFit/>
          </a:bodyPr>
          <a:lstStyle/>
          <a:p>
            <a:endParaRPr lang="en-US" dirty="0"/>
          </a:p>
        </p:txBody>
      </p:sp>
      <p:pic>
        <p:nvPicPr>
          <p:cNvPr id="10" name="Picture 9"/>
          <p:cNvPicPr/>
          <p:nvPr/>
        </p:nvPicPr>
        <p:blipFill>
          <a:blip r:embed="rId3"/>
          <a:stretch>
            <a:fillRect/>
          </a:stretch>
        </p:blipFill>
        <p:spPr>
          <a:xfrm>
            <a:off x="894080" y="2369066"/>
            <a:ext cx="10414000" cy="4062214"/>
          </a:xfrm>
          <a:prstGeom prst="rect">
            <a:avLst/>
          </a:prstGeom>
        </p:spPr>
      </p:pic>
    </p:spTree>
    <p:extLst>
      <p:ext uri="{BB962C8B-B14F-4D97-AF65-F5344CB8AC3E}">
        <p14:creationId xmlns:p14="http://schemas.microsoft.com/office/powerpoint/2010/main" val="217108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5" name="Rectangle 4">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entagon 6"/>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8" name="TextBox 7"/>
          <p:cNvSpPr txBox="1"/>
          <p:nvPr/>
        </p:nvSpPr>
        <p:spPr>
          <a:xfrm>
            <a:off x="1087120" y="2184400"/>
            <a:ext cx="184731" cy="369332"/>
          </a:xfrm>
          <a:prstGeom prst="rect">
            <a:avLst/>
          </a:prstGeom>
          <a:noFill/>
        </p:spPr>
        <p:txBody>
          <a:bodyPr wrap="none" rtlCol="0">
            <a:spAutoFit/>
          </a:bodyPr>
          <a:lstStyle/>
          <a:p>
            <a:endParaRPr lang="en-US" dirty="0"/>
          </a:p>
        </p:txBody>
      </p:sp>
      <p:sp>
        <p:nvSpPr>
          <p:cNvPr id="9" name="TextBox 8"/>
          <p:cNvSpPr txBox="1"/>
          <p:nvPr/>
        </p:nvSpPr>
        <p:spPr>
          <a:xfrm>
            <a:off x="3210560" y="2966720"/>
            <a:ext cx="184731" cy="369332"/>
          </a:xfrm>
          <a:prstGeom prst="rect">
            <a:avLst/>
          </a:prstGeom>
          <a:noFill/>
        </p:spPr>
        <p:txBody>
          <a:bodyPr wrap="none" rtlCol="0">
            <a:spAutoFit/>
          </a:bodyPr>
          <a:lstStyle/>
          <a:p>
            <a:endParaRPr lang="en-US" dirty="0"/>
          </a:p>
        </p:txBody>
      </p:sp>
      <p:sp>
        <p:nvSpPr>
          <p:cNvPr id="13" name="TextBox 12"/>
          <p:cNvSpPr txBox="1"/>
          <p:nvPr/>
        </p:nvSpPr>
        <p:spPr>
          <a:xfrm>
            <a:off x="853440" y="2184400"/>
            <a:ext cx="3159760" cy="369332"/>
          </a:xfrm>
          <a:prstGeom prst="rect">
            <a:avLst/>
          </a:prstGeom>
          <a:noFill/>
        </p:spPr>
        <p:txBody>
          <a:bodyPr wrap="square" rtlCol="0">
            <a:spAutoFit/>
          </a:bodyPr>
          <a:lstStyle/>
          <a:p>
            <a:endParaRPr lang="en-US" dirty="0"/>
          </a:p>
        </p:txBody>
      </p:sp>
      <p:sp>
        <p:nvSpPr>
          <p:cNvPr id="14" name="TextBox 13"/>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cấu trúc dữ liệu</a:t>
            </a:r>
            <a:endParaRPr lang="en-US" sz="2400" dirty="0">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14630820"/>
              </p:ext>
            </p:extLst>
          </p:nvPr>
        </p:nvGraphicFramePr>
        <p:xfrm>
          <a:off x="757412" y="3536474"/>
          <a:ext cx="10677176" cy="3028155"/>
        </p:xfrm>
        <a:graphic>
          <a:graphicData uri="http://schemas.openxmlformats.org/drawingml/2006/table">
            <a:tbl>
              <a:tblPr firstRow="1" firstCol="1" bandRow="1">
                <a:tableStyleId>{5C22544A-7EE6-4342-B048-85BDC9FD1C3A}</a:tableStyleId>
              </a:tblPr>
              <a:tblGrid>
                <a:gridCol w="968819">
                  <a:extLst>
                    <a:ext uri="{9D8B030D-6E8A-4147-A177-3AD203B41FA5}">
                      <a16:colId xmlns:a16="http://schemas.microsoft.com/office/drawing/2014/main" val="277167837"/>
                    </a:ext>
                  </a:extLst>
                </a:gridCol>
                <a:gridCol w="3698591">
                  <a:extLst>
                    <a:ext uri="{9D8B030D-6E8A-4147-A177-3AD203B41FA5}">
                      <a16:colId xmlns:a16="http://schemas.microsoft.com/office/drawing/2014/main" val="2852610051"/>
                    </a:ext>
                  </a:extLst>
                </a:gridCol>
                <a:gridCol w="3340471">
                  <a:extLst>
                    <a:ext uri="{9D8B030D-6E8A-4147-A177-3AD203B41FA5}">
                      <a16:colId xmlns:a16="http://schemas.microsoft.com/office/drawing/2014/main" val="757989370"/>
                    </a:ext>
                  </a:extLst>
                </a:gridCol>
                <a:gridCol w="2669295">
                  <a:extLst>
                    <a:ext uri="{9D8B030D-6E8A-4147-A177-3AD203B41FA5}">
                      <a16:colId xmlns:a16="http://schemas.microsoft.com/office/drawing/2014/main" val="651625220"/>
                    </a:ext>
                  </a:extLst>
                </a:gridCol>
              </a:tblGrid>
              <a:tr h="1009385">
                <a:tc>
                  <a:txBody>
                    <a:bodyPr/>
                    <a:lstStyle/>
                    <a:p>
                      <a:pPr algn="just">
                        <a:lnSpc>
                          <a:spcPct val="150000"/>
                        </a:lnSpc>
                        <a:spcBef>
                          <a:spcPts val="600"/>
                        </a:spcBef>
                        <a:spcAft>
                          <a:spcPts val="600"/>
                        </a:spcAft>
                      </a:pPr>
                      <a:r>
                        <a:rPr lang="vi-VN" sz="1300">
                          <a:effectLst/>
                        </a:rPr>
                        <a:t>STT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Thuộc tính</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Diễn giải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Kiểu dữ liệu</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01652514"/>
                  </a:ext>
                </a:extLst>
              </a:tr>
              <a:tr h="1009385">
                <a:tc>
                  <a:txBody>
                    <a:bodyPr/>
                    <a:lstStyle/>
                    <a:p>
                      <a:pPr algn="just">
                        <a:lnSpc>
                          <a:spcPct val="150000"/>
                        </a:lnSpc>
                        <a:spcBef>
                          <a:spcPts val="600"/>
                        </a:spcBef>
                        <a:spcAft>
                          <a:spcPts val="600"/>
                        </a:spcAft>
                      </a:pPr>
                      <a:r>
                        <a:rPr lang="vi-VN" sz="13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tenth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Tên thương hiệu</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char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5439348"/>
                  </a:ext>
                </a:extLst>
              </a:tr>
              <a:tr h="1009385">
                <a:tc>
                  <a:txBody>
                    <a:bodyPr/>
                    <a:lstStyle/>
                    <a:p>
                      <a:pPr algn="just">
                        <a:lnSpc>
                          <a:spcPct val="150000"/>
                        </a:lnSpc>
                        <a:spcBef>
                          <a:spcPts val="600"/>
                        </a:spcBef>
                        <a:spcAft>
                          <a:spcPts val="600"/>
                        </a:spcAft>
                      </a:pPr>
                      <a:r>
                        <a:rPr lang="vi-VN" sz="13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namthanhlap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Năm thành lập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int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628299"/>
                  </a:ext>
                </a:extLst>
              </a:tr>
            </a:tbl>
          </a:graphicData>
        </a:graphic>
      </p:graphicFrame>
      <p:sp>
        <p:nvSpPr>
          <p:cNvPr id="16" name="TextBox 15"/>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Cấu trúc thương hiệu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081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6" name="Rectangle 5">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7"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entagon 7"/>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9" name="TextBox 8"/>
          <p:cNvSpPr txBox="1"/>
          <p:nvPr/>
        </p:nvSpPr>
        <p:spPr>
          <a:xfrm>
            <a:off x="1087120" y="2184400"/>
            <a:ext cx="184731" cy="369332"/>
          </a:xfrm>
          <a:prstGeom prst="rect">
            <a:avLst/>
          </a:prstGeom>
          <a:noFill/>
        </p:spPr>
        <p:txBody>
          <a:bodyPr wrap="none" rtlCol="0">
            <a:spAutoFit/>
          </a:bodyPr>
          <a:lstStyle/>
          <a:p>
            <a:endParaRPr lang="en-US" dirty="0"/>
          </a:p>
        </p:txBody>
      </p:sp>
      <p:sp>
        <p:nvSpPr>
          <p:cNvPr id="10" name="TextBox 9"/>
          <p:cNvSpPr txBox="1"/>
          <p:nvPr/>
        </p:nvSpPr>
        <p:spPr>
          <a:xfrm>
            <a:off x="3210560" y="2966720"/>
            <a:ext cx="184731" cy="369332"/>
          </a:xfrm>
          <a:prstGeom prst="rect">
            <a:avLst/>
          </a:prstGeom>
          <a:noFill/>
        </p:spPr>
        <p:txBody>
          <a:bodyPr wrap="none" rtlCol="0">
            <a:spAutoFit/>
          </a:bodyPr>
          <a:lstStyle/>
          <a:p>
            <a:endParaRPr lang="en-US" dirty="0"/>
          </a:p>
        </p:txBody>
      </p:sp>
      <p:sp>
        <p:nvSpPr>
          <p:cNvPr id="11" name="TextBox 10"/>
          <p:cNvSpPr txBox="1"/>
          <p:nvPr/>
        </p:nvSpPr>
        <p:spPr>
          <a:xfrm>
            <a:off x="853440" y="2184400"/>
            <a:ext cx="3159760" cy="369332"/>
          </a:xfrm>
          <a:prstGeom prst="rect">
            <a:avLst/>
          </a:prstGeom>
          <a:noFill/>
        </p:spPr>
        <p:txBody>
          <a:bodyPr wrap="square" rtlCol="0">
            <a:spAutoFit/>
          </a:bodyPr>
          <a:lstStyle/>
          <a:p>
            <a:endParaRPr lang="en-US" dirty="0"/>
          </a:p>
        </p:txBody>
      </p:sp>
      <p:sp>
        <p:nvSpPr>
          <p:cNvPr id="12" name="TextBox 11"/>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cấu trúc dữ liệu</a:t>
            </a:r>
            <a:endParaRPr lang="en-US" sz="2400" dirty="0">
              <a:latin typeface="Arial" panose="020B0604020202020204" pitchFamily="34" charset="0"/>
              <a:cs typeface="Arial" panose="020B0604020202020204" pitchFamily="34" charset="0"/>
            </a:endParaRPr>
          </a:p>
        </p:txBody>
      </p:sp>
      <p:sp>
        <p:nvSpPr>
          <p:cNvPr id="14" name="TextBox 13"/>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Cấu trúc danh mục </a:t>
            </a:r>
            <a:endParaRPr lang="en-US" sz="2400" dirty="0">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96652196"/>
              </p:ext>
            </p:extLst>
          </p:nvPr>
        </p:nvGraphicFramePr>
        <p:xfrm>
          <a:off x="650240" y="3555524"/>
          <a:ext cx="10911841" cy="2865597"/>
        </p:xfrm>
        <a:graphic>
          <a:graphicData uri="http://schemas.openxmlformats.org/drawingml/2006/table">
            <a:tbl>
              <a:tblPr firstRow="1" firstCol="1" bandRow="1">
                <a:tableStyleId>{5C22544A-7EE6-4342-B048-85BDC9FD1C3A}</a:tableStyleId>
              </a:tblPr>
              <a:tblGrid>
                <a:gridCol w="1006903">
                  <a:extLst>
                    <a:ext uri="{9D8B030D-6E8A-4147-A177-3AD203B41FA5}">
                      <a16:colId xmlns:a16="http://schemas.microsoft.com/office/drawing/2014/main" val="2572208036"/>
                    </a:ext>
                  </a:extLst>
                </a:gridCol>
                <a:gridCol w="3772777">
                  <a:extLst>
                    <a:ext uri="{9D8B030D-6E8A-4147-A177-3AD203B41FA5}">
                      <a16:colId xmlns:a16="http://schemas.microsoft.com/office/drawing/2014/main" val="3825062984"/>
                    </a:ext>
                  </a:extLst>
                </a:gridCol>
                <a:gridCol w="3404822">
                  <a:extLst>
                    <a:ext uri="{9D8B030D-6E8A-4147-A177-3AD203B41FA5}">
                      <a16:colId xmlns:a16="http://schemas.microsoft.com/office/drawing/2014/main" val="4250862802"/>
                    </a:ext>
                  </a:extLst>
                </a:gridCol>
                <a:gridCol w="2727339">
                  <a:extLst>
                    <a:ext uri="{9D8B030D-6E8A-4147-A177-3AD203B41FA5}">
                      <a16:colId xmlns:a16="http://schemas.microsoft.com/office/drawing/2014/main" val="1096010486"/>
                    </a:ext>
                  </a:extLst>
                </a:gridCol>
              </a:tblGrid>
              <a:tr h="955199">
                <a:tc>
                  <a:txBody>
                    <a:bodyPr/>
                    <a:lstStyle/>
                    <a:p>
                      <a:pPr algn="just">
                        <a:lnSpc>
                          <a:spcPct val="150000"/>
                        </a:lnSpc>
                        <a:spcBef>
                          <a:spcPts val="600"/>
                        </a:spcBef>
                        <a:spcAft>
                          <a:spcPts val="600"/>
                        </a:spcAft>
                      </a:pPr>
                      <a:r>
                        <a:rPr lang="vi-VN" sz="1300">
                          <a:effectLst/>
                        </a:rPr>
                        <a:t>STT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Thuộc tính</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Diễn giải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Kiểu dữ liệu</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102109"/>
                  </a:ext>
                </a:extLst>
              </a:tr>
              <a:tr h="955199">
                <a:tc>
                  <a:txBody>
                    <a:bodyPr/>
                    <a:lstStyle/>
                    <a:p>
                      <a:pPr algn="just">
                        <a:lnSpc>
                          <a:spcPct val="150000"/>
                        </a:lnSpc>
                        <a:spcBef>
                          <a:spcPts val="600"/>
                        </a:spcBef>
                        <a:spcAft>
                          <a:spcPts val="600"/>
                        </a:spcAft>
                      </a:pPr>
                      <a:r>
                        <a:rPr lang="vi-VN" sz="13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madm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Mã danh mục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int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7450192"/>
                  </a:ext>
                </a:extLst>
              </a:tr>
              <a:tr h="955199">
                <a:tc>
                  <a:txBody>
                    <a:bodyPr/>
                    <a:lstStyle/>
                    <a:p>
                      <a:pPr algn="just">
                        <a:lnSpc>
                          <a:spcPct val="150000"/>
                        </a:lnSpc>
                        <a:spcBef>
                          <a:spcPts val="600"/>
                        </a:spcBef>
                        <a:spcAft>
                          <a:spcPts val="600"/>
                        </a:spcAft>
                      </a:pPr>
                      <a:r>
                        <a:rPr lang="vi-VN" sz="13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tendm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Tên danh mục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char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8434330"/>
                  </a:ext>
                </a:extLst>
              </a:tr>
            </a:tbl>
          </a:graphicData>
        </a:graphic>
      </p:graphicFrame>
    </p:spTree>
    <p:extLst>
      <p:ext uri="{BB962C8B-B14F-4D97-AF65-F5344CB8AC3E}">
        <p14:creationId xmlns:p14="http://schemas.microsoft.com/office/powerpoint/2010/main" val="3719201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7" name="Rectangle 6">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8"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entagon 8"/>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10" name="TextBox 9"/>
          <p:cNvSpPr txBox="1"/>
          <p:nvPr/>
        </p:nvSpPr>
        <p:spPr>
          <a:xfrm>
            <a:off x="1087120" y="2184400"/>
            <a:ext cx="184731" cy="369332"/>
          </a:xfrm>
          <a:prstGeom prst="rect">
            <a:avLst/>
          </a:prstGeom>
          <a:noFill/>
        </p:spPr>
        <p:txBody>
          <a:bodyPr wrap="none" rtlCol="0">
            <a:spAutoFit/>
          </a:bodyPr>
          <a:lstStyle/>
          <a:p>
            <a:endParaRPr lang="en-US" dirty="0"/>
          </a:p>
        </p:txBody>
      </p:sp>
      <p:sp>
        <p:nvSpPr>
          <p:cNvPr id="11" name="TextBox 10"/>
          <p:cNvSpPr txBox="1"/>
          <p:nvPr/>
        </p:nvSpPr>
        <p:spPr>
          <a:xfrm>
            <a:off x="3210560" y="2966720"/>
            <a:ext cx="184731" cy="369332"/>
          </a:xfrm>
          <a:prstGeom prst="rect">
            <a:avLst/>
          </a:prstGeom>
          <a:noFill/>
        </p:spPr>
        <p:txBody>
          <a:bodyPr wrap="none" rtlCol="0">
            <a:spAutoFit/>
          </a:bodyPr>
          <a:lstStyle/>
          <a:p>
            <a:endParaRPr lang="en-US" dirty="0"/>
          </a:p>
        </p:txBody>
      </p:sp>
      <p:sp>
        <p:nvSpPr>
          <p:cNvPr id="12" name="TextBox 11"/>
          <p:cNvSpPr txBox="1"/>
          <p:nvPr/>
        </p:nvSpPr>
        <p:spPr>
          <a:xfrm>
            <a:off x="853440" y="2184400"/>
            <a:ext cx="3159760" cy="369332"/>
          </a:xfrm>
          <a:prstGeom prst="rect">
            <a:avLst/>
          </a:prstGeom>
          <a:noFill/>
        </p:spPr>
        <p:txBody>
          <a:bodyPr wrap="square" rtlCol="0">
            <a:spAutoFit/>
          </a:bodyPr>
          <a:lstStyle/>
          <a:p>
            <a:endParaRPr lang="en-US" dirty="0"/>
          </a:p>
        </p:txBody>
      </p:sp>
      <p:sp>
        <p:nvSpPr>
          <p:cNvPr id="13" name="TextBox 12"/>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cấu trúc dữ liệu</a:t>
            </a:r>
            <a:endParaRPr lang="en-US" sz="2400" dirty="0">
              <a:latin typeface="Arial" panose="020B0604020202020204" pitchFamily="34" charset="0"/>
              <a:cs typeface="Arial" panose="020B0604020202020204" pitchFamily="34" charset="0"/>
            </a:endParaRPr>
          </a:p>
        </p:txBody>
      </p:sp>
      <p:sp>
        <p:nvSpPr>
          <p:cNvPr id="14" name="TextBox 13"/>
          <p:cNvSpPr txBox="1"/>
          <p:nvPr/>
        </p:nvSpPr>
        <p:spPr>
          <a:xfrm>
            <a:off x="441960" y="2651924"/>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Cấu trúc danh mục </a:t>
            </a:r>
            <a:endParaRPr lang="en-US" sz="2400" dirty="0">
              <a:latin typeface="Arial" panose="020B0604020202020204" pitchFamily="34" charset="0"/>
              <a:cs typeface="Arial" panose="020B0604020202020204"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274281028"/>
              </p:ext>
            </p:extLst>
          </p:nvPr>
        </p:nvGraphicFramePr>
        <p:xfrm>
          <a:off x="608276" y="3349576"/>
          <a:ext cx="10943644" cy="3183306"/>
        </p:xfrm>
        <a:graphic>
          <a:graphicData uri="http://schemas.openxmlformats.org/drawingml/2006/table">
            <a:tbl>
              <a:tblPr firstRow="1" firstCol="1" bandRow="1">
                <a:tableStyleId>{5C22544A-7EE6-4342-B048-85BDC9FD1C3A}</a:tableStyleId>
              </a:tblPr>
              <a:tblGrid>
                <a:gridCol w="1009838">
                  <a:extLst>
                    <a:ext uri="{9D8B030D-6E8A-4147-A177-3AD203B41FA5}">
                      <a16:colId xmlns:a16="http://schemas.microsoft.com/office/drawing/2014/main" val="3184754138"/>
                    </a:ext>
                  </a:extLst>
                </a:gridCol>
                <a:gridCol w="3787513">
                  <a:extLst>
                    <a:ext uri="{9D8B030D-6E8A-4147-A177-3AD203B41FA5}">
                      <a16:colId xmlns:a16="http://schemas.microsoft.com/office/drawing/2014/main" val="1261320775"/>
                    </a:ext>
                  </a:extLst>
                </a:gridCol>
                <a:gridCol w="3414746">
                  <a:extLst>
                    <a:ext uri="{9D8B030D-6E8A-4147-A177-3AD203B41FA5}">
                      <a16:colId xmlns:a16="http://schemas.microsoft.com/office/drawing/2014/main" val="2848329209"/>
                    </a:ext>
                  </a:extLst>
                </a:gridCol>
                <a:gridCol w="2731547">
                  <a:extLst>
                    <a:ext uri="{9D8B030D-6E8A-4147-A177-3AD203B41FA5}">
                      <a16:colId xmlns:a16="http://schemas.microsoft.com/office/drawing/2014/main" val="407364511"/>
                    </a:ext>
                  </a:extLst>
                </a:gridCol>
              </a:tblGrid>
              <a:tr h="530551">
                <a:tc>
                  <a:txBody>
                    <a:bodyPr/>
                    <a:lstStyle/>
                    <a:p>
                      <a:pPr algn="just">
                        <a:lnSpc>
                          <a:spcPct val="150000"/>
                        </a:lnSpc>
                        <a:spcBef>
                          <a:spcPts val="600"/>
                        </a:spcBef>
                        <a:spcAft>
                          <a:spcPts val="600"/>
                        </a:spcAft>
                      </a:pPr>
                      <a:r>
                        <a:rPr lang="vi-VN" sz="1300">
                          <a:effectLst/>
                        </a:rPr>
                        <a:t>STT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Thuộc tính</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Diễn giải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Kiểu dữ liệu</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5586810"/>
                  </a:ext>
                </a:extLst>
              </a:tr>
              <a:tr h="530551">
                <a:tc>
                  <a:txBody>
                    <a:bodyPr/>
                    <a:lstStyle/>
                    <a:p>
                      <a:pPr marL="342900" lvl="0" indent="-342900" algn="ctr">
                        <a:spcAft>
                          <a:spcPts val="0"/>
                        </a:spcAft>
                        <a:buFont typeface="+mj-lt"/>
                        <a:buAutoNum type="arabicPeriod"/>
                      </a:pPr>
                      <a:r>
                        <a:rPr lang="x-none" sz="1000" kern="0">
                          <a:effectLst/>
                        </a:rPr>
                        <a:t> </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masp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Mã sản phẩm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int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782067"/>
                  </a:ext>
                </a:extLst>
              </a:tr>
              <a:tr h="530551">
                <a:tc>
                  <a:txBody>
                    <a:bodyPr/>
                    <a:lstStyle/>
                    <a:p>
                      <a:pPr marL="342900" lvl="0" indent="-342900" algn="ctr">
                        <a:spcAft>
                          <a:spcPts val="0"/>
                        </a:spcAft>
                        <a:buFont typeface="+mj-lt"/>
                        <a:buAutoNum type="arabicPeriod"/>
                      </a:pPr>
                      <a:r>
                        <a:rPr lang="x-none" sz="1000" kern="0">
                          <a:effectLst/>
                        </a:rPr>
                        <a:t> </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tensp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Tên sản phẩm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char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5661377"/>
                  </a:ext>
                </a:extLst>
              </a:tr>
              <a:tr h="530551">
                <a:tc>
                  <a:txBody>
                    <a:bodyPr/>
                    <a:lstStyle/>
                    <a:p>
                      <a:pPr marL="342900" lvl="0" indent="-342900" algn="ctr">
                        <a:spcAft>
                          <a:spcPts val="0"/>
                        </a:spcAft>
                        <a:buFont typeface="+mj-lt"/>
                        <a:buAutoNum type="arabicPeriod"/>
                      </a:pPr>
                      <a:r>
                        <a:rPr lang="x-none" sz="1000" kern="0">
                          <a:effectLst/>
                        </a:rPr>
                        <a:t> </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giaban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Giá bán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float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153319"/>
                  </a:ext>
                </a:extLst>
              </a:tr>
              <a:tr h="530551">
                <a:tc>
                  <a:txBody>
                    <a:bodyPr/>
                    <a:lstStyle/>
                    <a:p>
                      <a:pPr marL="342900" lvl="0" indent="-342900" algn="ctr">
                        <a:spcAft>
                          <a:spcPts val="0"/>
                        </a:spcAft>
                        <a:buFont typeface="+mj-lt"/>
                        <a:buAutoNum type="arabicPeriod"/>
                      </a:pPr>
                      <a:r>
                        <a:rPr lang="x-none" sz="1000" kern="0">
                          <a:effectLst/>
                        </a:rPr>
                        <a:t> </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ngaysx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Ngày sản xuất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char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8511758"/>
                  </a:ext>
                </a:extLst>
              </a:tr>
              <a:tr h="530551">
                <a:tc>
                  <a:txBody>
                    <a:bodyPr/>
                    <a:lstStyle/>
                    <a:p>
                      <a:pPr marL="342900" lvl="0" indent="-342900" algn="ctr">
                        <a:spcAft>
                          <a:spcPts val="0"/>
                        </a:spcAft>
                        <a:buFont typeface="+mj-lt"/>
                        <a:buAutoNum type="arabicPeriod"/>
                      </a:pPr>
                      <a:r>
                        <a:rPr lang="x-none" sz="1000" kern="0">
                          <a:effectLst/>
                        </a:rPr>
                        <a:t> </a:t>
                      </a:r>
                      <a:endParaRPr lang="en-US" sz="10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hansd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a:effectLst/>
                        </a:rPr>
                        <a:t>Hạn sử dụng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150000"/>
                        </a:lnSpc>
                        <a:spcBef>
                          <a:spcPts val="600"/>
                        </a:spcBef>
                        <a:spcAft>
                          <a:spcPts val="600"/>
                        </a:spcAft>
                      </a:pPr>
                      <a:r>
                        <a:rPr lang="vi-VN" sz="1300" dirty="0">
                          <a:effectLst/>
                        </a:rPr>
                        <a:t>char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619586"/>
                  </a:ext>
                </a:extLst>
              </a:tr>
            </a:tbl>
          </a:graphicData>
        </a:graphic>
      </p:graphicFrame>
    </p:spTree>
    <p:extLst>
      <p:ext uri="{BB962C8B-B14F-4D97-AF65-F5344CB8AC3E}">
        <p14:creationId xmlns:p14="http://schemas.microsoft.com/office/powerpoint/2010/main" val="669297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6" name="Rectangle 5">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7"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entagon 7"/>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9" name="TextBox 8"/>
          <p:cNvSpPr txBox="1"/>
          <p:nvPr/>
        </p:nvSpPr>
        <p:spPr>
          <a:xfrm>
            <a:off x="1087120" y="2184400"/>
            <a:ext cx="184731" cy="369332"/>
          </a:xfrm>
          <a:prstGeom prst="rect">
            <a:avLst/>
          </a:prstGeom>
          <a:noFill/>
        </p:spPr>
        <p:txBody>
          <a:bodyPr wrap="none" rtlCol="0">
            <a:spAutoFit/>
          </a:bodyPr>
          <a:lstStyle/>
          <a:p>
            <a:endParaRPr lang="en-US" dirty="0"/>
          </a:p>
        </p:txBody>
      </p:sp>
      <p:sp>
        <p:nvSpPr>
          <p:cNvPr id="10" name="TextBox 9"/>
          <p:cNvSpPr txBox="1"/>
          <p:nvPr/>
        </p:nvSpPr>
        <p:spPr>
          <a:xfrm>
            <a:off x="3210560" y="2966720"/>
            <a:ext cx="184731" cy="369332"/>
          </a:xfrm>
          <a:prstGeom prst="rect">
            <a:avLst/>
          </a:prstGeom>
          <a:noFill/>
        </p:spPr>
        <p:txBody>
          <a:bodyPr wrap="none" rtlCol="0">
            <a:spAutoFit/>
          </a:bodyPr>
          <a:lstStyle/>
          <a:p>
            <a:endParaRPr lang="en-US" dirty="0"/>
          </a:p>
        </p:txBody>
      </p:sp>
      <p:sp>
        <p:nvSpPr>
          <p:cNvPr id="11" name="TextBox 10"/>
          <p:cNvSpPr txBox="1"/>
          <p:nvPr/>
        </p:nvSpPr>
        <p:spPr>
          <a:xfrm>
            <a:off x="853440" y="2184400"/>
            <a:ext cx="3159760" cy="369332"/>
          </a:xfrm>
          <a:prstGeom prst="rect">
            <a:avLst/>
          </a:prstGeom>
          <a:noFill/>
        </p:spPr>
        <p:txBody>
          <a:bodyPr wrap="square" rtlCol="0">
            <a:spAutoFit/>
          </a:bodyPr>
          <a:lstStyle/>
          <a:p>
            <a:endParaRPr lang="en-US" dirty="0"/>
          </a:p>
        </p:txBody>
      </p:sp>
      <p:sp>
        <p:nvSpPr>
          <p:cNvPr id="12" name="TextBox 11"/>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xử lý</a:t>
            </a:r>
            <a:endParaRPr lang="en-US" sz="2400" dirty="0">
              <a:latin typeface="Arial" panose="020B0604020202020204" pitchFamily="34" charset="0"/>
              <a:cs typeface="Arial" panose="020B0604020202020204" pitchFamily="34" charset="0"/>
            </a:endParaRPr>
          </a:p>
        </p:txBody>
      </p:sp>
      <p:sp>
        <p:nvSpPr>
          <p:cNvPr id="14" name="TextBox 13"/>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pic>
        <p:nvPicPr>
          <p:cNvPr id="15" name="Picture 14"/>
          <p:cNvPicPr/>
          <p:nvPr/>
        </p:nvPicPr>
        <p:blipFill>
          <a:blip r:embed="rId3"/>
          <a:stretch>
            <a:fillRect/>
          </a:stretch>
        </p:blipFill>
        <p:spPr>
          <a:xfrm>
            <a:off x="1087120" y="3511587"/>
            <a:ext cx="9855200" cy="3091148"/>
          </a:xfrm>
          <a:prstGeom prst="rect">
            <a:avLst/>
          </a:prstGeom>
        </p:spPr>
      </p:pic>
      <p:sp>
        <p:nvSpPr>
          <p:cNvPr id="17" name="TextBox 16"/>
          <p:cNvSpPr txBox="1"/>
          <p:nvPr/>
        </p:nvSpPr>
        <p:spPr>
          <a:xfrm>
            <a:off x="955532" y="2771109"/>
            <a:ext cx="4764548" cy="461665"/>
          </a:xfrm>
          <a:prstGeom prst="rect">
            <a:avLst/>
          </a:prstGeom>
          <a:noFill/>
        </p:spPr>
        <p:txBody>
          <a:bodyPr wrap="square" rtlCol="0">
            <a:spAutoFit/>
          </a:bodyPr>
          <a:lstStyle/>
          <a:p>
            <a:r>
              <a:rPr lang="vi-VN" sz="2400" smtClean="0">
                <a:latin typeface="Arial" panose="020B0604020202020204" pitchFamily="34" charset="0"/>
                <a:cs typeface="Arial" panose="020B0604020202020204" pitchFamily="34" charset="0"/>
              </a:rPr>
              <a:t>Sơ đồ chức năng thêm sản phẩm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967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8" y="0"/>
            <a:ext cx="12257988" cy="6858000"/>
          </a:xfrm>
          <a:prstGeom prst="rect">
            <a:avLst/>
          </a:prstGeom>
        </p:spPr>
      </p:pic>
      <p:sp>
        <p:nvSpPr>
          <p:cNvPr id="5" name="Freeform: Shape 27">
            <a:extLst>
              <a:ext uri="{FF2B5EF4-FFF2-40B4-BE49-F238E27FC236}">
                <a16:creationId xmlns:a16="http://schemas.microsoft.com/office/drawing/2014/main" id="{8090A6A7-824E-4BD3-9AA4-D44AA6AE54AA}"/>
              </a:ext>
            </a:extLst>
          </p:cNvPr>
          <p:cNvSpPr/>
          <p:nvPr/>
        </p:nvSpPr>
        <p:spPr>
          <a:xfrm>
            <a:off x="1679882" y="1905557"/>
            <a:ext cx="1468669" cy="1523442"/>
          </a:xfrm>
          <a:custGeom>
            <a:avLst/>
            <a:gdLst>
              <a:gd name="connsiteX0" fmla="*/ 0 w 1299090"/>
              <a:gd name="connsiteY0" fmla="*/ 0 h 1285413"/>
              <a:gd name="connsiteX1" fmla="*/ 107450 w 1299090"/>
              <a:gd name="connsiteY1" fmla="*/ 5260 h 1285413"/>
              <a:gd name="connsiteX2" fmla="*/ 1299090 w 1299090"/>
              <a:gd name="connsiteY2" fmla="*/ 1285413 h 1285413"/>
              <a:gd name="connsiteX3" fmla="*/ 0 w 1299090"/>
              <a:gd name="connsiteY3" fmla="*/ 1285413 h 1285413"/>
            </a:gdLst>
            <a:ahLst/>
            <a:cxnLst>
              <a:cxn ang="0">
                <a:pos x="connsiteX0" y="connsiteY0"/>
              </a:cxn>
              <a:cxn ang="0">
                <a:pos x="connsiteX1" y="connsiteY1"/>
              </a:cxn>
              <a:cxn ang="0">
                <a:pos x="connsiteX2" y="connsiteY2"/>
              </a:cxn>
              <a:cxn ang="0">
                <a:pos x="connsiteX3" y="connsiteY3"/>
              </a:cxn>
            </a:cxnLst>
            <a:rect l="l" t="t" r="r" b="b"/>
            <a:pathLst>
              <a:path w="1299090" h="1285413">
                <a:moveTo>
                  <a:pt x="0" y="0"/>
                </a:moveTo>
                <a:lnTo>
                  <a:pt x="107450" y="5260"/>
                </a:lnTo>
                <a:cubicBezTo>
                  <a:pt x="776776" y="71157"/>
                  <a:pt x="1299090" y="619153"/>
                  <a:pt x="1299090" y="1285413"/>
                </a:cubicBezTo>
                <a:lnTo>
                  <a:pt x="0" y="1285413"/>
                </a:lnTo>
                <a:close/>
              </a:path>
            </a:pathLst>
          </a:custGeom>
          <a:solidFill>
            <a:schemeClr val="accent2"/>
          </a:solidFill>
          <a:ln>
            <a:solidFill>
              <a:schemeClr val="bg2">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25">
            <a:extLst>
              <a:ext uri="{FF2B5EF4-FFF2-40B4-BE49-F238E27FC236}">
                <a16:creationId xmlns:a16="http://schemas.microsoft.com/office/drawing/2014/main" id="{B3488347-5142-441C-85A7-0BAA4DBF9930}"/>
              </a:ext>
            </a:extLst>
          </p:cNvPr>
          <p:cNvSpPr/>
          <p:nvPr/>
        </p:nvSpPr>
        <p:spPr>
          <a:xfrm rot="5400000">
            <a:off x="1636505" y="3472376"/>
            <a:ext cx="1555422" cy="1468669"/>
          </a:xfrm>
          <a:custGeom>
            <a:avLst/>
            <a:gdLst>
              <a:gd name="connsiteX0" fmla="*/ 0 w 1327356"/>
              <a:gd name="connsiteY0" fmla="*/ 0 h 1286797"/>
              <a:gd name="connsiteX1" fmla="*/ 1 w 1327356"/>
              <a:gd name="connsiteY1" fmla="*/ 0 h 1286797"/>
              <a:gd name="connsiteX2" fmla="*/ 1327356 w 1327356"/>
              <a:gd name="connsiteY2" fmla="*/ 1286797 h 1286797"/>
              <a:gd name="connsiteX3" fmla="*/ 0 w 1327356"/>
              <a:gd name="connsiteY3" fmla="*/ 1286797 h 1286797"/>
            </a:gdLst>
            <a:ahLst/>
            <a:cxnLst>
              <a:cxn ang="0">
                <a:pos x="connsiteX0" y="connsiteY0"/>
              </a:cxn>
              <a:cxn ang="0">
                <a:pos x="connsiteX1" y="connsiteY1"/>
              </a:cxn>
              <a:cxn ang="0">
                <a:pos x="connsiteX2" y="connsiteY2"/>
              </a:cxn>
              <a:cxn ang="0">
                <a:pos x="connsiteX3" y="connsiteY3"/>
              </a:cxn>
            </a:cxnLst>
            <a:rect l="l" t="t" r="r" b="b"/>
            <a:pathLst>
              <a:path w="1327356" h="1286797">
                <a:moveTo>
                  <a:pt x="0" y="0"/>
                </a:moveTo>
                <a:lnTo>
                  <a:pt x="1" y="0"/>
                </a:lnTo>
                <a:cubicBezTo>
                  <a:pt x="733079" y="0"/>
                  <a:pt x="1327356" y="576119"/>
                  <a:pt x="1327356" y="1286797"/>
                </a:cubicBezTo>
                <a:lnTo>
                  <a:pt x="0" y="1286797"/>
                </a:lnTo>
                <a:close/>
              </a:path>
            </a:pathLst>
          </a:custGeom>
          <a:solidFill>
            <a:schemeClr val="accent6">
              <a:lumMod val="60000"/>
              <a:lumOff val="4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Oval 6">
            <a:extLst>
              <a:ext uri="{FF2B5EF4-FFF2-40B4-BE49-F238E27FC236}">
                <a16:creationId xmlns:a16="http://schemas.microsoft.com/office/drawing/2014/main" id="{37FF4CF9-385B-4F2E-B964-5065E3E67E62}"/>
              </a:ext>
            </a:extLst>
          </p:cNvPr>
          <p:cNvSpPr/>
          <p:nvPr/>
        </p:nvSpPr>
        <p:spPr>
          <a:xfrm>
            <a:off x="188535" y="2138750"/>
            <a:ext cx="2705493" cy="2580499"/>
          </a:xfrm>
          <a:prstGeom prst="ellipse">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Ứng dụng danh sách liên kết trong bài toán quản lí sản phẩm</a:t>
            </a:r>
            <a:endParaRPr lang="en-US" sz="24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F6A3A07D-E8B2-4598-A53C-1287374BC86F}"/>
              </a:ext>
            </a:extLst>
          </p:cNvPr>
          <p:cNvGrpSpPr/>
          <p:nvPr/>
        </p:nvGrpSpPr>
        <p:grpSpPr>
          <a:xfrm>
            <a:off x="5195620" y="251779"/>
            <a:ext cx="6260686" cy="710889"/>
            <a:chOff x="4074288" y="243463"/>
            <a:chExt cx="6260686" cy="710889"/>
          </a:xfrm>
          <a:solidFill>
            <a:schemeClr val="bg1">
              <a:lumMod val="75000"/>
            </a:schemeClr>
          </a:solidFill>
        </p:grpSpPr>
        <p:sp>
          <p:nvSpPr>
            <p:cNvPr id="9" name="Rectangle: Rounded Corners 70">
              <a:extLst>
                <a:ext uri="{FF2B5EF4-FFF2-40B4-BE49-F238E27FC236}">
                  <a16:creationId xmlns:a16="http://schemas.microsoft.com/office/drawing/2014/main" id="{4C2FD0B1-F4E4-4A69-B2D2-8A2325949E81}"/>
                </a:ext>
              </a:extLst>
            </p:cNvPr>
            <p:cNvSpPr/>
            <p:nvPr/>
          </p:nvSpPr>
          <p:spPr>
            <a:xfrm>
              <a:off x="4769916" y="243463"/>
              <a:ext cx="5565058" cy="710889"/>
            </a:xfrm>
            <a:prstGeom prst="round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vi-VN" sz="2400" dirty="0" smtClean="0">
                  <a:latin typeface="Arial" panose="020B0604020202020204" pitchFamily="34" charset="0"/>
                  <a:cs typeface="Arial" panose="020B0604020202020204" pitchFamily="34" charset="0"/>
                </a:rPr>
                <a:t>CHƯƠNG I: TỔNG QUAN</a:t>
              </a:r>
              <a:endParaRPr lang="en-US" sz="240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D4B7D3D2-620F-4474-88EE-9E008C63C37B}"/>
                </a:ext>
              </a:extLst>
            </p:cNvPr>
            <p:cNvSpPr/>
            <p:nvPr/>
          </p:nvSpPr>
          <p:spPr>
            <a:xfrm>
              <a:off x="4074288" y="244089"/>
              <a:ext cx="790885" cy="709639"/>
            </a:xfrm>
            <a:prstGeom prst="ellipse">
              <a:avLst/>
            </a:prstGeom>
            <a:grp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01</a:t>
              </a:r>
            </a:p>
          </p:txBody>
        </p:sp>
      </p:grpSp>
      <p:grpSp>
        <p:nvGrpSpPr>
          <p:cNvPr id="11" name="Group 10">
            <a:extLst>
              <a:ext uri="{FF2B5EF4-FFF2-40B4-BE49-F238E27FC236}">
                <a16:creationId xmlns:a16="http://schemas.microsoft.com/office/drawing/2014/main" id="{C8A3878B-5409-4D5E-ACAD-E326AC7727BC}"/>
              </a:ext>
            </a:extLst>
          </p:cNvPr>
          <p:cNvGrpSpPr/>
          <p:nvPr/>
        </p:nvGrpSpPr>
        <p:grpSpPr>
          <a:xfrm>
            <a:off x="5594975" y="1603424"/>
            <a:ext cx="6597025" cy="733326"/>
            <a:chOff x="4865173" y="1412976"/>
            <a:chExt cx="6597025" cy="733326"/>
          </a:xfrm>
        </p:grpSpPr>
        <p:sp>
          <p:nvSpPr>
            <p:cNvPr id="12" name="Rectangle: Rounded Corners 74">
              <a:extLst>
                <a:ext uri="{FF2B5EF4-FFF2-40B4-BE49-F238E27FC236}">
                  <a16:creationId xmlns:a16="http://schemas.microsoft.com/office/drawing/2014/main" id="{1177AD74-F899-4302-8AFE-FB9B119712E0}"/>
                </a:ext>
              </a:extLst>
            </p:cNvPr>
            <p:cNvSpPr/>
            <p:nvPr/>
          </p:nvSpPr>
          <p:spPr>
            <a:xfrm>
              <a:off x="5457716" y="1435413"/>
              <a:ext cx="6004482" cy="710889"/>
            </a:xfrm>
            <a:prstGeom prst="roundRect">
              <a:avLst/>
            </a:prstGeom>
            <a:solidFill>
              <a:schemeClr val="accent6"/>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vi-VN" sz="2400" dirty="0">
                  <a:cs typeface="Arial" panose="020B0604020202020204" pitchFamily="34" charset="0"/>
                </a:rPr>
                <a:t>CHƯƠNG</a:t>
              </a:r>
              <a:r>
                <a:rPr lang="vi-VN"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II</a:t>
              </a:r>
              <a:r>
                <a:rPr lang="vi-VN" sz="2400" dirty="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NGHIÊN CỨU LÝ THUYẾT</a:t>
              </a:r>
              <a:endParaRPr lang="en-US" sz="2400"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C695D991-912D-4D35-99FD-9810E81E1810}"/>
                </a:ext>
              </a:extLst>
            </p:cNvPr>
            <p:cNvSpPr/>
            <p:nvPr/>
          </p:nvSpPr>
          <p:spPr>
            <a:xfrm>
              <a:off x="4865173" y="1412976"/>
              <a:ext cx="790885" cy="709639"/>
            </a:xfrm>
            <a:prstGeom prst="ellipse">
              <a:avLst/>
            </a:prstGeom>
            <a:solidFill>
              <a:schemeClr val="bg1">
                <a:lumMod val="75000"/>
              </a:schemeClr>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02</a:t>
              </a:r>
            </a:p>
          </p:txBody>
        </p:sp>
      </p:grpSp>
      <p:grpSp>
        <p:nvGrpSpPr>
          <p:cNvPr id="14" name="Group 13">
            <a:extLst>
              <a:ext uri="{FF2B5EF4-FFF2-40B4-BE49-F238E27FC236}">
                <a16:creationId xmlns:a16="http://schemas.microsoft.com/office/drawing/2014/main" id="{AA6D0EE0-D91C-4B5C-8A4B-595000F79BC1}"/>
              </a:ext>
            </a:extLst>
          </p:cNvPr>
          <p:cNvGrpSpPr/>
          <p:nvPr/>
        </p:nvGrpSpPr>
        <p:grpSpPr>
          <a:xfrm>
            <a:off x="5921881" y="3030172"/>
            <a:ext cx="6270119" cy="710889"/>
            <a:chOff x="5377371" y="3046017"/>
            <a:chExt cx="6270119" cy="710889"/>
          </a:xfrm>
        </p:grpSpPr>
        <p:sp>
          <p:nvSpPr>
            <p:cNvPr id="15" name="Rectangle: Rounded Corners 76">
              <a:extLst>
                <a:ext uri="{FF2B5EF4-FFF2-40B4-BE49-F238E27FC236}">
                  <a16:creationId xmlns:a16="http://schemas.microsoft.com/office/drawing/2014/main" id="{D9FA9AE2-289D-4041-A059-214DF15F49EF}"/>
                </a:ext>
              </a:extLst>
            </p:cNvPr>
            <p:cNvSpPr/>
            <p:nvPr/>
          </p:nvSpPr>
          <p:spPr>
            <a:xfrm>
              <a:off x="6030810" y="3046017"/>
              <a:ext cx="5616680" cy="71088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vi-VN" sz="2400">
                  <a:cs typeface="Arial" panose="020B0604020202020204" pitchFamily="34" charset="0"/>
                </a:rPr>
                <a:t>CHƯƠNG </a:t>
              </a:r>
              <a:r>
                <a:rPr lang="vi-VN" sz="2400" smtClean="0">
                  <a:cs typeface="Arial" panose="020B0604020202020204" pitchFamily="34" charset="0"/>
                </a:rPr>
                <a:t>III: HIỆN THỰC HÓA NGHIÊN CỨU</a:t>
              </a:r>
              <a:endParaRPr lang="en-US" sz="24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9BACDD28-C4BD-4E04-8316-25D9DABC0BB1}"/>
                </a:ext>
              </a:extLst>
            </p:cNvPr>
            <p:cNvSpPr/>
            <p:nvPr/>
          </p:nvSpPr>
          <p:spPr>
            <a:xfrm>
              <a:off x="5377371" y="3047267"/>
              <a:ext cx="790885" cy="709639"/>
            </a:xfrm>
            <a:prstGeom prst="ellipse">
              <a:avLst/>
            </a:prstGeom>
            <a:solidFill>
              <a:schemeClr val="bg1">
                <a:lumMod val="75000"/>
              </a:schemeClr>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03</a:t>
              </a:r>
            </a:p>
          </p:txBody>
        </p:sp>
      </p:grpSp>
      <p:grpSp>
        <p:nvGrpSpPr>
          <p:cNvPr id="17" name="Group 16">
            <a:extLst>
              <a:ext uri="{FF2B5EF4-FFF2-40B4-BE49-F238E27FC236}">
                <a16:creationId xmlns:a16="http://schemas.microsoft.com/office/drawing/2014/main" id="{9488BEFD-8B06-4340-9B42-F3ECE169D92A}"/>
              </a:ext>
            </a:extLst>
          </p:cNvPr>
          <p:cNvGrpSpPr/>
          <p:nvPr/>
        </p:nvGrpSpPr>
        <p:grpSpPr>
          <a:xfrm>
            <a:off x="5591061" y="4356559"/>
            <a:ext cx="6418686" cy="725379"/>
            <a:chOff x="4800177" y="4562247"/>
            <a:chExt cx="6418686" cy="725379"/>
          </a:xfrm>
        </p:grpSpPr>
        <p:sp>
          <p:nvSpPr>
            <p:cNvPr id="18" name="Rectangle: Rounded Corners 75">
              <a:extLst>
                <a:ext uri="{FF2B5EF4-FFF2-40B4-BE49-F238E27FC236}">
                  <a16:creationId xmlns:a16="http://schemas.microsoft.com/office/drawing/2014/main" id="{1B9538AD-0ED3-4B20-AE58-EA0A924E82BB}"/>
                </a:ext>
              </a:extLst>
            </p:cNvPr>
            <p:cNvSpPr/>
            <p:nvPr/>
          </p:nvSpPr>
          <p:spPr>
            <a:xfrm>
              <a:off x="5457716" y="4576737"/>
              <a:ext cx="5761147" cy="710889"/>
            </a:xfrm>
            <a:prstGeom prst="roundRect">
              <a:avLst/>
            </a:prstGeom>
            <a:solidFill>
              <a:schemeClr val="accent6"/>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vi-VN" sz="2400" dirty="0">
                  <a:cs typeface="Arial" panose="020B0604020202020204" pitchFamily="34" charset="0"/>
                </a:rPr>
                <a:t>CHƯƠNG </a:t>
              </a:r>
              <a:r>
                <a:rPr lang="vi-VN" sz="2400" dirty="0" smtClean="0">
                  <a:cs typeface="Arial" panose="020B0604020202020204" pitchFamily="34" charset="0"/>
                </a:rPr>
                <a:t>IV: KẾT QUẢ NGHIÊN CỨU</a:t>
              </a:r>
              <a:endParaRPr lang="en-US" sz="2400"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D0C313E3-0A52-4E41-BCCC-B32D15FDEB07}"/>
                </a:ext>
              </a:extLst>
            </p:cNvPr>
            <p:cNvSpPr/>
            <p:nvPr/>
          </p:nvSpPr>
          <p:spPr>
            <a:xfrm>
              <a:off x="4800177" y="4562247"/>
              <a:ext cx="790885" cy="709639"/>
            </a:xfrm>
            <a:prstGeom prst="ellipse">
              <a:avLst/>
            </a:prstGeom>
            <a:solidFill>
              <a:schemeClr val="bg1">
                <a:lumMod val="75000"/>
              </a:schemeClr>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04</a:t>
              </a:r>
            </a:p>
          </p:txBody>
        </p:sp>
      </p:grpSp>
      <p:grpSp>
        <p:nvGrpSpPr>
          <p:cNvPr id="20" name="Group 19">
            <a:extLst>
              <a:ext uri="{FF2B5EF4-FFF2-40B4-BE49-F238E27FC236}">
                <a16:creationId xmlns:a16="http://schemas.microsoft.com/office/drawing/2014/main" id="{73D421B0-E0A2-482A-BE8A-E86DAE797E8B}"/>
              </a:ext>
            </a:extLst>
          </p:cNvPr>
          <p:cNvGrpSpPr/>
          <p:nvPr/>
        </p:nvGrpSpPr>
        <p:grpSpPr>
          <a:xfrm>
            <a:off x="5195620" y="5661333"/>
            <a:ext cx="6996379" cy="746992"/>
            <a:chOff x="4074287" y="5729884"/>
            <a:chExt cx="6996379" cy="746992"/>
          </a:xfrm>
        </p:grpSpPr>
        <p:sp>
          <p:nvSpPr>
            <p:cNvPr id="21" name="Rectangle: Rounded Corners 77">
              <a:extLst>
                <a:ext uri="{FF2B5EF4-FFF2-40B4-BE49-F238E27FC236}">
                  <a16:creationId xmlns:a16="http://schemas.microsoft.com/office/drawing/2014/main" id="{86A64D7C-DDEE-4E54-B902-610E91C656EA}"/>
                </a:ext>
              </a:extLst>
            </p:cNvPr>
            <p:cNvSpPr/>
            <p:nvPr/>
          </p:nvSpPr>
          <p:spPr>
            <a:xfrm>
              <a:off x="4769913" y="5765987"/>
              <a:ext cx="6300753" cy="710889"/>
            </a:xfrm>
            <a:prstGeom prst="round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vi-VN" sz="2400" dirty="0" smtClean="0">
                  <a:cs typeface="Arial" panose="020B0604020202020204" pitchFamily="34" charset="0"/>
                </a:rPr>
                <a:t>CHƯƠNG V: KẾT LUẬN VÀ </a:t>
              </a:r>
            </a:p>
            <a:p>
              <a:pPr algn="ctr"/>
              <a:r>
                <a:rPr lang="vi-VN" sz="2400" dirty="0" smtClean="0">
                  <a:cs typeface="Arial" panose="020B0604020202020204" pitchFamily="34" charset="0"/>
                </a:rPr>
                <a:t>HƯỚNG PHÁT TRIỂN</a:t>
              </a:r>
              <a:endParaRPr lang="en-US" sz="2400"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8BD68F55-51BF-4080-BC94-091DA55B34F2}"/>
                </a:ext>
              </a:extLst>
            </p:cNvPr>
            <p:cNvSpPr/>
            <p:nvPr/>
          </p:nvSpPr>
          <p:spPr>
            <a:xfrm>
              <a:off x="4074287" y="5729884"/>
              <a:ext cx="790885" cy="709639"/>
            </a:xfrm>
            <a:prstGeom prst="ellipse">
              <a:avLst/>
            </a:prstGeom>
            <a:solidFill>
              <a:schemeClr val="bg1">
                <a:lumMod val="75000"/>
              </a:schemeClr>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05</a:t>
              </a:r>
            </a:p>
          </p:txBody>
        </p:sp>
      </p:grpSp>
      <p:grpSp>
        <p:nvGrpSpPr>
          <p:cNvPr id="23" name="Group 22">
            <a:extLst>
              <a:ext uri="{FF2B5EF4-FFF2-40B4-BE49-F238E27FC236}">
                <a16:creationId xmlns:a16="http://schemas.microsoft.com/office/drawing/2014/main" id="{D4FCA036-89B4-497C-B491-2B3E28D5CD99}"/>
              </a:ext>
            </a:extLst>
          </p:cNvPr>
          <p:cNvGrpSpPr/>
          <p:nvPr/>
        </p:nvGrpSpPr>
        <p:grpSpPr>
          <a:xfrm>
            <a:off x="2942967" y="726601"/>
            <a:ext cx="2243714" cy="1228524"/>
            <a:chOff x="3329792" y="1163549"/>
            <a:chExt cx="2243714" cy="1228524"/>
          </a:xfrm>
          <a:solidFill>
            <a:schemeClr val="accent6"/>
          </a:solidFill>
        </p:grpSpPr>
        <p:sp>
          <p:nvSpPr>
            <p:cNvPr id="24" name="Oval 23">
              <a:extLst>
                <a:ext uri="{FF2B5EF4-FFF2-40B4-BE49-F238E27FC236}">
                  <a16:creationId xmlns:a16="http://schemas.microsoft.com/office/drawing/2014/main" id="{6AE36B25-1BDC-464D-87C4-C888D90742EE}"/>
                </a:ext>
              </a:extLst>
            </p:cNvPr>
            <p:cNvSpPr/>
            <p:nvPr/>
          </p:nvSpPr>
          <p:spPr>
            <a:xfrm>
              <a:off x="3329792" y="2175763"/>
              <a:ext cx="196645" cy="216310"/>
            </a:xfrm>
            <a:prstGeom prst="ellipse">
              <a:avLst/>
            </a:prstGeom>
            <a:grp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B8C40F3-86BC-40E7-927C-986DAE655051}"/>
                </a:ext>
              </a:extLst>
            </p:cNvPr>
            <p:cNvCxnSpPr>
              <a:cxnSpLocks/>
            </p:cNvCxnSpPr>
            <p:nvPr/>
          </p:nvCxnSpPr>
          <p:spPr>
            <a:xfrm flipV="1">
              <a:off x="3429238" y="1163549"/>
              <a:ext cx="2144268" cy="10864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Arc 25">
            <a:extLst>
              <a:ext uri="{FF2B5EF4-FFF2-40B4-BE49-F238E27FC236}">
                <a16:creationId xmlns:a16="http://schemas.microsoft.com/office/drawing/2014/main" id="{E01FF4BD-689D-4EFA-8E90-2893837B794B}"/>
              </a:ext>
            </a:extLst>
          </p:cNvPr>
          <p:cNvSpPr/>
          <p:nvPr/>
        </p:nvSpPr>
        <p:spPr>
          <a:xfrm>
            <a:off x="725261" y="1578661"/>
            <a:ext cx="3072782" cy="3700678"/>
          </a:xfrm>
          <a:prstGeom prst="arc">
            <a:avLst>
              <a:gd name="adj1" fmla="val 17746117"/>
              <a:gd name="adj2" fmla="val 34518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7553573E-D0C5-4462-B489-0E394647DA6F}"/>
              </a:ext>
            </a:extLst>
          </p:cNvPr>
          <p:cNvCxnSpPr>
            <a:cxnSpLocks/>
          </p:cNvCxnSpPr>
          <p:nvPr/>
        </p:nvCxnSpPr>
        <p:spPr>
          <a:xfrm flipV="1">
            <a:off x="3667502" y="2096497"/>
            <a:ext cx="1940332" cy="561768"/>
          </a:xfrm>
          <a:prstGeom prst="line">
            <a:avLst/>
          </a:prstGeom>
        </p:spPr>
        <p:style>
          <a:lnRef idx="2">
            <a:schemeClr val="accent5"/>
          </a:lnRef>
          <a:fillRef idx="0">
            <a:schemeClr val="accent5"/>
          </a:fillRef>
          <a:effectRef idx="1">
            <a:schemeClr val="accent5"/>
          </a:effectRef>
          <a:fontRef idx="minor">
            <a:schemeClr val="tx1"/>
          </a:fontRef>
        </p:style>
      </p:cxnSp>
      <p:grpSp>
        <p:nvGrpSpPr>
          <p:cNvPr id="37" name="Group 36">
            <a:extLst>
              <a:ext uri="{FF2B5EF4-FFF2-40B4-BE49-F238E27FC236}">
                <a16:creationId xmlns:a16="http://schemas.microsoft.com/office/drawing/2014/main" id="{2CEE4245-58A9-4E37-AB76-7B0BFB391547}"/>
              </a:ext>
            </a:extLst>
          </p:cNvPr>
          <p:cNvGrpSpPr/>
          <p:nvPr/>
        </p:nvGrpSpPr>
        <p:grpSpPr>
          <a:xfrm>
            <a:off x="3121946" y="3386242"/>
            <a:ext cx="2799935" cy="1598180"/>
            <a:chOff x="4257966" y="-1071948"/>
            <a:chExt cx="2799935" cy="1598180"/>
          </a:xfrm>
          <a:solidFill>
            <a:schemeClr val="accent6"/>
          </a:solidFill>
        </p:grpSpPr>
        <p:sp>
          <p:nvSpPr>
            <p:cNvPr id="38" name="Oval 37">
              <a:extLst>
                <a:ext uri="{FF2B5EF4-FFF2-40B4-BE49-F238E27FC236}">
                  <a16:creationId xmlns:a16="http://schemas.microsoft.com/office/drawing/2014/main" id="{CC5559FB-B8D0-4479-9C1E-EE72423E035A}"/>
                </a:ext>
              </a:extLst>
            </p:cNvPr>
            <p:cNvSpPr/>
            <p:nvPr/>
          </p:nvSpPr>
          <p:spPr>
            <a:xfrm>
              <a:off x="4257966" y="309922"/>
              <a:ext cx="196645" cy="216310"/>
            </a:xfrm>
            <a:prstGeom prst="ellipse">
              <a:avLst/>
            </a:prstGeom>
            <a:grp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7553573E-D0C5-4462-B489-0E394647DA6F}"/>
                </a:ext>
              </a:extLst>
            </p:cNvPr>
            <p:cNvCxnSpPr>
              <a:cxnSpLocks/>
              <a:endCxn id="16" idx="2"/>
            </p:cNvCxnSpPr>
            <p:nvPr/>
          </p:nvCxnSpPr>
          <p:spPr>
            <a:xfrm flipV="1">
              <a:off x="4934063" y="-1071948"/>
              <a:ext cx="2123838" cy="40093"/>
            </a:xfrm>
            <a:prstGeom prst="line">
              <a:avLst/>
            </a:prstGeom>
            <a:grpFill/>
          </p:spPr>
          <p:style>
            <a:lnRef idx="2">
              <a:schemeClr val="accent5"/>
            </a:lnRef>
            <a:fillRef idx="0">
              <a:schemeClr val="accent5"/>
            </a:fillRef>
            <a:effectRef idx="1">
              <a:schemeClr val="accent5"/>
            </a:effectRef>
            <a:fontRef idx="minor">
              <a:schemeClr val="tx1"/>
            </a:fontRef>
          </p:style>
        </p:cxnSp>
      </p:grpSp>
      <p:grpSp>
        <p:nvGrpSpPr>
          <p:cNvPr id="40" name="Group 39">
            <a:extLst>
              <a:ext uri="{FF2B5EF4-FFF2-40B4-BE49-F238E27FC236}">
                <a16:creationId xmlns:a16="http://schemas.microsoft.com/office/drawing/2014/main" id="{2CEE4245-58A9-4E37-AB76-7B0BFB391547}"/>
              </a:ext>
            </a:extLst>
          </p:cNvPr>
          <p:cNvGrpSpPr/>
          <p:nvPr/>
        </p:nvGrpSpPr>
        <p:grpSpPr>
          <a:xfrm>
            <a:off x="3202734" y="3303320"/>
            <a:ext cx="1959731" cy="2709780"/>
            <a:chOff x="3083489" y="3153973"/>
            <a:chExt cx="1959731" cy="2709780"/>
          </a:xfrm>
        </p:grpSpPr>
        <p:sp>
          <p:nvSpPr>
            <p:cNvPr id="41" name="Oval 40">
              <a:extLst>
                <a:ext uri="{FF2B5EF4-FFF2-40B4-BE49-F238E27FC236}">
                  <a16:creationId xmlns:a16="http://schemas.microsoft.com/office/drawing/2014/main" id="{CC5559FB-B8D0-4479-9C1E-EE72423E035A}"/>
                </a:ext>
              </a:extLst>
            </p:cNvPr>
            <p:cNvSpPr/>
            <p:nvPr/>
          </p:nvSpPr>
          <p:spPr>
            <a:xfrm>
              <a:off x="3580614" y="3153973"/>
              <a:ext cx="196645" cy="216310"/>
            </a:xfrm>
            <a:prstGeom prst="ellipse">
              <a:avLst/>
            </a:prstGeom>
            <a:solidFill>
              <a:schemeClr val="accent6"/>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7553573E-D0C5-4462-B489-0E394647DA6F}"/>
                </a:ext>
              </a:extLst>
            </p:cNvPr>
            <p:cNvCxnSpPr>
              <a:cxnSpLocks/>
              <a:endCxn id="22" idx="2"/>
            </p:cNvCxnSpPr>
            <p:nvPr/>
          </p:nvCxnSpPr>
          <p:spPr>
            <a:xfrm>
              <a:off x="3083489" y="4740863"/>
              <a:ext cx="1959731" cy="1122890"/>
            </a:xfrm>
            <a:prstGeom prst="line">
              <a:avLst/>
            </a:prstGeom>
          </p:spPr>
          <p:style>
            <a:lnRef idx="2">
              <a:schemeClr val="accent5"/>
            </a:lnRef>
            <a:fillRef idx="0">
              <a:schemeClr val="accent5"/>
            </a:fillRef>
            <a:effectRef idx="1">
              <a:schemeClr val="accent5"/>
            </a:effectRef>
            <a:fontRef idx="minor">
              <a:schemeClr val="tx1"/>
            </a:fontRef>
          </p:style>
        </p:cxnSp>
      </p:grpSp>
      <p:grpSp>
        <p:nvGrpSpPr>
          <p:cNvPr id="43" name="Group 42">
            <a:extLst>
              <a:ext uri="{FF2B5EF4-FFF2-40B4-BE49-F238E27FC236}">
                <a16:creationId xmlns:a16="http://schemas.microsoft.com/office/drawing/2014/main" id="{2CEE4245-58A9-4E37-AB76-7B0BFB391547}"/>
              </a:ext>
            </a:extLst>
          </p:cNvPr>
          <p:cNvGrpSpPr/>
          <p:nvPr/>
        </p:nvGrpSpPr>
        <p:grpSpPr>
          <a:xfrm>
            <a:off x="3569653" y="4025467"/>
            <a:ext cx="2021408" cy="685912"/>
            <a:chOff x="2080860" y="832743"/>
            <a:chExt cx="2021408" cy="685912"/>
          </a:xfrm>
          <a:solidFill>
            <a:schemeClr val="accent6"/>
          </a:solidFill>
        </p:grpSpPr>
        <p:sp>
          <p:nvSpPr>
            <p:cNvPr id="44" name="Oval 43">
              <a:extLst>
                <a:ext uri="{FF2B5EF4-FFF2-40B4-BE49-F238E27FC236}">
                  <a16:creationId xmlns:a16="http://schemas.microsoft.com/office/drawing/2014/main" id="{CC5559FB-B8D0-4479-9C1E-EE72423E035A}"/>
                </a:ext>
              </a:extLst>
            </p:cNvPr>
            <p:cNvSpPr/>
            <p:nvPr/>
          </p:nvSpPr>
          <p:spPr>
            <a:xfrm>
              <a:off x="2080860" y="832743"/>
              <a:ext cx="196645" cy="216310"/>
            </a:xfrm>
            <a:prstGeom prst="ellipse">
              <a:avLst/>
            </a:prstGeom>
            <a:grp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7553573E-D0C5-4462-B489-0E394647DA6F}"/>
                </a:ext>
              </a:extLst>
            </p:cNvPr>
            <p:cNvCxnSpPr>
              <a:cxnSpLocks/>
              <a:endCxn id="19" idx="2"/>
            </p:cNvCxnSpPr>
            <p:nvPr/>
          </p:nvCxnSpPr>
          <p:spPr>
            <a:xfrm>
              <a:off x="2196484" y="955835"/>
              <a:ext cx="1905784" cy="562820"/>
            </a:xfrm>
            <a:prstGeom prst="line">
              <a:avLst/>
            </a:prstGeom>
            <a:grpFill/>
          </p:spPr>
          <p:style>
            <a:lnRef idx="2">
              <a:schemeClr val="accent5"/>
            </a:lnRef>
            <a:fillRef idx="0">
              <a:schemeClr val="accent5"/>
            </a:fillRef>
            <a:effectRef idx="1">
              <a:schemeClr val="accent5"/>
            </a:effectRef>
            <a:fontRef idx="minor">
              <a:schemeClr val="tx1"/>
            </a:fontRef>
          </p:style>
        </p:cxnSp>
      </p:grpSp>
      <p:sp>
        <p:nvSpPr>
          <p:cNvPr id="60" name="Oval 59">
            <a:extLst>
              <a:ext uri="{FF2B5EF4-FFF2-40B4-BE49-F238E27FC236}">
                <a16:creationId xmlns:a16="http://schemas.microsoft.com/office/drawing/2014/main" id="{CC5559FB-B8D0-4479-9C1E-EE72423E035A}"/>
              </a:ext>
            </a:extLst>
          </p:cNvPr>
          <p:cNvSpPr/>
          <p:nvPr/>
        </p:nvSpPr>
        <p:spPr>
          <a:xfrm>
            <a:off x="3569179" y="2535250"/>
            <a:ext cx="196645" cy="216310"/>
          </a:xfrm>
          <a:prstGeom prst="ellipse">
            <a:avLst/>
          </a:prstGeom>
          <a:solidFill>
            <a:schemeClr val="accent6"/>
          </a:solidFill>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947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7" name="Rectangle 6">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8"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entagon 8"/>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10" name="TextBox 9"/>
          <p:cNvSpPr txBox="1"/>
          <p:nvPr/>
        </p:nvSpPr>
        <p:spPr>
          <a:xfrm>
            <a:off x="1087120" y="2184400"/>
            <a:ext cx="184731" cy="369332"/>
          </a:xfrm>
          <a:prstGeom prst="rect">
            <a:avLst/>
          </a:prstGeom>
          <a:noFill/>
        </p:spPr>
        <p:txBody>
          <a:bodyPr wrap="none" rtlCol="0">
            <a:spAutoFit/>
          </a:bodyPr>
          <a:lstStyle/>
          <a:p>
            <a:endParaRPr lang="en-US" dirty="0"/>
          </a:p>
        </p:txBody>
      </p:sp>
      <p:sp>
        <p:nvSpPr>
          <p:cNvPr id="11" name="TextBox 10"/>
          <p:cNvSpPr txBox="1"/>
          <p:nvPr/>
        </p:nvSpPr>
        <p:spPr>
          <a:xfrm>
            <a:off x="3210560" y="2966720"/>
            <a:ext cx="184731" cy="369332"/>
          </a:xfrm>
          <a:prstGeom prst="rect">
            <a:avLst/>
          </a:prstGeom>
          <a:noFill/>
        </p:spPr>
        <p:txBody>
          <a:bodyPr wrap="none" rtlCol="0">
            <a:spAutoFit/>
          </a:bodyPr>
          <a:lstStyle/>
          <a:p>
            <a:endParaRPr lang="en-US" dirty="0"/>
          </a:p>
        </p:txBody>
      </p:sp>
      <p:sp>
        <p:nvSpPr>
          <p:cNvPr id="12" name="TextBox 11"/>
          <p:cNvSpPr txBox="1"/>
          <p:nvPr/>
        </p:nvSpPr>
        <p:spPr>
          <a:xfrm>
            <a:off x="853440" y="2184400"/>
            <a:ext cx="3159760" cy="369332"/>
          </a:xfrm>
          <a:prstGeom prst="rect">
            <a:avLst/>
          </a:prstGeom>
          <a:noFill/>
        </p:spPr>
        <p:txBody>
          <a:bodyPr wrap="square" rtlCol="0">
            <a:spAutoFit/>
          </a:bodyPr>
          <a:lstStyle/>
          <a:p>
            <a:endParaRPr lang="en-US" dirty="0"/>
          </a:p>
        </p:txBody>
      </p:sp>
      <p:sp>
        <p:nvSpPr>
          <p:cNvPr id="13" name="TextBox 12"/>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xử lý</a:t>
            </a:r>
            <a:endParaRPr lang="en-US" sz="2400" dirty="0">
              <a:latin typeface="Arial" panose="020B0604020202020204" pitchFamily="34" charset="0"/>
              <a:cs typeface="Arial" panose="020B0604020202020204" pitchFamily="34" charset="0"/>
            </a:endParaRPr>
          </a:p>
        </p:txBody>
      </p:sp>
      <p:sp>
        <p:nvSpPr>
          <p:cNvPr id="14" name="TextBox 13"/>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6" name="TextBox 15"/>
          <p:cNvSpPr txBox="1"/>
          <p:nvPr/>
        </p:nvSpPr>
        <p:spPr>
          <a:xfrm>
            <a:off x="955532" y="2771109"/>
            <a:ext cx="516078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Sơ đồ chức </a:t>
            </a:r>
            <a:r>
              <a:rPr lang="vi-VN" sz="2400" smtClean="0">
                <a:latin typeface="Arial" panose="020B0604020202020204" pitchFamily="34" charset="0"/>
                <a:cs typeface="Arial" panose="020B0604020202020204" pitchFamily="34" charset="0"/>
              </a:rPr>
              <a:t>năng hiển thị </a:t>
            </a:r>
            <a:r>
              <a:rPr lang="vi-VN" sz="2400" dirty="0" smtClean="0">
                <a:latin typeface="Arial" panose="020B0604020202020204" pitchFamily="34" charset="0"/>
                <a:cs typeface="Arial" panose="020B0604020202020204" pitchFamily="34" charset="0"/>
              </a:rPr>
              <a:t>sản phẩm</a:t>
            </a:r>
            <a:endParaRPr lang="en-US" sz="2400" dirty="0">
              <a:latin typeface="Arial" panose="020B0604020202020204" pitchFamily="34" charset="0"/>
              <a:cs typeface="Arial" panose="020B0604020202020204" pitchFamily="34" charset="0"/>
            </a:endParaRPr>
          </a:p>
        </p:txBody>
      </p:sp>
      <p:pic>
        <p:nvPicPr>
          <p:cNvPr id="17" name="Picture 16"/>
          <p:cNvPicPr/>
          <p:nvPr/>
        </p:nvPicPr>
        <p:blipFill>
          <a:blip r:embed="rId3"/>
          <a:stretch>
            <a:fillRect/>
          </a:stretch>
        </p:blipFill>
        <p:spPr>
          <a:xfrm>
            <a:off x="1022207" y="3413830"/>
            <a:ext cx="10275713" cy="3230810"/>
          </a:xfrm>
          <a:prstGeom prst="rect">
            <a:avLst/>
          </a:prstGeom>
        </p:spPr>
      </p:pic>
    </p:spTree>
    <p:extLst>
      <p:ext uri="{BB962C8B-B14F-4D97-AF65-F5344CB8AC3E}">
        <p14:creationId xmlns:p14="http://schemas.microsoft.com/office/powerpoint/2010/main" val="2346427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8" name="Rectangle 7">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9"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entagon 9"/>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11" name="TextBox 10"/>
          <p:cNvSpPr txBox="1"/>
          <p:nvPr/>
        </p:nvSpPr>
        <p:spPr>
          <a:xfrm>
            <a:off x="1087120" y="2184400"/>
            <a:ext cx="184731" cy="369332"/>
          </a:xfrm>
          <a:prstGeom prst="rect">
            <a:avLst/>
          </a:prstGeom>
          <a:noFill/>
        </p:spPr>
        <p:txBody>
          <a:bodyPr wrap="none" rtlCol="0">
            <a:spAutoFit/>
          </a:bodyPr>
          <a:lstStyle/>
          <a:p>
            <a:endParaRPr lang="en-US" dirty="0"/>
          </a:p>
        </p:txBody>
      </p:sp>
      <p:sp>
        <p:nvSpPr>
          <p:cNvPr id="12" name="TextBox 11"/>
          <p:cNvSpPr txBox="1"/>
          <p:nvPr/>
        </p:nvSpPr>
        <p:spPr>
          <a:xfrm>
            <a:off x="3210560" y="2966720"/>
            <a:ext cx="184731" cy="369332"/>
          </a:xfrm>
          <a:prstGeom prst="rect">
            <a:avLst/>
          </a:prstGeom>
          <a:noFill/>
        </p:spPr>
        <p:txBody>
          <a:bodyPr wrap="none" rtlCol="0">
            <a:spAutoFit/>
          </a:bodyPr>
          <a:lstStyle/>
          <a:p>
            <a:endParaRPr lang="en-US" dirty="0"/>
          </a:p>
        </p:txBody>
      </p:sp>
      <p:sp>
        <p:nvSpPr>
          <p:cNvPr id="13" name="TextBox 12"/>
          <p:cNvSpPr txBox="1"/>
          <p:nvPr/>
        </p:nvSpPr>
        <p:spPr>
          <a:xfrm>
            <a:off x="853440" y="2184400"/>
            <a:ext cx="3159760" cy="369332"/>
          </a:xfrm>
          <a:prstGeom prst="rect">
            <a:avLst/>
          </a:prstGeom>
          <a:noFill/>
        </p:spPr>
        <p:txBody>
          <a:bodyPr wrap="square" rtlCol="0">
            <a:spAutoFit/>
          </a:bodyPr>
          <a:lstStyle/>
          <a:p>
            <a:endParaRPr lang="en-US" dirty="0"/>
          </a:p>
        </p:txBody>
      </p:sp>
      <p:sp>
        <p:nvSpPr>
          <p:cNvPr id="14" name="TextBox 13"/>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xử lý</a:t>
            </a:r>
            <a:endParaRPr lang="en-US" sz="2400" dirty="0">
              <a:latin typeface="Arial" panose="020B0604020202020204" pitchFamily="34" charset="0"/>
              <a:cs typeface="Arial" panose="020B0604020202020204" pitchFamily="34" charset="0"/>
            </a:endParaRPr>
          </a:p>
        </p:txBody>
      </p:sp>
      <p:sp>
        <p:nvSpPr>
          <p:cNvPr id="15" name="TextBox 14"/>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6" name="TextBox 15"/>
          <p:cNvSpPr txBox="1"/>
          <p:nvPr/>
        </p:nvSpPr>
        <p:spPr>
          <a:xfrm>
            <a:off x="955532" y="2771109"/>
            <a:ext cx="516078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Sơ đồ chức năng xóa sản phẩm</a:t>
            </a:r>
            <a:endParaRPr lang="en-US" sz="2400" dirty="0">
              <a:latin typeface="Arial" panose="020B0604020202020204" pitchFamily="34" charset="0"/>
              <a:cs typeface="Arial" panose="020B0604020202020204" pitchFamily="34" charset="0"/>
            </a:endParaRPr>
          </a:p>
        </p:txBody>
      </p:sp>
      <p:pic>
        <p:nvPicPr>
          <p:cNvPr id="18" name="Picture 17"/>
          <p:cNvPicPr/>
          <p:nvPr/>
        </p:nvPicPr>
        <p:blipFill>
          <a:blip r:embed="rId3"/>
          <a:stretch>
            <a:fillRect/>
          </a:stretch>
        </p:blipFill>
        <p:spPr>
          <a:xfrm>
            <a:off x="1087120" y="3428385"/>
            <a:ext cx="9977120" cy="3033376"/>
          </a:xfrm>
          <a:prstGeom prst="rect">
            <a:avLst/>
          </a:prstGeom>
        </p:spPr>
      </p:pic>
    </p:spTree>
    <p:extLst>
      <p:ext uri="{BB962C8B-B14F-4D97-AF65-F5344CB8AC3E}">
        <p14:creationId xmlns:p14="http://schemas.microsoft.com/office/powerpoint/2010/main" val="3651758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8" name="Rectangle 7">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9"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entagon 9"/>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11" name="TextBox 10"/>
          <p:cNvSpPr txBox="1"/>
          <p:nvPr/>
        </p:nvSpPr>
        <p:spPr>
          <a:xfrm>
            <a:off x="1087120" y="2184400"/>
            <a:ext cx="184731" cy="369332"/>
          </a:xfrm>
          <a:prstGeom prst="rect">
            <a:avLst/>
          </a:prstGeom>
          <a:noFill/>
        </p:spPr>
        <p:txBody>
          <a:bodyPr wrap="none" rtlCol="0">
            <a:spAutoFit/>
          </a:bodyPr>
          <a:lstStyle/>
          <a:p>
            <a:endParaRPr lang="en-US" dirty="0"/>
          </a:p>
        </p:txBody>
      </p:sp>
      <p:sp>
        <p:nvSpPr>
          <p:cNvPr id="12" name="TextBox 11"/>
          <p:cNvSpPr txBox="1"/>
          <p:nvPr/>
        </p:nvSpPr>
        <p:spPr>
          <a:xfrm>
            <a:off x="3210560" y="2966720"/>
            <a:ext cx="184731" cy="369332"/>
          </a:xfrm>
          <a:prstGeom prst="rect">
            <a:avLst/>
          </a:prstGeom>
          <a:noFill/>
        </p:spPr>
        <p:txBody>
          <a:bodyPr wrap="none" rtlCol="0">
            <a:spAutoFit/>
          </a:bodyPr>
          <a:lstStyle/>
          <a:p>
            <a:endParaRPr lang="en-US" dirty="0"/>
          </a:p>
        </p:txBody>
      </p:sp>
      <p:sp>
        <p:nvSpPr>
          <p:cNvPr id="13" name="TextBox 12"/>
          <p:cNvSpPr txBox="1"/>
          <p:nvPr/>
        </p:nvSpPr>
        <p:spPr>
          <a:xfrm>
            <a:off x="853440" y="2184400"/>
            <a:ext cx="3159760" cy="369332"/>
          </a:xfrm>
          <a:prstGeom prst="rect">
            <a:avLst/>
          </a:prstGeom>
          <a:noFill/>
        </p:spPr>
        <p:txBody>
          <a:bodyPr wrap="square" rtlCol="0">
            <a:spAutoFit/>
          </a:bodyPr>
          <a:lstStyle/>
          <a:p>
            <a:endParaRPr lang="en-US" dirty="0"/>
          </a:p>
        </p:txBody>
      </p:sp>
      <p:sp>
        <p:nvSpPr>
          <p:cNvPr id="14" name="TextBox 13"/>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xử lý</a:t>
            </a:r>
            <a:endParaRPr lang="en-US" sz="2400" dirty="0">
              <a:latin typeface="Arial" panose="020B0604020202020204" pitchFamily="34" charset="0"/>
              <a:cs typeface="Arial" panose="020B0604020202020204" pitchFamily="34" charset="0"/>
            </a:endParaRPr>
          </a:p>
        </p:txBody>
      </p:sp>
      <p:sp>
        <p:nvSpPr>
          <p:cNvPr id="15" name="TextBox 14"/>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6" name="TextBox 15"/>
          <p:cNvSpPr txBox="1"/>
          <p:nvPr/>
        </p:nvSpPr>
        <p:spPr>
          <a:xfrm>
            <a:off x="955532" y="2771109"/>
            <a:ext cx="555702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Sơ đồ chức </a:t>
            </a:r>
            <a:r>
              <a:rPr lang="vi-VN" sz="2400" smtClean="0">
                <a:latin typeface="Arial" panose="020B0604020202020204" pitchFamily="34" charset="0"/>
                <a:cs typeface="Arial" panose="020B0604020202020204" pitchFamily="34" charset="0"/>
              </a:rPr>
              <a:t>năng tìm kiếm </a:t>
            </a:r>
            <a:r>
              <a:rPr lang="vi-VN" sz="2400" dirty="0" smtClean="0">
                <a:latin typeface="Arial" panose="020B0604020202020204" pitchFamily="34" charset="0"/>
                <a:cs typeface="Arial" panose="020B0604020202020204" pitchFamily="34" charset="0"/>
              </a:rPr>
              <a:t>sản phẩm</a:t>
            </a:r>
            <a:endParaRPr lang="en-US" sz="2400" dirty="0">
              <a:latin typeface="Arial" panose="020B0604020202020204" pitchFamily="34" charset="0"/>
              <a:cs typeface="Arial" panose="020B0604020202020204" pitchFamily="34" charset="0"/>
            </a:endParaRPr>
          </a:p>
        </p:txBody>
      </p:sp>
      <p:pic>
        <p:nvPicPr>
          <p:cNvPr id="18" name="Picture 17"/>
          <p:cNvPicPr/>
          <p:nvPr/>
        </p:nvPicPr>
        <p:blipFill>
          <a:blip r:embed="rId3"/>
          <a:stretch>
            <a:fillRect/>
          </a:stretch>
        </p:blipFill>
        <p:spPr>
          <a:xfrm>
            <a:off x="1087120" y="3450151"/>
            <a:ext cx="9916160" cy="3103049"/>
          </a:xfrm>
          <a:prstGeom prst="rect">
            <a:avLst/>
          </a:prstGeom>
        </p:spPr>
      </p:pic>
    </p:spTree>
    <p:extLst>
      <p:ext uri="{BB962C8B-B14F-4D97-AF65-F5344CB8AC3E}">
        <p14:creationId xmlns:p14="http://schemas.microsoft.com/office/powerpoint/2010/main" val="1009739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9" name="Rectangle 8">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III: THỰC HIỆN HÓA NGHIÊN CỨU</a:t>
            </a:r>
            <a:endParaRPr lang="en-US" sz="2800" dirty="0">
              <a:latin typeface="Arial" panose="020B0604020202020204" pitchFamily="34" charset="0"/>
              <a:cs typeface="Arial" panose="020B0604020202020204" pitchFamily="34" charset="0"/>
            </a:endParaRPr>
          </a:p>
        </p:txBody>
      </p:sp>
      <p:sp>
        <p:nvSpPr>
          <p:cNvPr id="10"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entagon 10"/>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3.3 Thiết kế hệ thống</a:t>
            </a:r>
            <a:endParaRPr lang="vi-VN" altLang="en-US" sz="2400" dirty="0">
              <a:latin typeface="Arial" panose="020B0604020202020204" pitchFamily="34" charset="0"/>
              <a:cs typeface="Arial" panose="020B0604020202020204" pitchFamily="34" charset="0"/>
              <a:sym typeface="+mn-ea"/>
            </a:endParaRPr>
          </a:p>
        </p:txBody>
      </p:sp>
      <p:sp>
        <p:nvSpPr>
          <p:cNvPr id="12" name="TextBox 11"/>
          <p:cNvSpPr txBox="1"/>
          <p:nvPr/>
        </p:nvSpPr>
        <p:spPr>
          <a:xfrm>
            <a:off x="1087120" y="2184400"/>
            <a:ext cx="184731" cy="369332"/>
          </a:xfrm>
          <a:prstGeom prst="rect">
            <a:avLst/>
          </a:prstGeom>
          <a:noFill/>
        </p:spPr>
        <p:txBody>
          <a:bodyPr wrap="none" rtlCol="0">
            <a:spAutoFit/>
          </a:bodyPr>
          <a:lstStyle/>
          <a:p>
            <a:endParaRPr lang="en-US" dirty="0"/>
          </a:p>
        </p:txBody>
      </p:sp>
      <p:sp>
        <p:nvSpPr>
          <p:cNvPr id="13" name="TextBox 12"/>
          <p:cNvSpPr txBox="1"/>
          <p:nvPr/>
        </p:nvSpPr>
        <p:spPr>
          <a:xfrm>
            <a:off x="3210560" y="2966720"/>
            <a:ext cx="184731" cy="369332"/>
          </a:xfrm>
          <a:prstGeom prst="rect">
            <a:avLst/>
          </a:prstGeom>
          <a:noFill/>
        </p:spPr>
        <p:txBody>
          <a:bodyPr wrap="none" rtlCol="0">
            <a:spAutoFit/>
          </a:bodyPr>
          <a:lstStyle/>
          <a:p>
            <a:endParaRPr lang="en-US" dirty="0"/>
          </a:p>
        </p:txBody>
      </p:sp>
      <p:sp>
        <p:nvSpPr>
          <p:cNvPr id="14" name="TextBox 13"/>
          <p:cNvSpPr txBox="1"/>
          <p:nvPr/>
        </p:nvSpPr>
        <p:spPr>
          <a:xfrm>
            <a:off x="853440" y="2184400"/>
            <a:ext cx="3159760" cy="369332"/>
          </a:xfrm>
          <a:prstGeom prst="rect">
            <a:avLst/>
          </a:prstGeom>
          <a:noFill/>
        </p:spPr>
        <p:txBody>
          <a:bodyPr wrap="square" rtlCol="0">
            <a:spAutoFit/>
          </a:bodyPr>
          <a:lstStyle/>
          <a:p>
            <a:endParaRPr lang="en-US" dirty="0"/>
          </a:p>
        </p:txBody>
      </p:sp>
      <p:sp>
        <p:nvSpPr>
          <p:cNvPr id="15" name="TextBox 14"/>
          <p:cNvSpPr txBox="1"/>
          <p:nvPr/>
        </p:nvSpPr>
        <p:spPr>
          <a:xfrm>
            <a:off x="853439" y="2027920"/>
            <a:ext cx="45110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3.3.1 Thiết kế xử lý</a:t>
            </a:r>
            <a:endParaRPr lang="en-US" sz="2400" dirty="0">
              <a:latin typeface="Arial" panose="020B0604020202020204" pitchFamily="34" charset="0"/>
              <a:cs typeface="Arial" panose="020B0604020202020204" pitchFamily="34" charset="0"/>
            </a:endParaRPr>
          </a:p>
        </p:txBody>
      </p:sp>
      <p:sp>
        <p:nvSpPr>
          <p:cNvPr id="16" name="TextBox 15"/>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7" name="TextBox 16"/>
          <p:cNvSpPr txBox="1"/>
          <p:nvPr/>
        </p:nvSpPr>
        <p:spPr>
          <a:xfrm>
            <a:off x="955532" y="2771109"/>
            <a:ext cx="555702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Sơ đồ xuất thông tin sản phẩm ra file</a:t>
            </a:r>
            <a:endParaRPr lang="en-US" sz="2400" dirty="0">
              <a:latin typeface="Arial" panose="020B0604020202020204" pitchFamily="34" charset="0"/>
              <a:cs typeface="Arial" panose="020B0604020202020204" pitchFamily="34" charset="0"/>
            </a:endParaRPr>
          </a:p>
        </p:txBody>
      </p:sp>
      <p:pic>
        <p:nvPicPr>
          <p:cNvPr id="19" name="Picture 18"/>
          <p:cNvPicPr/>
          <p:nvPr/>
        </p:nvPicPr>
        <p:blipFill>
          <a:blip r:embed="rId3"/>
          <a:stretch>
            <a:fillRect/>
          </a:stretch>
        </p:blipFill>
        <p:spPr>
          <a:xfrm>
            <a:off x="1086167" y="3427916"/>
            <a:ext cx="9906953" cy="3074484"/>
          </a:xfrm>
          <a:prstGeom prst="rect">
            <a:avLst/>
          </a:prstGeom>
        </p:spPr>
      </p:pic>
    </p:spTree>
    <p:extLst>
      <p:ext uri="{BB962C8B-B14F-4D97-AF65-F5344CB8AC3E}">
        <p14:creationId xmlns:p14="http://schemas.microsoft.com/office/powerpoint/2010/main" val="2321792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391199"/>
            <a:ext cx="12192000" cy="6858001"/>
          </a:xfrm>
          <a:prstGeom prst="rect">
            <a:avLst/>
          </a:prstGeom>
        </p:spPr>
      </p:pic>
      <p:sp>
        <p:nvSpPr>
          <p:cNvPr id="5" name="Rectangle 4">
            <a:extLst>
              <a:ext uri="{FF2B5EF4-FFF2-40B4-BE49-F238E27FC236}">
                <a16:creationId xmlns:a16="http://schemas.microsoft.com/office/drawing/2014/main" id="{A1DC3947-0C67-457E-A852-3AD136153A4C}"/>
              </a:ext>
            </a:extLst>
          </p:cNvPr>
          <p:cNvSpPr/>
          <p:nvPr/>
        </p:nvSpPr>
        <p:spPr>
          <a:xfrm>
            <a:off x="732504" y="288163"/>
            <a:ext cx="7933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9DDEDADC-3FD0-4012-ADF2-BC688EC2A016}"/>
              </a:ext>
            </a:extLst>
          </p:cNvPr>
          <p:cNvGrpSpPr/>
          <p:nvPr/>
        </p:nvGrpSpPr>
        <p:grpSpPr>
          <a:xfrm>
            <a:off x="2340430" y="2513192"/>
            <a:ext cx="7978879" cy="915807"/>
            <a:chOff x="2462979" y="1573910"/>
            <a:chExt cx="7978879" cy="915807"/>
          </a:xfrm>
          <a:solidFill>
            <a:schemeClr val="accent3">
              <a:lumMod val="75000"/>
            </a:schemeClr>
          </a:solidFill>
          <a:effectLst>
            <a:outerShdw blurRad="63500" sx="102000" sy="102000" algn="ctr" rotWithShape="0">
              <a:prstClr val="black">
                <a:alpha val="40000"/>
              </a:prstClr>
            </a:outerShdw>
          </a:effectLst>
        </p:grpSpPr>
        <p:sp>
          <p:nvSpPr>
            <p:cNvPr id="8" name="Rectangle 7">
              <a:extLst>
                <a:ext uri="{FF2B5EF4-FFF2-40B4-BE49-F238E27FC236}">
                  <a16:creationId xmlns:a16="http://schemas.microsoft.com/office/drawing/2014/main" id="{2D0CE5ED-022B-4314-A41F-B84BEB7A2EC3}"/>
                </a:ext>
              </a:extLst>
            </p:cNvPr>
            <p:cNvSpPr/>
            <p:nvPr/>
          </p:nvSpPr>
          <p:spPr>
            <a:xfrm>
              <a:off x="3057832" y="1723406"/>
              <a:ext cx="7384026" cy="717755"/>
            </a:xfrm>
            <a:prstGeom prst="rect">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effectLst>
                    <a:outerShdw blurRad="38100" dist="38100" dir="2700000" algn="tl">
                      <a:srgbClr val="000000">
                        <a:alpha val="43137"/>
                      </a:srgbClr>
                    </a:outerShdw>
                  </a:effectLst>
                </a:rPr>
                <a:t>Dữ liệu thực nghiệm</a:t>
              </a:r>
              <a:endParaRPr lang="en-US" sz="3200" dirty="0">
                <a:effectLst>
                  <a:outerShdw blurRad="38100" dist="38100" dir="2700000" algn="tl">
                    <a:srgbClr val="000000">
                      <a:alpha val="43137"/>
                    </a:srgbClr>
                  </a:outerShdw>
                </a:effectLst>
              </a:endParaRPr>
            </a:p>
          </p:txBody>
        </p:sp>
        <p:sp>
          <p:nvSpPr>
            <p:cNvPr id="9" name="Diamond 8">
              <a:extLst>
                <a:ext uri="{FF2B5EF4-FFF2-40B4-BE49-F238E27FC236}">
                  <a16:creationId xmlns:a16="http://schemas.microsoft.com/office/drawing/2014/main" id="{A81F42AF-62F6-4716-B346-D2477E440FA0}"/>
                </a:ext>
              </a:extLst>
            </p:cNvPr>
            <p:cNvSpPr/>
            <p:nvPr/>
          </p:nvSpPr>
          <p:spPr>
            <a:xfrm>
              <a:off x="2462979" y="1573910"/>
              <a:ext cx="1266369" cy="915807"/>
            </a:xfrm>
            <a:prstGeom prst="diamond">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dirty="0"/>
                <a:t>4</a:t>
              </a:r>
              <a:r>
                <a:rPr lang="vi-VN" sz="2500" dirty="0" smtClean="0"/>
                <a:t>.1</a:t>
              </a:r>
              <a:endParaRPr lang="en-US" sz="2500" dirty="0"/>
            </a:p>
          </p:txBody>
        </p:sp>
      </p:grpSp>
      <p:grpSp>
        <p:nvGrpSpPr>
          <p:cNvPr id="13" name="Group 12">
            <a:extLst>
              <a:ext uri="{FF2B5EF4-FFF2-40B4-BE49-F238E27FC236}">
                <a16:creationId xmlns:a16="http://schemas.microsoft.com/office/drawing/2014/main" id="{9E09F37A-1C29-4FDD-A5D4-2B836568418F}"/>
              </a:ext>
            </a:extLst>
          </p:cNvPr>
          <p:cNvGrpSpPr/>
          <p:nvPr/>
        </p:nvGrpSpPr>
        <p:grpSpPr>
          <a:xfrm>
            <a:off x="2360561" y="4478369"/>
            <a:ext cx="7978878" cy="915807"/>
            <a:chOff x="2462980" y="3581922"/>
            <a:chExt cx="7978878" cy="915807"/>
          </a:xfrm>
        </p:grpSpPr>
        <p:sp>
          <p:nvSpPr>
            <p:cNvPr id="14" name="Rectangle 13">
              <a:extLst>
                <a:ext uri="{FF2B5EF4-FFF2-40B4-BE49-F238E27FC236}">
                  <a16:creationId xmlns:a16="http://schemas.microsoft.com/office/drawing/2014/main" id="{35F25292-B05C-436C-AEE3-861CE766E655}"/>
                </a:ext>
              </a:extLst>
            </p:cNvPr>
            <p:cNvSpPr/>
            <p:nvPr/>
          </p:nvSpPr>
          <p:spPr>
            <a:xfrm>
              <a:off x="3057832" y="3673921"/>
              <a:ext cx="7384026" cy="717755"/>
            </a:xfrm>
            <a:prstGeom prst="rect">
              <a:avLst/>
            </a:prstGeom>
            <a:solidFill>
              <a:schemeClr val="accent5"/>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Kết quả thực nghiệm</a:t>
              </a:r>
              <a:endParaRPr lang="en-US" sz="3200" dirty="0"/>
            </a:p>
          </p:txBody>
        </p:sp>
        <p:sp>
          <p:nvSpPr>
            <p:cNvPr id="15" name="Diamond 14">
              <a:extLst>
                <a:ext uri="{FF2B5EF4-FFF2-40B4-BE49-F238E27FC236}">
                  <a16:creationId xmlns:a16="http://schemas.microsoft.com/office/drawing/2014/main" id="{E3F973D2-27BE-491A-8C62-C2BB3242FFF2}"/>
                </a:ext>
              </a:extLst>
            </p:cNvPr>
            <p:cNvSpPr/>
            <p:nvPr/>
          </p:nvSpPr>
          <p:spPr>
            <a:xfrm>
              <a:off x="2462980" y="3581922"/>
              <a:ext cx="1266368" cy="915807"/>
            </a:xfrm>
            <a:prstGeom prst="diamond">
              <a:avLst/>
            </a:prstGeom>
            <a:solidFill>
              <a:schemeClr val="accent5"/>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2500" dirty="0" smtClean="0"/>
                <a:t>4.2</a:t>
              </a:r>
              <a:endParaRPr lang="en-US" sz="2500" dirty="0"/>
            </a:p>
          </p:txBody>
        </p:sp>
      </p:grpSp>
    </p:spTree>
    <p:extLst>
      <p:ext uri="{BB962C8B-B14F-4D97-AF65-F5344CB8AC3E}">
        <p14:creationId xmlns:p14="http://schemas.microsoft.com/office/powerpoint/2010/main" val="1079965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10" name="Rectangle 9">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1"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Pentagon 11"/>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4.1 Dữ liệu thực nghiệm</a:t>
            </a:r>
            <a:endParaRPr lang="vi-VN" altLang="en-US" sz="2400" dirty="0">
              <a:latin typeface="Arial" panose="020B0604020202020204" pitchFamily="34" charset="0"/>
              <a:cs typeface="Arial" panose="020B0604020202020204" pitchFamily="34" charset="0"/>
              <a:sym typeface="+mn-ea"/>
            </a:endParaRPr>
          </a:p>
        </p:txBody>
      </p:sp>
      <p:sp>
        <p:nvSpPr>
          <p:cNvPr id="13" name="TextBox 12"/>
          <p:cNvSpPr txBox="1"/>
          <p:nvPr/>
        </p:nvSpPr>
        <p:spPr>
          <a:xfrm>
            <a:off x="1087120" y="2184400"/>
            <a:ext cx="184731" cy="369332"/>
          </a:xfrm>
          <a:prstGeom prst="rect">
            <a:avLst/>
          </a:prstGeom>
          <a:noFill/>
        </p:spPr>
        <p:txBody>
          <a:bodyPr wrap="none" rtlCol="0">
            <a:spAutoFit/>
          </a:bodyPr>
          <a:lstStyle/>
          <a:p>
            <a:endParaRPr lang="en-US" dirty="0"/>
          </a:p>
        </p:txBody>
      </p:sp>
      <p:sp>
        <p:nvSpPr>
          <p:cNvPr id="14" name="TextBox 13"/>
          <p:cNvSpPr txBox="1"/>
          <p:nvPr/>
        </p:nvSpPr>
        <p:spPr>
          <a:xfrm>
            <a:off x="3210560" y="2966720"/>
            <a:ext cx="184731" cy="369332"/>
          </a:xfrm>
          <a:prstGeom prst="rect">
            <a:avLst/>
          </a:prstGeom>
          <a:noFill/>
        </p:spPr>
        <p:txBody>
          <a:bodyPr wrap="none" rtlCol="0">
            <a:spAutoFit/>
          </a:bodyPr>
          <a:lstStyle/>
          <a:p>
            <a:endParaRPr lang="en-US" dirty="0"/>
          </a:p>
        </p:txBody>
      </p:sp>
      <p:sp>
        <p:nvSpPr>
          <p:cNvPr id="15" name="TextBox 14"/>
          <p:cNvSpPr txBox="1"/>
          <p:nvPr/>
        </p:nvSpPr>
        <p:spPr>
          <a:xfrm>
            <a:off x="853440" y="2184400"/>
            <a:ext cx="3159760" cy="369332"/>
          </a:xfrm>
          <a:prstGeom prst="rect">
            <a:avLst/>
          </a:prstGeom>
          <a:noFill/>
        </p:spPr>
        <p:txBody>
          <a:bodyPr wrap="square" rtlCol="0">
            <a:spAutoFit/>
          </a:bodyPr>
          <a:lstStyle/>
          <a:p>
            <a:endParaRPr lang="en-US" dirty="0"/>
          </a:p>
        </p:txBody>
      </p:sp>
      <p:sp>
        <p:nvSpPr>
          <p:cNvPr id="17" name="TextBox 16"/>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237623144"/>
              </p:ext>
            </p:extLst>
          </p:nvPr>
        </p:nvGraphicFramePr>
        <p:xfrm>
          <a:off x="568324" y="2651761"/>
          <a:ext cx="4531996" cy="3942082"/>
        </p:xfrm>
        <a:graphic>
          <a:graphicData uri="http://schemas.openxmlformats.org/drawingml/2006/table">
            <a:tbl>
              <a:tblPr firstRow="1" firstCol="1" bandRow="1">
                <a:tableStyleId>{5C22544A-7EE6-4342-B048-85BDC9FD1C3A}</a:tableStyleId>
              </a:tblPr>
              <a:tblGrid>
                <a:gridCol w="3097340">
                  <a:extLst>
                    <a:ext uri="{9D8B030D-6E8A-4147-A177-3AD203B41FA5}">
                      <a16:colId xmlns:a16="http://schemas.microsoft.com/office/drawing/2014/main" val="82499089"/>
                    </a:ext>
                  </a:extLst>
                </a:gridCol>
                <a:gridCol w="1434656">
                  <a:extLst>
                    <a:ext uri="{9D8B030D-6E8A-4147-A177-3AD203B41FA5}">
                      <a16:colId xmlns:a16="http://schemas.microsoft.com/office/drawing/2014/main" val="148954120"/>
                    </a:ext>
                  </a:extLst>
                </a:gridCol>
              </a:tblGrid>
              <a:tr h="1221988">
                <a:tc>
                  <a:txBody>
                    <a:bodyPr/>
                    <a:lstStyle/>
                    <a:p>
                      <a:pPr algn="ctr">
                        <a:spcAft>
                          <a:spcPts val="0"/>
                        </a:spcAft>
                      </a:pPr>
                      <a:r>
                        <a:rPr lang="vi-VN" sz="1300" dirty="0">
                          <a:effectLst/>
                        </a:rPr>
                        <a:t>Tên thương hiệu</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Năm thành lập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5091128"/>
                  </a:ext>
                </a:extLst>
              </a:tr>
              <a:tr h="906698">
                <a:tc>
                  <a:txBody>
                    <a:bodyPr/>
                    <a:lstStyle/>
                    <a:p>
                      <a:pPr algn="ctr">
                        <a:spcAft>
                          <a:spcPts val="0"/>
                        </a:spcAft>
                      </a:pPr>
                      <a:r>
                        <a:rPr lang="vi-VN" sz="1300">
                          <a:effectLst/>
                        </a:rPr>
                        <a:t>Kinh đô</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1993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5723231"/>
                  </a:ext>
                </a:extLst>
              </a:tr>
              <a:tr h="906698">
                <a:tc>
                  <a:txBody>
                    <a:bodyPr/>
                    <a:lstStyle/>
                    <a:p>
                      <a:pPr algn="ctr">
                        <a:spcAft>
                          <a:spcPts val="0"/>
                        </a:spcAft>
                      </a:pPr>
                      <a:r>
                        <a:rPr lang="vi-VN" sz="1300">
                          <a:effectLst/>
                        </a:rPr>
                        <a:t>Bibica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1999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0018239"/>
                  </a:ext>
                </a:extLst>
              </a:tr>
              <a:tr h="906698">
                <a:tc>
                  <a:txBody>
                    <a:bodyPr/>
                    <a:lstStyle/>
                    <a:p>
                      <a:pPr algn="ctr">
                        <a:spcAft>
                          <a:spcPts val="0"/>
                        </a:spcAft>
                      </a:pPr>
                      <a:r>
                        <a:rPr lang="vi-VN" sz="1300" dirty="0">
                          <a:effectLst/>
                        </a:rPr>
                        <a:t>Orion – Vina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1956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36159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08971625"/>
              </p:ext>
            </p:extLst>
          </p:nvPr>
        </p:nvGraphicFramePr>
        <p:xfrm>
          <a:off x="5918200" y="2651762"/>
          <a:ext cx="5938520" cy="3942080"/>
        </p:xfrm>
        <a:graphic>
          <a:graphicData uri="http://schemas.openxmlformats.org/drawingml/2006/table">
            <a:tbl>
              <a:tblPr firstRow="1" firstCol="1" bandRow="1">
                <a:tableStyleId>{5C22544A-7EE6-4342-B048-85BDC9FD1C3A}</a:tableStyleId>
              </a:tblPr>
              <a:tblGrid>
                <a:gridCol w="2131336">
                  <a:extLst>
                    <a:ext uri="{9D8B030D-6E8A-4147-A177-3AD203B41FA5}">
                      <a16:colId xmlns:a16="http://schemas.microsoft.com/office/drawing/2014/main" val="2835972882"/>
                    </a:ext>
                  </a:extLst>
                </a:gridCol>
                <a:gridCol w="3807184">
                  <a:extLst>
                    <a:ext uri="{9D8B030D-6E8A-4147-A177-3AD203B41FA5}">
                      <a16:colId xmlns:a16="http://schemas.microsoft.com/office/drawing/2014/main" val="2408429235"/>
                    </a:ext>
                  </a:extLst>
                </a:gridCol>
              </a:tblGrid>
              <a:tr h="492760">
                <a:tc>
                  <a:txBody>
                    <a:bodyPr/>
                    <a:lstStyle/>
                    <a:p>
                      <a:pPr algn="ctr">
                        <a:spcAft>
                          <a:spcPts val="0"/>
                        </a:spcAft>
                      </a:pPr>
                      <a:r>
                        <a:rPr lang="vi-VN" sz="1300">
                          <a:effectLst/>
                        </a:rPr>
                        <a:t>Mã danh mục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Tên danh mục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3832503"/>
                  </a:ext>
                </a:extLst>
              </a:tr>
              <a:tr h="492760">
                <a:tc>
                  <a:txBody>
                    <a:bodyPr/>
                    <a:lstStyle/>
                    <a:p>
                      <a:pPr marL="0" lvl="0" indent="0" algn="ctr">
                        <a:spcAft>
                          <a:spcPts val="0"/>
                        </a:spcAft>
                        <a:buFont typeface="+mj-lt"/>
                        <a:buNone/>
                      </a:pPr>
                      <a:r>
                        <a:rPr lang="vi-VN" sz="1300" dirty="0" smtClean="0">
                          <a:effectLst/>
                        </a:rPr>
                        <a:t>1</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bánh AFC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4592055"/>
                  </a:ext>
                </a:extLst>
              </a:tr>
              <a:tr h="492760">
                <a:tc>
                  <a:txBody>
                    <a:bodyPr/>
                    <a:lstStyle/>
                    <a:p>
                      <a:pPr marL="0" lvl="0" indent="0" algn="ctr">
                        <a:spcAft>
                          <a:spcPts val="0"/>
                        </a:spcAft>
                        <a:buFont typeface="+mj-lt"/>
                        <a:buNone/>
                      </a:pPr>
                      <a:r>
                        <a:rPr lang="vi-VN" sz="1300" dirty="0" smtClean="0">
                          <a:effectLst/>
                        </a:rPr>
                        <a:t>2</a:t>
                      </a:r>
                      <a:r>
                        <a:rPr lang="en-US"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bánh kẹo Cosy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3089196"/>
                  </a:ext>
                </a:extLst>
              </a:tr>
              <a:tr h="492760">
                <a:tc>
                  <a:txBody>
                    <a:bodyPr/>
                    <a:lstStyle/>
                    <a:p>
                      <a:pPr marL="0" lvl="0" indent="0" algn="ctr">
                        <a:spcAft>
                          <a:spcPts val="0"/>
                        </a:spcAft>
                        <a:buFont typeface="+mj-lt"/>
                        <a:buNone/>
                      </a:pPr>
                      <a:r>
                        <a:rPr lang="vi-VN" sz="1300" dirty="0" smtClean="0">
                          <a:effectLst/>
                        </a:rPr>
                        <a:t>3</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bánh Solite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6204925"/>
                  </a:ext>
                </a:extLst>
              </a:tr>
              <a:tr h="492760">
                <a:tc>
                  <a:txBody>
                    <a:bodyPr/>
                    <a:lstStyle/>
                    <a:p>
                      <a:pPr marL="0" lvl="0" indent="0" algn="ctr">
                        <a:spcAft>
                          <a:spcPts val="0"/>
                        </a:spcAft>
                        <a:buFont typeface="+mj-lt"/>
                        <a:buNone/>
                      </a:pPr>
                      <a:r>
                        <a:rPr lang="vi-VN" sz="1300" dirty="0" smtClean="0">
                          <a:effectLst/>
                        </a:rPr>
                        <a:t>4</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Danisa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2674917"/>
                  </a:ext>
                </a:extLst>
              </a:tr>
              <a:tr h="492760">
                <a:tc>
                  <a:txBody>
                    <a:bodyPr/>
                    <a:lstStyle/>
                    <a:p>
                      <a:pPr marL="0" lvl="0" indent="0" algn="ctr">
                        <a:spcAft>
                          <a:spcPts val="0"/>
                        </a:spcAft>
                        <a:buFont typeface="+mj-lt"/>
                        <a:buNone/>
                      </a:pPr>
                      <a:r>
                        <a:rPr lang="vi-VN" sz="1300" dirty="0" smtClean="0">
                          <a:effectLst/>
                        </a:rPr>
                        <a:t>5</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Goody Gold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4319992"/>
                  </a:ext>
                </a:extLst>
              </a:tr>
              <a:tr h="492760">
                <a:tc>
                  <a:txBody>
                    <a:bodyPr/>
                    <a:lstStyle/>
                    <a:p>
                      <a:pPr marL="0" lvl="0" indent="0" algn="ctr">
                        <a:spcAft>
                          <a:spcPts val="0"/>
                        </a:spcAft>
                        <a:buFont typeface="+mj-lt"/>
                        <a:buNone/>
                      </a:pPr>
                      <a:r>
                        <a:rPr lang="vi-VN" sz="1300" dirty="0" smtClean="0">
                          <a:effectLst/>
                        </a:rPr>
                        <a:t>6</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Nhãn hàng 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8716431"/>
                  </a:ext>
                </a:extLst>
              </a:tr>
              <a:tr h="492760">
                <a:tc>
                  <a:txBody>
                    <a:bodyPr/>
                    <a:lstStyle/>
                    <a:p>
                      <a:pPr marL="0" lvl="0" indent="0" algn="ctr">
                        <a:spcAft>
                          <a:spcPts val="0"/>
                        </a:spcAft>
                        <a:buFont typeface="+mj-lt"/>
                        <a:buNone/>
                      </a:pPr>
                      <a:r>
                        <a:rPr lang="vi-VN" sz="1300" dirty="0" smtClean="0">
                          <a:effectLst/>
                        </a:rPr>
                        <a:t>7</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Nhãn hàng Migita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6392938"/>
                  </a:ext>
                </a:extLst>
              </a:tr>
            </a:tbl>
          </a:graphicData>
        </a:graphic>
      </p:graphicFrame>
      <p:sp>
        <p:nvSpPr>
          <p:cNvPr id="23" name="TextBox 22"/>
          <p:cNvSpPr txBox="1"/>
          <p:nvPr/>
        </p:nvSpPr>
        <p:spPr>
          <a:xfrm>
            <a:off x="540702" y="2023089"/>
            <a:ext cx="4587240" cy="461665"/>
          </a:xfrm>
          <a:prstGeom prst="rect">
            <a:avLst/>
          </a:prstGeom>
          <a:noFill/>
        </p:spPr>
        <p:txBody>
          <a:bodyPr wrap="square" rtlCol="0">
            <a:spAutoFit/>
          </a:bodyPr>
          <a:lstStyle/>
          <a:p>
            <a:r>
              <a:rPr lang="vi-VN" sz="2400" smtClean="0">
                <a:latin typeface="Arial" panose="020B0604020202020204" pitchFamily="34" charset="0"/>
                <a:cs typeface="Arial" panose="020B0604020202020204" pitchFamily="34" charset="0"/>
              </a:rPr>
              <a:t>Dữ liệu thương hiệu</a:t>
            </a:r>
            <a:endParaRPr lang="en-US" sz="2400" dirty="0">
              <a:latin typeface="Arial" panose="020B0604020202020204" pitchFamily="34" charset="0"/>
              <a:cs typeface="Arial" panose="020B0604020202020204" pitchFamily="34" charset="0"/>
            </a:endParaRPr>
          </a:p>
        </p:txBody>
      </p:sp>
      <p:sp>
        <p:nvSpPr>
          <p:cNvPr id="24" name="TextBox 23"/>
          <p:cNvSpPr txBox="1"/>
          <p:nvPr/>
        </p:nvSpPr>
        <p:spPr>
          <a:xfrm>
            <a:off x="5808980" y="2023089"/>
            <a:ext cx="45872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Dữ liệu danh mục</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666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11" name="Rectangle 10">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2"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Pentagon 12"/>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4.1 Dữ liệu thực nghiệm</a:t>
            </a:r>
            <a:endParaRPr lang="vi-VN" altLang="en-US" sz="2400" dirty="0">
              <a:latin typeface="Arial" panose="020B0604020202020204" pitchFamily="34" charset="0"/>
              <a:cs typeface="Arial" panose="020B0604020202020204" pitchFamily="34" charset="0"/>
              <a:sym typeface="+mn-ea"/>
            </a:endParaRPr>
          </a:p>
        </p:txBody>
      </p:sp>
      <p:sp>
        <p:nvSpPr>
          <p:cNvPr id="14" name="TextBox 13"/>
          <p:cNvSpPr txBox="1"/>
          <p:nvPr/>
        </p:nvSpPr>
        <p:spPr>
          <a:xfrm>
            <a:off x="1087120" y="2184400"/>
            <a:ext cx="184731" cy="369332"/>
          </a:xfrm>
          <a:prstGeom prst="rect">
            <a:avLst/>
          </a:prstGeom>
          <a:noFill/>
        </p:spPr>
        <p:txBody>
          <a:bodyPr wrap="none" rtlCol="0">
            <a:spAutoFit/>
          </a:bodyPr>
          <a:lstStyle/>
          <a:p>
            <a:endParaRPr lang="en-US" dirty="0"/>
          </a:p>
        </p:txBody>
      </p:sp>
      <p:sp>
        <p:nvSpPr>
          <p:cNvPr id="15" name="TextBox 14"/>
          <p:cNvSpPr txBox="1"/>
          <p:nvPr/>
        </p:nvSpPr>
        <p:spPr>
          <a:xfrm>
            <a:off x="3210560" y="2966720"/>
            <a:ext cx="184731" cy="369332"/>
          </a:xfrm>
          <a:prstGeom prst="rect">
            <a:avLst/>
          </a:prstGeom>
          <a:noFill/>
        </p:spPr>
        <p:txBody>
          <a:bodyPr wrap="none" rtlCol="0">
            <a:spAutoFit/>
          </a:bodyPr>
          <a:lstStyle/>
          <a:p>
            <a:endParaRPr lang="en-US" dirty="0"/>
          </a:p>
        </p:txBody>
      </p:sp>
      <p:sp>
        <p:nvSpPr>
          <p:cNvPr id="16" name="TextBox 15"/>
          <p:cNvSpPr txBox="1"/>
          <p:nvPr/>
        </p:nvSpPr>
        <p:spPr>
          <a:xfrm>
            <a:off x="853440" y="2184400"/>
            <a:ext cx="3159760" cy="369332"/>
          </a:xfrm>
          <a:prstGeom prst="rect">
            <a:avLst/>
          </a:prstGeom>
          <a:noFill/>
        </p:spPr>
        <p:txBody>
          <a:bodyPr wrap="square" rtlCol="0">
            <a:spAutoFit/>
          </a:bodyPr>
          <a:lstStyle/>
          <a:p>
            <a:endParaRPr lang="en-US" dirty="0"/>
          </a:p>
        </p:txBody>
      </p:sp>
      <p:sp>
        <p:nvSpPr>
          <p:cNvPr id="17" name="TextBox 16"/>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0" name="TextBox 19"/>
          <p:cNvSpPr txBox="1"/>
          <p:nvPr/>
        </p:nvSpPr>
        <p:spPr>
          <a:xfrm>
            <a:off x="540702" y="2023089"/>
            <a:ext cx="458724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Dữ liệu sản phẩm</a:t>
            </a:r>
            <a:endParaRPr lang="en-US" sz="2400" dirty="0">
              <a:latin typeface="Arial" panose="020B0604020202020204" pitchFamily="34" charset="0"/>
              <a:cs typeface="Arial"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1537397936"/>
              </p:ext>
            </p:extLst>
          </p:nvPr>
        </p:nvGraphicFramePr>
        <p:xfrm>
          <a:off x="650240" y="2553724"/>
          <a:ext cx="11094720" cy="4211326"/>
        </p:xfrm>
        <a:graphic>
          <a:graphicData uri="http://schemas.openxmlformats.org/drawingml/2006/table">
            <a:tbl>
              <a:tblPr firstRow="1" firstCol="1" bandRow="1">
                <a:tableStyleId>{5C22544A-7EE6-4342-B048-85BDC9FD1C3A}</a:tableStyleId>
              </a:tblPr>
              <a:tblGrid>
                <a:gridCol w="1268611">
                  <a:extLst>
                    <a:ext uri="{9D8B030D-6E8A-4147-A177-3AD203B41FA5}">
                      <a16:colId xmlns:a16="http://schemas.microsoft.com/office/drawing/2014/main" val="3922275589"/>
                    </a:ext>
                  </a:extLst>
                </a:gridCol>
                <a:gridCol w="4437888">
                  <a:extLst>
                    <a:ext uri="{9D8B030D-6E8A-4147-A177-3AD203B41FA5}">
                      <a16:colId xmlns:a16="http://schemas.microsoft.com/office/drawing/2014/main" val="21469282"/>
                    </a:ext>
                  </a:extLst>
                </a:gridCol>
                <a:gridCol w="1743215">
                  <a:extLst>
                    <a:ext uri="{9D8B030D-6E8A-4147-A177-3AD203B41FA5}">
                      <a16:colId xmlns:a16="http://schemas.microsoft.com/office/drawing/2014/main" val="1382939901"/>
                    </a:ext>
                  </a:extLst>
                </a:gridCol>
                <a:gridCol w="1901791">
                  <a:extLst>
                    <a:ext uri="{9D8B030D-6E8A-4147-A177-3AD203B41FA5}">
                      <a16:colId xmlns:a16="http://schemas.microsoft.com/office/drawing/2014/main" val="1407739334"/>
                    </a:ext>
                  </a:extLst>
                </a:gridCol>
                <a:gridCol w="1743215">
                  <a:extLst>
                    <a:ext uri="{9D8B030D-6E8A-4147-A177-3AD203B41FA5}">
                      <a16:colId xmlns:a16="http://schemas.microsoft.com/office/drawing/2014/main" val="3534082203"/>
                    </a:ext>
                  </a:extLst>
                </a:gridCol>
              </a:tblGrid>
              <a:tr h="300809">
                <a:tc>
                  <a:txBody>
                    <a:bodyPr/>
                    <a:lstStyle/>
                    <a:p>
                      <a:pPr algn="ctr">
                        <a:spcAft>
                          <a:spcPts val="0"/>
                        </a:spcAft>
                      </a:pPr>
                      <a:r>
                        <a:rPr lang="vi-VN" sz="1300">
                          <a:effectLst/>
                        </a:rPr>
                        <a:t>Mã sản phẩm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Tên sản phẩm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Giá bán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Ngày sản xuất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Hạn sử dụng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2241172"/>
                  </a:ext>
                </a:extLst>
              </a:tr>
              <a:tr h="300809">
                <a:tc>
                  <a:txBody>
                    <a:bodyPr/>
                    <a:lstStyle/>
                    <a:p>
                      <a:pPr marL="0" lvl="0" indent="0" algn="ctr">
                        <a:spcAft>
                          <a:spcPts val="0"/>
                        </a:spcAft>
                        <a:buFont typeface="+mj-lt"/>
                        <a:buNone/>
                      </a:pPr>
                      <a:r>
                        <a:rPr lang="vi-VN" sz="1300" dirty="0" smtClean="0">
                          <a:effectLst/>
                        </a:rPr>
                        <a:t>1</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quy bơ thập cẩm Cosy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98.000.000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22/11/2023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22/11/2024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4537662"/>
                  </a:ext>
                </a:extLst>
              </a:tr>
              <a:tr h="300809">
                <a:tc>
                  <a:txBody>
                    <a:bodyPr/>
                    <a:lstStyle/>
                    <a:p>
                      <a:pPr marL="0" lvl="0" indent="0" algn="ctr">
                        <a:spcAft>
                          <a:spcPts val="0"/>
                        </a:spcAft>
                        <a:buFont typeface="+mj-lt"/>
                        <a:buNone/>
                      </a:pPr>
                      <a:r>
                        <a:rPr lang="vi-VN" sz="1300" dirty="0" smtClean="0">
                          <a:effectLst/>
                        </a:rPr>
                        <a:t>2</a:t>
                      </a:r>
                      <a:r>
                        <a:rPr lang="en-US"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Bộ quà tết Orion An Tết Phúc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125.000.000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05/12/2023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05/06/2024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1812704"/>
                  </a:ext>
                </a:extLst>
              </a:tr>
              <a:tr h="300809">
                <a:tc>
                  <a:txBody>
                    <a:bodyPr/>
                    <a:lstStyle/>
                    <a:p>
                      <a:pPr marL="0" lvl="0" indent="0" algn="ctr">
                        <a:spcAft>
                          <a:spcPts val="0"/>
                        </a:spcAft>
                        <a:buFont typeface="+mj-lt"/>
                        <a:buNone/>
                      </a:pPr>
                      <a:r>
                        <a:rPr lang="vi-VN" sz="1300" dirty="0" smtClean="0">
                          <a:effectLst/>
                        </a:rPr>
                        <a:t>3</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quy bơ Danisa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180.000.000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02/01/2024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02/06/2024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9881770"/>
                  </a:ext>
                </a:extLst>
              </a:tr>
              <a:tr h="300809">
                <a:tc>
                  <a:txBody>
                    <a:bodyPr/>
                    <a:lstStyle/>
                    <a:p>
                      <a:pPr marL="0" lvl="0" indent="0" algn="ctr">
                        <a:spcAft>
                          <a:spcPts val="0"/>
                        </a:spcAft>
                        <a:buFont typeface="+mj-lt"/>
                        <a:buNone/>
                      </a:pPr>
                      <a:r>
                        <a:rPr lang="vi-VN" sz="1300" dirty="0" smtClean="0">
                          <a:effectLst/>
                        </a:rPr>
                        <a:t>4</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bông lan Orion C’est Bon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22.000.000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27/12/2023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27/03/2024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3677593"/>
                  </a:ext>
                </a:extLst>
              </a:tr>
              <a:tr h="300809">
                <a:tc>
                  <a:txBody>
                    <a:bodyPr/>
                    <a:lstStyle/>
                    <a:p>
                      <a:pPr marL="0" lvl="0" indent="0" algn="ctr">
                        <a:spcAft>
                          <a:spcPts val="0"/>
                        </a:spcAft>
                        <a:buFont typeface="+mj-lt"/>
                        <a:buNone/>
                      </a:pPr>
                      <a:r>
                        <a:rPr lang="vi-VN" sz="1300" dirty="0" smtClean="0">
                          <a:effectLst/>
                        </a:rPr>
                        <a:t>5</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Hộp quà Socola Cadbuly Dairy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98.000.000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05/01/2024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05/05/2024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5255291"/>
                  </a:ext>
                </a:extLst>
              </a:tr>
              <a:tr h="300809">
                <a:tc>
                  <a:txBody>
                    <a:bodyPr/>
                    <a:lstStyle/>
                    <a:p>
                      <a:pPr marL="0" lvl="0" indent="0" algn="ctr">
                        <a:spcAft>
                          <a:spcPts val="0"/>
                        </a:spcAft>
                        <a:buFont typeface="+mj-lt"/>
                        <a:buNone/>
                      </a:pPr>
                      <a:r>
                        <a:rPr lang="vi-VN" sz="1300" dirty="0" smtClean="0">
                          <a:effectLst/>
                        </a:rPr>
                        <a:t>6</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AFC bánh Cracker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42.300.000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28/12/2023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28/04/2024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4266571"/>
                  </a:ext>
                </a:extLst>
              </a:tr>
              <a:tr h="300809">
                <a:tc>
                  <a:txBody>
                    <a:bodyPr/>
                    <a:lstStyle/>
                    <a:p>
                      <a:pPr marL="0" lvl="0" indent="0" algn="ctr">
                        <a:spcAft>
                          <a:spcPts val="0"/>
                        </a:spcAft>
                        <a:buFont typeface="+mj-lt"/>
                        <a:buNone/>
                      </a:pPr>
                      <a:r>
                        <a:rPr lang="vi-VN" sz="1300" dirty="0" smtClean="0">
                          <a:effectLst/>
                        </a:rPr>
                        <a:t>7</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quế Cosy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12.650.000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03/01/2024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03/03/2024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6708157"/>
                  </a:ext>
                </a:extLst>
              </a:tr>
              <a:tr h="300809">
                <a:tc>
                  <a:txBody>
                    <a:bodyPr/>
                    <a:lstStyle/>
                    <a:p>
                      <a:pPr marL="0" lvl="0" indent="0" algn="ctr">
                        <a:spcAft>
                          <a:spcPts val="0"/>
                        </a:spcAft>
                        <a:buFont typeface="+mj-lt"/>
                        <a:buNone/>
                      </a:pPr>
                      <a:r>
                        <a:rPr lang="vi-VN" sz="1300" dirty="0" smtClean="0">
                          <a:effectLst/>
                        </a:rPr>
                        <a:t>8</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Hộp quà tết bánh Oreo Kinh Đô</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148.000.000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29/12/2023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29/06/2024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0520402"/>
                  </a:ext>
                </a:extLst>
              </a:tr>
              <a:tr h="300809">
                <a:tc>
                  <a:txBody>
                    <a:bodyPr/>
                    <a:lstStyle/>
                    <a:p>
                      <a:pPr marL="0" lvl="0" indent="0" algn="ctr">
                        <a:spcAft>
                          <a:spcPts val="0"/>
                        </a:spcAft>
                        <a:buFont typeface="+mj-lt"/>
                        <a:buNone/>
                      </a:pPr>
                      <a:r>
                        <a:rPr lang="vi-VN" sz="1300" dirty="0" smtClean="0">
                          <a:effectLst/>
                        </a:rPr>
                        <a:t>9</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bông lan tròn Solite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46.500.000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01/11/2023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01/07/2024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8449579"/>
                  </a:ext>
                </a:extLst>
              </a:tr>
              <a:tr h="300809">
                <a:tc>
                  <a:txBody>
                    <a:bodyPr/>
                    <a:lstStyle/>
                    <a:p>
                      <a:pPr marL="0" lvl="0" indent="0" algn="ctr">
                        <a:spcAft>
                          <a:spcPts val="0"/>
                        </a:spcAft>
                        <a:buFont typeface="+mj-lt"/>
                        <a:buNone/>
                      </a:pPr>
                      <a:r>
                        <a:rPr lang="vi-VN" sz="1300" dirty="0" smtClean="0">
                          <a:effectLst/>
                        </a:rPr>
                        <a:t>10</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Kẹo cứng Migita hương 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10.500.000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18/12/2023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18/06/2024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8549507"/>
                  </a:ext>
                </a:extLst>
              </a:tr>
              <a:tr h="300809">
                <a:tc>
                  <a:txBody>
                    <a:bodyPr/>
                    <a:lstStyle/>
                    <a:p>
                      <a:pPr marL="0" lvl="0" indent="0" algn="ctr">
                        <a:spcAft>
                          <a:spcPts val="0"/>
                        </a:spcAft>
                        <a:buFont typeface="+mj-lt"/>
                        <a:buNone/>
                      </a:pPr>
                      <a:r>
                        <a:rPr lang="vi-VN" sz="1300" dirty="0">
                          <a:effectLst/>
                        </a:rPr>
                        <a:t> </a:t>
                      </a:r>
                      <a:r>
                        <a:rPr lang="vi-VN" sz="1300" dirty="0" smtClean="0">
                          <a:effectLst/>
                        </a:rPr>
                        <a:t>11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Kẹo dẻo hương trái cây Alpenliebe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19.000.000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10/12/2023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10/04/2024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2983537"/>
                  </a:ext>
                </a:extLst>
              </a:tr>
              <a:tr h="300809">
                <a:tc>
                  <a:txBody>
                    <a:bodyPr/>
                    <a:lstStyle/>
                    <a:p>
                      <a:pPr marL="0" lvl="0" indent="0" algn="ctr">
                        <a:spcAft>
                          <a:spcPts val="0"/>
                        </a:spcAft>
                        <a:buFont typeface="+mj-lt"/>
                        <a:buNone/>
                      </a:pPr>
                      <a:r>
                        <a:rPr lang="vi-VN" sz="1300" dirty="0" smtClean="0">
                          <a:effectLst/>
                        </a:rPr>
                        <a:t>12</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gạo khoai tây Orion An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22.000.000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03/01/2024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03/06/2024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757387"/>
                  </a:ext>
                </a:extLst>
              </a:tr>
              <a:tr h="300809">
                <a:tc>
                  <a:txBody>
                    <a:bodyPr/>
                    <a:lstStyle/>
                    <a:p>
                      <a:pPr marL="0" lvl="0" indent="0" algn="ctr">
                        <a:spcAft>
                          <a:spcPts val="0"/>
                        </a:spcAft>
                        <a:buFont typeface="+mj-lt"/>
                        <a:buNone/>
                      </a:pPr>
                      <a:r>
                        <a:rPr lang="vi-VN" sz="1300" dirty="0" smtClean="0">
                          <a:effectLst/>
                        </a:rPr>
                        <a:t>13</a:t>
                      </a:r>
                      <a:r>
                        <a:rPr lang="vi-VN" sz="13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Bánh quy bơ Danisa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133.000.000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25/12/2023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25/06/2024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0002736"/>
                  </a:ext>
                </a:extLst>
              </a:tr>
            </a:tbl>
          </a:graphicData>
        </a:graphic>
      </p:graphicFrame>
    </p:spTree>
    <p:extLst>
      <p:ext uri="{BB962C8B-B14F-4D97-AF65-F5344CB8AC3E}">
        <p14:creationId xmlns:p14="http://schemas.microsoft.com/office/powerpoint/2010/main" val="1710962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50"/>
            <a:ext cx="12192000" cy="6858001"/>
          </a:xfrm>
          <a:prstGeom prst="rect">
            <a:avLst/>
          </a:prstGeom>
        </p:spPr>
      </p:pic>
      <p:sp>
        <p:nvSpPr>
          <p:cNvPr id="12" name="Rectangle 11">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3"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Pentagon 13"/>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5" name="TextBox 14"/>
          <p:cNvSpPr txBox="1"/>
          <p:nvPr/>
        </p:nvSpPr>
        <p:spPr>
          <a:xfrm>
            <a:off x="1087120" y="2184400"/>
            <a:ext cx="184731" cy="369332"/>
          </a:xfrm>
          <a:prstGeom prst="rect">
            <a:avLst/>
          </a:prstGeom>
          <a:noFill/>
        </p:spPr>
        <p:txBody>
          <a:bodyPr wrap="none" rtlCol="0">
            <a:spAutoFit/>
          </a:bodyPr>
          <a:lstStyle/>
          <a:p>
            <a:endParaRPr lang="en-US" dirty="0"/>
          </a:p>
        </p:txBody>
      </p:sp>
      <p:sp>
        <p:nvSpPr>
          <p:cNvPr id="16" name="TextBox 15"/>
          <p:cNvSpPr txBox="1"/>
          <p:nvPr/>
        </p:nvSpPr>
        <p:spPr>
          <a:xfrm>
            <a:off x="3210560" y="2966720"/>
            <a:ext cx="184731" cy="369332"/>
          </a:xfrm>
          <a:prstGeom prst="rect">
            <a:avLst/>
          </a:prstGeom>
          <a:noFill/>
        </p:spPr>
        <p:txBody>
          <a:bodyPr wrap="none" rtlCol="0">
            <a:spAutoFit/>
          </a:bodyPr>
          <a:lstStyle/>
          <a:p>
            <a:endParaRPr lang="en-US" dirty="0"/>
          </a:p>
        </p:txBody>
      </p:sp>
      <p:sp>
        <p:nvSpPr>
          <p:cNvPr id="17" name="TextBox 16"/>
          <p:cNvSpPr txBox="1"/>
          <p:nvPr/>
        </p:nvSpPr>
        <p:spPr>
          <a:xfrm>
            <a:off x="853440" y="2184400"/>
            <a:ext cx="3159760" cy="369332"/>
          </a:xfrm>
          <a:prstGeom prst="rect">
            <a:avLst/>
          </a:prstGeom>
          <a:noFill/>
        </p:spPr>
        <p:txBody>
          <a:bodyPr wrap="square" rtlCol="0">
            <a:spAutoFit/>
          </a:bodyPr>
          <a:lstStyle/>
          <a:p>
            <a:endParaRPr lang="en-US" dirty="0"/>
          </a:p>
        </p:txBody>
      </p:sp>
      <p:sp>
        <p:nvSpPr>
          <p:cNvPr id="18" name="TextBox 17"/>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650238" y="2715043"/>
            <a:ext cx="10789922" cy="3787357"/>
          </a:xfrm>
          <a:prstGeom prst="rect">
            <a:avLst/>
          </a:prstGeom>
        </p:spPr>
      </p:pic>
      <p:sp>
        <p:nvSpPr>
          <p:cNvPr id="22" name="TextBox 21"/>
          <p:cNvSpPr txBox="1"/>
          <p:nvPr/>
        </p:nvSpPr>
        <p:spPr>
          <a:xfrm>
            <a:off x="540702" y="2023089"/>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Màn hình chính của chương trình</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897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 y="-277615"/>
            <a:ext cx="12192000" cy="6858001"/>
          </a:xfrm>
          <a:prstGeom prst="rect">
            <a:avLst/>
          </a:prstGeom>
        </p:spPr>
      </p:pic>
      <p:sp>
        <p:nvSpPr>
          <p:cNvPr id="13" name="Rectangle 12">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4"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entagon 14"/>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6" name="TextBox 15"/>
          <p:cNvSpPr txBox="1"/>
          <p:nvPr/>
        </p:nvSpPr>
        <p:spPr>
          <a:xfrm>
            <a:off x="1087120" y="2184400"/>
            <a:ext cx="184731" cy="369332"/>
          </a:xfrm>
          <a:prstGeom prst="rect">
            <a:avLst/>
          </a:prstGeom>
          <a:noFill/>
        </p:spPr>
        <p:txBody>
          <a:bodyPr wrap="none" rtlCol="0">
            <a:spAutoFit/>
          </a:bodyPr>
          <a:lstStyle/>
          <a:p>
            <a:endParaRPr lang="en-US" dirty="0"/>
          </a:p>
        </p:txBody>
      </p:sp>
      <p:sp>
        <p:nvSpPr>
          <p:cNvPr id="17" name="TextBox 16"/>
          <p:cNvSpPr txBox="1"/>
          <p:nvPr/>
        </p:nvSpPr>
        <p:spPr>
          <a:xfrm>
            <a:off x="3210560" y="2966720"/>
            <a:ext cx="184731" cy="369332"/>
          </a:xfrm>
          <a:prstGeom prst="rect">
            <a:avLst/>
          </a:prstGeom>
          <a:noFill/>
        </p:spPr>
        <p:txBody>
          <a:bodyPr wrap="none" rtlCol="0">
            <a:spAutoFit/>
          </a:bodyPr>
          <a:lstStyle/>
          <a:p>
            <a:endParaRPr lang="en-US" dirty="0"/>
          </a:p>
        </p:txBody>
      </p:sp>
      <p:sp>
        <p:nvSpPr>
          <p:cNvPr id="18" name="TextBox 17"/>
          <p:cNvSpPr txBox="1"/>
          <p:nvPr/>
        </p:nvSpPr>
        <p:spPr>
          <a:xfrm>
            <a:off x="853440" y="2184400"/>
            <a:ext cx="3159760" cy="369332"/>
          </a:xfrm>
          <a:prstGeom prst="rect">
            <a:avLst/>
          </a:prstGeom>
          <a:noFill/>
        </p:spPr>
        <p:txBody>
          <a:bodyPr wrap="square" rtlCol="0">
            <a:spAutoFit/>
          </a:bodyPr>
          <a:lstStyle/>
          <a:p>
            <a:endParaRPr lang="en-US" dirty="0"/>
          </a:p>
        </p:txBody>
      </p:sp>
      <p:sp>
        <p:nvSpPr>
          <p:cNvPr id="19" name="TextBox 18"/>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1" name="TextBox 20"/>
          <p:cNvSpPr txBox="1"/>
          <p:nvPr/>
        </p:nvSpPr>
        <p:spPr>
          <a:xfrm>
            <a:off x="520382" y="1953566"/>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Chức năng thêm sản phẩm vào danh sách</a:t>
            </a:r>
            <a:endParaRPr lang="en-US" sz="2400" dirty="0">
              <a:latin typeface="Arial" panose="020B0604020202020204" pitchFamily="34" charset="0"/>
              <a:cs typeface="Arial" panose="020B0604020202020204" pitchFamily="34" charset="0"/>
            </a:endParaRPr>
          </a:p>
        </p:txBody>
      </p:sp>
      <p:pic>
        <p:nvPicPr>
          <p:cNvPr id="22" name="Picture 21"/>
          <p:cNvPicPr/>
          <p:nvPr/>
        </p:nvPicPr>
        <p:blipFill>
          <a:blip r:embed="rId3"/>
          <a:stretch>
            <a:fillRect/>
          </a:stretch>
        </p:blipFill>
        <p:spPr>
          <a:xfrm>
            <a:off x="3022599" y="2512715"/>
            <a:ext cx="6146802" cy="4298505"/>
          </a:xfrm>
          <a:prstGeom prst="rect">
            <a:avLst/>
          </a:prstGeom>
        </p:spPr>
      </p:pic>
    </p:spTree>
    <p:extLst>
      <p:ext uri="{BB962C8B-B14F-4D97-AF65-F5344CB8AC3E}">
        <p14:creationId xmlns:p14="http://schemas.microsoft.com/office/powerpoint/2010/main" val="1555922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 y="-277615"/>
            <a:ext cx="12192000" cy="6858001"/>
          </a:xfrm>
          <a:prstGeom prst="rect">
            <a:avLst/>
          </a:prstGeom>
        </p:spPr>
      </p:pic>
      <p:sp>
        <p:nvSpPr>
          <p:cNvPr id="14" name="Rectangle 13">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5"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Pentagon 15"/>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7" name="TextBox 16"/>
          <p:cNvSpPr txBox="1"/>
          <p:nvPr/>
        </p:nvSpPr>
        <p:spPr>
          <a:xfrm>
            <a:off x="1087120" y="2184400"/>
            <a:ext cx="184731" cy="369332"/>
          </a:xfrm>
          <a:prstGeom prst="rect">
            <a:avLst/>
          </a:prstGeom>
          <a:noFill/>
        </p:spPr>
        <p:txBody>
          <a:bodyPr wrap="none" rtlCol="0">
            <a:spAutoFit/>
          </a:bodyPr>
          <a:lstStyle/>
          <a:p>
            <a:endParaRPr lang="en-US" dirty="0"/>
          </a:p>
        </p:txBody>
      </p:sp>
      <p:sp>
        <p:nvSpPr>
          <p:cNvPr id="18" name="TextBox 17"/>
          <p:cNvSpPr txBox="1"/>
          <p:nvPr/>
        </p:nvSpPr>
        <p:spPr>
          <a:xfrm>
            <a:off x="3210560" y="2966720"/>
            <a:ext cx="184731" cy="369332"/>
          </a:xfrm>
          <a:prstGeom prst="rect">
            <a:avLst/>
          </a:prstGeom>
          <a:noFill/>
        </p:spPr>
        <p:txBody>
          <a:bodyPr wrap="none" rtlCol="0">
            <a:spAutoFit/>
          </a:bodyPr>
          <a:lstStyle/>
          <a:p>
            <a:endParaRPr lang="en-US" dirty="0"/>
          </a:p>
        </p:txBody>
      </p:sp>
      <p:sp>
        <p:nvSpPr>
          <p:cNvPr id="19" name="TextBox 18"/>
          <p:cNvSpPr txBox="1"/>
          <p:nvPr/>
        </p:nvSpPr>
        <p:spPr>
          <a:xfrm>
            <a:off x="853440" y="2184400"/>
            <a:ext cx="3159760" cy="369332"/>
          </a:xfrm>
          <a:prstGeom prst="rect">
            <a:avLst/>
          </a:prstGeom>
          <a:noFill/>
        </p:spPr>
        <p:txBody>
          <a:bodyPr wrap="square" rtlCol="0">
            <a:spAutoFit/>
          </a:bodyPr>
          <a:lstStyle/>
          <a:p>
            <a:endParaRPr lang="en-US" dirty="0"/>
          </a:p>
        </p:txBody>
      </p:sp>
      <p:sp>
        <p:nvSpPr>
          <p:cNvPr id="20" name="TextBox 19"/>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1" name="TextBox 20"/>
          <p:cNvSpPr txBox="1"/>
          <p:nvPr/>
        </p:nvSpPr>
        <p:spPr>
          <a:xfrm>
            <a:off x="520382" y="1953566"/>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Chức năng hiển thị danh sách sản phẩm</a:t>
            </a:r>
            <a:endParaRPr lang="en-US" sz="2400" dirty="0">
              <a:latin typeface="Arial" panose="020B0604020202020204" pitchFamily="34" charset="0"/>
              <a:cs typeface="Arial" panose="020B0604020202020204" pitchFamily="34" charset="0"/>
            </a:endParaRPr>
          </a:p>
        </p:txBody>
      </p:sp>
      <p:pic>
        <p:nvPicPr>
          <p:cNvPr id="23" name="Picture 22"/>
          <p:cNvPicPr/>
          <p:nvPr/>
        </p:nvPicPr>
        <p:blipFill>
          <a:blip r:embed="rId3"/>
          <a:stretch>
            <a:fillRect/>
          </a:stretch>
        </p:blipFill>
        <p:spPr>
          <a:xfrm>
            <a:off x="1742439" y="2604685"/>
            <a:ext cx="8646160" cy="4124138"/>
          </a:xfrm>
          <a:prstGeom prst="rect">
            <a:avLst/>
          </a:prstGeom>
        </p:spPr>
      </p:pic>
    </p:spTree>
    <p:extLst>
      <p:ext uri="{BB962C8B-B14F-4D97-AF65-F5344CB8AC3E}">
        <p14:creationId xmlns:p14="http://schemas.microsoft.com/office/powerpoint/2010/main" val="3054813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Rectangle 2">
            <a:extLst>
              <a:ext uri="{FF2B5EF4-FFF2-40B4-BE49-F238E27FC236}">
                <a16:creationId xmlns:a16="http://schemas.microsoft.com/office/drawing/2014/main" id="{A1DC3947-0C67-457E-A852-3AD136153A4C}"/>
              </a:ext>
            </a:extLst>
          </p:cNvPr>
          <p:cNvSpPr/>
          <p:nvPr/>
        </p:nvSpPr>
        <p:spPr>
          <a:xfrm>
            <a:off x="732504" y="288163"/>
            <a:ext cx="5230762"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MỞ </a:t>
            </a:r>
            <a:r>
              <a:rPr lang="en-US" sz="2800" dirty="0">
                <a:latin typeface="Arial" panose="020B0604020202020204" pitchFamily="34" charset="0"/>
                <a:cs typeface="Arial" panose="020B0604020202020204" pitchFamily="34" charset="0"/>
              </a:rPr>
              <a:t>ĐẦU</a:t>
            </a:r>
          </a:p>
        </p:txBody>
      </p:sp>
      <p:sp>
        <p:nvSpPr>
          <p:cNvPr id="4"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393139" y="1296692"/>
            <a:ext cx="3781805" cy="584775"/>
          </a:xfrm>
          <a:prstGeom prst="rect">
            <a:avLst/>
          </a:prstGeom>
          <a:noFill/>
        </p:spPr>
        <p:txBody>
          <a:bodyPr wrap="none" rtlCol="0">
            <a:spAutoFit/>
          </a:bodyPr>
          <a:lstStyle/>
          <a:p>
            <a:r>
              <a:rPr lang="vi-VN" sz="3200" dirty="0" smtClean="0">
                <a:latin typeface="Arial" panose="020B0604020202020204" pitchFamily="34" charset="0"/>
                <a:cs typeface="Arial" panose="020B0604020202020204" pitchFamily="34" charset="0"/>
              </a:rPr>
              <a:t>1. Lí do chọn đề tài:</a:t>
            </a:r>
            <a:endParaRPr lang="en-US" sz="3200" dirty="0">
              <a:latin typeface="Arial" panose="020B0604020202020204" pitchFamily="34" charset="0"/>
              <a:cs typeface="Arial" panose="020B0604020202020204" pitchFamily="34" charset="0"/>
            </a:endParaRPr>
          </a:p>
        </p:txBody>
      </p:sp>
      <p:sp>
        <p:nvSpPr>
          <p:cNvPr id="6" name="TextBox 5"/>
          <p:cNvSpPr txBox="1"/>
          <p:nvPr/>
        </p:nvSpPr>
        <p:spPr>
          <a:xfrm>
            <a:off x="593889" y="1957664"/>
            <a:ext cx="11726944" cy="4893647"/>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Ngày nay, với sự phát triển của xã hội, ngành công nghệ thông tin đã được ứng </a:t>
            </a:r>
          </a:p>
          <a:p>
            <a:pPr>
              <a:lnSpc>
                <a:spcPct val="150000"/>
              </a:lnSpc>
            </a:pPr>
            <a:r>
              <a:rPr lang="vi-VN" sz="2400" dirty="0" smtClean="0">
                <a:latin typeface="Arial" panose="020B0604020202020204" pitchFamily="34" charset="0"/>
                <a:cs typeface="Arial" panose="020B0604020202020204" pitchFamily="34" charset="0"/>
              </a:rPr>
              <a:t>dụng rộng rãi trên tất cả các lĩnh vực và trở thành một phần thiết yếu của cuộc sống.</a:t>
            </a:r>
          </a:p>
          <a:p>
            <a:pPr marL="342900" indent="-342900">
              <a:lnSpc>
                <a:spcPct val="150000"/>
              </a:lnSpc>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Ngành công nghệ thông tin đòi hỏi phải có nền tảng kiến thức vững chắc, sự tư</a:t>
            </a:r>
          </a:p>
          <a:p>
            <a:pPr>
              <a:lnSpc>
                <a:spcPct val="150000"/>
              </a:lnSpc>
            </a:pPr>
            <a:r>
              <a:rPr lang="vi-VN" sz="2400" dirty="0" smtClean="0">
                <a:latin typeface="Arial" panose="020B0604020202020204" pitchFamily="34" charset="0"/>
                <a:cs typeface="Arial" panose="020B0604020202020204" pitchFamily="34" charset="0"/>
              </a:rPr>
              <a:t>duy logic cao và phải hiểu biết sâu rộng trong nhiều lĩnh vực.</a:t>
            </a:r>
          </a:p>
          <a:p>
            <a:pPr marL="342900" indent="-342900">
              <a:lnSpc>
                <a:spcPct val="150000"/>
              </a:lnSpc>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Với việc công nghệ thông tin đang phát triển như hiện nay, việc ứng dụng vào </a:t>
            </a:r>
          </a:p>
          <a:p>
            <a:pPr>
              <a:lnSpc>
                <a:spcPct val="150000"/>
              </a:lnSpc>
            </a:pPr>
            <a:r>
              <a:rPr lang="vi-VN" sz="2400" dirty="0" smtClean="0">
                <a:latin typeface="Arial" panose="020B0604020202020204" pitchFamily="34" charset="0"/>
                <a:cs typeface="Arial" panose="020B0604020202020204" pitchFamily="34" charset="0"/>
              </a:rPr>
              <a:t>quản lí các sản phẩm là rất cần thiết.</a:t>
            </a:r>
          </a:p>
          <a:p>
            <a:pPr>
              <a:lnSpc>
                <a:spcPct val="150000"/>
              </a:lnSpc>
            </a:pPr>
            <a:r>
              <a:rPr lang="vi-VN" sz="2400" dirty="0" smtClean="0">
                <a:solidFill>
                  <a:schemeClr val="accent2">
                    <a:lumMod val="50000"/>
                  </a:schemeClr>
                </a:solidFill>
                <a:latin typeface="Arial" panose="020B0604020202020204" pitchFamily="34" charset="0"/>
                <a:cs typeface="Arial" panose="020B0604020202020204" pitchFamily="34" charset="0"/>
              </a:rPr>
              <a:t>-&gt; Vì vậy đề tài mà em lựa chọn là </a:t>
            </a:r>
            <a:r>
              <a:rPr lang="vi-VN" sz="2400" b="1" i="1" dirty="0" smtClean="0">
                <a:solidFill>
                  <a:schemeClr val="accent2">
                    <a:lumMod val="50000"/>
                  </a:schemeClr>
                </a:solidFill>
                <a:latin typeface="Arial" panose="020B0604020202020204" pitchFamily="34" charset="0"/>
                <a:cs typeface="Arial" panose="020B0604020202020204" pitchFamily="34" charset="0"/>
              </a:rPr>
              <a:t>“ Ứng dụng danh sách liên kết trong bài toán </a:t>
            </a:r>
          </a:p>
          <a:p>
            <a:pPr>
              <a:lnSpc>
                <a:spcPct val="150000"/>
              </a:lnSpc>
            </a:pPr>
            <a:r>
              <a:rPr lang="vi-VN" sz="2400" b="1" i="1" dirty="0" smtClean="0">
                <a:solidFill>
                  <a:schemeClr val="accent2">
                    <a:lumMod val="50000"/>
                  </a:schemeClr>
                </a:solidFill>
                <a:latin typeface="Arial" panose="020B0604020202020204" pitchFamily="34" charset="0"/>
                <a:cs typeface="Arial" panose="020B0604020202020204" pitchFamily="34" charset="0"/>
              </a:rPr>
              <a:t>quản lí sản phẩm”</a:t>
            </a:r>
            <a:r>
              <a:rPr lang="vi-VN" sz="2400" dirty="0" smtClean="0">
                <a:solidFill>
                  <a:schemeClr val="accent2">
                    <a:lumMod val="50000"/>
                  </a:schemeClr>
                </a:solidFill>
                <a:latin typeface="Arial" panose="020B0604020202020204" pitchFamily="34" charset="0"/>
                <a:cs typeface="Arial" panose="020B0604020202020204" pitchFamily="34" charset="0"/>
              </a:rPr>
              <a:t>.</a:t>
            </a:r>
          </a:p>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078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5" name="Rectangle 14">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Pentagon 16"/>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8" name="TextBox 17"/>
          <p:cNvSpPr txBox="1"/>
          <p:nvPr/>
        </p:nvSpPr>
        <p:spPr>
          <a:xfrm>
            <a:off x="1087120" y="2184400"/>
            <a:ext cx="184731" cy="369332"/>
          </a:xfrm>
          <a:prstGeom prst="rect">
            <a:avLst/>
          </a:prstGeom>
          <a:noFill/>
        </p:spPr>
        <p:txBody>
          <a:bodyPr wrap="none" rtlCol="0">
            <a:spAutoFit/>
          </a:bodyPr>
          <a:lstStyle/>
          <a:p>
            <a:endParaRPr lang="en-US" dirty="0"/>
          </a:p>
        </p:txBody>
      </p:sp>
      <p:sp>
        <p:nvSpPr>
          <p:cNvPr id="19" name="TextBox 18"/>
          <p:cNvSpPr txBox="1"/>
          <p:nvPr/>
        </p:nvSpPr>
        <p:spPr>
          <a:xfrm>
            <a:off x="3210560" y="2966720"/>
            <a:ext cx="184731" cy="369332"/>
          </a:xfrm>
          <a:prstGeom prst="rect">
            <a:avLst/>
          </a:prstGeom>
          <a:noFill/>
        </p:spPr>
        <p:txBody>
          <a:bodyPr wrap="none" rtlCol="0">
            <a:spAutoFit/>
          </a:bodyPr>
          <a:lstStyle/>
          <a:p>
            <a:endParaRPr lang="en-US" dirty="0"/>
          </a:p>
        </p:txBody>
      </p:sp>
      <p:sp>
        <p:nvSpPr>
          <p:cNvPr id="20" name="TextBox 19"/>
          <p:cNvSpPr txBox="1"/>
          <p:nvPr/>
        </p:nvSpPr>
        <p:spPr>
          <a:xfrm>
            <a:off x="853440" y="2184400"/>
            <a:ext cx="3159760" cy="369332"/>
          </a:xfrm>
          <a:prstGeom prst="rect">
            <a:avLst/>
          </a:prstGeom>
          <a:noFill/>
        </p:spPr>
        <p:txBody>
          <a:bodyPr wrap="square" rtlCol="0">
            <a:spAutoFit/>
          </a:bodyPr>
          <a:lstStyle/>
          <a:p>
            <a:endParaRPr lang="en-US" dirty="0"/>
          </a:p>
        </p:txBody>
      </p:sp>
      <p:sp>
        <p:nvSpPr>
          <p:cNvPr id="21" name="TextBox 20"/>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44" name="TextBox 43"/>
          <p:cNvSpPr txBox="1"/>
          <p:nvPr/>
        </p:nvSpPr>
        <p:spPr>
          <a:xfrm>
            <a:off x="520382" y="1953566"/>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Chức năng xóa sản phẩm vào danh sách</a:t>
            </a:r>
            <a:endParaRPr lang="en-US" sz="24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1971681" y="2874385"/>
            <a:ext cx="7558399" cy="3601095"/>
          </a:xfrm>
          <a:prstGeom prst="rect">
            <a:avLst/>
          </a:prstGeom>
        </p:spPr>
      </p:pic>
    </p:spTree>
    <p:extLst>
      <p:ext uri="{BB962C8B-B14F-4D97-AF65-F5344CB8AC3E}">
        <p14:creationId xmlns:p14="http://schemas.microsoft.com/office/powerpoint/2010/main" val="2205404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 y="-277615"/>
            <a:ext cx="12192000" cy="6858001"/>
          </a:xfrm>
          <a:prstGeom prst="rect">
            <a:avLst/>
          </a:prstGeom>
        </p:spPr>
      </p:pic>
      <p:sp>
        <p:nvSpPr>
          <p:cNvPr id="15" name="Rectangle 14">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Pentagon 16"/>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8" name="TextBox 17"/>
          <p:cNvSpPr txBox="1"/>
          <p:nvPr/>
        </p:nvSpPr>
        <p:spPr>
          <a:xfrm>
            <a:off x="1087120" y="2184400"/>
            <a:ext cx="184731" cy="369332"/>
          </a:xfrm>
          <a:prstGeom prst="rect">
            <a:avLst/>
          </a:prstGeom>
          <a:noFill/>
        </p:spPr>
        <p:txBody>
          <a:bodyPr wrap="none" rtlCol="0">
            <a:spAutoFit/>
          </a:bodyPr>
          <a:lstStyle/>
          <a:p>
            <a:endParaRPr lang="en-US" dirty="0"/>
          </a:p>
        </p:txBody>
      </p:sp>
      <p:sp>
        <p:nvSpPr>
          <p:cNvPr id="19" name="TextBox 18"/>
          <p:cNvSpPr txBox="1"/>
          <p:nvPr/>
        </p:nvSpPr>
        <p:spPr>
          <a:xfrm>
            <a:off x="3210560" y="2966720"/>
            <a:ext cx="184731" cy="369332"/>
          </a:xfrm>
          <a:prstGeom prst="rect">
            <a:avLst/>
          </a:prstGeom>
          <a:noFill/>
        </p:spPr>
        <p:txBody>
          <a:bodyPr wrap="none" rtlCol="0">
            <a:spAutoFit/>
          </a:bodyPr>
          <a:lstStyle/>
          <a:p>
            <a:endParaRPr lang="en-US" dirty="0"/>
          </a:p>
        </p:txBody>
      </p:sp>
      <p:sp>
        <p:nvSpPr>
          <p:cNvPr id="20" name="TextBox 19"/>
          <p:cNvSpPr txBox="1"/>
          <p:nvPr/>
        </p:nvSpPr>
        <p:spPr>
          <a:xfrm>
            <a:off x="853440" y="2184400"/>
            <a:ext cx="3159760" cy="369332"/>
          </a:xfrm>
          <a:prstGeom prst="rect">
            <a:avLst/>
          </a:prstGeom>
          <a:noFill/>
        </p:spPr>
        <p:txBody>
          <a:bodyPr wrap="square" rtlCol="0">
            <a:spAutoFit/>
          </a:bodyPr>
          <a:lstStyle/>
          <a:p>
            <a:endParaRPr lang="en-US" dirty="0"/>
          </a:p>
        </p:txBody>
      </p:sp>
      <p:sp>
        <p:nvSpPr>
          <p:cNvPr id="21" name="TextBox 20"/>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4" name="TextBox 23"/>
          <p:cNvSpPr txBox="1"/>
          <p:nvPr/>
        </p:nvSpPr>
        <p:spPr>
          <a:xfrm>
            <a:off x="520382" y="1953566"/>
            <a:ext cx="686593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Chức năng tìm kiếm </a:t>
            </a:r>
            <a:r>
              <a:rPr lang="vi-VN" sz="2400" smtClean="0">
                <a:latin typeface="Arial" panose="020B0604020202020204" pitchFamily="34" charset="0"/>
                <a:cs typeface="Arial" panose="020B0604020202020204" pitchFamily="34" charset="0"/>
              </a:rPr>
              <a:t>sản phẩm trong danh sách</a:t>
            </a:r>
            <a:endParaRPr lang="en-US" sz="2400" dirty="0">
              <a:latin typeface="Arial" panose="020B0604020202020204" pitchFamily="34" charset="0"/>
              <a:cs typeface="Arial" panose="020B0604020202020204" pitchFamily="34" charset="0"/>
            </a:endParaRPr>
          </a:p>
        </p:txBody>
      </p:sp>
      <p:pic>
        <p:nvPicPr>
          <p:cNvPr id="25" name="Picture 24"/>
          <p:cNvPicPr/>
          <p:nvPr/>
        </p:nvPicPr>
        <p:blipFill>
          <a:blip r:embed="rId3"/>
          <a:stretch>
            <a:fillRect/>
          </a:stretch>
        </p:blipFill>
        <p:spPr>
          <a:xfrm>
            <a:off x="1649729" y="2784566"/>
            <a:ext cx="8831580" cy="3605233"/>
          </a:xfrm>
          <a:prstGeom prst="rect">
            <a:avLst/>
          </a:prstGeom>
        </p:spPr>
      </p:pic>
    </p:spTree>
    <p:extLst>
      <p:ext uri="{BB962C8B-B14F-4D97-AF65-F5344CB8AC3E}">
        <p14:creationId xmlns:p14="http://schemas.microsoft.com/office/powerpoint/2010/main" val="648141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0" y="-277615"/>
            <a:ext cx="12192000" cy="6858001"/>
          </a:xfrm>
          <a:prstGeom prst="rect">
            <a:avLst/>
          </a:prstGeom>
        </p:spPr>
      </p:pic>
      <p:sp>
        <p:nvSpPr>
          <p:cNvPr id="15" name="Rectangle 14">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Pentagon 16"/>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8" name="TextBox 17"/>
          <p:cNvSpPr txBox="1"/>
          <p:nvPr/>
        </p:nvSpPr>
        <p:spPr>
          <a:xfrm>
            <a:off x="1087120" y="2184400"/>
            <a:ext cx="184731" cy="369332"/>
          </a:xfrm>
          <a:prstGeom prst="rect">
            <a:avLst/>
          </a:prstGeom>
          <a:noFill/>
        </p:spPr>
        <p:txBody>
          <a:bodyPr wrap="none" rtlCol="0">
            <a:spAutoFit/>
          </a:bodyPr>
          <a:lstStyle/>
          <a:p>
            <a:endParaRPr lang="en-US" dirty="0"/>
          </a:p>
        </p:txBody>
      </p:sp>
      <p:sp>
        <p:nvSpPr>
          <p:cNvPr id="19" name="TextBox 18"/>
          <p:cNvSpPr txBox="1"/>
          <p:nvPr/>
        </p:nvSpPr>
        <p:spPr>
          <a:xfrm>
            <a:off x="3210560" y="2966720"/>
            <a:ext cx="184731" cy="369332"/>
          </a:xfrm>
          <a:prstGeom prst="rect">
            <a:avLst/>
          </a:prstGeom>
          <a:noFill/>
        </p:spPr>
        <p:txBody>
          <a:bodyPr wrap="none" rtlCol="0">
            <a:spAutoFit/>
          </a:bodyPr>
          <a:lstStyle/>
          <a:p>
            <a:endParaRPr lang="en-US" dirty="0"/>
          </a:p>
        </p:txBody>
      </p:sp>
      <p:sp>
        <p:nvSpPr>
          <p:cNvPr id="20" name="TextBox 19"/>
          <p:cNvSpPr txBox="1"/>
          <p:nvPr/>
        </p:nvSpPr>
        <p:spPr>
          <a:xfrm>
            <a:off x="853440" y="2184400"/>
            <a:ext cx="3159760" cy="369332"/>
          </a:xfrm>
          <a:prstGeom prst="rect">
            <a:avLst/>
          </a:prstGeom>
          <a:noFill/>
        </p:spPr>
        <p:txBody>
          <a:bodyPr wrap="square" rtlCol="0">
            <a:spAutoFit/>
          </a:bodyPr>
          <a:lstStyle/>
          <a:p>
            <a:endParaRPr lang="en-US" dirty="0"/>
          </a:p>
        </p:txBody>
      </p:sp>
      <p:sp>
        <p:nvSpPr>
          <p:cNvPr id="21" name="TextBox 20"/>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4" name="TextBox 23"/>
          <p:cNvSpPr txBox="1"/>
          <p:nvPr/>
        </p:nvSpPr>
        <p:spPr>
          <a:xfrm>
            <a:off x="520382" y="1953566"/>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Chức năng ghi thông tin sản phẩm ra file</a:t>
            </a:r>
            <a:endParaRPr lang="en-US" sz="2400" dirty="0">
              <a:latin typeface="Arial" panose="020B0604020202020204" pitchFamily="34" charset="0"/>
              <a:cs typeface="Arial" panose="020B0604020202020204" pitchFamily="34" charset="0"/>
            </a:endParaRPr>
          </a:p>
        </p:txBody>
      </p:sp>
      <p:pic>
        <p:nvPicPr>
          <p:cNvPr id="26" name="Picture 25"/>
          <p:cNvPicPr/>
          <p:nvPr/>
        </p:nvPicPr>
        <p:blipFill>
          <a:blip r:embed="rId3"/>
          <a:stretch>
            <a:fillRect/>
          </a:stretch>
        </p:blipFill>
        <p:spPr>
          <a:xfrm>
            <a:off x="335280" y="2581274"/>
            <a:ext cx="5892800" cy="3870326"/>
          </a:xfrm>
          <a:prstGeom prst="rect">
            <a:avLst/>
          </a:prstGeom>
        </p:spPr>
      </p:pic>
      <p:pic>
        <p:nvPicPr>
          <p:cNvPr id="27" name="Picture 26"/>
          <p:cNvPicPr/>
          <p:nvPr/>
        </p:nvPicPr>
        <p:blipFill>
          <a:blip r:embed="rId4"/>
          <a:stretch>
            <a:fillRect/>
          </a:stretch>
        </p:blipFill>
        <p:spPr>
          <a:xfrm>
            <a:off x="6694884" y="2554364"/>
            <a:ext cx="5354876" cy="4026021"/>
          </a:xfrm>
          <a:prstGeom prst="rect">
            <a:avLst/>
          </a:prstGeom>
        </p:spPr>
      </p:pic>
    </p:spTree>
    <p:extLst>
      <p:ext uri="{BB962C8B-B14F-4D97-AF65-F5344CB8AC3E}">
        <p14:creationId xmlns:p14="http://schemas.microsoft.com/office/powerpoint/2010/main" val="1231535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0" y="-277615"/>
            <a:ext cx="12192000" cy="6858001"/>
          </a:xfrm>
          <a:prstGeom prst="rect">
            <a:avLst/>
          </a:prstGeom>
        </p:spPr>
      </p:pic>
      <p:sp>
        <p:nvSpPr>
          <p:cNvPr id="16" name="Rectangle 15">
            <a:extLst>
              <a:ext uri="{FF2B5EF4-FFF2-40B4-BE49-F238E27FC236}">
                <a16:creationId xmlns:a16="http://schemas.microsoft.com/office/drawing/2014/main" id="{A1DC3947-0C67-457E-A852-3AD136153A4C}"/>
              </a:ext>
            </a:extLst>
          </p:cNvPr>
          <p:cNvSpPr/>
          <p:nvPr/>
        </p:nvSpPr>
        <p:spPr>
          <a:xfrm>
            <a:off x="732504" y="288163"/>
            <a:ext cx="869597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IV: KẾT QUẢ NGHIÊN CỨU</a:t>
            </a:r>
            <a:endParaRPr lang="en-US" sz="2800" dirty="0">
              <a:latin typeface="Arial" panose="020B0604020202020204" pitchFamily="34" charset="0"/>
              <a:cs typeface="Arial" panose="020B0604020202020204" pitchFamily="34" charset="0"/>
            </a:endParaRPr>
          </a:p>
        </p:txBody>
      </p:sp>
      <p:sp>
        <p:nvSpPr>
          <p:cNvPr id="17"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Pentagon 17"/>
          <p:cNvSpPr/>
          <p:nvPr/>
        </p:nvSpPr>
        <p:spPr>
          <a:xfrm>
            <a:off x="1" y="1196952"/>
            <a:ext cx="426720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4.2 Kết quả thực nghiệm</a:t>
            </a:r>
            <a:endParaRPr lang="vi-VN" altLang="en-US" sz="2400" dirty="0">
              <a:latin typeface="Arial" panose="020B0604020202020204" pitchFamily="34" charset="0"/>
              <a:cs typeface="Arial" panose="020B0604020202020204" pitchFamily="34" charset="0"/>
              <a:sym typeface="+mn-ea"/>
            </a:endParaRPr>
          </a:p>
        </p:txBody>
      </p:sp>
      <p:sp>
        <p:nvSpPr>
          <p:cNvPr id="19" name="TextBox 18"/>
          <p:cNvSpPr txBox="1"/>
          <p:nvPr/>
        </p:nvSpPr>
        <p:spPr>
          <a:xfrm>
            <a:off x="1087120" y="2184400"/>
            <a:ext cx="184731" cy="369332"/>
          </a:xfrm>
          <a:prstGeom prst="rect">
            <a:avLst/>
          </a:prstGeom>
          <a:noFill/>
        </p:spPr>
        <p:txBody>
          <a:bodyPr wrap="none" rtlCol="0">
            <a:spAutoFit/>
          </a:bodyPr>
          <a:lstStyle/>
          <a:p>
            <a:endParaRPr lang="en-US" dirty="0"/>
          </a:p>
        </p:txBody>
      </p:sp>
      <p:sp>
        <p:nvSpPr>
          <p:cNvPr id="20" name="TextBox 19"/>
          <p:cNvSpPr txBox="1"/>
          <p:nvPr/>
        </p:nvSpPr>
        <p:spPr>
          <a:xfrm>
            <a:off x="3210560" y="2966720"/>
            <a:ext cx="184731" cy="369332"/>
          </a:xfrm>
          <a:prstGeom prst="rect">
            <a:avLst/>
          </a:prstGeom>
          <a:noFill/>
        </p:spPr>
        <p:txBody>
          <a:bodyPr wrap="none" rtlCol="0">
            <a:spAutoFit/>
          </a:bodyPr>
          <a:lstStyle/>
          <a:p>
            <a:endParaRPr lang="en-US" dirty="0"/>
          </a:p>
        </p:txBody>
      </p:sp>
      <p:sp>
        <p:nvSpPr>
          <p:cNvPr id="21" name="TextBox 20"/>
          <p:cNvSpPr txBox="1"/>
          <p:nvPr/>
        </p:nvSpPr>
        <p:spPr>
          <a:xfrm>
            <a:off x="853440" y="2184400"/>
            <a:ext cx="3159760" cy="369332"/>
          </a:xfrm>
          <a:prstGeom prst="rect">
            <a:avLst/>
          </a:prstGeom>
          <a:noFill/>
        </p:spPr>
        <p:txBody>
          <a:bodyPr wrap="square" rtlCol="0">
            <a:spAutoFit/>
          </a:bodyPr>
          <a:lstStyle/>
          <a:p>
            <a:endParaRPr lang="en-US" dirty="0"/>
          </a:p>
        </p:txBody>
      </p:sp>
      <p:sp>
        <p:nvSpPr>
          <p:cNvPr id="22" name="TextBox 21"/>
          <p:cNvSpPr txBox="1"/>
          <p:nvPr/>
        </p:nvSpPr>
        <p:spPr>
          <a:xfrm>
            <a:off x="650240" y="2874386"/>
            <a:ext cx="3982720"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3" name="TextBox 22"/>
          <p:cNvSpPr txBox="1"/>
          <p:nvPr/>
        </p:nvSpPr>
        <p:spPr>
          <a:xfrm>
            <a:off x="540702" y="2092067"/>
            <a:ext cx="6022658" cy="461665"/>
          </a:xfrm>
          <a:prstGeom prst="rect">
            <a:avLst/>
          </a:prstGeom>
          <a:noFill/>
        </p:spPr>
        <p:txBody>
          <a:bodyPr wrap="square" rtlCol="0">
            <a:spAutoFit/>
          </a:bodyPr>
          <a:lstStyle/>
          <a:p>
            <a:r>
              <a:rPr lang="vi-VN" sz="2400" dirty="0" smtClean="0">
                <a:latin typeface="Arial" panose="020B0604020202020204" pitchFamily="34" charset="0"/>
                <a:cs typeface="Arial" panose="020B0604020202020204" pitchFamily="34" charset="0"/>
              </a:rPr>
              <a:t>Thoát chương trình</a:t>
            </a:r>
            <a:endParaRPr lang="en-US" sz="2400" dirty="0">
              <a:latin typeface="Arial" panose="020B0604020202020204" pitchFamily="34" charset="0"/>
              <a:cs typeface="Arial" panose="020B0604020202020204" pitchFamily="34" charset="0"/>
            </a:endParaRPr>
          </a:p>
        </p:txBody>
      </p:sp>
      <p:pic>
        <p:nvPicPr>
          <p:cNvPr id="26" name="Picture 25"/>
          <p:cNvPicPr/>
          <p:nvPr/>
        </p:nvPicPr>
        <p:blipFill>
          <a:blip r:embed="rId3"/>
          <a:stretch>
            <a:fillRect/>
          </a:stretch>
        </p:blipFill>
        <p:spPr>
          <a:xfrm>
            <a:off x="2392679" y="2784566"/>
            <a:ext cx="7406642" cy="3795820"/>
          </a:xfrm>
          <a:prstGeom prst="rect">
            <a:avLst/>
          </a:prstGeom>
        </p:spPr>
      </p:pic>
    </p:spTree>
    <p:extLst>
      <p:ext uri="{BB962C8B-B14F-4D97-AF65-F5344CB8AC3E}">
        <p14:creationId xmlns:p14="http://schemas.microsoft.com/office/powerpoint/2010/main" val="2464385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82"/>
            <a:ext cx="12192000" cy="6858001"/>
          </a:xfrm>
          <a:prstGeom prst="rect">
            <a:avLst/>
          </a:prstGeom>
        </p:spPr>
      </p:pic>
      <p:sp>
        <p:nvSpPr>
          <p:cNvPr id="5" name="Rectangle 4">
            <a:extLst>
              <a:ext uri="{FF2B5EF4-FFF2-40B4-BE49-F238E27FC236}">
                <a16:creationId xmlns:a16="http://schemas.microsoft.com/office/drawing/2014/main" id="{A1DC3947-0C67-457E-A852-3AD136153A4C}"/>
              </a:ext>
            </a:extLst>
          </p:cNvPr>
          <p:cNvSpPr/>
          <p:nvPr/>
        </p:nvSpPr>
        <p:spPr>
          <a:xfrm>
            <a:off x="732504" y="288163"/>
            <a:ext cx="9082056"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V: KẾT LUẬN VÀ HƯỚNG PHÁT TRIỂN</a:t>
            </a:r>
            <a:endParaRPr lang="en-US" sz="2800" dirty="0">
              <a:latin typeface="Arial" panose="020B0604020202020204" pitchFamily="34" charset="0"/>
              <a:cs typeface="Arial" panose="020B0604020202020204" pitchFamily="34" charset="0"/>
            </a:endParaRPr>
          </a:p>
        </p:txBody>
      </p:sp>
      <p:sp>
        <p:nvSpPr>
          <p:cNvPr id="6"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 name="Group 9">
            <a:extLst>
              <a:ext uri="{FF2B5EF4-FFF2-40B4-BE49-F238E27FC236}">
                <a16:creationId xmlns:a16="http://schemas.microsoft.com/office/drawing/2014/main" id="{3C8268D7-0235-453C-94D2-8944690F446A}"/>
              </a:ext>
            </a:extLst>
          </p:cNvPr>
          <p:cNvGrpSpPr/>
          <p:nvPr/>
        </p:nvGrpSpPr>
        <p:grpSpPr>
          <a:xfrm>
            <a:off x="2340431" y="2746756"/>
            <a:ext cx="7978878" cy="915807"/>
            <a:chOff x="2462980" y="2581937"/>
            <a:chExt cx="7978878" cy="915807"/>
          </a:xfrm>
          <a:solidFill>
            <a:schemeClr val="accent6">
              <a:lumMod val="50000"/>
            </a:schemeClr>
          </a:solidFill>
        </p:grpSpPr>
        <p:sp>
          <p:nvSpPr>
            <p:cNvPr id="11" name="Rectangle 10">
              <a:extLst>
                <a:ext uri="{FF2B5EF4-FFF2-40B4-BE49-F238E27FC236}">
                  <a16:creationId xmlns:a16="http://schemas.microsoft.com/office/drawing/2014/main" id="{159D5DB5-C8AE-4315-B54B-263F31A6683E}"/>
                </a:ext>
              </a:extLst>
            </p:cNvPr>
            <p:cNvSpPr/>
            <p:nvPr/>
          </p:nvSpPr>
          <p:spPr>
            <a:xfrm>
              <a:off x="3057832" y="2642502"/>
              <a:ext cx="7384026" cy="717755"/>
            </a:xfrm>
            <a:prstGeom prst="rect">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Kết luận</a:t>
              </a:r>
              <a:endParaRPr lang="en-US" sz="3200" dirty="0"/>
            </a:p>
          </p:txBody>
        </p:sp>
        <p:sp>
          <p:nvSpPr>
            <p:cNvPr id="12" name="Diamond 11">
              <a:extLst>
                <a:ext uri="{FF2B5EF4-FFF2-40B4-BE49-F238E27FC236}">
                  <a16:creationId xmlns:a16="http://schemas.microsoft.com/office/drawing/2014/main" id="{3A6BE4CF-52DD-4C3A-A65A-D4FCEA2FBBBC}"/>
                </a:ext>
              </a:extLst>
            </p:cNvPr>
            <p:cNvSpPr/>
            <p:nvPr/>
          </p:nvSpPr>
          <p:spPr>
            <a:xfrm>
              <a:off x="2462980" y="2581937"/>
              <a:ext cx="1266368" cy="915807"/>
            </a:xfrm>
            <a:prstGeom prst="diamond">
              <a:avLst/>
            </a:prstGeom>
            <a:grp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2500" dirty="0" smtClean="0"/>
                <a:t>5.1</a:t>
              </a:r>
              <a:endParaRPr lang="en-US" sz="2500" dirty="0"/>
            </a:p>
          </p:txBody>
        </p:sp>
      </p:grpSp>
      <p:grpSp>
        <p:nvGrpSpPr>
          <p:cNvPr id="13" name="Group 12">
            <a:extLst>
              <a:ext uri="{FF2B5EF4-FFF2-40B4-BE49-F238E27FC236}">
                <a16:creationId xmlns:a16="http://schemas.microsoft.com/office/drawing/2014/main" id="{9E09F37A-1C29-4FDD-A5D4-2B836568418F}"/>
              </a:ext>
            </a:extLst>
          </p:cNvPr>
          <p:cNvGrpSpPr/>
          <p:nvPr/>
        </p:nvGrpSpPr>
        <p:grpSpPr>
          <a:xfrm>
            <a:off x="2340431" y="4711632"/>
            <a:ext cx="7978878" cy="915807"/>
            <a:chOff x="2462980" y="3581922"/>
            <a:chExt cx="7978878" cy="915807"/>
          </a:xfrm>
        </p:grpSpPr>
        <p:sp>
          <p:nvSpPr>
            <p:cNvPr id="14" name="Rectangle 13">
              <a:extLst>
                <a:ext uri="{FF2B5EF4-FFF2-40B4-BE49-F238E27FC236}">
                  <a16:creationId xmlns:a16="http://schemas.microsoft.com/office/drawing/2014/main" id="{35F25292-B05C-436C-AEE3-861CE766E655}"/>
                </a:ext>
              </a:extLst>
            </p:cNvPr>
            <p:cNvSpPr/>
            <p:nvPr/>
          </p:nvSpPr>
          <p:spPr>
            <a:xfrm>
              <a:off x="3057832" y="3673921"/>
              <a:ext cx="7384026" cy="717755"/>
            </a:xfrm>
            <a:prstGeom prst="rect">
              <a:avLst/>
            </a:prstGeom>
            <a:solidFill>
              <a:schemeClr val="accent5"/>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Hướng phát triển</a:t>
              </a:r>
              <a:endParaRPr lang="en-US" sz="3200" dirty="0"/>
            </a:p>
          </p:txBody>
        </p:sp>
        <p:sp>
          <p:nvSpPr>
            <p:cNvPr id="15" name="Diamond 14">
              <a:extLst>
                <a:ext uri="{FF2B5EF4-FFF2-40B4-BE49-F238E27FC236}">
                  <a16:creationId xmlns:a16="http://schemas.microsoft.com/office/drawing/2014/main" id="{E3F973D2-27BE-491A-8C62-C2BB3242FFF2}"/>
                </a:ext>
              </a:extLst>
            </p:cNvPr>
            <p:cNvSpPr/>
            <p:nvPr/>
          </p:nvSpPr>
          <p:spPr>
            <a:xfrm>
              <a:off x="2462980" y="3581922"/>
              <a:ext cx="1266368" cy="915807"/>
            </a:xfrm>
            <a:prstGeom prst="diamond">
              <a:avLst/>
            </a:prstGeom>
            <a:solidFill>
              <a:schemeClr val="accent5"/>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sz="2500" dirty="0" smtClean="0"/>
                <a:t>5.2</a:t>
              </a:r>
              <a:endParaRPr lang="en-US" sz="2500" dirty="0"/>
            </a:p>
          </p:txBody>
        </p:sp>
      </p:grpSp>
    </p:spTree>
    <p:extLst>
      <p:ext uri="{BB962C8B-B14F-4D97-AF65-F5344CB8AC3E}">
        <p14:creationId xmlns:p14="http://schemas.microsoft.com/office/powerpoint/2010/main" val="1662841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Rectangle 3">
            <a:extLst>
              <a:ext uri="{FF2B5EF4-FFF2-40B4-BE49-F238E27FC236}">
                <a16:creationId xmlns:a16="http://schemas.microsoft.com/office/drawing/2014/main" id="{A1DC3947-0C67-457E-A852-3AD136153A4C}"/>
              </a:ext>
            </a:extLst>
          </p:cNvPr>
          <p:cNvSpPr/>
          <p:nvPr/>
        </p:nvSpPr>
        <p:spPr>
          <a:xfrm>
            <a:off x="696300" y="112871"/>
            <a:ext cx="9057299"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V: KẾT LUẬN VÀ HƯỚNG PHÁT TRIỂN</a:t>
            </a:r>
            <a:endParaRPr lang="en-US" sz="2800" dirty="0">
              <a:latin typeface="Arial" panose="020B0604020202020204" pitchFamily="34" charset="0"/>
              <a:cs typeface="Arial" panose="020B0604020202020204" pitchFamily="34" charset="0"/>
            </a:endParaRPr>
          </a:p>
        </p:txBody>
      </p:sp>
      <p:sp>
        <p:nvSpPr>
          <p:cNvPr id="5" name="Freeform: Shape 88">
            <a:extLst>
              <a:ext uri="{FF2B5EF4-FFF2-40B4-BE49-F238E27FC236}">
                <a16:creationId xmlns:a16="http://schemas.microsoft.com/office/drawing/2014/main" id="{6A33BEFD-EF64-429C-A61C-154EE8CD0856}"/>
              </a:ext>
            </a:extLst>
          </p:cNvPr>
          <p:cNvSpPr/>
          <p:nvPr/>
        </p:nvSpPr>
        <p:spPr>
          <a:xfrm>
            <a:off x="81361" y="63710"/>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entagon 5"/>
          <p:cNvSpPr/>
          <p:nvPr/>
        </p:nvSpPr>
        <p:spPr>
          <a:xfrm>
            <a:off x="1" y="921142"/>
            <a:ext cx="300736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5.1 Kết luận</a:t>
            </a:r>
            <a:endParaRPr lang="vi-VN" altLang="en-US" sz="2400" dirty="0">
              <a:latin typeface="Arial" panose="020B0604020202020204" pitchFamily="34" charset="0"/>
              <a:cs typeface="Arial" panose="020B0604020202020204" pitchFamily="34" charset="0"/>
              <a:sym typeface="+mn-ea"/>
            </a:endParaRPr>
          </a:p>
        </p:txBody>
      </p:sp>
      <p:sp>
        <p:nvSpPr>
          <p:cNvPr id="9" name="TextBox 8"/>
          <p:cNvSpPr txBox="1"/>
          <p:nvPr/>
        </p:nvSpPr>
        <p:spPr>
          <a:xfrm>
            <a:off x="1762678" y="4592320"/>
            <a:ext cx="167722" cy="369332"/>
          </a:xfrm>
          <a:prstGeom prst="rect">
            <a:avLst/>
          </a:prstGeom>
          <a:noFill/>
        </p:spPr>
        <p:txBody>
          <a:bodyPr wrap="square" rtlCol="0">
            <a:spAutoFit/>
          </a:bodyPr>
          <a:lstStyle/>
          <a:p>
            <a:endParaRPr lang="en-US" dirty="0"/>
          </a:p>
        </p:txBody>
      </p:sp>
      <p:sp>
        <p:nvSpPr>
          <p:cNvPr id="12" name="TextBox 11"/>
          <p:cNvSpPr txBox="1"/>
          <p:nvPr/>
        </p:nvSpPr>
        <p:spPr>
          <a:xfrm>
            <a:off x="696300" y="1751768"/>
            <a:ext cx="10993120" cy="5216813"/>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Phân tích, tìm hiểu các chức năng của bài toán quản lí sản phẩm: chức năng thêm, hiển thị, xóa, tìm kiếm, xuất file và thoát khỏi chương trình.</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sản </a:t>
            </a:r>
            <a:r>
              <a:rPr lang="vi-VN" sz="2400" dirty="0" smtClean="0">
                <a:latin typeface="Arial" panose="020B0604020202020204" pitchFamily="34" charset="0"/>
                <a:cs typeface="Arial" panose="020B0604020202020204" pitchFamily="34" charset="0"/>
              </a:rPr>
              <a:t>phẩm.</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kết sản phẩm </a:t>
            </a:r>
            <a:r>
              <a:rPr lang="vi-VN" sz="2400" dirty="0" smtClean="0">
                <a:latin typeface="Arial" panose="020B0604020202020204" pitchFamily="34" charset="0"/>
                <a:cs typeface="Arial" panose="020B0604020202020204" pitchFamily="34" charset="0"/>
              </a:rPr>
              <a:t>giúp </a:t>
            </a:r>
            <a:r>
              <a:rPr lang="vi-VN" sz="2400" dirty="0">
                <a:latin typeface="Arial" panose="020B0604020202020204" pitchFamily="34" charset="0"/>
                <a:cs typeface="Arial" panose="020B0604020202020204" pitchFamily="34" charset="0"/>
              </a:rPr>
              <a:t>theo dõi thông tin về nguồn gốc, nhà cung cấp, và các thông tin liên quan đến chuỗi cung ứng, từ đó giúp quản lý dễ dàng tối ưu hóa quá trình sản xuất và cung ứng.</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một danh sách liên kết sản 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chỉnh. </a:t>
            </a:r>
            <a:endParaRPr lang="en-US" sz="2400"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Ø"/>
            </a:pP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Khi có một danh sách cụ thể với liên kết đến thông tin chi tiết về từng sản phẩm, người quản lý có thể dễ dàng tìm kiếm và truy cập thông tin cần thiết mà không mất nhiều thời gian.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5840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5" name="Rectangle 4">
            <a:extLst>
              <a:ext uri="{FF2B5EF4-FFF2-40B4-BE49-F238E27FC236}">
                <a16:creationId xmlns:a16="http://schemas.microsoft.com/office/drawing/2014/main" id="{A1DC3947-0C67-457E-A852-3AD136153A4C}"/>
              </a:ext>
            </a:extLst>
          </p:cNvPr>
          <p:cNvSpPr/>
          <p:nvPr/>
        </p:nvSpPr>
        <p:spPr>
          <a:xfrm>
            <a:off x="696300" y="112871"/>
            <a:ext cx="9057299"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V: KẾT LUẬN VÀ HƯỚNG PHÁT TRIỂN</a:t>
            </a:r>
            <a:endParaRPr lang="en-US" sz="2800" dirty="0">
              <a:latin typeface="Arial" panose="020B0604020202020204" pitchFamily="34" charset="0"/>
              <a:cs typeface="Arial" panose="020B0604020202020204" pitchFamily="34" charset="0"/>
            </a:endParaRPr>
          </a:p>
        </p:txBody>
      </p:sp>
      <p:sp>
        <p:nvSpPr>
          <p:cNvPr id="6" name="Freeform: Shape 88">
            <a:extLst>
              <a:ext uri="{FF2B5EF4-FFF2-40B4-BE49-F238E27FC236}">
                <a16:creationId xmlns:a16="http://schemas.microsoft.com/office/drawing/2014/main" id="{6A33BEFD-EF64-429C-A61C-154EE8CD0856}"/>
              </a:ext>
            </a:extLst>
          </p:cNvPr>
          <p:cNvSpPr/>
          <p:nvPr/>
        </p:nvSpPr>
        <p:spPr>
          <a:xfrm>
            <a:off x="81361" y="63710"/>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entagon 6"/>
          <p:cNvSpPr/>
          <p:nvPr/>
        </p:nvSpPr>
        <p:spPr>
          <a:xfrm>
            <a:off x="0" y="921142"/>
            <a:ext cx="3342639"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smtClean="0">
                <a:latin typeface="Arial" panose="020B0604020202020204" pitchFamily="34" charset="0"/>
                <a:cs typeface="Arial" panose="020B0604020202020204" pitchFamily="34" charset="0"/>
                <a:sym typeface="+mn-ea"/>
              </a:rPr>
              <a:t>5.2 Hướng phát triển</a:t>
            </a:r>
            <a:endParaRPr lang="vi-VN" altLang="en-US" sz="2400" dirty="0">
              <a:latin typeface="Arial" panose="020B0604020202020204" pitchFamily="34" charset="0"/>
              <a:cs typeface="Arial" panose="020B0604020202020204" pitchFamily="34" charset="0"/>
              <a:sym typeface="+mn-ea"/>
            </a:endParaRPr>
          </a:p>
        </p:txBody>
      </p:sp>
      <p:sp>
        <p:nvSpPr>
          <p:cNvPr id="8" name="TextBox 7"/>
          <p:cNvSpPr txBox="1"/>
          <p:nvPr/>
        </p:nvSpPr>
        <p:spPr>
          <a:xfrm>
            <a:off x="1762678" y="4592320"/>
            <a:ext cx="167722" cy="369332"/>
          </a:xfrm>
          <a:prstGeom prst="rect">
            <a:avLst/>
          </a:prstGeom>
          <a:noFill/>
        </p:spPr>
        <p:txBody>
          <a:bodyPr wrap="square" rtlCol="0">
            <a:spAutoFit/>
          </a:bodyPr>
          <a:lstStyle/>
          <a:p>
            <a:endParaRPr lang="en-US" dirty="0"/>
          </a:p>
        </p:txBody>
      </p:sp>
      <p:sp>
        <p:nvSpPr>
          <p:cNvPr id="9" name="TextBox 8"/>
          <p:cNvSpPr txBox="1"/>
          <p:nvPr/>
        </p:nvSpPr>
        <p:spPr>
          <a:xfrm>
            <a:off x="696300" y="1751768"/>
            <a:ext cx="10993120" cy="54476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Để chương trình có thể hoạt động hiệu quả hơn cần dữ liệu phải được lưu trữ bằng các hệ quản trị cơ sở dữ liệu có tính bảo mật cao hơn. </a:t>
            </a:r>
            <a:endParaRPr lang="en-US" sz="2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Khả năng xử lý được tất cả các chức năng, các lỗi ngoài ý muốn tốt hơn của chương trình và dùng các thao tác của chương trình.</a:t>
            </a:r>
            <a:endParaRPr lang="en-US" sz="2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vi-VN" sz="2400" dirty="0">
                <a:latin typeface="Arial" panose="020B0604020202020204" pitchFamily="34" charset="0"/>
                <a:cs typeface="Arial" panose="020B0604020202020204" pitchFamily="34" charset="0"/>
              </a:rPr>
              <a:t>Thêm các chức năng mới để đáp ứng điều kiện cho quản lí sản phẩm hoàn chỉnh.</a:t>
            </a:r>
            <a:endParaRPr lang="en-US" sz="2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vi-VN" sz="2400" dirty="0" smtClean="0">
                <a:latin typeface="Arial" panose="020B0604020202020204" pitchFamily="34" charset="0"/>
                <a:cs typeface="Arial" panose="020B0604020202020204" pitchFamily="34" charset="0"/>
              </a:rPr>
              <a:t>Để </a:t>
            </a:r>
            <a:r>
              <a:rPr lang="vi-VN" sz="2400" dirty="0">
                <a:latin typeface="Arial" panose="020B0604020202020204" pitchFamily="34" charset="0"/>
                <a:cs typeface="Arial" panose="020B0604020202020204" pitchFamily="34" charset="0"/>
              </a:rPr>
              <a:t>đáp ứng tốt với nhu cầu thực tế thì cần phải nghiên cứu thêm nhu cầu của khách hàng để phát triển hệ thống một cách linh hoạt và đơn giản hơn để có thể sử dụng tốt hơn. </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809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81707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TextBox 2"/>
          <p:cNvSpPr txBox="1"/>
          <p:nvPr/>
        </p:nvSpPr>
        <p:spPr>
          <a:xfrm>
            <a:off x="490194" y="669302"/>
            <a:ext cx="4192173" cy="584775"/>
          </a:xfrm>
          <a:prstGeom prst="rect">
            <a:avLst/>
          </a:prstGeom>
          <a:noFill/>
        </p:spPr>
        <p:txBody>
          <a:bodyPr wrap="none" rtlCol="0">
            <a:spAutoFit/>
          </a:bodyPr>
          <a:lstStyle/>
          <a:p>
            <a:r>
              <a:rPr lang="vi-VN" sz="3200" dirty="0" smtClean="0">
                <a:latin typeface="Arial" panose="020B0604020202020204" pitchFamily="34" charset="0"/>
                <a:cs typeface="Arial" panose="020B0604020202020204" pitchFamily="34" charset="0"/>
              </a:rPr>
              <a:t>2. Mục đích của đề tài</a:t>
            </a:r>
            <a:endParaRPr lang="en-US" sz="32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C5A6BF4D-7A6B-4642-9DE2-CFDAD8004C03}"/>
              </a:ext>
            </a:extLst>
          </p:cNvPr>
          <p:cNvGrpSpPr/>
          <p:nvPr/>
        </p:nvGrpSpPr>
        <p:grpSpPr>
          <a:xfrm>
            <a:off x="9172243" y="2902973"/>
            <a:ext cx="2753033" cy="1052052"/>
            <a:chOff x="9193161" y="2231086"/>
            <a:chExt cx="1671484" cy="1052052"/>
          </a:xfrm>
          <a:effectLst>
            <a:outerShdw blurRad="50800" dist="38100" dir="5400000" algn="t" rotWithShape="0">
              <a:prstClr val="black">
                <a:alpha val="40000"/>
              </a:prstClr>
            </a:outerShdw>
          </a:effectLst>
        </p:grpSpPr>
        <p:sp>
          <p:nvSpPr>
            <p:cNvPr id="7" name="Flowchart: Magnetic Disk 6">
              <a:extLst>
                <a:ext uri="{FF2B5EF4-FFF2-40B4-BE49-F238E27FC236}">
                  <a16:creationId xmlns:a16="http://schemas.microsoft.com/office/drawing/2014/main" id="{94C0731C-E713-4315-8F2D-36FAAFD7D539}"/>
                </a:ext>
              </a:extLst>
            </p:cNvPr>
            <p:cNvSpPr/>
            <p:nvPr/>
          </p:nvSpPr>
          <p:spPr>
            <a:xfrm>
              <a:off x="9193161" y="2231086"/>
              <a:ext cx="1671484" cy="1052052"/>
            </a:xfrm>
            <a:prstGeom prst="flowChartMagneticDisk">
              <a:avLst/>
            </a:prstGeom>
            <a:solidFill>
              <a:schemeClr val="bg1">
                <a:lumMod val="6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tin</a:t>
              </a:r>
              <a:r>
                <a:rPr lang="vi-VN" dirty="0" smtClean="0">
                  <a:latin typeface="Arial" panose="020B0604020202020204" pitchFamily="34" charset="0"/>
                  <a:cs typeface="Arial" panose="020B0604020202020204" pitchFamily="34" charset="0"/>
                </a:rPr>
                <a:t> sản phẩm</a:t>
              </a:r>
              <a:endParaRPr lang="en-US"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3AD1B7DA-7B32-4D91-BD59-C3E325E8B39A}"/>
                </a:ext>
              </a:extLst>
            </p:cNvPr>
            <p:cNvSpPr/>
            <p:nvPr/>
          </p:nvSpPr>
          <p:spPr>
            <a:xfrm>
              <a:off x="9378745" y="2280246"/>
              <a:ext cx="1274916" cy="230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61E42C-7028-4CB5-823A-17475368354B}"/>
              </a:ext>
            </a:extLst>
          </p:cNvPr>
          <p:cNvGrpSpPr/>
          <p:nvPr/>
        </p:nvGrpSpPr>
        <p:grpSpPr>
          <a:xfrm>
            <a:off x="9172243" y="4281245"/>
            <a:ext cx="2753032" cy="1232980"/>
            <a:chOff x="9193161" y="2231086"/>
            <a:chExt cx="1671484" cy="1052052"/>
          </a:xfrm>
          <a:solidFill>
            <a:schemeClr val="accent1"/>
          </a:solidFill>
          <a:effectLst>
            <a:outerShdw blurRad="63500" sx="102000" sy="102000" algn="ctr" rotWithShape="0">
              <a:prstClr val="black">
                <a:alpha val="40000"/>
              </a:prstClr>
            </a:outerShdw>
          </a:effectLst>
        </p:grpSpPr>
        <p:sp>
          <p:nvSpPr>
            <p:cNvPr id="10" name="Flowchart: Magnetic Disk 9">
              <a:extLst>
                <a:ext uri="{FF2B5EF4-FFF2-40B4-BE49-F238E27FC236}">
                  <a16:creationId xmlns:a16="http://schemas.microsoft.com/office/drawing/2014/main" id="{C5EFE274-5354-4E0C-B0BF-0B649204A8D6}"/>
                </a:ext>
              </a:extLst>
            </p:cNvPr>
            <p:cNvSpPr/>
            <p:nvPr/>
          </p:nvSpPr>
          <p:spPr>
            <a:xfrm>
              <a:off x="9193161" y="2231086"/>
              <a:ext cx="1671484" cy="1052052"/>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Các chức năng của </a:t>
              </a:r>
            </a:p>
            <a:p>
              <a:pPr algn="ctr"/>
              <a:r>
                <a:rPr lang="vi-VN" dirty="0" smtClean="0"/>
                <a:t>sản phẩm</a:t>
              </a:r>
              <a:endParaRPr lang="en-US" dirty="0"/>
            </a:p>
          </p:txBody>
        </p:sp>
        <p:sp>
          <p:nvSpPr>
            <p:cNvPr id="11" name="Oval 10">
              <a:extLst>
                <a:ext uri="{FF2B5EF4-FFF2-40B4-BE49-F238E27FC236}">
                  <a16:creationId xmlns:a16="http://schemas.microsoft.com/office/drawing/2014/main" id="{D61B14AB-27DC-4460-92B5-6B540C95311F}"/>
                </a:ext>
              </a:extLst>
            </p:cNvPr>
            <p:cNvSpPr/>
            <p:nvPr/>
          </p:nvSpPr>
          <p:spPr>
            <a:xfrm>
              <a:off x="9378745" y="2280246"/>
              <a:ext cx="1274916" cy="2307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Arrow: Notched Right 15">
            <a:extLst>
              <a:ext uri="{FF2B5EF4-FFF2-40B4-BE49-F238E27FC236}">
                <a16:creationId xmlns:a16="http://schemas.microsoft.com/office/drawing/2014/main" id="{233585A5-CD60-4378-A5FF-DB7590A5C18D}"/>
              </a:ext>
            </a:extLst>
          </p:cNvPr>
          <p:cNvSpPr/>
          <p:nvPr/>
        </p:nvSpPr>
        <p:spPr>
          <a:xfrm rot="5400000">
            <a:off x="9429290" y="1099257"/>
            <a:ext cx="2197100" cy="919883"/>
          </a:xfrm>
          <a:prstGeom prst="notch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ffectLst>
                <a:outerShdw blurRad="38100" dist="38100" dir="2700000" algn="tl">
                  <a:srgbClr val="000000">
                    <a:alpha val="43137"/>
                  </a:srgbClr>
                </a:outerShdw>
              </a:effectLst>
            </a:endParaRPr>
          </a:p>
          <a:p>
            <a:pPr algn="ctr"/>
            <a:r>
              <a:rPr lang="en-US" sz="14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QUẢN LÝ </a:t>
            </a:r>
            <a:r>
              <a:rPr lang="vi-VN" sz="14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SẢN PHẨM</a:t>
            </a:r>
            <a:endParaRPr lang="en-US" sz="14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n-US" dirty="0"/>
          </a:p>
        </p:txBody>
      </p:sp>
      <p:sp>
        <p:nvSpPr>
          <p:cNvPr id="16" name="TextBox 15"/>
          <p:cNvSpPr txBox="1"/>
          <p:nvPr/>
        </p:nvSpPr>
        <p:spPr>
          <a:xfrm>
            <a:off x="978615" y="1348904"/>
            <a:ext cx="7289175" cy="5262979"/>
          </a:xfrm>
          <a:prstGeom prst="rect">
            <a:avLst/>
          </a:prstGeom>
          <a:noFill/>
        </p:spPr>
        <p:txBody>
          <a:bodyPr wrap="none" rtlCol="0">
            <a:spAutoFit/>
          </a:bodyPr>
          <a:lstStyle/>
          <a:p>
            <a:pPr marL="342900" indent="-342900">
              <a:lnSpc>
                <a:spcPct val="200000"/>
              </a:lnSpc>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Nhằm củng cố lại các kiến thức đã học </a:t>
            </a:r>
          </a:p>
          <a:p>
            <a:pPr>
              <a:lnSpc>
                <a:spcPct val="200000"/>
              </a:lnSpc>
            </a:pPr>
            <a:r>
              <a:rPr lang="vi-VN" sz="2800" dirty="0">
                <a:latin typeface="Arial" panose="020B0604020202020204" pitchFamily="34" charset="0"/>
                <a:cs typeface="Arial" panose="020B0604020202020204" pitchFamily="34" charset="0"/>
              </a:rPr>
              <a:t>v</a:t>
            </a:r>
            <a:r>
              <a:rPr lang="vi-VN" sz="2800" dirty="0" smtClean="0">
                <a:latin typeface="Arial" panose="020B0604020202020204" pitchFamily="34" charset="0"/>
                <a:cs typeface="Arial" panose="020B0604020202020204" pitchFamily="34" charset="0"/>
              </a:rPr>
              <a:t>ề danh sách liên kết.</a:t>
            </a:r>
          </a:p>
          <a:p>
            <a:pPr marL="342900" indent="-342900">
              <a:lnSpc>
                <a:spcPct val="200000"/>
              </a:lnSpc>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Xây dựng các chức năng của cho bài toán</a:t>
            </a:r>
          </a:p>
          <a:p>
            <a:pPr>
              <a:lnSpc>
                <a:spcPct val="200000"/>
              </a:lnSpc>
            </a:pPr>
            <a:r>
              <a:rPr lang="vi-VN" sz="2800" dirty="0">
                <a:latin typeface="Arial" panose="020B0604020202020204" pitchFamily="34" charset="0"/>
                <a:cs typeface="Arial" panose="020B0604020202020204" pitchFamily="34" charset="0"/>
              </a:rPr>
              <a:t>q</a:t>
            </a:r>
            <a:r>
              <a:rPr lang="vi-VN" sz="2800" dirty="0" smtClean="0">
                <a:latin typeface="Arial" panose="020B0604020202020204" pitchFamily="34" charset="0"/>
                <a:cs typeface="Arial" panose="020B0604020202020204" pitchFamily="34" charset="0"/>
              </a:rPr>
              <a:t>uản lí sản phẩm trong danh sách liên kết</a:t>
            </a:r>
            <a:r>
              <a:rPr lang="vi-VN" sz="2800" dirty="0" smtClean="0">
                <a:latin typeface="Arial" panose="020B0604020202020204" pitchFamily="34" charset="0"/>
                <a:cs typeface="Arial" panose="020B0604020202020204" pitchFamily="34" charset="0"/>
              </a:rPr>
              <a:t>.</a:t>
            </a:r>
          </a:p>
          <a:p>
            <a:pPr marL="457200" indent="-457200">
              <a:lnSpc>
                <a:spcPct val="200000"/>
              </a:lnSpc>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Xây dựng được chương trình quản lí </a:t>
            </a:r>
          </a:p>
          <a:p>
            <a:pPr>
              <a:lnSpc>
                <a:spcPct val="200000"/>
              </a:lnSpc>
            </a:pPr>
            <a:r>
              <a:rPr lang="vi-VN" sz="2800" dirty="0">
                <a:latin typeface="Arial" panose="020B0604020202020204" pitchFamily="34" charset="0"/>
                <a:cs typeface="Arial" panose="020B0604020202020204" pitchFamily="34" charset="0"/>
              </a:rPr>
              <a:t>c</a:t>
            </a:r>
            <a:r>
              <a:rPr lang="vi-VN" sz="2800" dirty="0" smtClean="0">
                <a:latin typeface="Arial" panose="020B0604020202020204" pitchFamily="34" charset="0"/>
                <a:cs typeface="Arial" panose="020B0604020202020204" pitchFamily="34" charset="0"/>
              </a:rPr>
              <a:t>ác thông tin của sản phẩm.</a:t>
            </a:r>
            <a:endParaRPr lang="vi-VN"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978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5" name="TextBox 4"/>
          <p:cNvSpPr txBox="1"/>
          <p:nvPr/>
        </p:nvSpPr>
        <p:spPr>
          <a:xfrm>
            <a:off x="490194" y="669302"/>
            <a:ext cx="4645824" cy="584775"/>
          </a:xfrm>
          <a:prstGeom prst="rect">
            <a:avLst/>
          </a:prstGeom>
          <a:noFill/>
        </p:spPr>
        <p:txBody>
          <a:bodyPr wrap="none" rtlCol="0">
            <a:spAutoFit/>
          </a:bodyPr>
          <a:lstStyle/>
          <a:p>
            <a:r>
              <a:rPr lang="vi-VN" sz="3200" dirty="0">
                <a:latin typeface="Arial" panose="020B0604020202020204" pitchFamily="34" charset="0"/>
                <a:cs typeface="Arial" panose="020B0604020202020204" pitchFamily="34" charset="0"/>
              </a:rPr>
              <a:t>3</a:t>
            </a:r>
            <a:r>
              <a:rPr lang="vi-VN" sz="3200" dirty="0" smtClean="0">
                <a:latin typeface="Arial" panose="020B0604020202020204" pitchFamily="34" charset="0"/>
                <a:cs typeface="Arial" panose="020B0604020202020204" pitchFamily="34" charset="0"/>
              </a:rPr>
              <a:t>. Đối tượng nghiên cứu</a:t>
            </a:r>
            <a:endParaRPr lang="en-US" sz="3200" dirty="0">
              <a:latin typeface="Arial" panose="020B0604020202020204" pitchFamily="34" charset="0"/>
              <a:cs typeface="Arial" panose="020B0604020202020204" pitchFamily="34" charset="0"/>
            </a:endParaRPr>
          </a:p>
        </p:txBody>
      </p:sp>
      <p:sp>
        <p:nvSpPr>
          <p:cNvPr id="6" name="Freeform: Shape 43">
            <a:extLst>
              <a:ext uri="{FF2B5EF4-FFF2-40B4-BE49-F238E27FC236}">
                <a16:creationId xmlns:a16="http://schemas.microsoft.com/office/drawing/2014/main" id="{B7B6DF31-582B-40E9-89DC-4BBA4DF4A121}"/>
              </a:ext>
            </a:extLst>
          </p:cNvPr>
          <p:cNvSpPr/>
          <p:nvPr/>
        </p:nvSpPr>
        <p:spPr>
          <a:xfrm>
            <a:off x="4412626" y="2091163"/>
            <a:ext cx="3490452" cy="3337012"/>
          </a:xfrm>
          <a:custGeom>
            <a:avLst/>
            <a:gdLst>
              <a:gd name="connsiteX0" fmla="*/ 1745226 w 3490452"/>
              <a:gd name="connsiteY0" fmla="*/ 0 h 3337012"/>
              <a:gd name="connsiteX1" fmla="*/ 2577104 w 3490452"/>
              <a:gd name="connsiteY1" fmla="*/ 201380 h 3337012"/>
              <a:gd name="connsiteX2" fmla="*/ 2660819 w 3490452"/>
              <a:gd name="connsiteY2" fmla="*/ 250002 h 3337012"/>
              <a:gd name="connsiteX3" fmla="*/ 2595215 w 3490452"/>
              <a:gd name="connsiteY3" fmla="*/ 250002 h 3337012"/>
              <a:gd name="connsiteX4" fmla="*/ 2312639 w 3490452"/>
              <a:gd name="connsiteY4" fmla="*/ 815155 h 3337012"/>
              <a:gd name="connsiteX5" fmla="*/ 2595215 w 3490452"/>
              <a:gd name="connsiteY5" fmla="*/ 1380307 h 3337012"/>
              <a:gd name="connsiteX6" fmla="*/ 3462668 w 3490452"/>
              <a:gd name="connsiteY6" fmla="*/ 1380307 h 3337012"/>
              <a:gd name="connsiteX7" fmla="*/ 3481442 w 3490452"/>
              <a:gd name="connsiteY7" fmla="*/ 1497911 h 3337012"/>
              <a:gd name="connsiteX8" fmla="*/ 3490452 w 3490452"/>
              <a:gd name="connsiteY8" fmla="*/ 1668506 h 3337012"/>
              <a:gd name="connsiteX9" fmla="*/ 3454995 w 3490452"/>
              <a:gd name="connsiteY9" fmla="*/ 2004768 h 3337012"/>
              <a:gd name="connsiteX10" fmla="*/ 3453572 w 3490452"/>
              <a:gd name="connsiteY10" fmla="*/ 2010060 h 3337012"/>
              <a:gd name="connsiteX11" fmla="*/ 2595215 w 3490452"/>
              <a:gd name="connsiteY11" fmla="*/ 2010060 h 3337012"/>
              <a:gd name="connsiteX12" fmla="*/ 2312639 w 3490452"/>
              <a:gd name="connsiteY12" fmla="*/ 2575213 h 3337012"/>
              <a:gd name="connsiteX13" fmla="*/ 2589305 w 3490452"/>
              <a:gd name="connsiteY13" fmla="*/ 3128546 h 3337012"/>
              <a:gd name="connsiteX14" fmla="*/ 2577104 w 3490452"/>
              <a:gd name="connsiteY14" fmla="*/ 3135632 h 3337012"/>
              <a:gd name="connsiteX15" fmla="*/ 1745226 w 3490452"/>
              <a:gd name="connsiteY15" fmla="*/ 3337012 h 3337012"/>
              <a:gd name="connsiteX16" fmla="*/ 913348 w 3490452"/>
              <a:gd name="connsiteY16" fmla="*/ 3135632 h 3337012"/>
              <a:gd name="connsiteX17" fmla="*/ 838200 w 3490452"/>
              <a:gd name="connsiteY17" fmla="*/ 3091986 h 3337012"/>
              <a:gd name="connsiteX18" fmla="*/ 1116378 w 3490452"/>
              <a:gd name="connsiteY18" fmla="*/ 2535629 h 3337012"/>
              <a:gd name="connsiteX19" fmla="*/ 833802 w 3490452"/>
              <a:gd name="connsiteY19" fmla="*/ 1970476 h 3337012"/>
              <a:gd name="connsiteX20" fmla="*/ 29983 w 3490452"/>
              <a:gd name="connsiteY20" fmla="*/ 1970476 h 3337012"/>
              <a:gd name="connsiteX21" fmla="*/ 9010 w 3490452"/>
              <a:gd name="connsiteY21" fmla="*/ 1839101 h 3337012"/>
              <a:gd name="connsiteX22" fmla="*/ 0 w 3490452"/>
              <a:gd name="connsiteY22" fmla="*/ 1668506 h 3337012"/>
              <a:gd name="connsiteX23" fmla="*/ 9010 w 3490452"/>
              <a:gd name="connsiteY23" fmla="*/ 1497911 h 3337012"/>
              <a:gd name="connsiteX24" fmla="*/ 29461 w 3490452"/>
              <a:gd name="connsiteY24" fmla="*/ 1369803 h 3337012"/>
              <a:gd name="connsiteX25" fmla="*/ 789551 w 3490452"/>
              <a:gd name="connsiteY25" fmla="*/ 1369803 h 3337012"/>
              <a:gd name="connsiteX26" fmla="*/ 1072127 w 3490452"/>
              <a:gd name="connsiteY26" fmla="*/ 804651 h 3337012"/>
              <a:gd name="connsiteX27" fmla="*/ 802642 w 3490452"/>
              <a:gd name="connsiteY27" fmla="*/ 265679 h 3337012"/>
              <a:gd name="connsiteX28" fmla="*/ 913348 w 3490452"/>
              <a:gd name="connsiteY28" fmla="*/ 201380 h 3337012"/>
              <a:gd name="connsiteX29" fmla="*/ 1745226 w 3490452"/>
              <a:gd name="connsiteY29" fmla="*/ 0 h 333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90452" h="3337012">
                <a:moveTo>
                  <a:pt x="1745226" y="0"/>
                </a:moveTo>
                <a:cubicBezTo>
                  <a:pt x="2046433" y="0"/>
                  <a:pt x="2329818" y="72951"/>
                  <a:pt x="2577104" y="201380"/>
                </a:cubicBezTo>
                <a:lnTo>
                  <a:pt x="2660819" y="250002"/>
                </a:lnTo>
                <a:lnTo>
                  <a:pt x="2595215" y="250002"/>
                </a:lnTo>
                <a:lnTo>
                  <a:pt x="2312639" y="815155"/>
                </a:lnTo>
                <a:lnTo>
                  <a:pt x="2595215" y="1380307"/>
                </a:lnTo>
                <a:lnTo>
                  <a:pt x="3462668" y="1380307"/>
                </a:lnTo>
                <a:lnTo>
                  <a:pt x="3481442" y="1497911"/>
                </a:lnTo>
                <a:cubicBezTo>
                  <a:pt x="3487400" y="1554001"/>
                  <a:pt x="3490452" y="1610913"/>
                  <a:pt x="3490452" y="1668506"/>
                </a:cubicBezTo>
                <a:cubicBezTo>
                  <a:pt x="3490452" y="1783692"/>
                  <a:pt x="3478243" y="1896152"/>
                  <a:pt x="3454995" y="2004768"/>
                </a:cubicBezTo>
                <a:lnTo>
                  <a:pt x="3453572" y="2010060"/>
                </a:lnTo>
                <a:lnTo>
                  <a:pt x="2595215" y="2010060"/>
                </a:lnTo>
                <a:lnTo>
                  <a:pt x="2312639" y="2575213"/>
                </a:lnTo>
                <a:lnTo>
                  <a:pt x="2589305" y="3128546"/>
                </a:lnTo>
                <a:lnTo>
                  <a:pt x="2577104" y="3135632"/>
                </a:lnTo>
                <a:cubicBezTo>
                  <a:pt x="2329818" y="3264061"/>
                  <a:pt x="2046433" y="3337012"/>
                  <a:pt x="1745226" y="3337012"/>
                </a:cubicBezTo>
                <a:cubicBezTo>
                  <a:pt x="1444019" y="3337012"/>
                  <a:pt x="1160635" y="3264061"/>
                  <a:pt x="913348" y="3135632"/>
                </a:cubicBezTo>
                <a:lnTo>
                  <a:pt x="838200" y="3091986"/>
                </a:lnTo>
                <a:lnTo>
                  <a:pt x="1116378" y="2535629"/>
                </a:lnTo>
                <a:lnTo>
                  <a:pt x="833802" y="1970476"/>
                </a:lnTo>
                <a:lnTo>
                  <a:pt x="29983" y="1970476"/>
                </a:lnTo>
                <a:lnTo>
                  <a:pt x="9010" y="1839101"/>
                </a:lnTo>
                <a:cubicBezTo>
                  <a:pt x="3052" y="1783011"/>
                  <a:pt x="0" y="1726099"/>
                  <a:pt x="0" y="1668506"/>
                </a:cubicBezTo>
                <a:cubicBezTo>
                  <a:pt x="0" y="1610913"/>
                  <a:pt x="3052" y="1554001"/>
                  <a:pt x="9010" y="1497911"/>
                </a:cubicBezTo>
                <a:lnTo>
                  <a:pt x="29461" y="1369803"/>
                </a:lnTo>
                <a:lnTo>
                  <a:pt x="789551" y="1369803"/>
                </a:lnTo>
                <a:lnTo>
                  <a:pt x="1072127" y="804651"/>
                </a:lnTo>
                <a:lnTo>
                  <a:pt x="802642" y="265679"/>
                </a:lnTo>
                <a:lnTo>
                  <a:pt x="913348" y="201380"/>
                </a:lnTo>
                <a:cubicBezTo>
                  <a:pt x="1160635" y="72951"/>
                  <a:pt x="1444019" y="0"/>
                  <a:pt x="1745226" y="0"/>
                </a:cubicBezTo>
                <a:close/>
              </a:path>
            </a:pathLst>
          </a:custGeom>
          <a:solidFill>
            <a:srgbClr val="0070C0"/>
          </a:solidFill>
          <a:ln>
            <a:solidFill>
              <a:schemeClr val="accent1"/>
            </a:solidFill>
          </a:ln>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err="1">
                <a:latin typeface="Arial" panose="020B0604020202020204" pitchFamily="34" charset="0"/>
                <a:cs typeface="Arial" panose="020B0604020202020204" pitchFamily="34" charset="0"/>
              </a:rPr>
              <a:t>Đối</a:t>
            </a:r>
            <a:r>
              <a:rPr lang="en-US" sz="2800" b="1" dirty="0">
                <a:latin typeface="Arial" panose="020B0604020202020204" pitchFamily="34" charset="0"/>
                <a:cs typeface="Arial" panose="020B0604020202020204" pitchFamily="34" charset="0"/>
              </a:rPr>
              <a:t> </a:t>
            </a:r>
          </a:p>
          <a:p>
            <a:pPr algn="ctr"/>
            <a:r>
              <a:rPr lang="en-US" sz="2800" b="1" dirty="0" err="1">
                <a:latin typeface="Arial" panose="020B0604020202020204" pitchFamily="34" charset="0"/>
                <a:cs typeface="Arial" panose="020B0604020202020204" pitchFamily="34" charset="0"/>
              </a:rPr>
              <a:t>tượng</a:t>
            </a:r>
            <a:endParaRPr lang="en-US" sz="28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nghiên</a:t>
            </a:r>
            <a:r>
              <a:rPr lang="en-US" sz="2800" b="1" dirty="0">
                <a:latin typeface="Arial" panose="020B0604020202020204" pitchFamily="34" charset="0"/>
                <a:cs typeface="Arial" panose="020B0604020202020204" pitchFamily="34" charset="0"/>
              </a:rPr>
              <a:t> </a:t>
            </a:r>
          </a:p>
          <a:p>
            <a:pPr algn="ctr"/>
            <a:r>
              <a:rPr lang="en-US" sz="2800" b="1" dirty="0" err="1">
                <a:latin typeface="Arial" panose="020B0604020202020204" pitchFamily="34" charset="0"/>
                <a:cs typeface="Arial" panose="020B0604020202020204" pitchFamily="34" charset="0"/>
              </a:rPr>
              <a:t>cứu</a:t>
            </a:r>
            <a:endParaRPr lang="en-US" sz="2800" b="1" dirty="0">
              <a:latin typeface="Arial" panose="020B0604020202020204" pitchFamily="34" charset="0"/>
              <a:cs typeface="Arial" panose="020B0604020202020204" pitchFamily="34" charset="0"/>
            </a:endParaRPr>
          </a:p>
        </p:txBody>
      </p:sp>
      <p:sp>
        <p:nvSpPr>
          <p:cNvPr id="7" name="Freeform: Shape 46">
            <a:extLst>
              <a:ext uri="{FF2B5EF4-FFF2-40B4-BE49-F238E27FC236}">
                <a16:creationId xmlns:a16="http://schemas.microsoft.com/office/drawing/2014/main" id="{703F76D3-BA1A-4C69-8BAB-22AF5783193E}"/>
              </a:ext>
            </a:extLst>
          </p:cNvPr>
          <p:cNvSpPr/>
          <p:nvPr/>
        </p:nvSpPr>
        <p:spPr>
          <a:xfrm>
            <a:off x="4464474" y="2356843"/>
            <a:ext cx="1042666" cy="1104124"/>
          </a:xfrm>
          <a:custGeom>
            <a:avLst/>
            <a:gdLst>
              <a:gd name="connsiteX0" fmla="*/ 773181 w 1042666"/>
              <a:gd name="connsiteY0" fmla="*/ 0 h 1104124"/>
              <a:gd name="connsiteX1" fmla="*/ 1042666 w 1042666"/>
              <a:gd name="connsiteY1" fmla="*/ 538972 h 1104124"/>
              <a:gd name="connsiteX2" fmla="*/ 760090 w 1042666"/>
              <a:gd name="connsiteY2" fmla="*/ 1104124 h 1104124"/>
              <a:gd name="connsiteX3" fmla="*/ 0 w 1042666"/>
              <a:gd name="connsiteY3" fmla="*/ 1104124 h 1104124"/>
              <a:gd name="connsiteX4" fmla="*/ 5996 w 1042666"/>
              <a:gd name="connsiteY4" fmla="*/ 1066565 h 1104124"/>
              <a:gd name="connsiteX5" fmla="*/ 739992 w 1042666"/>
              <a:gd name="connsiteY5" fmla="*/ 19276 h 1104124"/>
              <a:gd name="connsiteX6" fmla="*/ 773181 w 1042666"/>
              <a:gd name="connsiteY6" fmla="*/ 0 h 110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2666" h="1104124">
                <a:moveTo>
                  <a:pt x="773181" y="0"/>
                </a:moveTo>
                <a:lnTo>
                  <a:pt x="1042666" y="538972"/>
                </a:lnTo>
                <a:lnTo>
                  <a:pt x="760090" y="1104124"/>
                </a:lnTo>
                <a:lnTo>
                  <a:pt x="0" y="1104124"/>
                </a:lnTo>
                <a:lnTo>
                  <a:pt x="5996" y="1066565"/>
                </a:lnTo>
                <a:cubicBezTo>
                  <a:pt x="98988" y="632102"/>
                  <a:pt x="368606" y="259150"/>
                  <a:pt x="739992" y="19276"/>
                </a:cubicBezTo>
                <a:lnTo>
                  <a:pt x="773181"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accent6">
                    <a:lumMod val="75000"/>
                  </a:schemeClr>
                </a:solidFill>
                <a:effectLst>
                  <a:outerShdw blurRad="38100" dist="38100" dir="2700000" algn="tl">
                    <a:srgbClr val="000000">
                      <a:alpha val="43137"/>
                    </a:srgbClr>
                  </a:outerShdw>
                </a:effectLst>
              </a:rPr>
              <a:t>1</a:t>
            </a:r>
          </a:p>
        </p:txBody>
      </p:sp>
      <p:sp>
        <p:nvSpPr>
          <p:cNvPr id="9" name="Freeform: Shape 45">
            <a:extLst>
              <a:ext uri="{FF2B5EF4-FFF2-40B4-BE49-F238E27FC236}">
                <a16:creationId xmlns:a16="http://schemas.microsoft.com/office/drawing/2014/main" id="{3CF48DBE-950B-4A96-B4A9-49F5066F46F6}"/>
              </a:ext>
            </a:extLst>
          </p:cNvPr>
          <p:cNvSpPr/>
          <p:nvPr/>
        </p:nvSpPr>
        <p:spPr>
          <a:xfrm>
            <a:off x="4442610" y="4061640"/>
            <a:ext cx="1086395" cy="1121510"/>
          </a:xfrm>
          <a:custGeom>
            <a:avLst/>
            <a:gdLst>
              <a:gd name="connsiteX0" fmla="*/ 0 w 1086395"/>
              <a:gd name="connsiteY0" fmla="*/ 0 h 1121510"/>
              <a:gd name="connsiteX1" fmla="*/ 803819 w 1086395"/>
              <a:gd name="connsiteY1" fmla="*/ 0 h 1121510"/>
              <a:gd name="connsiteX2" fmla="*/ 1086395 w 1086395"/>
              <a:gd name="connsiteY2" fmla="*/ 565153 h 1121510"/>
              <a:gd name="connsiteX3" fmla="*/ 808217 w 1086395"/>
              <a:gd name="connsiteY3" fmla="*/ 1121510 h 1121510"/>
              <a:gd name="connsiteX4" fmla="*/ 739470 w 1086395"/>
              <a:gd name="connsiteY4" fmla="*/ 1081581 h 1121510"/>
              <a:gd name="connsiteX5" fmla="*/ 5474 w 1086395"/>
              <a:gd name="connsiteY5" fmla="*/ 34292 h 1121510"/>
              <a:gd name="connsiteX6" fmla="*/ 0 w 1086395"/>
              <a:gd name="connsiteY6" fmla="*/ 0 h 1121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395" h="1121510">
                <a:moveTo>
                  <a:pt x="0" y="0"/>
                </a:moveTo>
                <a:lnTo>
                  <a:pt x="803819" y="0"/>
                </a:lnTo>
                <a:lnTo>
                  <a:pt x="1086395" y="565153"/>
                </a:lnTo>
                <a:lnTo>
                  <a:pt x="808217" y="1121510"/>
                </a:lnTo>
                <a:lnTo>
                  <a:pt x="739470" y="1081581"/>
                </a:lnTo>
                <a:cubicBezTo>
                  <a:pt x="368084" y="841707"/>
                  <a:pt x="98466" y="468755"/>
                  <a:pt x="5474" y="34292"/>
                </a:cubicBezTo>
                <a:lnTo>
                  <a:pt x="0"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accent6">
                    <a:lumMod val="75000"/>
                  </a:schemeClr>
                </a:solidFill>
                <a:effectLst>
                  <a:outerShdw blurRad="38100" dist="38100" dir="2700000" algn="tl">
                    <a:srgbClr val="000000">
                      <a:alpha val="43137"/>
                    </a:srgbClr>
                  </a:outerShdw>
                </a:effectLst>
              </a:rPr>
              <a:t>2</a:t>
            </a:r>
          </a:p>
        </p:txBody>
      </p:sp>
      <p:sp>
        <p:nvSpPr>
          <p:cNvPr id="10" name="Freeform: Shape 47">
            <a:extLst>
              <a:ext uri="{FF2B5EF4-FFF2-40B4-BE49-F238E27FC236}">
                <a16:creationId xmlns:a16="http://schemas.microsoft.com/office/drawing/2014/main" id="{CBC87B79-7CF1-42E1-9351-AEFF5B4CE8F2}"/>
              </a:ext>
            </a:extLst>
          </p:cNvPr>
          <p:cNvSpPr/>
          <p:nvPr/>
        </p:nvSpPr>
        <p:spPr>
          <a:xfrm>
            <a:off x="6725266" y="2341166"/>
            <a:ext cx="1150029" cy="1130305"/>
          </a:xfrm>
          <a:custGeom>
            <a:avLst/>
            <a:gdLst>
              <a:gd name="connsiteX0" fmla="*/ 282576 w 1150029"/>
              <a:gd name="connsiteY0" fmla="*/ 0 h 1130305"/>
              <a:gd name="connsiteX1" fmla="*/ 348180 w 1150029"/>
              <a:gd name="connsiteY1" fmla="*/ 0 h 1130305"/>
              <a:gd name="connsiteX2" fmla="*/ 408360 w 1150029"/>
              <a:gd name="connsiteY2" fmla="*/ 34953 h 1130305"/>
              <a:gd name="connsiteX3" fmla="*/ 1142356 w 1150029"/>
              <a:gd name="connsiteY3" fmla="*/ 1082242 h 1130305"/>
              <a:gd name="connsiteX4" fmla="*/ 1150029 w 1150029"/>
              <a:gd name="connsiteY4" fmla="*/ 1130305 h 1130305"/>
              <a:gd name="connsiteX5" fmla="*/ 282576 w 1150029"/>
              <a:gd name="connsiteY5" fmla="*/ 1130305 h 1130305"/>
              <a:gd name="connsiteX6" fmla="*/ 0 w 1150029"/>
              <a:gd name="connsiteY6" fmla="*/ 565153 h 1130305"/>
              <a:gd name="connsiteX7" fmla="*/ 282576 w 1150029"/>
              <a:gd name="connsiteY7" fmla="*/ 0 h 11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029" h="1130305">
                <a:moveTo>
                  <a:pt x="282576" y="0"/>
                </a:moveTo>
                <a:lnTo>
                  <a:pt x="348180" y="0"/>
                </a:lnTo>
                <a:lnTo>
                  <a:pt x="408360" y="34953"/>
                </a:lnTo>
                <a:cubicBezTo>
                  <a:pt x="779746" y="274827"/>
                  <a:pt x="1049365" y="647779"/>
                  <a:pt x="1142356" y="1082242"/>
                </a:cubicBezTo>
                <a:lnTo>
                  <a:pt x="1150029" y="1130305"/>
                </a:lnTo>
                <a:lnTo>
                  <a:pt x="282576" y="1130305"/>
                </a:lnTo>
                <a:lnTo>
                  <a:pt x="0" y="565153"/>
                </a:lnTo>
                <a:lnTo>
                  <a:pt x="282576"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accent6">
                    <a:lumMod val="75000"/>
                  </a:schemeClr>
                </a:solidFill>
                <a:effectLst>
                  <a:outerShdw blurRad="38100" dist="38100" dir="2700000" algn="tl">
                    <a:srgbClr val="000000">
                      <a:alpha val="43137"/>
                    </a:srgbClr>
                  </a:outerShdw>
                </a:effectLst>
              </a:rPr>
              <a:t>4</a:t>
            </a:r>
          </a:p>
        </p:txBody>
      </p:sp>
      <p:sp>
        <p:nvSpPr>
          <p:cNvPr id="11" name="Freeform: Shape 44">
            <a:extLst>
              <a:ext uri="{FF2B5EF4-FFF2-40B4-BE49-F238E27FC236}">
                <a16:creationId xmlns:a16="http://schemas.microsoft.com/office/drawing/2014/main" id="{C3E66305-F4F8-4B86-A102-826A8D428038}"/>
              </a:ext>
            </a:extLst>
          </p:cNvPr>
          <p:cNvSpPr/>
          <p:nvPr/>
        </p:nvSpPr>
        <p:spPr>
          <a:xfrm>
            <a:off x="6725266" y="4101224"/>
            <a:ext cx="1140933" cy="1118486"/>
          </a:xfrm>
          <a:custGeom>
            <a:avLst/>
            <a:gdLst>
              <a:gd name="connsiteX0" fmla="*/ 282576 w 1140933"/>
              <a:gd name="connsiteY0" fmla="*/ 0 h 1118486"/>
              <a:gd name="connsiteX1" fmla="*/ 1140933 w 1140933"/>
              <a:gd name="connsiteY1" fmla="*/ 0 h 1118486"/>
              <a:gd name="connsiteX2" fmla="*/ 1099351 w 1140933"/>
              <a:gd name="connsiteY2" fmla="*/ 154608 h 1118486"/>
              <a:gd name="connsiteX3" fmla="*/ 408360 w 1140933"/>
              <a:gd name="connsiteY3" fmla="*/ 1041997 h 1118486"/>
              <a:gd name="connsiteX4" fmla="*/ 276666 w 1140933"/>
              <a:gd name="connsiteY4" fmla="*/ 1118486 h 1118486"/>
              <a:gd name="connsiteX5" fmla="*/ 0 w 1140933"/>
              <a:gd name="connsiteY5" fmla="*/ 565153 h 1118486"/>
              <a:gd name="connsiteX6" fmla="*/ 282576 w 1140933"/>
              <a:gd name="connsiteY6" fmla="*/ 0 h 111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0933" h="1118486">
                <a:moveTo>
                  <a:pt x="282576" y="0"/>
                </a:moveTo>
                <a:lnTo>
                  <a:pt x="1140933" y="0"/>
                </a:lnTo>
                <a:lnTo>
                  <a:pt x="1099351" y="154608"/>
                </a:lnTo>
                <a:cubicBezTo>
                  <a:pt x="980370" y="520330"/>
                  <a:pt x="733323" y="832108"/>
                  <a:pt x="408360" y="1041997"/>
                </a:cubicBezTo>
                <a:lnTo>
                  <a:pt x="276666" y="1118486"/>
                </a:lnTo>
                <a:lnTo>
                  <a:pt x="0" y="565153"/>
                </a:lnTo>
                <a:lnTo>
                  <a:pt x="282576"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a:solidFill>
                  <a:schemeClr val="accent6">
                    <a:lumMod val="75000"/>
                  </a:schemeClr>
                </a:solidFill>
                <a:effectLst>
                  <a:outerShdw blurRad="38100" dist="38100" dir="2700000" algn="tl">
                    <a:srgbClr val="000000">
                      <a:alpha val="43137"/>
                    </a:srgbClr>
                  </a:outerShdw>
                </a:effectLst>
              </a:rPr>
              <a:t>3</a:t>
            </a:r>
          </a:p>
        </p:txBody>
      </p:sp>
      <p:sp>
        <p:nvSpPr>
          <p:cNvPr id="12" name="Freeform: Shape 42">
            <a:extLst>
              <a:ext uri="{FF2B5EF4-FFF2-40B4-BE49-F238E27FC236}">
                <a16:creationId xmlns:a16="http://schemas.microsoft.com/office/drawing/2014/main" id="{FDB27851-F203-4D4F-B7D2-991CE14846C1}"/>
              </a:ext>
            </a:extLst>
          </p:cNvPr>
          <p:cNvSpPr/>
          <p:nvPr/>
        </p:nvSpPr>
        <p:spPr>
          <a:xfrm>
            <a:off x="84798" y="2330662"/>
            <a:ext cx="5130471" cy="1130305"/>
          </a:xfrm>
          <a:custGeom>
            <a:avLst/>
            <a:gdLst>
              <a:gd name="connsiteX0" fmla="*/ 282576 w 5130471"/>
              <a:gd name="connsiteY0" fmla="*/ 0 h 1130305"/>
              <a:gd name="connsiteX1" fmla="*/ 5117380 w 5130471"/>
              <a:gd name="connsiteY1" fmla="*/ 0 h 1130305"/>
              <a:gd name="connsiteX2" fmla="*/ 5130471 w 5130471"/>
              <a:gd name="connsiteY2" fmla="*/ 26181 h 1130305"/>
              <a:gd name="connsiteX3" fmla="*/ 5097282 w 5130471"/>
              <a:gd name="connsiteY3" fmla="*/ 45457 h 1130305"/>
              <a:gd name="connsiteX4" fmla="*/ 4363286 w 5130471"/>
              <a:gd name="connsiteY4" fmla="*/ 1092746 h 1130305"/>
              <a:gd name="connsiteX5" fmla="*/ 4357290 w 5130471"/>
              <a:gd name="connsiteY5" fmla="*/ 1130305 h 1130305"/>
              <a:gd name="connsiteX6" fmla="*/ 282576 w 5130471"/>
              <a:gd name="connsiteY6" fmla="*/ 1130305 h 1130305"/>
              <a:gd name="connsiteX7" fmla="*/ 0 w 5130471"/>
              <a:gd name="connsiteY7" fmla="*/ 565153 h 1130305"/>
              <a:gd name="connsiteX8" fmla="*/ 282576 w 5130471"/>
              <a:gd name="connsiteY8" fmla="*/ 0 h 11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30471" h="1130305">
                <a:moveTo>
                  <a:pt x="282576" y="0"/>
                </a:moveTo>
                <a:lnTo>
                  <a:pt x="5117380" y="0"/>
                </a:lnTo>
                <a:lnTo>
                  <a:pt x="5130471" y="26181"/>
                </a:lnTo>
                <a:lnTo>
                  <a:pt x="5097282" y="45457"/>
                </a:lnTo>
                <a:cubicBezTo>
                  <a:pt x="4725896" y="285331"/>
                  <a:pt x="4456278" y="658283"/>
                  <a:pt x="4363286" y="1092746"/>
                </a:cubicBezTo>
                <a:lnTo>
                  <a:pt x="4357290" y="1130305"/>
                </a:lnTo>
                <a:lnTo>
                  <a:pt x="282576" y="1130305"/>
                </a:lnTo>
                <a:lnTo>
                  <a:pt x="0" y="565153"/>
                </a:lnTo>
                <a:lnTo>
                  <a:pt x="282576"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dirty="0" smtClean="0">
                <a:solidFill>
                  <a:schemeClr val="accent6">
                    <a:lumMod val="75000"/>
                  </a:schemeClr>
                </a:solidFill>
                <a:latin typeface="Arial" panose="020B0604020202020204" pitchFamily="34" charset="0"/>
                <a:cs typeface="Arial" panose="020B0604020202020204" pitchFamily="34" charset="0"/>
              </a:rPr>
              <a:t>Danh sách liên kết</a:t>
            </a:r>
            <a:endParaRPr lang="en-US" sz="2800" dirty="0">
              <a:solidFill>
                <a:schemeClr val="accent6">
                  <a:lumMod val="75000"/>
                </a:schemeClr>
              </a:solidFill>
              <a:latin typeface="Arial" panose="020B0604020202020204" pitchFamily="34" charset="0"/>
              <a:cs typeface="Arial" panose="020B0604020202020204" pitchFamily="34" charset="0"/>
            </a:endParaRPr>
          </a:p>
        </p:txBody>
      </p:sp>
      <p:sp>
        <p:nvSpPr>
          <p:cNvPr id="13" name="Freeform: Shape 40">
            <a:extLst>
              <a:ext uri="{FF2B5EF4-FFF2-40B4-BE49-F238E27FC236}">
                <a16:creationId xmlns:a16="http://schemas.microsoft.com/office/drawing/2014/main" id="{0809EAC5-9472-459F-8D9A-FD4B708846C6}"/>
              </a:ext>
            </a:extLst>
          </p:cNvPr>
          <p:cNvSpPr/>
          <p:nvPr/>
        </p:nvSpPr>
        <p:spPr>
          <a:xfrm>
            <a:off x="129048" y="4061640"/>
            <a:ext cx="5121778" cy="1130305"/>
          </a:xfrm>
          <a:custGeom>
            <a:avLst/>
            <a:gdLst>
              <a:gd name="connsiteX0" fmla="*/ 282576 w 5121778"/>
              <a:gd name="connsiteY0" fmla="*/ 0 h 1130305"/>
              <a:gd name="connsiteX1" fmla="*/ 4313561 w 5121778"/>
              <a:gd name="connsiteY1" fmla="*/ 0 h 1130305"/>
              <a:gd name="connsiteX2" fmla="*/ 4319035 w 5121778"/>
              <a:gd name="connsiteY2" fmla="*/ 34292 h 1130305"/>
              <a:gd name="connsiteX3" fmla="*/ 5053031 w 5121778"/>
              <a:gd name="connsiteY3" fmla="*/ 1081581 h 1130305"/>
              <a:gd name="connsiteX4" fmla="*/ 5121778 w 5121778"/>
              <a:gd name="connsiteY4" fmla="*/ 1121510 h 1130305"/>
              <a:gd name="connsiteX5" fmla="*/ 5117380 w 5121778"/>
              <a:gd name="connsiteY5" fmla="*/ 1130305 h 1130305"/>
              <a:gd name="connsiteX6" fmla="*/ 282576 w 5121778"/>
              <a:gd name="connsiteY6" fmla="*/ 1130305 h 1130305"/>
              <a:gd name="connsiteX7" fmla="*/ 0 w 5121778"/>
              <a:gd name="connsiteY7" fmla="*/ 565153 h 1130305"/>
              <a:gd name="connsiteX8" fmla="*/ 282576 w 5121778"/>
              <a:gd name="connsiteY8" fmla="*/ 0 h 11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1778" h="1130305">
                <a:moveTo>
                  <a:pt x="282576" y="0"/>
                </a:moveTo>
                <a:lnTo>
                  <a:pt x="4313561" y="0"/>
                </a:lnTo>
                <a:lnTo>
                  <a:pt x="4319035" y="34292"/>
                </a:lnTo>
                <a:cubicBezTo>
                  <a:pt x="4412027" y="468755"/>
                  <a:pt x="4681645" y="841707"/>
                  <a:pt x="5053031" y="1081581"/>
                </a:cubicBezTo>
                <a:lnTo>
                  <a:pt x="5121778" y="1121510"/>
                </a:lnTo>
                <a:lnTo>
                  <a:pt x="5117380" y="1130305"/>
                </a:lnTo>
                <a:lnTo>
                  <a:pt x="282576" y="1130305"/>
                </a:lnTo>
                <a:lnTo>
                  <a:pt x="0" y="565153"/>
                </a:lnTo>
                <a:lnTo>
                  <a:pt x="282576"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dirty="0" smtClean="0">
                <a:solidFill>
                  <a:schemeClr val="accent6">
                    <a:lumMod val="75000"/>
                  </a:schemeClr>
                </a:solidFill>
                <a:latin typeface="Arial" panose="020B0604020202020204" pitchFamily="34" charset="0"/>
                <a:cs typeface="Arial" panose="020B0604020202020204" pitchFamily="34" charset="0"/>
              </a:rPr>
              <a:t>Ngôn ngữ C</a:t>
            </a:r>
            <a:endParaRPr lang="en-US" sz="2800" dirty="0">
              <a:solidFill>
                <a:schemeClr val="accent6">
                  <a:lumMod val="75000"/>
                </a:schemeClr>
              </a:solidFill>
              <a:latin typeface="Arial" panose="020B0604020202020204" pitchFamily="34" charset="0"/>
              <a:cs typeface="Arial" panose="020B0604020202020204" pitchFamily="34" charset="0"/>
            </a:endParaRPr>
          </a:p>
        </p:txBody>
      </p:sp>
      <p:sp>
        <p:nvSpPr>
          <p:cNvPr id="14" name="Freeform: Shape 41">
            <a:extLst>
              <a:ext uri="{FF2B5EF4-FFF2-40B4-BE49-F238E27FC236}">
                <a16:creationId xmlns:a16="http://schemas.microsoft.com/office/drawing/2014/main" id="{3989F7F8-7AD6-4170-9E62-A01BAAE7BDA2}"/>
              </a:ext>
            </a:extLst>
          </p:cNvPr>
          <p:cNvSpPr/>
          <p:nvPr/>
        </p:nvSpPr>
        <p:spPr>
          <a:xfrm>
            <a:off x="7017137" y="2341166"/>
            <a:ext cx="5051776" cy="1130305"/>
          </a:xfrm>
          <a:custGeom>
            <a:avLst/>
            <a:gdLst>
              <a:gd name="connsiteX0" fmla="*/ 0 w 5051776"/>
              <a:gd name="connsiteY0" fmla="*/ 0 h 1130305"/>
              <a:gd name="connsiteX1" fmla="*/ 4769200 w 5051776"/>
              <a:gd name="connsiteY1" fmla="*/ 0 h 1130305"/>
              <a:gd name="connsiteX2" fmla="*/ 5051776 w 5051776"/>
              <a:gd name="connsiteY2" fmla="*/ 565153 h 1130305"/>
              <a:gd name="connsiteX3" fmla="*/ 4769200 w 5051776"/>
              <a:gd name="connsiteY3" fmla="*/ 1130305 h 1130305"/>
              <a:gd name="connsiteX4" fmla="*/ 801849 w 5051776"/>
              <a:gd name="connsiteY4" fmla="*/ 1130305 h 1130305"/>
              <a:gd name="connsiteX5" fmla="*/ 794176 w 5051776"/>
              <a:gd name="connsiteY5" fmla="*/ 1082242 h 1130305"/>
              <a:gd name="connsiteX6" fmla="*/ 60180 w 5051776"/>
              <a:gd name="connsiteY6" fmla="*/ 34953 h 1130305"/>
              <a:gd name="connsiteX7" fmla="*/ 0 w 5051776"/>
              <a:gd name="connsiteY7" fmla="*/ 0 h 11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1776" h="1130305">
                <a:moveTo>
                  <a:pt x="0" y="0"/>
                </a:moveTo>
                <a:lnTo>
                  <a:pt x="4769200" y="0"/>
                </a:lnTo>
                <a:lnTo>
                  <a:pt x="5051776" y="565153"/>
                </a:lnTo>
                <a:lnTo>
                  <a:pt x="4769200" y="1130305"/>
                </a:lnTo>
                <a:lnTo>
                  <a:pt x="801849" y="1130305"/>
                </a:lnTo>
                <a:lnTo>
                  <a:pt x="794176" y="1082242"/>
                </a:lnTo>
                <a:cubicBezTo>
                  <a:pt x="701185" y="647779"/>
                  <a:pt x="431566" y="274827"/>
                  <a:pt x="60180" y="34953"/>
                </a:cubicBezTo>
                <a:lnTo>
                  <a:pt x="0"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dirty="0">
                <a:solidFill>
                  <a:schemeClr val="accent6">
                    <a:lumMod val="75000"/>
                  </a:schemeClr>
                </a:solidFill>
                <a:cs typeface="Arial" panose="020B0604020202020204" pitchFamily="34" charset="0"/>
              </a:rPr>
              <a:t>Các chức năng của </a:t>
            </a:r>
          </a:p>
          <a:p>
            <a:pPr algn="ctr"/>
            <a:r>
              <a:rPr lang="vi-VN" sz="2800" dirty="0">
                <a:solidFill>
                  <a:schemeClr val="accent6">
                    <a:lumMod val="75000"/>
                  </a:schemeClr>
                </a:solidFill>
                <a:cs typeface="Arial" panose="020B0604020202020204" pitchFamily="34" charset="0"/>
              </a:rPr>
              <a:t>sản phẩm</a:t>
            </a:r>
            <a:endParaRPr lang="en-US" sz="2800" dirty="0">
              <a:solidFill>
                <a:schemeClr val="accent6">
                  <a:lumMod val="75000"/>
                </a:schemeClr>
              </a:solidFill>
              <a:latin typeface="Arial" panose="020B0604020202020204" pitchFamily="34" charset="0"/>
              <a:cs typeface="Arial" panose="020B0604020202020204" pitchFamily="34" charset="0"/>
            </a:endParaRPr>
          </a:p>
        </p:txBody>
      </p:sp>
      <p:sp>
        <p:nvSpPr>
          <p:cNvPr id="15" name="Freeform: Shape 39">
            <a:extLst>
              <a:ext uri="{FF2B5EF4-FFF2-40B4-BE49-F238E27FC236}">
                <a16:creationId xmlns:a16="http://schemas.microsoft.com/office/drawing/2014/main" id="{52E6711E-84F3-4703-85A5-6F59AB484FA3}"/>
              </a:ext>
            </a:extLst>
          </p:cNvPr>
          <p:cNvSpPr/>
          <p:nvPr/>
        </p:nvSpPr>
        <p:spPr>
          <a:xfrm>
            <a:off x="7001931" y="4101224"/>
            <a:ext cx="5123290" cy="1130305"/>
          </a:xfrm>
          <a:custGeom>
            <a:avLst/>
            <a:gdLst>
              <a:gd name="connsiteX0" fmla="*/ 864267 w 5123290"/>
              <a:gd name="connsiteY0" fmla="*/ 0 h 1130305"/>
              <a:gd name="connsiteX1" fmla="*/ 4840714 w 5123290"/>
              <a:gd name="connsiteY1" fmla="*/ 0 h 1130305"/>
              <a:gd name="connsiteX2" fmla="*/ 5123290 w 5123290"/>
              <a:gd name="connsiteY2" fmla="*/ 565153 h 1130305"/>
              <a:gd name="connsiteX3" fmla="*/ 4840714 w 5123290"/>
              <a:gd name="connsiteY3" fmla="*/ 1130305 h 1130305"/>
              <a:gd name="connsiteX4" fmla="*/ 5910 w 5123290"/>
              <a:gd name="connsiteY4" fmla="*/ 1130305 h 1130305"/>
              <a:gd name="connsiteX5" fmla="*/ 0 w 5123290"/>
              <a:gd name="connsiteY5" fmla="*/ 1118486 h 1130305"/>
              <a:gd name="connsiteX6" fmla="*/ 131694 w 5123290"/>
              <a:gd name="connsiteY6" fmla="*/ 1041997 h 1130305"/>
              <a:gd name="connsiteX7" fmla="*/ 822685 w 5123290"/>
              <a:gd name="connsiteY7" fmla="*/ 154608 h 1130305"/>
              <a:gd name="connsiteX8" fmla="*/ 864267 w 5123290"/>
              <a:gd name="connsiteY8" fmla="*/ 0 h 11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3290" h="1130305">
                <a:moveTo>
                  <a:pt x="864267" y="0"/>
                </a:moveTo>
                <a:lnTo>
                  <a:pt x="4840714" y="0"/>
                </a:lnTo>
                <a:lnTo>
                  <a:pt x="5123290" y="565153"/>
                </a:lnTo>
                <a:lnTo>
                  <a:pt x="4840714" y="1130305"/>
                </a:lnTo>
                <a:lnTo>
                  <a:pt x="5910" y="1130305"/>
                </a:lnTo>
                <a:lnTo>
                  <a:pt x="0" y="1118486"/>
                </a:lnTo>
                <a:lnTo>
                  <a:pt x="131694" y="1041997"/>
                </a:lnTo>
                <a:cubicBezTo>
                  <a:pt x="456657" y="832108"/>
                  <a:pt x="703704" y="520330"/>
                  <a:pt x="822685" y="154608"/>
                </a:cubicBezTo>
                <a:lnTo>
                  <a:pt x="864267" y="0"/>
                </a:lnTo>
                <a:close/>
              </a:path>
            </a:pathLst>
          </a:custGeom>
          <a:solidFill>
            <a:schemeClr val="accent6">
              <a:lumMod val="60000"/>
              <a:lumOff val="40000"/>
            </a:schemeClr>
          </a:solidFill>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vi-VN" sz="2800" dirty="0" smtClean="0">
                <a:solidFill>
                  <a:srgbClr val="FF0000"/>
                </a:solidFill>
                <a:latin typeface="Arial" panose="020B0604020202020204" pitchFamily="34" charset="0"/>
                <a:cs typeface="Arial" panose="020B0604020202020204" pitchFamily="34" charset="0"/>
              </a:rPr>
              <a:t>Thông tin sản phẩm</a:t>
            </a:r>
            <a:endParaRPr lang="en-US" sz="28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88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pic>
        <p:nvPicPr>
          <p:cNvPr id="3" name="Picture 2" descr="5 Cách làm khảo sát cách hàng đạt hiệu quả cao">
            <a:extLst>
              <a:ext uri="{FF2B5EF4-FFF2-40B4-BE49-F238E27FC236}">
                <a16:creationId xmlns:a16="http://schemas.microsoft.com/office/drawing/2014/main" id="{189B4D45-201F-43B0-ABBC-A0A271D23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83" y="1665057"/>
            <a:ext cx="4042717" cy="22453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0194" y="669302"/>
            <a:ext cx="5328703" cy="584775"/>
          </a:xfrm>
          <a:prstGeom prst="rect">
            <a:avLst/>
          </a:prstGeom>
          <a:noFill/>
        </p:spPr>
        <p:txBody>
          <a:bodyPr wrap="none" rtlCol="0">
            <a:spAutoFit/>
          </a:bodyPr>
          <a:lstStyle/>
          <a:p>
            <a:r>
              <a:rPr lang="vi-VN" sz="3200" dirty="0" smtClean="0">
                <a:latin typeface="Arial" panose="020B0604020202020204" pitchFamily="34" charset="0"/>
                <a:cs typeface="Arial" panose="020B0604020202020204" pitchFamily="34" charset="0"/>
              </a:rPr>
              <a:t>4. Phương pháp nghiên cứu</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510" y="1665057"/>
            <a:ext cx="4042717" cy="2245354"/>
          </a:xfrm>
          <a:prstGeom prst="rect">
            <a:avLst/>
          </a:prstGeom>
        </p:spPr>
      </p:pic>
      <p:sp>
        <p:nvSpPr>
          <p:cNvPr id="6" name="TextBox 5">
            <a:extLst>
              <a:ext uri="{FF2B5EF4-FFF2-40B4-BE49-F238E27FC236}">
                <a16:creationId xmlns:a16="http://schemas.microsoft.com/office/drawing/2014/main" id="{F7AD07DC-9589-4955-92D0-99D938CE3436}"/>
              </a:ext>
            </a:extLst>
          </p:cNvPr>
          <p:cNvSpPr txBox="1"/>
          <p:nvPr/>
        </p:nvSpPr>
        <p:spPr>
          <a:xfrm>
            <a:off x="218255" y="4353307"/>
            <a:ext cx="5189702" cy="1815882"/>
          </a:xfrm>
          <a:prstGeom prst="rect">
            <a:avLst/>
          </a:prstGeom>
          <a:noFill/>
        </p:spPr>
        <p:txBody>
          <a:bodyPr wrap="square" rtlCol="0">
            <a:spAutoFit/>
          </a:bodyPr>
          <a:lstStyle/>
          <a:p>
            <a:pPr algn="just"/>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vi-VN" sz="2800" dirty="0" smtClean="0">
                <a:effectLst/>
                <a:latin typeface="Arial" panose="020B0604020202020204" pitchFamily="34" charset="0"/>
                <a:ea typeface="Times New Roman" panose="02020603050405020304" pitchFamily="18" charset="0"/>
                <a:cs typeface="Arial" panose="020B0604020202020204" pitchFamily="34" charset="0"/>
              </a:rPr>
              <a:t>Phương pháp nghiên cứu lý thuyết: Tìm hiểu danh sách liên kết, phân loại và các ứng dụng.</a:t>
            </a:r>
            <a:endParaRPr lang="en-US" sz="2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249A02AB-C7F1-423F-BC87-8DDAF7D7BC88}"/>
              </a:ext>
            </a:extLst>
          </p:cNvPr>
          <p:cNvSpPr txBox="1"/>
          <p:nvPr/>
        </p:nvSpPr>
        <p:spPr>
          <a:xfrm>
            <a:off x="6548642" y="4353307"/>
            <a:ext cx="5014452" cy="2246769"/>
          </a:xfrm>
          <a:prstGeom prst="rect">
            <a:avLst/>
          </a:prstGeom>
          <a:noFill/>
        </p:spPr>
        <p:txBody>
          <a:bodyPr wrap="square">
            <a:spAutoFit/>
          </a:bodyPr>
          <a:lstStyle/>
          <a:p>
            <a:pPr marR="0" lvl="0" algn="just">
              <a:spcBef>
                <a:spcPts val="0"/>
              </a:spcBef>
              <a:spcAft>
                <a:spcPts val="0"/>
              </a:spcAft>
            </a:pPr>
            <a:r>
              <a:rPr lang="en-US" sz="2800" dirty="0">
                <a:effectLst/>
                <a:latin typeface="Arial" panose="020B0604020202020204" pitchFamily="34" charset="0"/>
                <a:ea typeface="Times New Roman" panose="02020603050405020304" pitchFamily="18" charset="0"/>
                <a:cs typeface="Arial" panose="020B0604020202020204" pitchFamily="34" charset="0"/>
              </a:rPr>
              <a:t>	</a:t>
            </a:r>
            <a:r>
              <a:rPr lang="vi-VN" sz="2800" dirty="0" smtClean="0">
                <a:effectLst/>
                <a:latin typeface="Arial" panose="020B0604020202020204" pitchFamily="34" charset="0"/>
                <a:ea typeface="Times New Roman" panose="02020603050405020304" pitchFamily="18" charset="0"/>
                <a:cs typeface="Arial" panose="020B0604020202020204" pitchFamily="34" charset="0"/>
              </a:rPr>
              <a:t>Phương pháp nghiên cứu thực nghiệm: Cài đặt chương trình quản lí thông tin sản phẩm với cấu trúc danh sách liên kết.</a:t>
            </a:r>
            <a:endParaRPr lang="en-US" sz="2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2023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Rectangle 2">
            <a:extLst>
              <a:ext uri="{FF2B5EF4-FFF2-40B4-BE49-F238E27FC236}">
                <a16:creationId xmlns:a16="http://schemas.microsoft.com/office/drawing/2014/main" id="{A1DC3947-0C67-457E-A852-3AD136153A4C}"/>
              </a:ext>
            </a:extLst>
          </p:cNvPr>
          <p:cNvSpPr/>
          <p:nvPr/>
        </p:nvSpPr>
        <p:spPr>
          <a:xfrm>
            <a:off x="732504" y="288163"/>
            <a:ext cx="5230762"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 TỔNG QUAN</a:t>
            </a:r>
            <a:endParaRPr lang="en-US" sz="2800" dirty="0">
              <a:latin typeface="Arial" panose="020B0604020202020204" pitchFamily="34" charset="0"/>
              <a:cs typeface="Arial" panose="020B0604020202020204" pitchFamily="34" charset="0"/>
            </a:endParaRPr>
          </a:p>
        </p:txBody>
      </p:sp>
      <p:sp>
        <p:nvSpPr>
          <p:cNvPr id="4"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p:cNvGrpSpPr/>
          <p:nvPr/>
        </p:nvGrpSpPr>
        <p:grpSpPr>
          <a:xfrm>
            <a:off x="351051" y="1958364"/>
            <a:ext cx="11165046" cy="1325880"/>
            <a:chOff x="82" y="414"/>
            <a:chExt cx="17500" cy="2088"/>
          </a:xfrm>
        </p:grpSpPr>
        <p:grpSp>
          <p:nvGrpSpPr>
            <p:cNvPr id="6" name="Group 5"/>
            <p:cNvGrpSpPr/>
            <p:nvPr/>
          </p:nvGrpSpPr>
          <p:grpSpPr>
            <a:xfrm>
              <a:off x="1495" y="414"/>
              <a:ext cx="16087" cy="2088"/>
              <a:chOff x="1495" y="414"/>
              <a:chExt cx="16087" cy="2422"/>
            </a:xfrm>
          </p:grpSpPr>
          <p:sp>
            <p:nvSpPr>
              <p:cNvPr id="11" name="圆角矩形 4"/>
              <p:cNvSpPr/>
              <p:nvPr/>
            </p:nvSpPr>
            <p:spPr>
              <a:xfrm>
                <a:off x="1495" y="414"/>
                <a:ext cx="1608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2" name="圆角矩形 3"/>
              <p:cNvSpPr/>
              <p:nvPr/>
            </p:nvSpPr>
            <p:spPr>
              <a:xfrm>
                <a:off x="1666" y="545"/>
                <a:ext cx="15729"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7" name="Text Box 108"/>
            <p:cNvSpPr txBox="1"/>
            <p:nvPr/>
          </p:nvSpPr>
          <p:spPr>
            <a:xfrm>
              <a:off x="2067" y="545"/>
              <a:ext cx="15322" cy="1826"/>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a:latin typeface="Arial" panose="020B0604020202020204" pitchFamily="34" charset="0"/>
                  <a:ea typeface="Calibri" panose="020F0502020204030204" charset="0"/>
                  <a:cs typeface="Arial" panose="020B0604020202020204" pitchFamily="34" charset="0"/>
                  <a:sym typeface="Microsoft YaHei" panose="020B0503020204020204" charset="-122"/>
                </a:rPr>
                <a:t>Vấn đề nghiên cứu</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Tạo ra chương trình thực hiện các chức năng của sản </a:t>
              </a: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phẩm.</a:t>
              </a:r>
              <a:endParaRPr lang="vi-VN" altLang="zh-CN" sz="2400" kern="100" dirty="0" smtClean="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Thao tác trên vùng dữ liệu chung để đồng bộ trong khâu quản </a:t>
              </a: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lí.</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8" name="Group 7"/>
            <p:cNvGrpSpPr/>
            <p:nvPr/>
          </p:nvGrpSpPr>
          <p:grpSpPr>
            <a:xfrm>
              <a:off x="82" y="553"/>
              <a:ext cx="1872" cy="1872"/>
              <a:chOff x="6181" y="4890"/>
              <a:chExt cx="1872" cy="1872"/>
            </a:xfrm>
          </p:grpSpPr>
          <p:sp>
            <p:nvSpPr>
              <p:cNvPr id="9"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0"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vi-VN" altLang="zh-C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1</a:t>
                </a:r>
              </a:p>
            </p:txBody>
          </p:sp>
        </p:grpSp>
      </p:grpSp>
      <p:grpSp>
        <p:nvGrpSpPr>
          <p:cNvPr id="13" name="Group 12"/>
          <p:cNvGrpSpPr/>
          <p:nvPr/>
        </p:nvGrpSpPr>
        <p:grpSpPr>
          <a:xfrm>
            <a:off x="283002" y="4347877"/>
            <a:ext cx="11109960" cy="1694703"/>
            <a:chOff x="82" y="414"/>
            <a:chExt cx="17496" cy="2088"/>
          </a:xfrm>
        </p:grpSpPr>
        <p:grpSp>
          <p:nvGrpSpPr>
            <p:cNvPr id="14" name="Group 13"/>
            <p:cNvGrpSpPr/>
            <p:nvPr/>
          </p:nvGrpSpPr>
          <p:grpSpPr>
            <a:xfrm>
              <a:off x="1495" y="414"/>
              <a:ext cx="16083" cy="2088"/>
              <a:chOff x="1495" y="414"/>
              <a:chExt cx="16083" cy="2422"/>
            </a:xfrm>
          </p:grpSpPr>
          <p:sp>
            <p:nvSpPr>
              <p:cNvPr id="19" name="圆角矩形 4"/>
              <p:cNvSpPr/>
              <p:nvPr/>
            </p:nvSpPr>
            <p:spPr>
              <a:xfrm>
                <a:off x="1495" y="414"/>
                <a:ext cx="16083"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0" name="圆角矩形 3"/>
              <p:cNvSpPr/>
              <p:nvPr/>
            </p:nvSpPr>
            <p:spPr>
              <a:xfrm>
                <a:off x="1666" y="545"/>
                <a:ext cx="15722"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5" name="Text Box 117"/>
            <p:cNvSpPr txBox="1"/>
            <p:nvPr/>
          </p:nvSpPr>
          <p:spPr>
            <a:xfrm>
              <a:off x="2067" y="545"/>
              <a:ext cx="15322" cy="1771"/>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smtClean="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rPr>
                <a:t>Hướng giải quyết</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Tìm hiểu và đánh giá về hệ thống danh sách liên kết hiện tại.</a:t>
              </a: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Thu thập dữ liệu về bài toán quản lí sản phẩm.</a:t>
              </a: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Xây dựng các chức năng cho bài toán quản lí sản phẩm.</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6" name="Group 15"/>
            <p:cNvGrpSpPr/>
            <p:nvPr/>
          </p:nvGrpSpPr>
          <p:grpSpPr>
            <a:xfrm>
              <a:off x="82" y="553"/>
              <a:ext cx="1872" cy="1872"/>
              <a:chOff x="6181" y="4890"/>
              <a:chExt cx="1872" cy="1872"/>
            </a:xfrm>
          </p:grpSpPr>
          <p:sp>
            <p:nvSpPr>
              <p:cNvPr id="17"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8"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2</a:t>
                </a:r>
              </a:p>
            </p:txBody>
          </p:sp>
        </p:grpSp>
      </p:grpSp>
    </p:spTree>
    <p:extLst>
      <p:ext uri="{BB962C8B-B14F-4D97-AF65-F5344CB8AC3E}">
        <p14:creationId xmlns:p14="http://schemas.microsoft.com/office/powerpoint/2010/main" val="423501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1" name="Rectangle 10">
            <a:extLst>
              <a:ext uri="{FF2B5EF4-FFF2-40B4-BE49-F238E27FC236}">
                <a16:creationId xmlns:a16="http://schemas.microsoft.com/office/drawing/2014/main" id="{A1DC3947-0C67-457E-A852-3AD136153A4C}"/>
              </a:ext>
            </a:extLst>
          </p:cNvPr>
          <p:cNvSpPr/>
          <p:nvPr/>
        </p:nvSpPr>
        <p:spPr>
          <a:xfrm>
            <a:off x="732504" y="288163"/>
            <a:ext cx="6281038"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 CƠ SỞ LÝ THUYẾT</a:t>
            </a:r>
            <a:endParaRPr lang="en-US" sz="2800" dirty="0">
              <a:latin typeface="Arial" panose="020B0604020202020204" pitchFamily="34" charset="0"/>
              <a:cs typeface="Arial" panose="020B0604020202020204" pitchFamily="34" charset="0"/>
            </a:endParaRPr>
          </a:p>
        </p:txBody>
      </p:sp>
      <p:sp>
        <p:nvSpPr>
          <p:cNvPr id="12" name="Freeform: Shape 88">
            <a:extLst>
              <a:ext uri="{FF2B5EF4-FFF2-40B4-BE49-F238E27FC236}">
                <a16:creationId xmlns:a16="http://schemas.microsoft.com/office/drawing/2014/main" id="{6A33BEFD-EF64-429C-A61C-154EE8CD0856}"/>
              </a:ext>
            </a:extLst>
          </p:cNvPr>
          <p:cNvSpPr/>
          <p:nvPr/>
        </p:nvSpPr>
        <p:spPr>
          <a:xfrm>
            <a:off x="103240" y="232438"/>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9DDEDADC-3FD0-4012-ADF2-BC688EC2A016}"/>
              </a:ext>
            </a:extLst>
          </p:cNvPr>
          <p:cNvGrpSpPr/>
          <p:nvPr/>
        </p:nvGrpSpPr>
        <p:grpSpPr>
          <a:xfrm>
            <a:off x="2340431" y="1692857"/>
            <a:ext cx="7978878" cy="915807"/>
            <a:chOff x="2462980" y="1573910"/>
            <a:chExt cx="7978878" cy="915807"/>
          </a:xfrm>
          <a:solidFill>
            <a:schemeClr val="accent3">
              <a:lumMod val="75000"/>
            </a:schemeClr>
          </a:solidFill>
          <a:effectLst>
            <a:outerShdw blurRad="63500" sx="102000" sy="102000" algn="ctr" rotWithShape="0">
              <a:prstClr val="black">
                <a:alpha val="40000"/>
              </a:prstClr>
            </a:outerShdw>
          </a:effectLst>
        </p:grpSpPr>
        <p:sp>
          <p:nvSpPr>
            <p:cNvPr id="14" name="Rectangle 13">
              <a:extLst>
                <a:ext uri="{FF2B5EF4-FFF2-40B4-BE49-F238E27FC236}">
                  <a16:creationId xmlns:a16="http://schemas.microsoft.com/office/drawing/2014/main" id="{2D0CE5ED-022B-4314-A41F-B84BEB7A2EC3}"/>
                </a:ext>
              </a:extLst>
            </p:cNvPr>
            <p:cNvSpPr/>
            <p:nvPr/>
          </p:nvSpPr>
          <p:spPr>
            <a:xfrm>
              <a:off x="3057832" y="1723406"/>
              <a:ext cx="7384026" cy="717755"/>
            </a:xfrm>
            <a:prstGeom prst="rect">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effectLst>
                    <a:outerShdw blurRad="38100" dist="38100" dir="2700000" algn="tl">
                      <a:srgbClr val="000000">
                        <a:alpha val="43137"/>
                      </a:srgbClr>
                    </a:outerShdw>
                  </a:effectLst>
                </a:rPr>
                <a:t>Tổng quan về ngôn ngữ C</a:t>
              </a:r>
              <a:endParaRPr lang="en-US" sz="3200" dirty="0">
                <a:effectLst>
                  <a:outerShdw blurRad="38100" dist="38100" dir="2700000" algn="tl">
                    <a:srgbClr val="000000">
                      <a:alpha val="43137"/>
                    </a:srgbClr>
                  </a:outerShdw>
                </a:effectLst>
              </a:endParaRPr>
            </a:p>
          </p:txBody>
        </p:sp>
        <p:sp>
          <p:nvSpPr>
            <p:cNvPr id="15" name="Diamond 14">
              <a:extLst>
                <a:ext uri="{FF2B5EF4-FFF2-40B4-BE49-F238E27FC236}">
                  <a16:creationId xmlns:a16="http://schemas.microsoft.com/office/drawing/2014/main" id="{A81F42AF-62F6-4716-B346-D2477E440FA0}"/>
                </a:ext>
              </a:extLst>
            </p:cNvPr>
            <p:cNvSpPr/>
            <p:nvPr/>
          </p:nvSpPr>
          <p:spPr>
            <a:xfrm>
              <a:off x="2462980" y="1573910"/>
              <a:ext cx="1189704" cy="915807"/>
            </a:xfrm>
            <a:prstGeom prst="diamond">
              <a:avLst/>
            </a:prstGeom>
            <a:grp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2.1</a:t>
              </a:r>
            </a:p>
          </p:txBody>
        </p:sp>
      </p:grpSp>
      <p:grpSp>
        <p:nvGrpSpPr>
          <p:cNvPr id="16" name="Group 15">
            <a:extLst>
              <a:ext uri="{FF2B5EF4-FFF2-40B4-BE49-F238E27FC236}">
                <a16:creationId xmlns:a16="http://schemas.microsoft.com/office/drawing/2014/main" id="{3C8268D7-0235-453C-94D2-8944690F446A}"/>
              </a:ext>
            </a:extLst>
          </p:cNvPr>
          <p:cNvGrpSpPr/>
          <p:nvPr/>
        </p:nvGrpSpPr>
        <p:grpSpPr>
          <a:xfrm>
            <a:off x="2340431" y="3235341"/>
            <a:ext cx="7978878" cy="915807"/>
            <a:chOff x="2462980" y="2581937"/>
            <a:chExt cx="7978878" cy="915807"/>
          </a:xfrm>
        </p:grpSpPr>
        <p:sp>
          <p:nvSpPr>
            <p:cNvPr id="17" name="Rectangle 16">
              <a:extLst>
                <a:ext uri="{FF2B5EF4-FFF2-40B4-BE49-F238E27FC236}">
                  <a16:creationId xmlns:a16="http://schemas.microsoft.com/office/drawing/2014/main" id="{159D5DB5-C8AE-4315-B54B-263F31A6683E}"/>
                </a:ext>
              </a:extLst>
            </p:cNvPr>
            <p:cNvSpPr/>
            <p:nvPr/>
          </p:nvSpPr>
          <p:spPr>
            <a:xfrm>
              <a:off x="3057832" y="2642502"/>
              <a:ext cx="7384026" cy="717755"/>
            </a:xfrm>
            <a:prstGeom prst="rect">
              <a:avLst/>
            </a:prstGeom>
            <a:solidFill>
              <a:schemeClr val="accent4">
                <a:lumMod val="75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Tổng quan về danh sách liên kết</a:t>
              </a:r>
              <a:endParaRPr lang="en-US" sz="3200" dirty="0"/>
            </a:p>
          </p:txBody>
        </p:sp>
        <p:sp>
          <p:nvSpPr>
            <p:cNvPr id="18" name="Diamond 17">
              <a:extLst>
                <a:ext uri="{FF2B5EF4-FFF2-40B4-BE49-F238E27FC236}">
                  <a16:creationId xmlns:a16="http://schemas.microsoft.com/office/drawing/2014/main" id="{3A6BE4CF-52DD-4C3A-A65A-D4FCEA2FBBBC}"/>
                </a:ext>
              </a:extLst>
            </p:cNvPr>
            <p:cNvSpPr/>
            <p:nvPr/>
          </p:nvSpPr>
          <p:spPr>
            <a:xfrm>
              <a:off x="2462980" y="2581937"/>
              <a:ext cx="1189704" cy="915807"/>
            </a:xfrm>
            <a:prstGeom prst="diamond">
              <a:avLst/>
            </a:prstGeom>
            <a:solidFill>
              <a:schemeClr val="accent4">
                <a:lumMod val="75000"/>
              </a:schemeClr>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500" dirty="0"/>
                <a:t>2.2</a:t>
              </a:r>
            </a:p>
          </p:txBody>
        </p:sp>
      </p:grpSp>
      <p:grpSp>
        <p:nvGrpSpPr>
          <p:cNvPr id="19" name="Group 18">
            <a:extLst>
              <a:ext uri="{FF2B5EF4-FFF2-40B4-BE49-F238E27FC236}">
                <a16:creationId xmlns:a16="http://schemas.microsoft.com/office/drawing/2014/main" id="{9E09F37A-1C29-4FDD-A5D4-2B836568418F}"/>
              </a:ext>
            </a:extLst>
          </p:cNvPr>
          <p:cNvGrpSpPr/>
          <p:nvPr/>
        </p:nvGrpSpPr>
        <p:grpSpPr>
          <a:xfrm>
            <a:off x="2340431" y="4651225"/>
            <a:ext cx="7978878" cy="915807"/>
            <a:chOff x="2462980" y="3581922"/>
            <a:chExt cx="7978878" cy="915807"/>
          </a:xfrm>
        </p:grpSpPr>
        <p:sp>
          <p:nvSpPr>
            <p:cNvPr id="20" name="Rectangle 19">
              <a:extLst>
                <a:ext uri="{FF2B5EF4-FFF2-40B4-BE49-F238E27FC236}">
                  <a16:creationId xmlns:a16="http://schemas.microsoft.com/office/drawing/2014/main" id="{35F25292-B05C-436C-AEE3-861CE766E655}"/>
                </a:ext>
              </a:extLst>
            </p:cNvPr>
            <p:cNvSpPr/>
            <p:nvPr/>
          </p:nvSpPr>
          <p:spPr>
            <a:xfrm>
              <a:off x="3057832" y="3673921"/>
              <a:ext cx="7384026" cy="717755"/>
            </a:xfrm>
            <a:prstGeom prst="rect">
              <a:avLst/>
            </a:prstGeom>
            <a:solidFill>
              <a:schemeClr val="accent5"/>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Triển khai về danh sách liên kết</a:t>
              </a:r>
              <a:endParaRPr lang="en-US" sz="3200" dirty="0"/>
            </a:p>
          </p:txBody>
        </p:sp>
        <p:sp>
          <p:nvSpPr>
            <p:cNvPr id="21" name="Diamond 20">
              <a:extLst>
                <a:ext uri="{FF2B5EF4-FFF2-40B4-BE49-F238E27FC236}">
                  <a16:creationId xmlns:a16="http://schemas.microsoft.com/office/drawing/2014/main" id="{E3F973D2-27BE-491A-8C62-C2BB3242FFF2}"/>
                </a:ext>
              </a:extLst>
            </p:cNvPr>
            <p:cNvSpPr/>
            <p:nvPr/>
          </p:nvSpPr>
          <p:spPr>
            <a:xfrm>
              <a:off x="2462980" y="3581922"/>
              <a:ext cx="1189704" cy="915807"/>
            </a:xfrm>
            <a:prstGeom prst="diamond">
              <a:avLst/>
            </a:prstGeom>
            <a:solidFill>
              <a:schemeClr val="accent5"/>
            </a:solidFill>
            <a:scene3d>
              <a:camera prst="orthographicFront"/>
              <a:lightRig rig="threePt" dir="t"/>
            </a:scene3d>
            <a:sp3d>
              <a:bevelT prst="angle"/>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500"/>
                <a:t>2.3</a:t>
              </a:r>
            </a:p>
          </p:txBody>
        </p:sp>
      </p:grpSp>
    </p:spTree>
    <p:extLst>
      <p:ext uri="{BB962C8B-B14F-4D97-AF65-F5344CB8AC3E}">
        <p14:creationId xmlns:p14="http://schemas.microsoft.com/office/powerpoint/2010/main" val="699580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grpSp>
        <p:nvGrpSpPr>
          <p:cNvPr id="3" name="Group 2"/>
          <p:cNvGrpSpPr/>
          <p:nvPr/>
        </p:nvGrpSpPr>
        <p:grpSpPr>
          <a:xfrm>
            <a:off x="272574" y="2146524"/>
            <a:ext cx="11165046" cy="1325880"/>
            <a:chOff x="82" y="414"/>
            <a:chExt cx="17500" cy="2088"/>
          </a:xfrm>
        </p:grpSpPr>
        <p:grpSp>
          <p:nvGrpSpPr>
            <p:cNvPr id="4" name="Group 3"/>
            <p:cNvGrpSpPr/>
            <p:nvPr/>
          </p:nvGrpSpPr>
          <p:grpSpPr>
            <a:xfrm>
              <a:off x="1495" y="414"/>
              <a:ext cx="16087" cy="2088"/>
              <a:chOff x="1495" y="414"/>
              <a:chExt cx="16087" cy="2422"/>
            </a:xfrm>
          </p:grpSpPr>
          <p:sp>
            <p:nvSpPr>
              <p:cNvPr id="9" name="圆角矩形 4"/>
              <p:cNvSpPr/>
              <p:nvPr/>
            </p:nvSpPr>
            <p:spPr>
              <a:xfrm>
                <a:off x="1495" y="414"/>
                <a:ext cx="1608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0" name="圆角矩形 3"/>
              <p:cNvSpPr/>
              <p:nvPr/>
            </p:nvSpPr>
            <p:spPr>
              <a:xfrm>
                <a:off x="1666" y="545"/>
                <a:ext cx="15729"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5" name="Text Box 108"/>
            <p:cNvSpPr txBox="1"/>
            <p:nvPr/>
          </p:nvSpPr>
          <p:spPr>
            <a:xfrm>
              <a:off x="2067" y="545"/>
              <a:ext cx="15322" cy="1826"/>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Khái niệm:</a:t>
              </a:r>
            </a:p>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       </a:t>
              </a:r>
              <a:r>
                <a:rPr lang="vi-VN" altLang="en-US" sz="2400"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Ngôn ngữ C là ngôn ngữ lập trình có cấu trúc độc lập, linh hoạt và được sử dụng rộng rãi để viết các ứng dụng.</a:t>
              </a:r>
              <a:endParaRPr lang="vi-VN" altLang="en-US" sz="2400"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p:txBody>
        </p:sp>
        <p:grpSp>
          <p:nvGrpSpPr>
            <p:cNvPr id="6" name="Group 5"/>
            <p:cNvGrpSpPr/>
            <p:nvPr/>
          </p:nvGrpSpPr>
          <p:grpSpPr>
            <a:xfrm>
              <a:off x="82" y="553"/>
              <a:ext cx="1872" cy="1872"/>
              <a:chOff x="6181" y="4890"/>
              <a:chExt cx="1872" cy="1872"/>
            </a:xfrm>
          </p:grpSpPr>
          <p:sp>
            <p:nvSpPr>
              <p:cNvPr id="7"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8"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vi-VN" altLang="zh-C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1</a:t>
                </a:r>
              </a:p>
            </p:txBody>
          </p:sp>
        </p:grpSp>
      </p:grpSp>
      <p:grpSp>
        <p:nvGrpSpPr>
          <p:cNvPr id="11" name="Group 10"/>
          <p:cNvGrpSpPr/>
          <p:nvPr/>
        </p:nvGrpSpPr>
        <p:grpSpPr>
          <a:xfrm>
            <a:off x="327660" y="3772759"/>
            <a:ext cx="11109960" cy="1325880"/>
            <a:chOff x="82" y="414"/>
            <a:chExt cx="17496" cy="2088"/>
          </a:xfrm>
        </p:grpSpPr>
        <p:grpSp>
          <p:nvGrpSpPr>
            <p:cNvPr id="12" name="Group 11"/>
            <p:cNvGrpSpPr/>
            <p:nvPr/>
          </p:nvGrpSpPr>
          <p:grpSpPr>
            <a:xfrm>
              <a:off x="1495" y="414"/>
              <a:ext cx="16083" cy="2088"/>
              <a:chOff x="1495" y="414"/>
              <a:chExt cx="16083" cy="2422"/>
            </a:xfrm>
          </p:grpSpPr>
          <p:sp>
            <p:nvSpPr>
              <p:cNvPr id="17" name="圆角矩形 4"/>
              <p:cNvSpPr/>
              <p:nvPr/>
            </p:nvSpPr>
            <p:spPr>
              <a:xfrm>
                <a:off x="1495" y="414"/>
                <a:ext cx="16083"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8" name="圆角矩形 3"/>
              <p:cNvSpPr/>
              <p:nvPr/>
            </p:nvSpPr>
            <p:spPr>
              <a:xfrm>
                <a:off x="1666" y="545"/>
                <a:ext cx="15722"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13" name="Text Box 117"/>
            <p:cNvSpPr txBox="1"/>
            <p:nvPr/>
          </p:nvSpPr>
          <p:spPr>
            <a:xfrm>
              <a:off x="2067" y="545"/>
              <a:ext cx="15322" cy="1771"/>
            </a:xfrm>
            <a:prstGeom prst="rect">
              <a:avLst/>
            </a:prstGeom>
            <a:noFill/>
          </p:spPr>
          <p:txBody>
            <a:bodyPr wrap="square" rtlCol="0" anchor="t">
              <a:no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Đặc điểm:</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Có tính cấu trúc, tính tương thích.</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Có tính cô đọng và tính linh động. </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Clr>
                  <a:srgbClr val="000000"/>
                </a:buClr>
                <a:buFont typeface="Wingdings" panose="05000000000000000000" charset="0"/>
                <a:buChar char="n"/>
              </a:pP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14" name="Group 13"/>
            <p:cNvGrpSpPr/>
            <p:nvPr/>
          </p:nvGrpSpPr>
          <p:grpSpPr>
            <a:xfrm>
              <a:off x="82" y="553"/>
              <a:ext cx="1872" cy="1872"/>
              <a:chOff x="6181" y="4890"/>
              <a:chExt cx="1872" cy="1872"/>
            </a:xfrm>
          </p:grpSpPr>
          <p:sp>
            <p:nvSpPr>
              <p:cNvPr id="15"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16"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2</a:t>
                </a:r>
              </a:p>
            </p:txBody>
          </p:sp>
        </p:grpSp>
      </p:grpSp>
      <p:grpSp>
        <p:nvGrpSpPr>
          <p:cNvPr id="19" name="Group 18"/>
          <p:cNvGrpSpPr/>
          <p:nvPr/>
        </p:nvGrpSpPr>
        <p:grpSpPr>
          <a:xfrm>
            <a:off x="310356" y="5345019"/>
            <a:ext cx="11182350" cy="1325880"/>
            <a:chOff x="82" y="414"/>
            <a:chExt cx="17610" cy="2088"/>
          </a:xfrm>
        </p:grpSpPr>
        <p:grpSp>
          <p:nvGrpSpPr>
            <p:cNvPr id="20" name="Group 19"/>
            <p:cNvGrpSpPr/>
            <p:nvPr/>
          </p:nvGrpSpPr>
          <p:grpSpPr>
            <a:xfrm>
              <a:off x="1495" y="414"/>
              <a:ext cx="16197" cy="2088"/>
              <a:chOff x="1495" y="414"/>
              <a:chExt cx="16197" cy="2422"/>
            </a:xfrm>
          </p:grpSpPr>
          <p:sp>
            <p:nvSpPr>
              <p:cNvPr id="25" name="圆角矩形 4"/>
              <p:cNvSpPr/>
              <p:nvPr/>
            </p:nvSpPr>
            <p:spPr>
              <a:xfrm>
                <a:off x="1495" y="414"/>
                <a:ext cx="16197" cy="2422"/>
              </a:xfrm>
              <a:prstGeom prst="roundRect">
                <a:avLst>
                  <a:gd name="adj" fmla="val 15046"/>
                </a:avLst>
              </a:prstGeom>
              <a:solidFill>
                <a:srgbClr val="CFF1FB"/>
              </a:solidFill>
              <a:ln w="47625"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6" name="圆角矩形 3"/>
              <p:cNvSpPr/>
              <p:nvPr/>
            </p:nvSpPr>
            <p:spPr>
              <a:xfrm>
                <a:off x="1666" y="545"/>
                <a:ext cx="15836" cy="2171"/>
              </a:xfrm>
              <a:prstGeom prst="roundRect">
                <a:avLst>
                  <a:gd name="adj" fmla="val 16667"/>
                </a:avLst>
              </a:prstGeom>
              <a:solidFill>
                <a:srgbClr val="CFF1FB"/>
              </a:solidFill>
              <a:ln w="12700" cap="flat" cmpd="sng">
                <a:solidFill>
                  <a:schemeClr val="accent1"/>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grpSp>
        <p:sp>
          <p:nvSpPr>
            <p:cNvPr id="21" name="Text Box 125"/>
            <p:cNvSpPr txBox="1"/>
            <p:nvPr/>
          </p:nvSpPr>
          <p:spPr>
            <a:xfrm>
              <a:off x="2067" y="545"/>
              <a:ext cx="15347" cy="1890"/>
            </a:xfrm>
            <a:prstGeom prst="rect">
              <a:avLst/>
            </a:prstGeom>
            <a:noFill/>
          </p:spPr>
          <p:txBody>
            <a:bodyPr wrap="square" rtlCol="0" anchor="t">
              <a:spAutoFit/>
            </a:bodyPr>
            <a:lstStyle/>
            <a:p>
              <a:pPr marL="0" indent="0" eaLnBrk="1" hangingPunct="1">
                <a:lnSpc>
                  <a:spcPct val="100000"/>
                </a:lnSpc>
                <a:spcBef>
                  <a:spcPct val="0"/>
                </a:spcBef>
                <a:buNone/>
              </a:pPr>
              <a:r>
                <a:rPr lang="vi-VN" altLang="en-US" sz="2400" b="1" dirty="0" smtClean="0">
                  <a:latin typeface="Arial" panose="020B0604020202020204" pitchFamily="34" charset="0"/>
                  <a:ea typeface="Calibri" panose="020F0502020204030204" charset="0"/>
                  <a:cs typeface="Arial" panose="020B0604020202020204" pitchFamily="34" charset="0"/>
                  <a:sym typeface="Microsoft YaHei" panose="020B0503020204020204" charset="-122"/>
                </a:rPr>
                <a:t>Chức năng:</a:t>
              </a:r>
              <a:endParaRPr lang="vi-VN" altLang="en-US" sz="2400" b="1" dirty="0">
                <a:solidFill>
                  <a:schemeClr val="tx1"/>
                </a:solidFill>
                <a:latin typeface="Arial" panose="020B0604020202020204" pitchFamily="34" charset="0"/>
                <a:ea typeface="Calibri" panose="020F0502020204030204" charset="0"/>
                <a:cs typeface="Arial" panose="020B0604020202020204" pitchFamily="34" charset="0"/>
                <a:sym typeface="Microsoft YaHei" panose="020B0503020204020204" charset="-122"/>
              </a:endParaRPr>
            </a:p>
            <a:p>
              <a:pPr marL="342900" indent="-342900" eaLnBrk="1" hangingPunct="1">
                <a:lnSpc>
                  <a:spcPct val="100000"/>
                </a:lnSpc>
                <a:spcBef>
                  <a:spcPct val="0"/>
                </a:spcBef>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Xử lí câu lệnh, định nghĩa các macro và hàm chức tập tin mã nguồn.</a:t>
              </a:r>
              <a:endParaRPr lang="zh-CN" altLang="zh-CN" sz="2400" kern="100" dirty="0">
                <a:latin typeface="Arial" panose="020B0604020202020204" pitchFamily="34" charset="0"/>
                <a:ea typeface="Calibri" panose="020F0502020204030204" charset="0"/>
                <a:cs typeface="Arial" panose="020B0604020202020204" pitchFamily="34" charset="0"/>
                <a:sym typeface="+mn-lt"/>
              </a:endParaRPr>
            </a:p>
            <a:p>
              <a:pPr marL="342900" indent="-342900" eaLnBrk="1" hangingPunct="1">
                <a:lnSpc>
                  <a:spcPct val="100000"/>
                </a:lnSpc>
                <a:spcBef>
                  <a:spcPct val="0"/>
                </a:spcBef>
                <a:buFont typeface="Wingdings" panose="05000000000000000000" charset="0"/>
                <a:buChar char="n"/>
              </a:pPr>
              <a:r>
                <a:rPr lang="vi-VN" altLang="zh-CN" sz="2400" kern="100" dirty="0" smtClean="0">
                  <a:latin typeface="Arial" panose="020B0604020202020204" pitchFamily="34" charset="0"/>
                  <a:ea typeface="Calibri" panose="020F0502020204030204" charset="0"/>
                  <a:cs typeface="Arial" panose="020B0604020202020204" pitchFamily="34" charset="0"/>
                  <a:sym typeface="+mn-lt"/>
                </a:rPr>
                <a:t>Hỗ trợ các bản ghi và các kiểu dữ liệu kết hợp.</a:t>
              </a:r>
              <a:endParaRPr lang="vi-VN" altLang="zh-CN" sz="2400" kern="100" dirty="0">
                <a:latin typeface="Arial" panose="020B0604020202020204" pitchFamily="34" charset="0"/>
                <a:ea typeface="Calibri" panose="020F0502020204030204" charset="0"/>
                <a:cs typeface="Arial" panose="020B0604020202020204" pitchFamily="34" charset="0"/>
                <a:sym typeface="+mn-lt"/>
              </a:endParaRPr>
            </a:p>
          </p:txBody>
        </p:sp>
        <p:grpSp>
          <p:nvGrpSpPr>
            <p:cNvPr id="22" name="Group 21"/>
            <p:cNvGrpSpPr/>
            <p:nvPr/>
          </p:nvGrpSpPr>
          <p:grpSpPr>
            <a:xfrm>
              <a:off x="82" y="553"/>
              <a:ext cx="1872" cy="1872"/>
              <a:chOff x="6181" y="4890"/>
              <a:chExt cx="1872" cy="1872"/>
            </a:xfrm>
          </p:grpSpPr>
          <p:sp>
            <p:nvSpPr>
              <p:cNvPr id="23" name="椭圆 10"/>
              <p:cNvSpPr/>
              <p:nvPr/>
            </p:nvSpPr>
            <p:spPr>
              <a:xfrm>
                <a:off x="6181" y="4890"/>
                <a:ext cx="1872" cy="1872"/>
              </a:xfrm>
              <a:prstGeom prst="ellipse">
                <a:avLst/>
              </a:prstGeom>
              <a:solidFill>
                <a:schemeClr val="bg1"/>
              </a:solidFill>
              <a:ln w="28575" cap="flat" cmpd="sng">
                <a:solidFill>
                  <a:schemeClr val="accent1"/>
                </a:solidFill>
                <a:prstDash val="solid"/>
                <a:headEnd type="none" w="med" len="med"/>
                <a:tailEnd type="none" w="med" len="med"/>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endParaRPr lang="zh-CN" altLang="zh-CN" sz="2400" dirty="0">
                  <a:solidFill>
                    <a:srgbClr val="FFFFFF"/>
                  </a:solidFill>
                  <a:latin typeface="Arial" panose="020B0604020202020204" pitchFamily="34" charset="0"/>
                  <a:ea typeface="Calibri" panose="020F0502020204030204" charset="0"/>
                  <a:cs typeface="Arial" panose="020B0604020202020204" pitchFamily="34" charset="0"/>
                </a:endParaRPr>
              </a:p>
            </p:txBody>
          </p:sp>
          <p:sp>
            <p:nvSpPr>
              <p:cNvPr id="24" name="椭圆 11"/>
              <p:cNvSpPr/>
              <p:nvPr/>
            </p:nvSpPr>
            <p:spPr>
              <a:xfrm>
                <a:off x="6325" y="5034"/>
                <a:ext cx="1584" cy="1584"/>
              </a:xfrm>
              <a:prstGeom prst="ellipse">
                <a:avLst/>
              </a:prstGeom>
              <a:solidFill>
                <a:srgbClr val="CFF1FB"/>
              </a:solidFill>
              <a:ln w="9525">
                <a:solidFill>
                  <a:schemeClr val="accent1"/>
                </a:solidFill>
              </a:ln>
            </p:spPr>
            <p:txBody>
              <a:bodyPr lIns="121917" tIns="60958" rIns="121917" bIns="60958"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indent="0" algn="ctr" eaLnBrk="1" hangingPunct="1">
                  <a:lnSpc>
                    <a:spcPct val="100000"/>
                  </a:lnSpc>
                  <a:spcBef>
                    <a:spcPct val="0"/>
                  </a:spcBef>
                  <a:buNone/>
                </a:pPr>
                <a:r>
                  <a:rPr lang="en-US" altLang="vi-VN" sz="2400" b="1" dirty="0">
                    <a:solidFill>
                      <a:schemeClr val="tx1"/>
                    </a:solidFill>
                    <a:effectLst>
                      <a:outerShdw blurRad="38100" dist="38100" dir="2700000" algn="tl">
                        <a:srgbClr val="000000">
                          <a:alpha val="43137"/>
                        </a:srgbClr>
                      </a:outerShdw>
                    </a:effectLst>
                    <a:latin typeface="Arial" panose="020B0604020202020204" pitchFamily="34" charset="0"/>
                    <a:ea typeface="Calibri" panose="020F0502020204030204" charset="0"/>
                    <a:cs typeface="Arial" panose="020B0604020202020204" pitchFamily="34" charset="0"/>
                  </a:rPr>
                  <a:t>3</a:t>
                </a:r>
              </a:p>
            </p:txBody>
          </p:sp>
        </p:grpSp>
      </p:grpSp>
      <p:sp>
        <p:nvSpPr>
          <p:cNvPr id="37" name="Pentagon 36"/>
          <p:cNvSpPr/>
          <p:nvPr/>
        </p:nvSpPr>
        <p:spPr>
          <a:xfrm>
            <a:off x="0" y="1183823"/>
            <a:ext cx="4541520" cy="659130"/>
          </a:xfrm>
          <a:prstGeom prst="homePlat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dirty="0" smtClean="0">
                <a:latin typeface="Arial" panose="020B0604020202020204" pitchFamily="34" charset="0"/>
                <a:cs typeface="Arial" panose="020B0604020202020204" pitchFamily="34" charset="0"/>
                <a:sym typeface="+mn-ea"/>
              </a:rPr>
              <a:t>2.1 Tổng quan về ngôn ngữ C</a:t>
            </a:r>
            <a:endParaRPr lang="vi-VN" altLang="en-US" sz="2400" dirty="0">
              <a:latin typeface="Arial" panose="020B0604020202020204" pitchFamily="34" charset="0"/>
              <a:cs typeface="Arial" panose="020B0604020202020204" pitchFamily="34" charset="0"/>
              <a:sym typeface="+mn-ea"/>
            </a:endParaRPr>
          </a:p>
        </p:txBody>
      </p:sp>
      <p:sp>
        <p:nvSpPr>
          <p:cNvPr id="38" name="Rectangle 37">
            <a:extLst>
              <a:ext uri="{FF2B5EF4-FFF2-40B4-BE49-F238E27FC236}">
                <a16:creationId xmlns:a16="http://schemas.microsoft.com/office/drawing/2014/main" id="{A1DC3947-0C67-457E-A852-3AD136153A4C}"/>
              </a:ext>
            </a:extLst>
          </p:cNvPr>
          <p:cNvSpPr/>
          <p:nvPr/>
        </p:nvSpPr>
        <p:spPr>
          <a:xfrm>
            <a:off x="707240" y="188623"/>
            <a:ext cx="6281038" cy="717755"/>
          </a:xfrm>
          <a:prstGeom prst="rect">
            <a:avLst/>
          </a:prstGeom>
          <a:solidFill>
            <a:schemeClr val="accent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     CHƯƠNG II: CƠ SỞ LÝ THUYẾT</a:t>
            </a:r>
            <a:endParaRPr lang="en-US" sz="2800" dirty="0">
              <a:latin typeface="Arial" panose="020B0604020202020204" pitchFamily="34" charset="0"/>
              <a:cs typeface="Arial" panose="020B0604020202020204" pitchFamily="34" charset="0"/>
            </a:endParaRPr>
          </a:p>
        </p:txBody>
      </p:sp>
      <p:sp>
        <p:nvSpPr>
          <p:cNvPr id="39" name="Freeform: Shape 88">
            <a:extLst>
              <a:ext uri="{FF2B5EF4-FFF2-40B4-BE49-F238E27FC236}">
                <a16:creationId xmlns:a16="http://schemas.microsoft.com/office/drawing/2014/main" id="{6A33BEFD-EF64-429C-A61C-154EE8CD0856}"/>
              </a:ext>
            </a:extLst>
          </p:cNvPr>
          <p:cNvSpPr/>
          <p:nvPr/>
        </p:nvSpPr>
        <p:spPr>
          <a:xfrm>
            <a:off x="81361" y="136749"/>
            <a:ext cx="1681317" cy="816077"/>
          </a:xfrm>
          <a:custGeom>
            <a:avLst/>
            <a:gdLst>
              <a:gd name="connsiteX0" fmla="*/ 0 w 1150375"/>
              <a:gd name="connsiteY0" fmla="*/ 0 h 816077"/>
              <a:gd name="connsiteX1" fmla="*/ 1150375 w 1150375"/>
              <a:gd name="connsiteY1" fmla="*/ 0 h 816077"/>
              <a:gd name="connsiteX2" fmla="*/ 494071 w 1150375"/>
              <a:gd name="connsiteY2" fmla="*/ 816077 h 816077"/>
              <a:gd name="connsiteX3" fmla="*/ 0 w 1150375"/>
              <a:gd name="connsiteY3" fmla="*/ 816077 h 816077"/>
            </a:gdLst>
            <a:ahLst/>
            <a:cxnLst>
              <a:cxn ang="0">
                <a:pos x="connsiteX0" y="connsiteY0"/>
              </a:cxn>
              <a:cxn ang="0">
                <a:pos x="connsiteX1" y="connsiteY1"/>
              </a:cxn>
              <a:cxn ang="0">
                <a:pos x="connsiteX2" y="connsiteY2"/>
              </a:cxn>
              <a:cxn ang="0">
                <a:pos x="connsiteX3" y="connsiteY3"/>
              </a:cxn>
            </a:cxnLst>
            <a:rect l="l" t="t" r="r" b="b"/>
            <a:pathLst>
              <a:path w="1150375" h="816077">
                <a:moveTo>
                  <a:pt x="0" y="0"/>
                </a:moveTo>
                <a:lnTo>
                  <a:pt x="1150375" y="0"/>
                </a:lnTo>
                <a:lnTo>
                  <a:pt x="494071" y="816077"/>
                </a:lnTo>
                <a:lnTo>
                  <a:pt x="0" y="816077"/>
                </a:lnTo>
                <a:close/>
              </a:path>
            </a:pathLst>
          </a:cu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5534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2288</Words>
  <Application>Microsoft Office PowerPoint</Application>
  <PresentationFormat>Widescreen</PresentationFormat>
  <Paragraphs>405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Microsoft YaHei</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43</cp:revision>
  <dcterms:created xsi:type="dcterms:W3CDTF">2024-01-12T17:20:54Z</dcterms:created>
  <dcterms:modified xsi:type="dcterms:W3CDTF">2024-01-13T01:15:30Z</dcterms:modified>
</cp:coreProperties>
</file>