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  <p:sldId id="25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004FA-4694-BC44-422E-12BA22091185}" v="1187" dt="2019-12-10T09:07:12.036"/>
    <p1510:client id="{FC9A3EA1-A21D-E54F-72FA-D9D28034D2D2}" v="199" dt="2019-12-11T02:32:45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4097a1b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c4097a1b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449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97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c4097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77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97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c4097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9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97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c4097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04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97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c4097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70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4097a1b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c4097a1b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4097a1b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c4097a1b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95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97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c4097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9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4097a1b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c4097a1b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4097a1b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c4097a1b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0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mpts/bert4v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47050" y="2714175"/>
            <a:ext cx="117300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5000"/>
              <a:buFont typeface="Arial"/>
              <a:buNone/>
            </a:pPr>
            <a:r>
              <a:rPr lang="en-US" sz="5000" b="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Vietnamese Wiki Question Answering</a:t>
            </a:r>
            <a:endParaRPr sz="50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940393"/>
            <a:ext cx="9144000" cy="101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@DALinguist</a:t>
            </a:r>
            <a:endParaRPr lang="en-US" sz="28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4899" y="541157"/>
            <a:ext cx="2362202" cy="1094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80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3523342" y="331900"/>
            <a:ext cx="7004958" cy="72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000" dirty="0">
                <a:solidFill>
                  <a:schemeClr val="bg1"/>
                </a:solidFill>
              </a:rPr>
              <a:t>Detailed</a:t>
            </a:r>
            <a:r>
              <a:rPr lang="en-US" sz="4800" dirty="0">
                <a:solidFill>
                  <a:schemeClr val="bg1"/>
                </a:solidFill>
              </a:rPr>
              <a:t>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F4C53-834F-48E4-BB0D-0ECC08D2B4FF}"/>
              </a:ext>
            </a:extLst>
          </p:cNvPr>
          <p:cNvSpPr txBox="1"/>
          <p:nvPr/>
        </p:nvSpPr>
        <p:spPr>
          <a:xfrm>
            <a:off x="1422400" y="1839683"/>
            <a:ext cx="1037226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Init checkpoint at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https://github.com/lampts/bert4vn</a:t>
            </a:r>
            <a:r>
              <a:rPr lang="en-US" sz="2000" b="1" dirty="0">
                <a:solidFill>
                  <a:schemeClr val="bg1"/>
                </a:solidFill>
              </a:rPr>
              <a:t> (BERT for Vietnamese)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num_train_epochs</a:t>
            </a:r>
            <a:r>
              <a:rPr lang="en-US" sz="2000" b="1" dirty="0">
                <a:solidFill>
                  <a:schemeClr val="bg1"/>
                </a:solidFill>
              </a:rPr>
              <a:t> = 5.0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max_seq_length</a:t>
            </a:r>
            <a:r>
              <a:rPr lang="en-US" sz="2000" b="1" dirty="0">
                <a:solidFill>
                  <a:schemeClr val="bg1"/>
                </a:solidFill>
              </a:rPr>
              <a:t> = 512 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train_batch_size</a:t>
            </a:r>
            <a:r>
              <a:rPr lang="en-US" sz="2000" b="1" dirty="0">
                <a:solidFill>
                  <a:schemeClr val="bg1"/>
                </a:solidFill>
              </a:rPr>
              <a:t> = 128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learning_rate</a:t>
            </a:r>
            <a:r>
              <a:rPr lang="en-US" sz="2000" b="1" dirty="0">
                <a:solidFill>
                  <a:schemeClr val="bg1"/>
                </a:solidFill>
              </a:rPr>
              <a:t> = 2e-5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C9CBD-994F-48B8-B4C3-E4EA359E7804}"/>
              </a:ext>
            </a:extLst>
          </p:cNvPr>
          <p:cNvSpPr txBox="1"/>
          <p:nvPr/>
        </p:nvSpPr>
        <p:spPr>
          <a:xfrm>
            <a:off x="2438400" y="4606471"/>
            <a:ext cx="80681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              https://github.com/ngoanpv/zaloqa2019</a:t>
            </a:r>
          </a:p>
        </p:txBody>
      </p:sp>
    </p:spTree>
    <p:extLst>
      <p:ext uri="{BB962C8B-B14F-4D97-AF65-F5344CB8AC3E}">
        <p14:creationId xmlns:p14="http://schemas.microsoft.com/office/powerpoint/2010/main" val="44188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0011" y="-174683"/>
            <a:ext cx="105156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sz="4000" dirty="0">
                <a:solidFill>
                  <a:schemeClr val="bg1"/>
                </a:solidFill>
              </a:rPr>
              <a:t>What’s next?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F6FB1-1E8A-4317-A975-28BFA1F1A580}"/>
              </a:ext>
            </a:extLst>
          </p:cNvPr>
          <p:cNvSpPr txBox="1"/>
          <p:nvPr/>
        </p:nvSpPr>
        <p:spPr>
          <a:xfrm>
            <a:off x="1485900" y="2329542"/>
            <a:ext cx="980076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           ALBERT for Vietnamese</a:t>
            </a:r>
          </a:p>
          <a:p>
            <a:r>
              <a:rPr lang="en-US" sz="4400" dirty="0">
                <a:solidFill>
                  <a:schemeClr val="bg1"/>
                </a:solidFill>
              </a:rPr>
              <a:t>https://github.com/ngoanpv/albert_vi</a:t>
            </a:r>
          </a:p>
        </p:txBody>
      </p:sp>
    </p:spTree>
    <p:extLst>
      <p:ext uri="{BB962C8B-B14F-4D97-AF65-F5344CB8AC3E}">
        <p14:creationId xmlns:p14="http://schemas.microsoft.com/office/powerpoint/2010/main" val="14645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5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334225" y="260746"/>
            <a:ext cx="105156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sz="6000" dirty="0">
                <a:solidFill>
                  <a:schemeClr val="lt1"/>
                </a:solidFill>
              </a:rPr>
              <a:t>Outline</a:t>
            </a:r>
            <a:endParaRPr lang="en-US" sz="60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23750" y="1531675"/>
            <a:ext cx="10079400" cy="299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Calibri"/>
              <a:buChar char="-"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Overview </a:t>
            </a:r>
            <a:endParaRPr lang="en-US"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rgbClr val="FFFFFF"/>
              </a:buClr>
              <a:buSzPts val="1400"/>
              <a:buFont typeface="Calibri"/>
              <a:buChar char="-"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About data?</a:t>
            </a:r>
            <a:endParaRPr lang="en-US"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rgbClr val="FFFFFF"/>
              </a:buClr>
              <a:buSzPts val="1400"/>
              <a:buFont typeface="Calibri"/>
              <a:buChar char="-"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Approaches </a:t>
            </a:r>
            <a:endParaRPr lang="en-US" sz="4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 Solution</a:t>
            </a:r>
          </a:p>
          <a:p>
            <a:pPr marL="457200" indent="-317500">
              <a:buClr>
                <a:srgbClr val="FFFFFF"/>
              </a:buClr>
              <a:buSzPts val="1400"/>
              <a:buFont typeface="Calibri"/>
              <a:buChar char="-"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187362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0011" y="-174683"/>
            <a:ext cx="105156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sz="4000" dirty="0">
                <a:solidFill>
                  <a:schemeClr val="lt1"/>
                </a:solidFill>
              </a:rPr>
              <a:t>Overview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0036" y="1223247"/>
            <a:ext cx="10170114" cy="134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400"/>
            </a:pPr>
            <a:r>
              <a:rPr lang="en-US" sz="2400" dirty="0">
                <a:solidFill>
                  <a:schemeClr val="bg1"/>
                </a:solidFill>
              </a:rPr>
              <a:t>Given a question, related paragraphs from a Wikipedia article (in the shuffle order), the task is finding paragraph which answers the question of each test case. 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BE140E-1510-48FB-B14F-F2849EE7F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88106"/>
              </p:ext>
            </p:extLst>
          </p:nvPr>
        </p:nvGraphicFramePr>
        <p:xfrm>
          <a:off x="580571" y="2539999"/>
          <a:ext cx="10762990" cy="150025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52598">
                  <a:extLst>
                    <a:ext uri="{9D8B030D-6E8A-4147-A177-3AD203B41FA5}">
                      <a16:colId xmlns:a16="http://schemas.microsoft.com/office/drawing/2014/main" val="218367632"/>
                    </a:ext>
                  </a:extLst>
                </a:gridCol>
                <a:gridCol w="2152598">
                  <a:extLst>
                    <a:ext uri="{9D8B030D-6E8A-4147-A177-3AD203B41FA5}">
                      <a16:colId xmlns:a16="http://schemas.microsoft.com/office/drawing/2014/main" val="412742223"/>
                    </a:ext>
                  </a:extLst>
                </a:gridCol>
                <a:gridCol w="2152598">
                  <a:extLst>
                    <a:ext uri="{9D8B030D-6E8A-4147-A177-3AD203B41FA5}">
                      <a16:colId xmlns:a16="http://schemas.microsoft.com/office/drawing/2014/main" val="1118484051"/>
                    </a:ext>
                  </a:extLst>
                </a:gridCol>
                <a:gridCol w="2152598">
                  <a:extLst>
                    <a:ext uri="{9D8B030D-6E8A-4147-A177-3AD203B41FA5}">
                      <a16:colId xmlns:a16="http://schemas.microsoft.com/office/drawing/2014/main" val="2389704608"/>
                    </a:ext>
                  </a:extLst>
                </a:gridCol>
                <a:gridCol w="2152598">
                  <a:extLst>
                    <a:ext uri="{9D8B030D-6E8A-4147-A177-3AD203B41FA5}">
                      <a16:colId xmlns:a16="http://schemas.microsoft.com/office/drawing/2014/main" val="1401579992"/>
                    </a:ext>
                  </a:extLst>
                </a:gridCol>
              </a:tblGrid>
              <a:tr h="34201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35428"/>
                  </a:ext>
                </a:extLst>
              </a:tr>
              <a:tr h="9728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u5-1568914747_0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True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 err="1"/>
                        <a:t>Ngày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thành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lập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của</a:t>
                      </a:r>
                      <a:r>
                        <a:rPr lang="en-US" sz="1400" u="none" strike="noStrike" noProof="0" dirty="0"/>
                        <a:t> VNG </a:t>
                      </a:r>
                      <a:r>
                        <a:rPr lang="en-US" sz="1400" u="none" strike="noStrike" noProof="0" err="1"/>
                        <a:t>là</a:t>
                      </a:r>
                      <a:r>
                        <a:rPr lang="en-US" sz="1400" u="none" strike="noStrike" noProof="0" dirty="0"/>
                        <a:t> bao </a:t>
                      </a:r>
                      <a:r>
                        <a:rPr lang="en-US" sz="1400" u="none" strike="noStrike" noProof="0" err="1"/>
                        <a:t>nhiêu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VNG </a:t>
                      </a:r>
                      <a:r>
                        <a:rPr lang="en-US" sz="1400" u="none" strike="noStrike" noProof="0" err="1"/>
                        <a:t>được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thành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lập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vào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ngày</a:t>
                      </a:r>
                      <a:r>
                        <a:rPr lang="en-US" sz="1400" u="none" strike="noStrike" noProof="0" dirty="0"/>
                        <a:t> 9 </a:t>
                      </a:r>
                      <a:r>
                        <a:rPr lang="en-US" sz="1400" u="none" strike="noStrike" noProof="0" err="1"/>
                        <a:t>tháng</a:t>
                      </a:r>
                      <a:r>
                        <a:rPr lang="en-US" sz="1400" u="none" strike="noStrike" noProof="0" dirty="0"/>
                        <a:t> 9 </a:t>
                      </a:r>
                      <a:r>
                        <a:rPr lang="en-US" sz="1400" u="none" strike="noStrike" noProof="0" err="1"/>
                        <a:t>năm</a:t>
                      </a:r>
                      <a:r>
                        <a:rPr lang="en-US" sz="1400" u="none" strike="noStrike" noProof="0" dirty="0"/>
                        <a:t> 2004 </a:t>
                      </a:r>
                      <a:r>
                        <a:rPr lang="en-US" sz="1400" u="none" strike="noStrike" noProof="0" err="1"/>
                        <a:t>với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tên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gọi</a:t>
                      </a:r>
                      <a:r>
                        <a:rPr lang="en-US" sz="1400" u="none" strike="noStrike" noProof="0" dirty="0"/>
                        <a:t> </a:t>
                      </a:r>
                      <a:r>
                        <a:rPr lang="en-US" sz="1400" u="none" strike="noStrike" noProof="0" err="1"/>
                        <a:t>VinaGame</a:t>
                      </a:r>
                      <a:r>
                        <a:rPr lang="en-US" sz="1400" u="none" strike="noStrike" noProof="0" dirty="0"/>
                        <a:t> 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4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VNG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68221"/>
                  </a:ext>
                </a:extLst>
              </a:tr>
            </a:tbl>
          </a:graphicData>
        </a:graphic>
      </p:graphicFrame>
      <p:sp>
        <p:nvSpPr>
          <p:cNvPr id="14" name="Google Shape;101;p15">
            <a:extLst>
              <a:ext uri="{FF2B5EF4-FFF2-40B4-BE49-F238E27FC236}">
                <a16:creationId xmlns:a16="http://schemas.microsoft.com/office/drawing/2014/main" id="{21A4A983-4AE1-48EB-9512-3B2942DAF43C}"/>
              </a:ext>
            </a:extLst>
          </p:cNvPr>
          <p:cNvSpPr txBox="1"/>
          <p:nvPr/>
        </p:nvSpPr>
        <p:spPr>
          <a:xfrm>
            <a:off x="560036" y="3944676"/>
            <a:ext cx="10170114" cy="93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r>
              <a:rPr lang="en-US" sz="2400">
                <a:solidFill>
                  <a:schemeClr val="bg1"/>
                </a:solidFill>
              </a:rPr>
              <a:t>F1 measure based on precision and recall is used to rank competing </a:t>
            </a:r>
            <a:r>
              <a:rPr lang="en-US" sz="2400" dirty="0">
                <a:solidFill>
                  <a:schemeClr val="bg1"/>
                </a:solidFill>
              </a:rPr>
              <a:t>submissions.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0011" y="-174683"/>
            <a:ext cx="105156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sz="4000">
                <a:solidFill>
                  <a:schemeClr val="lt1"/>
                </a:solidFill>
              </a:rPr>
              <a:t>About data?</a:t>
            </a:r>
            <a:endParaRPr lang="en-US"/>
          </a:p>
        </p:txBody>
      </p:sp>
      <p:sp>
        <p:nvSpPr>
          <p:cNvPr id="3" name="Google Shape;101;p15">
            <a:extLst>
              <a:ext uri="{FF2B5EF4-FFF2-40B4-BE49-F238E27FC236}">
                <a16:creationId xmlns:a16="http://schemas.microsoft.com/office/drawing/2014/main" id="{30B4827D-87EC-4804-AB37-C8A64C040DA7}"/>
              </a:ext>
            </a:extLst>
          </p:cNvPr>
          <p:cNvSpPr txBox="1"/>
          <p:nvPr/>
        </p:nvSpPr>
        <p:spPr>
          <a:xfrm>
            <a:off x="523750" y="651747"/>
            <a:ext cx="10170114" cy="94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400"/>
            </a:pPr>
            <a:r>
              <a:rPr lang="en-US" sz="2400">
                <a:solidFill>
                  <a:schemeClr val="bg1"/>
                </a:solidFill>
              </a:rPr>
              <a:t>- train data: 18108 question text pairs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r>
              <a:rPr lang="en-US" sz="2400">
                <a:solidFill>
                  <a:schemeClr val="bg1"/>
                </a:solidFill>
              </a:rPr>
              <a:t>- test data: 2678 question text pairs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ts val="1400"/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49239F-3FA8-47C8-A991-519DE1DF6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0928"/>
              </p:ext>
            </p:extLst>
          </p:nvPr>
        </p:nvGraphicFramePr>
        <p:xfrm>
          <a:off x="752928" y="1433285"/>
          <a:ext cx="10772081" cy="536728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657946">
                  <a:extLst>
                    <a:ext uri="{9D8B030D-6E8A-4147-A177-3AD203B41FA5}">
                      <a16:colId xmlns:a16="http://schemas.microsoft.com/office/drawing/2014/main" val="1661753208"/>
                    </a:ext>
                  </a:extLst>
                </a:gridCol>
                <a:gridCol w="5151727">
                  <a:extLst>
                    <a:ext uri="{9D8B030D-6E8A-4147-A177-3AD203B41FA5}">
                      <a16:colId xmlns:a16="http://schemas.microsoft.com/office/drawing/2014/main" val="2615643897"/>
                    </a:ext>
                  </a:extLst>
                </a:gridCol>
                <a:gridCol w="1481204">
                  <a:extLst>
                    <a:ext uri="{9D8B030D-6E8A-4147-A177-3AD203B41FA5}">
                      <a16:colId xmlns:a16="http://schemas.microsoft.com/office/drawing/2014/main" val="813999030"/>
                    </a:ext>
                  </a:extLst>
                </a:gridCol>
                <a:gridCol w="1481204">
                  <a:extLst>
                    <a:ext uri="{9D8B030D-6E8A-4147-A177-3AD203B41FA5}">
                      <a16:colId xmlns:a16="http://schemas.microsoft.com/office/drawing/2014/main" val="3693647624"/>
                    </a:ext>
                  </a:extLst>
                </a:gridCol>
              </a:tblGrid>
              <a:tr h="361305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60870"/>
                  </a:ext>
                </a:extLst>
              </a:tr>
              <a:tr h="5023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Zalo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thành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lập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nào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Zalo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ứng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dụng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nhắn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tin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gọi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điện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miễn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phí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hoạt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động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nền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tảng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di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động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máy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tính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06897"/>
                  </a:ext>
                </a:extLst>
              </a:tr>
              <a:tr h="5023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/>
                        <a:t>Zalo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thành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lập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năm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nào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Ngày 08/08/2012 , VNG giới thiệu sản phẩm </a:t>
                      </a:r>
                      <a:r>
                        <a:rPr lang="en-US" sz="1400" b="0" i="0" u="none" strike="noStrike" noProof="0" dirty="0" err="1"/>
                        <a:t>Zalo-ứng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dụng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nhắn</a:t>
                      </a:r>
                      <a:r>
                        <a:rPr lang="en-US" sz="1400" b="0" i="0" u="none" strike="noStrike" noProof="0" dirty="0"/>
                        <a:t> tin </a:t>
                      </a:r>
                      <a:r>
                        <a:rPr lang="en-US" sz="1400" b="0" i="0" u="none" strike="noStrike" noProof="0" dirty="0" err="1"/>
                        <a:t>và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gọi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điện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miễn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phí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hoạt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động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trên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nền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tảng</a:t>
                      </a:r>
                      <a:r>
                        <a:rPr lang="en-US" sz="1400" b="0" i="0" u="none" strike="noStrike" noProof="0" dirty="0"/>
                        <a:t> di </a:t>
                      </a:r>
                      <a:r>
                        <a:rPr lang="en-US" sz="1400" b="0" i="0" u="none" strike="noStrike" noProof="0" dirty="0" err="1"/>
                        <a:t>động</a:t>
                      </a:r>
                      <a:r>
                        <a:rPr lang="en-US" sz="1400" b="0" i="0" u="none" strike="noStrike" noProof="0" dirty="0"/>
                        <a:t>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21399"/>
                  </a:ext>
                </a:extLst>
              </a:tr>
              <a:tr h="713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có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bao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nhiêu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thành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phố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trực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thuộc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tỉnh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Hiện nay , Việt Nam có 5 thành phố trực thuộc tỉnh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không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có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xã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nào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Hạ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Long , Sóc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Trăng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Đông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Huế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Thủ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Dầu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Một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Thành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phố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trực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thuộc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tỉnh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(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841"/>
                  </a:ext>
                </a:extLst>
              </a:tr>
              <a:tr h="916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nam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ra </a:t>
                      </a:r>
                      <a:r>
                        <a:rPr lang="en-US" sz="1400" b="1" i="0" u="none" strike="noStrike" noProof="0" dirty="0" err="1">
                          <a:latin typeface="Arial"/>
                        </a:rPr>
                        <a:t>nhập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liên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hợp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quốc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bao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nhiêu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Quốc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gia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Dân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Chủ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Cộng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Hoà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cùng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nộp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đơn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tháng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10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1949 .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Quá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trình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gia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nhập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Liên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Hợp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Quốc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của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91758"/>
                  </a:ext>
                </a:extLst>
              </a:tr>
              <a:tr h="713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Thảo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Cầm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nằm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ở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đâu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Hiện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nay , ở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Thảo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Cầm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Sài Gòn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ngoài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những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khu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vực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nuôi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trồng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cầm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thú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cây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cảnh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sưu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tập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phong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lan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còn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có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khu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dành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cho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trẻ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em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cho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người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lớn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vui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chơi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giải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trí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Thảo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Cầm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Viên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Sài Gòn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15522"/>
                  </a:ext>
                </a:extLst>
              </a:tr>
              <a:tr h="713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/>
                        <a:t>Ngọn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núi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cao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nhất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thế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giới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tính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từ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mực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nước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biển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/>
                        <a:t>Độ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cao</a:t>
                      </a:r>
                      <a:r>
                        <a:rPr lang="en-US" sz="1400" b="0" i="0" u="none" strike="noStrike" noProof="0" dirty="0"/>
                        <a:t> so </a:t>
                      </a:r>
                      <a:r>
                        <a:rPr lang="en-US" sz="1400" b="0" i="0" u="none" strike="noStrike" noProof="0" dirty="0" err="1"/>
                        <a:t>với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mực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nước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biển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của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mặt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đất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thay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đổi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từ</a:t>
                      </a:r>
                      <a:r>
                        <a:rPr lang="en-US" sz="1400" b="0" i="0" u="none" strike="noStrike" noProof="0" dirty="0"/>
                        <a:t> -418 m ở </a:t>
                      </a:r>
                      <a:r>
                        <a:rPr lang="en-US" sz="1400" b="0" i="0" u="none" strike="noStrike" noProof="0" dirty="0" err="1"/>
                        <a:t>biển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Chết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tới</a:t>
                      </a:r>
                      <a:r>
                        <a:rPr lang="en-US" sz="1400" b="0" i="0" u="none" strike="noStrike" noProof="0" dirty="0"/>
                        <a:t> 8.848 m </a:t>
                      </a:r>
                      <a:r>
                        <a:rPr lang="en-US" sz="1400" b="0" i="0" u="none" strike="noStrike" noProof="0" dirty="0" err="1"/>
                        <a:t>trên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đỉnh</a:t>
                      </a:r>
                      <a:r>
                        <a:rPr lang="en-US" sz="1400" b="0" i="0" u="none" strike="noStrike" noProof="0" dirty="0"/>
                        <a:t> Everest </a:t>
                      </a:r>
                      <a:r>
                        <a:rPr lang="en-US" sz="1400" b="0" i="0" u="none" strike="noStrike" noProof="0" dirty="0" err="1"/>
                        <a:t>và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độ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cao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trung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bình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trên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mặt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nước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biển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là</a:t>
                      </a:r>
                      <a:r>
                        <a:rPr lang="en-US" sz="1400" b="0" i="0" u="none" strike="noStrike" noProof="0" dirty="0"/>
                        <a:t> 840 m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/>
                        <a:t>Trái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Đất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61923"/>
                  </a:ext>
                </a:extLst>
              </a:tr>
              <a:tr h="6168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Lý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Thái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Tổ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trị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vì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bao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nhiêu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Lý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Thái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Tổ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( )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vị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hoàng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đế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sáng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lập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nhà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Lý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trong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lịch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sử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Việt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Nam ,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trị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vì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từ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1009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đến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khi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qua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đời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vào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năm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1028 .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Lý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Thái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Tổ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0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4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838200" y="1239044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Approaches</a:t>
            </a:r>
            <a:endParaRPr sz="6000">
              <a:solidFill>
                <a:schemeClr val="lt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2B96E6-518F-44F3-B69D-11290FD8B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952"/>
              </p:ext>
            </p:extLst>
          </p:nvPr>
        </p:nvGraphicFramePr>
        <p:xfrm>
          <a:off x="5560785" y="3501571"/>
          <a:ext cx="2353778" cy="91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1">
                  <a:extLst>
                    <a:ext uri="{9D8B030D-6E8A-4147-A177-3AD203B41FA5}">
                      <a16:colId xmlns:a16="http://schemas.microsoft.com/office/drawing/2014/main" val="3351984438"/>
                    </a:ext>
                  </a:extLst>
                </a:gridCol>
                <a:gridCol w="607614">
                  <a:extLst>
                    <a:ext uri="{9D8B030D-6E8A-4147-A177-3AD203B41FA5}">
                      <a16:colId xmlns:a16="http://schemas.microsoft.com/office/drawing/2014/main" val="3738835399"/>
                    </a:ext>
                  </a:extLst>
                </a:gridCol>
                <a:gridCol w="784593">
                  <a:extLst>
                    <a:ext uri="{9D8B030D-6E8A-4147-A177-3AD203B41FA5}">
                      <a16:colId xmlns:a16="http://schemas.microsoft.com/office/drawing/2014/main" val="3313458722"/>
                    </a:ext>
                  </a:extLst>
                </a:gridCol>
              </a:tblGrid>
              <a:tr h="459964">
                <a:tc>
                  <a:txBody>
                    <a:bodyPr/>
                    <a:lstStyle/>
                    <a:p>
                      <a:r>
                        <a:rPr lang="en-US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07753"/>
                  </a:ext>
                </a:extLst>
              </a:tr>
              <a:tr h="4599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73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C9C0A3-7452-48FE-8551-B04E74B21EDC}"/>
              </a:ext>
            </a:extLst>
          </p:cNvPr>
          <p:cNvSpPr/>
          <p:nvPr/>
        </p:nvSpPr>
        <p:spPr>
          <a:xfrm>
            <a:off x="8804729" y="2336800"/>
            <a:ext cx="1351641" cy="3383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Classifier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82A7C8-B55E-411F-BE27-3AD0B8B3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22055"/>
              </p:ext>
            </p:extLst>
          </p:nvPr>
        </p:nvGraphicFramePr>
        <p:xfrm>
          <a:off x="11030857" y="3492499"/>
          <a:ext cx="829881" cy="94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81">
                  <a:extLst>
                    <a:ext uri="{9D8B030D-6E8A-4147-A177-3AD203B41FA5}">
                      <a16:colId xmlns:a16="http://schemas.microsoft.com/office/drawing/2014/main" val="4024971569"/>
                    </a:ext>
                  </a:extLst>
                </a:gridCol>
              </a:tblGrid>
              <a:tr h="471999"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67677"/>
                  </a:ext>
                </a:extLst>
              </a:tr>
              <a:tr h="471999"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9236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14B5852B-B8A9-4BA8-99C5-1A8003B0074A}"/>
              </a:ext>
            </a:extLst>
          </p:cNvPr>
          <p:cNvSpPr/>
          <p:nvPr/>
        </p:nvSpPr>
        <p:spPr>
          <a:xfrm>
            <a:off x="8035671" y="3810343"/>
            <a:ext cx="462643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1D60A2-A851-4DA7-8315-B7023FAA981D}"/>
              </a:ext>
            </a:extLst>
          </p:cNvPr>
          <p:cNvSpPr/>
          <p:nvPr/>
        </p:nvSpPr>
        <p:spPr>
          <a:xfrm>
            <a:off x="10412384" y="3864771"/>
            <a:ext cx="462643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838200" y="139325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endParaRPr lang="en-US" sz="6000" dirty="0">
              <a:solidFill>
                <a:schemeClr val="lt1"/>
              </a:solidFill>
            </a:endParaRPr>
          </a:p>
        </p:txBody>
      </p:sp>
      <p:sp>
        <p:nvSpPr>
          <p:cNvPr id="3" name="Google Shape;101;p15">
            <a:extLst>
              <a:ext uri="{FF2B5EF4-FFF2-40B4-BE49-F238E27FC236}">
                <a16:creationId xmlns:a16="http://schemas.microsoft.com/office/drawing/2014/main" id="{82048703-FF05-40FA-8517-8831A58C7F4C}"/>
              </a:ext>
            </a:extLst>
          </p:cNvPr>
          <p:cNvSpPr txBox="1"/>
          <p:nvPr/>
        </p:nvSpPr>
        <p:spPr>
          <a:xfrm>
            <a:off x="3689679" y="4071674"/>
            <a:ext cx="6641328" cy="65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FFFFFF"/>
              </a:buClr>
              <a:buSzPts val="1400"/>
            </a:pPr>
            <a:endParaRPr lang="en-US" sz="32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39700">
              <a:buClr>
                <a:srgbClr val="FFFFFF"/>
              </a:buClr>
              <a:buSzPts val="1400"/>
            </a:pPr>
            <a:endParaRPr lang="en-US" sz="3200" dirty="0">
              <a:solidFill>
                <a:srgbClr val="FFFFFF"/>
              </a:solidFill>
              <a:ea typeface="Calibri"/>
            </a:endParaRPr>
          </a:p>
          <a:p>
            <a:pPr marL="139700">
              <a:buClr>
                <a:srgbClr val="FFFFFF"/>
              </a:buClr>
              <a:buSzPts val="1400"/>
            </a:pPr>
            <a:endParaRPr lang="en-US" sz="3200" dirty="0">
              <a:solidFill>
                <a:srgbClr val="FFFFFF"/>
              </a:solidFill>
              <a:ea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0F02C2-55A1-4F3B-9C85-564B0BF7A854}"/>
              </a:ext>
            </a:extLst>
          </p:cNvPr>
          <p:cNvSpPr/>
          <p:nvPr/>
        </p:nvSpPr>
        <p:spPr>
          <a:xfrm>
            <a:off x="322943" y="1175655"/>
            <a:ext cx="2467428" cy="89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cs typeface="Arial"/>
              </a:rPr>
              <a:t>Original Dataset </a:t>
            </a:r>
            <a:r>
              <a:rPr lang="en-US" sz="1800" b="1">
                <a:cs typeface="Arial"/>
              </a:rPr>
              <a:t>(question,text)</a:t>
            </a:r>
            <a:endParaRPr lang="en-US" sz="1800" b="1" dirty="0"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20E37-C255-4B54-BF52-E31A858759E8}"/>
              </a:ext>
            </a:extLst>
          </p:cNvPr>
          <p:cNvSpPr/>
          <p:nvPr/>
        </p:nvSpPr>
        <p:spPr>
          <a:xfrm>
            <a:off x="322943" y="3652155"/>
            <a:ext cx="2467428" cy="96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a typeface="+mn-lt"/>
                <a:cs typeface="+mn-lt"/>
              </a:rPr>
              <a:t>+ Transitivity rules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6759EE-45B0-4C12-B5B3-19542C3B9187}"/>
              </a:ext>
            </a:extLst>
          </p:cNvPr>
          <p:cNvSpPr/>
          <p:nvPr/>
        </p:nvSpPr>
        <p:spPr>
          <a:xfrm>
            <a:off x="322941" y="4894941"/>
            <a:ext cx="2467426" cy="97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a typeface="+mn-lt"/>
                <a:cs typeface="+mn-lt"/>
              </a:rPr>
              <a:t>+ External Data</a:t>
            </a:r>
          </a:p>
          <a:p>
            <a:pPr algn="ctr"/>
            <a:r>
              <a:rPr lang="en-US" sz="1800" b="1" dirty="0">
                <a:cs typeface="Arial"/>
              </a:rPr>
              <a:t>(Squad 2.0)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68831-6EA3-45DA-BF5A-9D421A074B74}"/>
              </a:ext>
            </a:extLst>
          </p:cNvPr>
          <p:cNvSpPr/>
          <p:nvPr/>
        </p:nvSpPr>
        <p:spPr>
          <a:xfrm>
            <a:off x="9031514" y="2599873"/>
            <a:ext cx="2295071" cy="15693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73 single models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BA250-5F1C-4C4B-BE28-CC0117FFEEB9}"/>
              </a:ext>
            </a:extLst>
          </p:cNvPr>
          <p:cNvSpPr/>
          <p:nvPr/>
        </p:nvSpPr>
        <p:spPr>
          <a:xfrm>
            <a:off x="322942" y="2373084"/>
            <a:ext cx="2467428" cy="934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cs typeface="Arial"/>
              </a:rPr>
              <a:t>Original Dataset </a:t>
            </a:r>
            <a:r>
              <a:rPr lang="en-US" sz="1800" b="1">
                <a:cs typeface="Arial"/>
              </a:rPr>
              <a:t>(question,text, title)</a:t>
            </a:r>
            <a:endParaRPr lang="en-US" sz="1800" b="1" dirty="0"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768122F-0CFC-4493-BBC0-029B2941427C}"/>
              </a:ext>
            </a:extLst>
          </p:cNvPr>
          <p:cNvSpPr/>
          <p:nvPr/>
        </p:nvSpPr>
        <p:spPr>
          <a:xfrm>
            <a:off x="3876675" y="2198461"/>
            <a:ext cx="4472214" cy="7347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/>
            <a:r>
              <a:rPr lang="en-US" sz="2000" b="1">
                <a:cs typeface="Arial"/>
              </a:rPr>
              <a:t>Handcrafted features</a:t>
            </a:r>
            <a:endParaRPr lang="en-US" sz="2000" b="1">
              <a:ea typeface="+mn-lt"/>
              <a:cs typeface="+mn-lt"/>
            </a:endParaRPr>
          </a:p>
          <a:p>
            <a:pPr algn="ctr"/>
            <a:endParaRPr lang="en-US" sz="2000" b="1" dirty="0">
              <a:cs typeface="Arial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34AFF94-7D3D-42BB-BED7-EBBF5690B379}"/>
              </a:ext>
            </a:extLst>
          </p:cNvPr>
          <p:cNvSpPr/>
          <p:nvPr/>
        </p:nvSpPr>
        <p:spPr>
          <a:xfrm>
            <a:off x="3876674" y="3014888"/>
            <a:ext cx="4472214" cy="7347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/>
            <a:r>
              <a:rPr lang="en-US" sz="2000" b="1">
                <a:cs typeface="Arial"/>
              </a:rPr>
              <a:t>Bert</a:t>
            </a:r>
            <a:endParaRPr lang="en-US" sz="2000" b="1">
              <a:ea typeface="+mn-lt"/>
              <a:cs typeface="+mn-lt"/>
            </a:endParaRPr>
          </a:p>
          <a:p>
            <a:pPr algn="ctr"/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926D58D-0740-48DE-9A1B-F1061D5868DC}"/>
              </a:ext>
            </a:extLst>
          </p:cNvPr>
          <p:cNvSpPr/>
          <p:nvPr/>
        </p:nvSpPr>
        <p:spPr>
          <a:xfrm>
            <a:off x="3876673" y="3885745"/>
            <a:ext cx="4472214" cy="7347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/>
            <a:r>
              <a:rPr lang="en-US" sz="2000" b="1">
                <a:cs typeface="Arial"/>
              </a:rPr>
              <a:t>Bert + Handcrafted features</a:t>
            </a:r>
            <a:endParaRPr lang="en-US" sz="2000" b="1">
              <a:ea typeface="+mn-lt"/>
              <a:cs typeface="+mn-lt"/>
            </a:endParaRPr>
          </a:p>
          <a:p>
            <a:pPr algn="ctr"/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C1BB5C4-3AF1-4539-82C5-8E7E46F14CB7}"/>
              </a:ext>
            </a:extLst>
          </p:cNvPr>
          <p:cNvSpPr/>
          <p:nvPr/>
        </p:nvSpPr>
        <p:spPr>
          <a:xfrm>
            <a:off x="2929455" y="1524907"/>
            <a:ext cx="507999" cy="38553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EB856D-E180-45A9-81DC-F6FD8BF89340}"/>
              </a:ext>
            </a:extLst>
          </p:cNvPr>
          <p:cNvSpPr/>
          <p:nvPr/>
        </p:nvSpPr>
        <p:spPr>
          <a:xfrm>
            <a:off x="8472097" y="2196192"/>
            <a:ext cx="381000" cy="2458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04892E-EA11-4A9C-A0F3-BB2BD8E05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6669"/>
              </p:ext>
            </p:extLst>
          </p:nvPr>
        </p:nvGraphicFramePr>
        <p:xfrm>
          <a:off x="1777999" y="1143000"/>
          <a:ext cx="8912475" cy="21966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82495">
                  <a:extLst>
                    <a:ext uri="{9D8B030D-6E8A-4147-A177-3AD203B41FA5}">
                      <a16:colId xmlns:a16="http://schemas.microsoft.com/office/drawing/2014/main" val="44899529"/>
                    </a:ext>
                  </a:extLst>
                </a:gridCol>
                <a:gridCol w="1782495">
                  <a:extLst>
                    <a:ext uri="{9D8B030D-6E8A-4147-A177-3AD203B41FA5}">
                      <a16:colId xmlns:a16="http://schemas.microsoft.com/office/drawing/2014/main" val="1047257535"/>
                    </a:ext>
                  </a:extLst>
                </a:gridCol>
                <a:gridCol w="1782495">
                  <a:extLst>
                    <a:ext uri="{9D8B030D-6E8A-4147-A177-3AD203B41FA5}">
                      <a16:colId xmlns:a16="http://schemas.microsoft.com/office/drawing/2014/main" val="3092803381"/>
                    </a:ext>
                  </a:extLst>
                </a:gridCol>
                <a:gridCol w="1782495">
                  <a:extLst>
                    <a:ext uri="{9D8B030D-6E8A-4147-A177-3AD203B41FA5}">
                      <a16:colId xmlns:a16="http://schemas.microsoft.com/office/drawing/2014/main" val="3563269892"/>
                    </a:ext>
                  </a:extLst>
                </a:gridCol>
                <a:gridCol w="1782495">
                  <a:extLst>
                    <a:ext uri="{9D8B030D-6E8A-4147-A177-3AD203B41FA5}">
                      <a16:colId xmlns:a16="http://schemas.microsoft.com/office/drawing/2014/main" val="2123284027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r>
                        <a:rPr lang="en-US"/>
                        <a:t>Model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Transitivity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92114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Conf_1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85567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Conf_2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61223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Conf_3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35355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...</a:t>
                      </a: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6523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CB17D7-ECC1-41C1-9098-EB327FD1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11374"/>
              </p:ext>
            </p:extLst>
          </p:nvPr>
        </p:nvGraphicFramePr>
        <p:xfrm>
          <a:off x="4318000" y="3746499"/>
          <a:ext cx="3324424" cy="93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12">
                  <a:extLst>
                    <a:ext uri="{9D8B030D-6E8A-4147-A177-3AD203B41FA5}">
                      <a16:colId xmlns:a16="http://schemas.microsoft.com/office/drawing/2014/main" val="2514042543"/>
                    </a:ext>
                  </a:extLst>
                </a:gridCol>
                <a:gridCol w="1662212">
                  <a:extLst>
                    <a:ext uri="{9D8B030D-6E8A-4147-A177-3AD203B41FA5}">
                      <a16:colId xmlns:a16="http://schemas.microsoft.com/office/drawing/2014/main" val="4253510541"/>
                    </a:ext>
                  </a:extLst>
                </a:gridCol>
              </a:tblGrid>
              <a:tr h="312796">
                <a:tc>
                  <a:txBody>
                    <a:bodyPr/>
                    <a:lstStyle/>
                    <a:p>
                      <a:r>
                        <a:rPr lang="en-US" dirty="0"/>
                        <a:t>Model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70626"/>
                  </a:ext>
                </a:extLst>
              </a:tr>
              <a:tr h="312796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38856"/>
                  </a:ext>
                </a:extLst>
              </a:tr>
              <a:tr h="312796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9132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EDD39A-4261-47A0-97AB-8FB9D06A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90186"/>
              </p:ext>
            </p:extLst>
          </p:nvPr>
        </p:nvGraphicFramePr>
        <p:xfrm>
          <a:off x="4327071" y="4998357"/>
          <a:ext cx="3324424" cy="124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12">
                  <a:extLst>
                    <a:ext uri="{9D8B030D-6E8A-4147-A177-3AD203B41FA5}">
                      <a16:colId xmlns:a16="http://schemas.microsoft.com/office/drawing/2014/main" val="2514042543"/>
                    </a:ext>
                  </a:extLst>
                </a:gridCol>
                <a:gridCol w="1662212">
                  <a:extLst>
                    <a:ext uri="{9D8B030D-6E8A-4147-A177-3AD203B41FA5}">
                      <a16:colId xmlns:a16="http://schemas.microsoft.com/office/drawing/2014/main" val="4253510541"/>
                    </a:ext>
                  </a:extLst>
                </a:gridCol>
              </a:tblGrid>
              <a:tr h="3333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70626"/>
                  </a:ext>
                </a:extLst>
              </a:tr>
              <a:tr h="276400">
                <a:tc>
                  <a:txBody>
                    <a:bodyPr/>
                    <a:lstStyle/>
                    <a:p>
                      <a:r>
                        <a:rPr lang="en-US"/>
                        <a:t>2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38856"/>
                  </a:ext>
                </a:extLst>
              </a:tr>
              <a:tr h="27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40263"/>
                  </a:ext>
                </a:extLst>
              </a:tr>
              <a:tr h="27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91324"/>
                  </a:ext>
                </a:extLst>
              </a:tr>
            </a:tbl>
          </a:graphicData>
        </a:graphic>
      </p:graphicFrame>
      <p:sp>
        <p:nvSpPr>
          <p:cNvPr id="8" name="Google Shape;100;p15">
            <a:extLst>
              <a:ext uri="{FF2B5EF4-FFF2-40B4-BE49-F238E27FC236}">
                <a16:creationId xmlns:a16="http://schemas.microsoft.com/office/drawing/2014/main" id="{188FCC96-C74D-4FAC-8B32-41D82E00660F}"/>
              </a:ext>
            </a:extLst>
          </p:cNvPr>
          <p:cNvSpPr/>
          <p:nvPr/>
        </p:nvSpPr>
        <p:spPr>
          <a:xfrm>
            <a:off x="180011" y="-174683"/>
            <a:ext cx="105156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6000"/>
            </a:pPr>
            <a:r>
              <a:rPr lang="en-US" sz="4000">
                <a:solidFill>
                  <a:schemeClr val="lt1"/>
                </a:solidFill>
              </a:rPr>
              <a:t>Model performance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6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838200" y="1239044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Final solution</a:t>
            </a:r>
            <a:endParaRPr sz="60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8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270F449-BF40-4E46-9A1F-6A9EAFF34E6E}"/>
              </a:ext>
            </a:extLst>
          </p:cNvPr>
          <p:cNvSpPr/>
          <p:nvPr/>
        </p:nvSpPr>
        <p:spPr>
          <a:xfrm>
            <a:off x="4958443" y="359229"/>
            <a:ext cx="2276928" cy="174171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1 model</a:t>
            </a:r>
            <a:endParaRPr lang="en-US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6A6924B2-6DC3-4D77-AD5C-5CD901B93444}"/>
              </a:ext>
            </a:extLst>
          </p:cNvPr>
          <p:cNvSpPr/>
          <p:nvPr/>
        </p:nvSpPr>
        <p:spPr>
          <a:xfrm>
            <a:off x="5548085" y="2979511"/>
            <a:ext cx="916214" cy="9162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83EE4-E9BC-4333-9F41-E1E2BAD32D47}"/>
              </a:ext>
            </a:extLst>
          </p:cNvPr>
          <p:cNvSpPr/>
          <p:nvPr/>
        </p:nvSpPr>
        <p:spPr>
          <a:xfrm>
            <a:off x="6788605" y="2541361"/>
            <a:ext cx="3938813" cy="1865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/>
              </a:rPr>
              <a:t>Data, Data and Data,...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031A5-076F-4F3E-B5DD-8A09054BB6F3}"/>
              </a:ext>
            </a:extLst>
          </p:cNvPr>
          <p:cNvSpPr txBox="1"/>
          <p:nvPr/>
        </p:nvSpPr>
        <p:spPr>
          <a:xfrm>
            <a:off x="7033079" y="6398078"/>
            <a:ext cx="5301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Bert image at http://jalammar.github.io/illustrated-bert/</a:t>
            </a: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524D90-0AC4-489B-9D0A-890A4EB4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18" y="2554968"/>
            <a:ext cx="4124325" cy="18573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31FF3F-3D31-402F-AA4C-281FE9425B4A}"/>
              </a:ext>
            </a:extLst>
          </p:cNvPr>
          <p:cNvSpPr/>
          <p:nvPr/>
        </p:nvSpPr>
        <p:spPr>
          <a:xfrm>
            <a:off x="1602014" y="4405086"/>
            <a:ext cx="3147785" cy="1342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cs typeface="Arial"/>
              </a:rPr>
              <a:t>Context dependent</a:t>
            </a:r>
            <a:r>
              <a:rPr lang="en-US" sz="1600" dirty="0">
                <a:solidFill>
                  <a:schemeClr val="accent5"/>
                </a:solidFill>
                <a:cs typeface="Arial"/>
              </a:rPr>
              <a:t>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sz="1800" b="1" i="1" dirty="0">
                <a:solidFill>
                  <a:schemeClr val="accent5"/>
                </a:solidFill>
                <a:cs typeface="Arial"/>
              </a:rPr>
              <a:t>bank </a:t>
            </a:r>
            <a:r>
              <a:rPr lang="en-US" sz="1800" b="1" dirty="0">
                <a:solidFill>
                  <a:schemeClr val="accent5"/>
                </a:solidFill>
                <a:cs typeface="Arial"/>
              </a:rPr>
              <a:t>account</a:t>
            </a:r>
          </a:p>
          <a:p>
            <a:pPr algn="ctr"/>
            <a:r>
              <a:rPr lang="en-US" sz="1800" b="1" i="1" dirty="0">
                <a:solidFill>
                  <a:schemeClr val="accent5"/>
                </a:solidFill>
                <a:ea typeface="+mn-lt"/>
                <a:cs typeface="+mn-lt"/>
              </a:rPr>
              <a:t>bank </a:t>
            </a:r>
            <a:r>
              <a:rPr lang="en-US" sz="1800" b="1" dirty="0">
                <a:solidFill>
                  <a:schemeClr val="accent5"/>
                </a:solidFill>
                <a:ea typeface="+mn-lt"/>
                <a:cs typeface="+mn-lt"/>
              </a:rPr>
              <a:t>of the river</a:t>
            </a:r>
          </a:p>
        </p:txBody>
      </p:sp>
    </p:spTree>
    <p:extLst>
      <p:ext uri="{BB962C8B-B14F-4D97-AF65-F5344CB8AC3E}">
        <p14:creationId xmlns:p14="http://schemas.microsoft.com/office/powerpoint/2010/main" val="266912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Vietnamese Wiki Question Answering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Wiki Question Answering</dc:title>
  <cp:revision>432</cp:revision>
  <dcterms:modified xsi:type="dcterms:W3CDTF">2019-12-11T02:34:49Z</dcterms:modified>
</cp:coreProperties>
</file>