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68" r:id="rId6"/>
    <p:sldId id="296" r:id="rId7"/>
    <p:sldId id="288" r:id="rId8"/>
    <p:sldId id="297" r:id="rId9"/>
    <p:sldId id="274" r:id="rId10"/>
    <p:sldId id="291" r:id="rId11"/>
    <p:sldId id="275" r:id="rId12"/>
    <p:sldId id="276" r:id="rId13"/>
    <p:sldId id="280" r:id="rId14"/>
    <p:sldId id="279" r:id="rId15"/>
    <p:sldId id="281" r:id="rId16"/>
    <p:sldId id="283" r:id="rId17"/>
    <p:sldId id="293" r:id="rId18"/>
    <p:sldId id="294" r:id="rId19"/>
    <p:sldId id="295" r:id="rId20"/>
    <p:sldId id="287" r:id="rId21"/>
    <p:sldId id="292" r:id="rId22"/>
    <p:sldId id="282"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052" autoAdjust="0"/>
  </p:normalViewPr>
  <p:slideViewPr>
    <p:cSldViewPr>
      <p:cViewPr varScale="1">
        <p:scale>
          <a:sx n="77" d="100"/>
          <a:sy n="77" d="100"/>
        </p:scale>
        <p:origin x="1914" y="10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6/16/2021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vi-VN"/>
              <a:t>Bật cam and mic</a:t>
            </a:r>
          </a:p>
          <a:p>
            <a:endParaRPr lang="vi-VN"/>
          </a:p>
          <a:p>
            <a:r>
              <a:rPr lang="vi-VN"/>
              <a:t>em xin chào các thầy cô cùng các bạn trong hội đồng CNTT16 có mặt trong buổi bảo vệ khóa luận ngày hôm nay.</a:t>
            </a:r>
          </a:p>
          <a:p>
            <a:r>
              <a:rPr lang="vi-VN"/>
              <a:t>em xin tự giới thiệu em là Lê công Kỳ sinh viên lớp K62CL Khoa CNTT, </a:t>
            </a:r>
          </a:p>
          <a:p>
            <a:endParaRPr lang="vi-VN"/>
          </a:p>
          <a:p>
            <a:r>
              <a:rPr lang="vi-VN"/>
              <a:t>Em xin phép share màn hình để bắt đầu trình bày ạ (share màn hình)</a:t>
            </a:r>
          </a:p>
          <a:p>
            <a:endParaRPr lang="vi-VN"/>
          </a:p>
          <a:p>
            <a:endParaRPr lang="vi-VN"/>
          </a:p>
          <a:p>
            <a:r>
              <a:rPr lang="vi-VN"/>
              <a:t>chủ đề bảo vệ của em hôm nay là TỰ ĐỘNG LẬP KẾ HOẠCH GIA CÔNG CẮT THÉP</a:t>
            </a:r>
          </a:p>
          <a:p>
            <a:r>
              <a:rPr lang="vi-VN"/>
              <a:t>được thực hiện dưới sự hướng dẫn của TS. Lê Đình Thanh</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1597242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Calibri" panose="020F0502020204030204" pitchFamily="34" charset="0"/>
              </a:rPr>
              <a:t>-Kế tiếp là giai đoạn lai tạo. Áp dụng phép lai chéo với quần thể, được coi là “Giao phối”, chọn lọc các cá thể cha mẹ và lai tạo chúng để tạo ra các cá thể con. Trên màn hình là chi tiết sơ đồ khối minh họa quá trình lai tạo giữa hai cá thể cha mẹ</a:t>
            </a:r>
          </a:p>
          <a:p>
            <a:endParaRPr lang="en-US" sz="1800">
              <a:effectLst/>
              <a:latin typeface="Times New Roman" panose="02020603050405020304" pitchFamily="18" charset="0"/>
            </a:endParaRPr>
          </a:p>
          <a:p>
            <a:r>
              <a:rPr lang="en-US" sz="1800">
                <a:effectLst/>
                <a:latin typeface="Times New Roman" panose="02020603050405020304" pitchFamily="18" charset="0"/>
              </a:rPr>
              <a:t>Đầu tiên là chọn cá thể cha mẹ là hai cá thể có sức khỏe tốt hơn sức khỏe trung bình của quần thể. Sau đó gán luôn bộ gene của cha cho cá thể con. -&gt; tiếp theo là Tìm Kiếm Choỗi Gene Liên Tục Trong Con Mà Khác Của Mẹ -&gt; nếu tìm thấy thì  THỬ THAY BẰNG ĐOẠN GENE TƯƠNG ỨNG CỦA MẸ và kiểm tra xem có tạo ra CÁ THỂ CON TỐT HƠN không -&gt; nếu không thì quay lại tìm kiếm choỗi gene liên tục khác nhau cứ như vậy cho đến khi </a:t>
            </a:r>
            <a:r>
              <a:rPr lang="en-US" sz="1600">
                <a:effectLst/>
                <a:latin typeface="Times New Roman" panose="02020603050405020304" pitchFamily="18" charset="0"/>
              </a:rPr>
              <a:t>TẠO RA CÁ THỂ CON TỐT HƠN  thì ghi nhận PHÉP LAI, TẠO RA CÁ THỂ MỚI và KẾT THÚC hoặc không tìm thấy cá thể con lai nào tốt hơn thì cũng kết thúc.</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3336316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Cuối cùng là phương pháp đột biến. </a:t>
            </a:r>
          </a:p>
        </p:txBody>
      </p:sp>
      <p:sp>
        <p:nvSpPr>
          <p:cNvPr id="4" name="Slide Number Placeholder 3"/>
          <p:cNvSpPr>
            <a:spLocks noGrp="1"/>
          </p:cNvSpPr>
          <p:nvPr>
            <p:ph type="sldNum" sz="quarter" idx="5"/>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3663648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438591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152288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2020563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rgbClr val="00B050"/>
              </a:buClr>
              <a:buFont typeface="Wingdings" panose="05000000000000000000" pitchFamily="2" charset="2"/>
              <a:buChar char="v"/>
            </a:pPr>
            <a:r>
              <a:rPr lang="en-US"/>
              <a:t>Khóa luận đã đóng góp </a:t>
            </a:r>
            <a:r>
              <a:rPr lang="en-US" sz="1800">
                <a:effectLst/>
                <a:latin typeface="Times New Roman" panose="02020603050405020304" pitchFamily="18" charset="0"/>
                <a:ea typeface="Calibri" panose="020F0502020204030204" pitchFamily="34" charset="0"/>
              </a:rPr>
              <a:t>một phương pháp hiệu quả để giải bài toán cắt vật liệu dạng thanh với điều kiện nguồn nguyên liệu giới hạn</a:t>
            </a:r>
          </a:p>
          <a:p>
            <a:pPr marL="285750" marR="0" lvl="0" indent="-285750" algn="l" defTabSz="1218987" rtl="0" eaLnBrk="1" fontAlgn="auto" latinLnBrk="0" hangingPunct="1">
              <a:lnSpc>
                <a:spcPct val="100000"/>
              </a:lnSpc>
              <a:spcBef>
                <a:spcPts val="0"/>
              </a:spcBef>
              <a:spcAft>
                <a:spcPts val="0"/>
              </a:spcAft>
              <a:buClr>
                <a:srgbClr val="00B050"/>
              </a:buClr>
              <a:buSzTx/>
              <a:buFont typeface="Wingdings" panose="05000000000000000000" pitchFamily="2" charset="2"/>
              <a:buChar char="v"/>
              <a:tabLst/>
              <a:defRPr/>
            </a:pPr>
            <a:r>
              <a:rPr lang="en-US" sz="1800">
                <a:effectLst/>
                <a:latin typeface="Times New Roman" panose="02020603050405020304" pitchFamily="18" charset="0"/>
              </a:rPr>
              <a:t>Các đóng góp bao gồm: </a:t>
            </a:r>
            <a:r>
              <a:rPr lang="en-US" sz="1800">
                <a:effectLst/>
                <a:latin typeface="Times New Roman" panose="02020603050405020304" pitchFamily="18" charset="0"/>
                <a:ea typeface="Calibri" panose="020F0502020204030204" pitchFamily="34" charset="0"/>
                <a:cs typeface="Times New Roman" panose="02020603050405020304" pitchFamily="18" charset="0"/>
              </a:rPr>
              <a:t>Tiến hành phân tích và phát biểu phân loại bài toán thành hai kiểu cắt chính dựa theo hai tiêu chí cắt nhanh và cắt tiết kiệm.</a:t>
            </a:r>
            <a:endParaRPr lang="en-US" sz="1800">
              <a:effectLst/>
              <a:latin typeface="Arial" panose="020B0604020202020204" pitchFamily="34" charset="0"/>
              <a:ea typeface="Calibri" panose="020F0502020204030204" pitchFamily="34" charset="0"/>
              <a:cs typeface="Times New Roman" panose="02020603050405020304" pitchFamily="18" charset="0"/>
            </a:endParaRPr>
          </a:p>
          <a:p>
            <a:pPr marL="895243" lvl="1" indent="-285750">
              <a:buClr>
                <a:srgbClr val="00B050"/>
              </a:buClr>
              <a:buFont typeface="Wingdings" panose="05000000000000000000" pitchFamily="2" charset="2"/>
              <a:buChar char="v"/>
            </a:pPr>
            <a:r>
              <a:rPr lang="en-US" sz="1800">
                <a:effectLst/>
                <a:latin typeface="Times New Roman" panose="02020603050405020304" pitchFamily="18" charset="0"/>
                <a:ea typeface="Calibri" panose="020F0502020204030204" pitchFamily="34" charset="0"/>
              </a:rPr>
              <a:t>khóa luận đề xuất dùng giải thuật di truyền để giải bài toán với tiêu chí tiết kiệm vật liệu dư, giải thuật tham lam đối với tiêu chí cắt nhanh</a:t>
            </a:r>
          </a:p>
          <a:p>
            <a:pPr marL="895243" lvl="1" indent="-285750">
              <a:buClr>
                <a:srgbClr val="00B050"/>
              </a:buClr>
              <a:buFont typeface="Wingdings" panose="05000000000000000000" pitchFamily="2" charset="2"/>
              <a:buChar char="v"/>
            </a:pPr>
            <a:r>
              <a:rPr lang="en-US" sz="1800">
                <a:effectLst/>
                <a:latin typeface="Times New Roman" panose="02020603050405020304" pitchFamily="18" charset="0"/>
                <a:ea typeface="Calibri" panose="020F0502020204030204" pitchFamily="34" charset="0"/>
              </a:rPr>
              <a:t>Hiệu quả của các thuật toán đã được kiểm nghiệm qua các thử nghiệm. Ngoài ra, các thuật toán cũng đã được triển khai một cách hiệu quả trong môi trường công nghiệp</a:t>
            </a:r>
          </a:p>
          <a:p>
            <a:pPr marL="895243" lvl="1" indent="-285750">
              <a:buClr>
                <a:srgbClr val="00B050"/>
              </a:buClr>
              <a:buFont typeface="Wingdings" panose="05000000000000000000" pitchFamily="2" charset="2"/>
              <a:buChar char="v"/>
            </a:pPr>
            <a:endParaRPr lang="en-US" sz="1800">
              <a:effectLst/>
              <a:latin typeface="Times New Roman" panose="02020603050405020304" pitchFamily="18" charset="0"/>
              <a:ea typeface="Calibri" panose="020F0502020204030204" pitchFamily="34" charset="0"/>
            </a:endParaRPr>
          </a:p>
          <a:p>
            <a:pPr marL="285750" lvl="0" indent="-285750">
              <a:buClr>
                <a:srgbClr val="00B050"/>
              </a:buClr>
              <a:buFont typeface="Wingdings" panose="05000000000000000000" pitchFamily="2" charset="2"/>
              <a:buChar char="v"/>
            </a:pPr>
            <a:r>
              <a:rPr lang="en-US" sz="1800">
                <a:effectLst/>
                <a:latin typeface="Times New Roman" panose="02020603050405020304" pitchFamily="18" charset="0"/>
                <a:ea typeface="Calibri" panose="020F0502020204030204" pitchFamily="34" charset="0"/>
              </a:rPr>
              <a:t>Hướng phát triển trong tương lai</a:t>
            </a:r>
          </a:p>
          <a:p>
            <a:pPr marL="895243" lvl="1" indent="-285750">
              <a:buClr>
                <a:srgbClr val="00B050"/>
              </a:buClr>
              <a:buFont typeface="Wingdings" panose="05000000000000000000" pitchFamily="2" charset="2"/>
              <a:buChar char="v"/>
            </a:pPr>
            <a:r>
              <a:rPr lang="en-US" sz="1800">
                <a:effectLst/>
                <a:latin typeface="Times New Roman" panose="02020603050405020304" pitchFamily="18" charset="0"/>
                <a:ea typeface="Calibri" panose="020F0502020204030204" pitchFamily="34" charset="0"/>
              </a:rPr>
              <a:t>Nghiên cứu và tối ưu hóa giải thuật di truyền hiện tại</a:t>
            </a:r>
          </a:p>
          <a:p>
            <a:pPr marL="895243" lvl="1" indent="-285750">
              <a:buClr>
                <a:srgbClr val="00B050"/>
              </a:buClr>
              <a:buFont typeface="Wingdings" panose="05000000000000000000" pitchFamily="2" charset="2"/>
              <a:buChar char="v"/>
            </a:pPr>
            <a:r>
              <a:rPr lang="en-US" sz="1800">
                <a:effectLst/>
                <a:latin typeface="Times New Roman" panose="02020603050405020304" pitchFamily="18" charset="0"/>
                <a:ea typeface="Calibri" panose="020F0502020204030204" pitchFamily="34" charset="0"/>
              </a:rPr>
              <a:t>Nghiên cứu phương pháp giải các biến thể với những ràng buộc khác của bài toán cắt vật liệu tư. Các phương pháp giải các biến thể mới sẽ được bổ sung vào thuật toán hiện tại để tạo nên sản phẩm có khả năng ứng dụng cao trong thực tế.</a:t>
            </a:r>
          </a:p>
        </p:txBody>
      </p:sp>
      <p:sp>
        <p:nvSpPr>
          <p:cNvPr id="4" name="Slide Number Placeholder 3"/>
          <p:cNvSpPr>
            <a:spLocks noGrp="1"/>
          </p:cNvSpPr>
          <p:nvPr>
            <p:ph type="sldNum" sz="quarter" idx="5"/>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3977164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a:p>
            <a:r>
              <a:rPr lang="vi-VN"/>
              <a:t>vừa rồi là phần trình bày khóa luận của em, cảm ơn các thầy cô và các bạn đã lắng nghe, </a:t>
            </a:r>
          </a:p>
          <a:p>
            <a:r>
              <a:rPr lang="vi-VN"/>
              <a:t>và đặc biệt xin cảm ơn sự hướng dẫn của TS. Lê đình thanh đã giúp e thực hiện khóa luận này </a:t>
            </a:r>
          </a:p>
          <a:p>
            <a:endParaRPr lang="vi-VN"/>
          </a:p>
          <a:p>
            <a:r>
              <a:rPr lang="vi-VN"/>
              <a:t>em xin lắng nghe các câu hỏi cùng các lời nhận xét của các thầy cô trong hội đồng chấm ạ</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351615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en-US"/>
              <a:t>Nội dung </a:t>
            </a:r>
            <a:r>
              <a:rPr lang="en-US" err="1"/>
              <a:t>khóa</a:t>
            </a:r>
            <a:r>
              <a:rPr lang="en-US"/>
              <a:t> </a:t>
            </a:r>
            <a:r>
              <a:rPr lang="en-US" err="1"/>
              <a:t>luận</a:t>
            </a:r>
            <a:r>
              <a:rPr lang="en-US"/>
              <a:t> </a:t>
            </a:r>
            <a:r>
              <a:rPr lang="en-US" err="1"/>
              <a:t>của</a:t>
            </a:r>
            <a:r>
              <a:rPr lang="en-US"/>
              <a:t> e </a:t>
            </a:r>
            <a:r>
              <a:rPr lang="en-US" err="1"/>
              <a:t>gồm</a:t>
            </a:r>
            <a:r>
              <a:rPr lang="en-US"/>
              <a:t> 4 </a:t>
            </a:r>
            <a:r>
              <a:rPr lang="en-US" err="1"/>
              <a:t>phần</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243610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en-US"/>
              <a:t>Nội dung </a:t>
            </a:r>
            <a:r>
              <a:rPr lang="en-US" err="1"/>
              <a:t>khóa</a:t>
            </a:r>
            <a:r>
              <a:rPr lang="en-US"/>
              <a:t> </a:t>
            </a:r>
            <a:r>
              <a:rPr lang="en-US" err="1"/>
              <a:t>luận</a:t>
            </a:r>
            <a:r>
              <a:rPr lang="en-US"/>
              <a:t> </a:t>
            </a:r>
            <a:r>
              <a:rPr lang="en-US" err="1"/>
              <a:t>của</a:t>
            </a:r>
            <a:r>
              <a:rPr lang="en-US"/>
              <a:t> e </a:t>
            </a:r>
            <a:r>
              <a:rPr lang="en-US" err="1"/>
              <a:t>gồm</a:t>
            </a:r>
            <a:r>
              <a:rPr lang="en-US"/>
              <a:t> 4 </a:t>
            </a:r>
            <a:r>
              <a:rPr lang="en-US" err="1"/>
              <a:t>phần</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1239103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effectLst/>
                <a:latin typeface="Times New Roman" panose="02020603050405020304" pitchFamily="18" charset="0"/>
                <a:ea typeface="Calibri" panose="020F0502020204030204" pitchFamily="34" charset="0"/>
              </a:rPr>
              <a:t>2 </a:t>
            </a:r>
            <a:r>
              <a:rPr lang="en-US" sz="1200" err="1">
                <a:effectLst/>
                <a:latin typeface="Times New Roman" panose="02020603050405020304" pitchFamily="18" charset="0"/>
                <a:ea typeface="Calibri" panose="020F0502020204030204" pitchFamily="34" charset="0"/>
              </a:rPr>
              <a:t>phút</a:t>
            </a:r>
            <a:r>
              <a:rPr lang="en-US" sz="1200">
                <a:effectLst/>
                <a:latin typeface="Times New Roman" panose="02020603050405020304" pitchFamily="18" charset="0"/>
                <a:ea typeface="Calibri" panose="020F0502020204030204" pitchFamily="34" charset="0"/>
              </a:rPr>
              <a:t>: </a:t>
            </a:r>
          </a:p>
          <a:p>
            <a:r>
              <a:rPr lang="en-US" sz="1200" err="1">
                <a:effectLst/>
                <a:latin typeface="Times New Roman" panose="02020603050405020304" pitchFamily="18" charset="0"/>
                <a:ea typeface="Calibri" panose="020F0502020204030204" pitchFamily="34" charset="0"/>
              </a:rPr>
              <a:t>Trong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lĩnh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vực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xây</a:t>
            </a:r>
            <a:r>
              <a:rPr lang="en-US" sz="1200">
                <a:effectLst/>
                <a:latin typeface="Times New Roman" panose="02020603050405020304" pitchFamily="18" charset="0"/>
                <a:ea typeface="Calibri" panose="020F0502020204030204" pitchFamily="34" charset="0"/>
              </a:rPr>
              <a:t> dựng, khi cắt </a:t>
            </a:r>
            <a:r>
              <a:rPr lang="en-US" sz="1200" err="1">
                <a:effectLst/>
                <a:latin typeface="Times New Roman" panose="02020603050405020304" pitchFamily="18" charset="0"/>
                <a:ea typeface="Calibri" panose="020F0502020204030204" pitchFamily="34" charset="0"/>
              </a:rPr>
              <a:t>vật</a:t>
            </a:r>
            <a:r>
              <a:rPr lang="en-US" sz="1200">
                <a:effectLst/>
                <a:latin typeface="Times New Roman" panose="02020603050405020304" pitchFamily="18" charset="0"/>
                <a:ea typeface="Calibri" panose="020F0502020204030204" pitchFamily="34" charset="0"/>
              </a:rPr>
              <a:t> tư thì </a:t>
            </a:r>
            <a:r>
              <a:rPr lang="en-US" sz="1200" err="1">
                <a:effectLst/>
                <a:latin typeface="Times New Roman" panose="02020603050405020304" pitchFamily="18" charset="0"/>
                <a:ea typeface="Calibri" panose="020F0502020204030204" pitchFamily="34" charset="0"/>
              </a:rPr>
              <a:t>phải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quan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tâm</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một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vấn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đề</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là</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làm</a:t>
            </a:r>
            <a:r>
              <a:rPr lang="en-US" sz="1200">
                <a:effectLst/>
                <a:latin typeface="Times New Roman" panose="02020603050405020304" pitchFamily="18" charset="0"/>
                <a:ea typeface="Calibri" panose="020F0502020204030204" pitchFamily="34" charset="0"/>
              </a:rPr>
              <a:t> sao </a:t>
            </a:r>
            <a:r>
              <a:rPr lang="en-US" sz="1200" err="1">
                <a:effectLst/>
                <a:latin typeface="Times New Roman" panose="02020603050405020304" pitchFamily="18" charset="0"/>
                <a:ea typeface="Calibri" panose="020F0502020204030204" pitchFamily="34" charset="0"/>
              </a:rPr>
              <a:t>để</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sử</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dụng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các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vật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liệu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dạng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thanh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một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cách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hiệu</a:t>
            </a:r>
            <a:r>
              <a:rPr lang="en-US" sz="1200">
                <a:effectLst/>
                <a:latin typeface="Times New Roman" panose="02020603050405020304" pitchFamily="18" charset="0"/>
                <a:ea typeface="Calibri" panose="020F0502020204030204" pitchFamily="34" charset="0"/>
              </a:rPr>
              <a:t> quả. Đây </a:t>
            </a:r>
            <a:r>
              <a:rPr lang="en-US" sz="1200" err="1">
                <a:effectLst/>
                <a:latin typeface="Times New Roman" panose="02020603050405020304" pitchFamily="18" charset="0"/>
                <a:ea typeface="Calibri" panose="020F0502020204030204" pitchFamily="34" charset="0"/>
              </a:rPr>
              <a:t>là</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bài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toán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thực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tế</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được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đặt</a:t>
            </a:r>
            <a:r>
              <a:rPr lang="en-US" sz="1200">
                <a:effectLst/>
                <a:latin typeface="Times New Roman" panose="02020603050405020304" pitchFamily="18" charset="0"/>
                <a:ea typeface="Calibri" panose="020F0502020204030204" pitchFamily="34" charset="0"/>
              </a:rPr>
              <a:t> ra </a:t>
            </a:r>
            <a:r>
              <a:rPr lang="en-US" sz="1200" err="1">
                <a:effectLst/>
                <a:latin typeface="Times New Roman" panose="02020603050405020304" pitchFamily="18" charset="0"/>
                <a:ea typeface="Calibri" panose="020F0502020204030204" pitchFamily="34" charset="0"/>
              </a:rPr>
              <a:t>cho</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ngành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công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nghiệp</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sắt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thép</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Nếu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Giải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quyết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được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bài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toán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này</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sẽ</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giúp</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các</a:t>
            </a:r>
            <a:r>
              <a:rPr lang="en-US" sz="1200">
                <a:effectLst/>
                <a:latin typeface="Times New Roman" panose="02020603050405020304" pitchFamily="18" charset="0"/>
                <a:ea typeface="Calibri" panose="020F0502020204030204" pitchFamily="34" charset="0"/>
              </a:rPr>
              <a:t> doánh nghiệp có </a:t>
            </a:r>
            <a:r>
              <a:rPr lang="en-US" sz="1200" err="1">
                <a:effectLst/>
                <a:latin typeface="Times New Roman" panose="02020603050405020304" pitchFamily="18" charset="0"/>
                <a:ea typeface="Calibri" panose="020F0502020204030204" pitchFamily="34" charset="0"/>
              </a:rPr>
              <a:t>thể</a:t>
            </a:r>
            <a:r>
              <a:rPr lang="en-US" sz="1200">
                <a:effectLst/>
                <a:latin typeface="Times New Roman" panose="02020603050405020304" pitchFamily="18" charset="0"/>
                <a:ea typeface="Calibri" panose="020F0502020204030204" pitchFamily="34" charset="0"/>
              </a:rPr>
              <a:t> giảm khá nhiều thời </a:t>
            </a:r>
            <a:r>
              <a:rPr lang="en-US" sz="1200" err="1">
                <a:effectLst/>
                <a:latin typeface="Times New Roman" panose="02020603050405020304" pitchFamily="18" charset="0"/>
                <a:ea typeface="Calibri" panose="020F0502020204030204" pitchFamily="34" charset="0"/>
              </a:rPr>
              <a:t>gian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tính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toán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với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số</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lượng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vật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liệu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lớn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theo</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nhiều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tiêu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chí</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khác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nhau</a:t>
            </a:r>
            <a:r>
              <a:rPr lang="en-US" sz="1200">
                <a:effectLst/>
                <a:latin typeface="Times New Roman" panose="02020603050405020304" pitchFamily="18" charset="0"/>
                <a:ea typeface="Calibri" panose="020F0502020204030204" pitchFamily="34" charset="0"/>
              </a:rPr>
              <a:t>. Từ vấn đề nêu ở trên </a:t>
            </a:r>
            <a:r>
              <a:rPr lang="en-US" sz="1200" err="1">
                <a:effectLst/>
                <a:latin typeface="Times New Roman" panose="02020603050405020304" pitchFamily="18" charset="0"/>
                <a:ea typeface="Calibri" panose="020F0502020204030204" pitchFamily="34" charset="0"/>
              </a:rPr>
              <a:t>em</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đã</a:t>
            </a:r>
            <a:r>
              <a:rPr lang="en-US" sz="1200">
                <a:effectLst/>
                <a:latin typeface="Times New Roman" panose="02020603050405020304" pitchFamily="18" charset="0"/>
                <a:ea typeface="Calibri" panose="020F0502020204030204" pitchFamily="34" charset="0"/>
              </a:rPr>
              <a:t> viết ra một bài toán cụ thể với các mục chính là đầu vào bài toán, các tiêu chí của bài toán và cuối cùng là đầu ra của bài toán:</a:t>
            </a:r>
          </a:p>
          <a:p>
            <a:pPr indent="228600" algn="just">
              <a:lnSpc>
                <a:spcPct val="130000"/>
              </a:lnSpc>
              <a:spcAft>
                <a:spcPts val="800"/>
              </a:spcAft>
            </a:pPr>
            <a:endParaRPr lang="en-US" sz="1200">
              <a:effectLst/>
              <a:latin typeface="Times New Roman" panose="02020603050405020304" pitchFamily="18" charset="0"/>
              <a:ea typeface="Calibri" panose="020F0502020204030204" pitchFamily="34" charset="0"/>
              <a:cs typeface="+mn-cs"/>
            </a:endParaRPr>
          </a:p>
          <a:p>
            <a:pPr marL="285750" indent="-285750" algn="just">
              <a:lnSpc>
                <a:spcPct val="130000"/>
              </a:lnSpc>
              <a:spcAft>
                <a:spcPts val="800"/>
              </a:spcAft>
              <a:buFont typeface="Wingdings" panose="05000000000000000000" pitchFamily="2" charset="2"/>
              <a:buChar char="q"/>
            </a:pPr>
            <a:r>
              <a:rPr lang="en-US" sz="1200">
                <a:effectLst/>
                <a:latin typeface="Times New Roman" panose="02020603050405020304" pitchFamily="18" charset="0"/>
                <a:ea typeface="Calibri" panose="020F0502020204030204" pitchFamily="34" charset="0"/>
                <a:cs typeface="Times New Roman" panose="02020603050405020304" pitchFamily="18" charset="0"/>
              </a:rPr>
              <a:t>Đầu vào của bài toán gia công cắt thép gồm 2 phần. </a:t>
            </a:r>
          </a:p>
          <a:p>
            <a:pPr marL="285750" lvl="0" indent="-285750" algn="just">
              <a:lnSpc>
                <a:spcPct val="130000"/>
              </a:lnSpc>
              <a:spcAft>
                <a:spcPts val="800"/>
              </a:spcAft>
              <a:buFont typeface="Arial" panose="020B0604020202020204" pitchFamily="34" charset="0"/>
              <a:buChar char="•"/>
            </a:pPr>
            <a:r>
              <a:rPr lang="en-US" sz="1200">
                <a:effectLst/>
                <a:latin typeface="Times New Roman" panose="02020603050405020304" pitchFamily="18" charset="0"/>
                <a:ea typeface="Calibri" panose="020F0502020204030204" pitchFamily="34" charset="0"/>
              </a:rPr>
              <a:t>Đơn hàng: là một danh sách các loại thép với chiều dài và số lượng khác nhau</a:t>
            </a:r>
          </a:p>
          <a:p>
            <a:pPr marL="285750" lvl="0" indent="-285750" algn="just">
              <a:lnSpc>
                <a:spcPct val="130000"/>
              </a:lnSpc>
              <a:spcAft>
                <a:spcPts val="800"/>
              </a:spcAft>
              <a:buFont typeface="Arial" panose="020B0604020202020204" pitchFamily="34" charset="0"/>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Tiếp đến là vật liệu: danh sách các loại vật liệu thô là những thanh thép có ở trong kho được chia thành hai kiểu vật liệu:</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Vật liệu tiêu chuẩn: các thanh sắt có chiều dài là 11,7m (là các thanh vật liệu gốc hoặc dự định nhập kho).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Vật liệu dư thừa: là các thanh vật liệu có chiều dài bé hơn thanh vật liệu tiêu chuẩn(có thể đã có sẵn trong kho hoặc mới chỉ nằm trong kế hoạch gia công trước đó).</a:t>
            </a:r>
            <a:endParaRPr lang="en-US" sz="120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r>
              <a:rPr lang="en-US" sz="1200">
                <a:effectLst/>
                <a:latin typeface="Times New Roman" panose="02020603050405020304" pitchFamily="18" charset="0"/>
                <a:ea typeface="Calibri" panose="020F0502020204030204" pitchFamily="34" charset="0"/>
              </a:rPr>
              <a:t>Tiếp theo là tiêu chí của bài toán: vấn đề đặt ra có hai tiêu chí</a:t>
            </a:r>
          </a:p>
          <a:p>
            <a:pPr marL="285750" lvl="0" indent="-285750">
              <a:buFontTx/>
              <a:buChar char="-"/>
            </a:pPr>
            <a:r>
              <a:rPr lang="en-US" sz="1200">
                <a:effectLst/>
                <a:latin typeface="Times New Roman" panose="02020603050405020304" pitchFamily="18" charset="0"/>
                <a:ea typeface="Calibri" panose="020F0502020204030204" pitchFamily="34" charset="0"/>
              </a:rPr>
              <a:t>Cắt nhanh: sẽ ưu tiên chọn các thanh vật liệu tiêu chuẩn  trước, nếu không đủ thì sẽ dùngđến các thanh vật liệu dư thừa với mục tiêu là số lượng các thanh thép đem đi gia công là ít nhất dẫn đến thời gian gia công là ngắn nhất</a:t>
            </a:r>
          </a:p>
          <a:p>
            <a:pPr marL="285750" lvl="0" indent="-285750">
              <a:buFontTx/>
              <a:buChar char="-"/>
            </a:pPr>
            <a:r>
              <a:rPr lang="en-US" sz="1200">
                <a:effectLst/>
                <a:latin typeface="Times New Roman" panose="02020603050405020304" pitchFamily="18" charset="0"/>
                <a:ea typeface="Calibri" panose="020F0502020204030204" pitchFamily="34" charset="0"/>
              </a:rPr>
              <a:t>Cắt tiết kiệm: sẽ ưu tiên vật liệu dư thừa để cắt, nếu không đủ thì sẽ dùngthêm các thânh vật liệu tiêu chuẩn với mục tiêu là tỉ lệ phần thừa còn lại phải ít nhất có thể</a:t>
            </a:r>
          </a:p>
          <a:p>
            <a:pPr marL="285750" indent="-285750">
              <a:buFont typeface="Wingdings" panose="05000000000000000000" pitchFamily="2" charset="2"/>
              <a:buChar char="q"/>
            </a:pPr>
            <a:r>
              <a:rPr lang="en-US" sz="1200"/>
              <a:t>Tiếp đến là đầu ra của bài toán: dựa vào đầu vào và tiêu chí của bài toán, chương trình sẽ đưa ra một giải pháp là một mảng các số để chỉ định thanh đơn hàng này được cắt bởi thanh vật liệu nào.</a:t>
            </a:r>
          </a:p>
          <a:p>
            <a:pPr marL="0" indent="0">
              <a:buFontTx/>
              <a:buNone/>
            </a:pPr>
            <a:endParaRPr lang="en-US" sz="1200"/>
          </a:p>
        </p:txBody>
      </p:sp>
      <p:sp>
        <p:nvSpPr>
          <p:cNvPr id="4" name="Slide Number Placeholder 3"/>
          <p:cNvSpPr>
            <a:spLocks noGrp="1"/>
          </p:cNvSpPr>
          <p:nvPr>
            <p:ph type="sldNum" sz="quarter" idx="5"/>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33629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15s</a:t>
            </a:r>
          </a:p>
          <a:p>
            <a:r>
              <a:rPr lang="en-US"/>
              <a:t>Với bài toán trên thì em đưa ra hai giải thuật tương ứng với hai tiêu chí của bài toán  đó là giải thuật cắt nhanh và giải thuật cắt tiết kiệm</a:t>
            </a:r>
          </a:p>
        </p:txBody>
      </p:sp>
      <p:sp>
        <p:nvSpPr>
          <p:cNvPr id="4" name="Slide Number Placeholder 3"/>
          <p:cNvSpPr>
            <a:spLocks noGrp="1"/>
          </p:cNvSpPr>
          <p:nvPr>
            <p:ph type="sldNum" sz="quarter" idx="5"/>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20521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Đầu tiên ta sắp xếp các thanh nguyên liệu và các thanh đơnhàng theo chiều dài giảm dần, </a:t>
            </a:r>
          </a:p>
          <a:p>
            <a:r>
              <a:rPr lang="en-US"/>
              <a:t>sau đó kiểm tra xem có thanh nguyên liệu nào dài hơn thanh đơn hàng dài nhất, </a:t>
            </a:r>
          </a:p>
          <a:p>
            <a:r>
              <a:rPr lang="en-US"/>
              <a:t>nếu có sẽ tiến hành đẩy hết toàn bộ các thanh nguyên liệu vào chức năng TÌM PHƯƠNG ÁN CẮT, </a:t>
            </a:r>
          </a:p>
          <a:p>
            <a:r>
              <a:rPr lang="en-US"/>
              <a:t>sau khi tìm phương án cắt xong, ta bỏ 1 thanh nguyên liệu dài nhất ra khỏi danh sách vật liệu, </a:t>
            </a:r>
          </a:p>
          <a:p>
            <a:r>
              <a:rPr lang="en-US"/>
              <a:t>sau đó lại quay lại bước tìm kiếm THANH NGUYÊN LIỆU DÀI HƠN THANH ĐƠN HÀNG DÀI NHẤT, </a:t>
            </a:r>
          </a:p>
          <a:p>
            <a:r>
              <a:rPr lang="en-US"/>
              <a:t>cứ như vậy cho đến khi không tìm kiếm được nữa, khi đó ta đã có một danh sách các phương án</a:t>
            </a:r>
          </a:p>
          <a:p>
            <a:r>
              <a:rPr lang="en-US"/>
              <a:t>và tiếp tục bước cuối cùng là chọn một phương án tốt nhất chính là phương án sử dụng ít thanh thép nhất.</a:t>
            </a:r>
          </a:p>
          <a:p>
            <a:endParaRPr lang="en-US"/>
          </a:p>
          <a:p>
            <a:r>
              <a:rPr lang="en-US"/>
              <a:t>Về chức năng  TÌM PHƯƠNG ÁN CẮT</a:t>
            </a:r>
          </a:p>
        </p:txBody>
      </p:sp>
      <p:sp>
        <p:nvSpPr>
          <p:cNvPr id="4" name="Slide Number Placeholder 3"/>
          <p:cNvSpPr>
            <a:spLocks noGrp="1"/>
          </p:cNvSpPr>
          <p:nvPr>
            <p:ph type="sldNum" sz="quarter" idx="5"/>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276539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Thì em sử dụng giải thuật tham lam để tìm kiếm phương án.</a:t>
            </a:r>
          </a:p>
          <a:p>
            <a:r>
              <a:rPr lang="en-US"/>
              <a:t>Đầu tiên là Đưa Thanh Nguyên Liệu Dài Nhất Lên Máy </a:t>
            </a:r>
          </a:p>
          <a:p>
            <a:r>
              <a:rPr lang="en-US"/>
              <a:t>-&gt; sau đó kiểm tra xem Có Thanh Đơn Hàngnào Ngắn Hơn thanh nguyên liệu trên máy hay không</a:t>
            </a:r>
          </a:p>
          <a:p>
            <a:r>
              <a:rPr lang="en-US"/>
              <a:t>-&gt; nếu có thì tiến hành cắt theo thanh đơn hang dài nhất có thể; cứ tiếp tục như vậy cho đến khi thanh nguyên liệu trên máy </a:t>
            </a:r>
          </a:p>
          <a:p>
            <a:r>
              <a:rPr lang="en-US"/>
              <a:t>không thể cắt cho thanh đơn hàngnào nữa thì bỏ thanh nguyên liệu đó ra khỏi máy; </a:t>
            </a:r>
          </a:p>
          <a:p>
            <a:r>
              <a:rPr lang="en-US"/>
              <a:t>rồi tiếp đó kiểm tra xem ĐÃ HẾT ĐƠN HANG HOẶC KHÔNG CÒN THANH NGUYÊN LIỆU NÀO ĐỦ DÀI</a:t>
            </a:r>
          </a:p>
          <a:p>
            <a:r>
              <a:rPr lang="en-US"/>
              <a:t>Nếu sai thì tiếp tục đưa thanh nguyên liệu dài nhất lên máy rồi cứ tiếp tục vòng tuần hoàn như vậy cho đến khi </a:t>
            </a:r>
          </a:p>
          <a:p>
            <a:r>
              <a:rPr lang="en-US"/>
              <a:t>ĐÃ HẾT ĐƠN HANG HOẶC KHÔNG CÒN THANH NGUYÊN LIỆU NÀO ĐỦ DÀI thì sẽ đến bước ghi nhận phương án mới và kết thúc</a:t>
            </a:r>
          </a:p>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689748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Với bài toán cắt tiết kiệm thì e chọn giải thuật di truyền để giải quyết vì bài toán này có không gian tìm kiếm rất rộng, </a:t>
            </a:r>
          </a:p>
          <a:p>
            <a:r>
              <a:rPr lang="en-US"/>
              <a:t>ta không thể một phát chọn được phương án hợp lý ngay mà phải làm thế nào để các phương án ban đầu tốt dần lên;</a:t>
            </a:r>
          </a:p>
          <a:p>
            <a:r>
              <a:rPr lang="en-US"/>
              <a:t>mà đây chính là tính chất và ưu điểm của giải thuật di truyền. Và kết quả chính là 1 cá thể có sức khỏe tốt nhất trong quần thể.</a:t>
            </a:r>
          </a:p>
          <a:p>
            <a:endParaRPr lang="en-US"/>
          </a:p>
          <a:p>
            <a:r>
              <a:rPr lang="en-US"/>
              <a:t>- Mỗi cá thể có hai thông tin chính đó chính là bộ nhiễm sắc thể, và chỉ số sức khỏe hay còn gọi là thể lực của cá thể đó.</a:t>
            </a:r>
          </a:p>
          <a:p>
            <a:r>
              <a:rPr lang="en-US"/>
              <a:t>Nhiễm sắc thể là một mảng số nguyên có chiều dài chính bằng số lượng các thanh đơnhàng. chính là đầu ra của thuật toán,</a:t>
            </a:r>
          </a:p>
          <a:p>
            <a:r>
              <a:rPr lang="en-US"/>
              <a:t>Mỗi vị trí trong nhiễm sắc thể được gọi là gene là một số nguyên có giá trị là vị trí của thanh nguyên liệu</a:t>
            </a:r>
          </a:p>
          <a:p>
            <a:r>
              <a:rPr lang="en-US"/>
              <a:t> trong mảng các thanh nguyên liệu được đưa vào thuật toán</a:t>
            </a:r>
          </a:p>
          <a:p>
            <a:r>
              <a:rPr lang="en-US"/>
              <a:t>SỨC KHỎE của cá thể đươc suy ra từ bộ nhiễm sắc thể, Chính là tỉ lệ dư thừa: Là tổng chiều dài phần thừa / tổng chiều dài ban đầu của các thanh nguyên liệu được đem đi gia công</a:t>
            </a:r>
          </a:p>
          <a:p>
            <a:endParaRPr lang="en-US"/>
          </a:p>
          <a:p>
            <a:r>
              <a:rPr lang="en-US"/>
              <a:t>Trên màn hình là sơ đồ sơ lược về giải thuật cắt tiết kiệm.</a:t>
            </a:r>
          </a:p>
          <a:p>
            <a:endParaRPr lang="en-US"/>
          </a:p>
          <a:p>
            <a:r>
              <a:rPr lang="en-US"/>
              <a:t>- Đầu tiên là KHỞI TẠO QUẦN THỂ -&gt; sẽ tạo ra các cá thể và đưa vào quần thể.</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 Sau khi tạo ra một quần thể, ta tiến hành đánh giá lại quần thể đó, dựa vào thể lực của các cá thể trong quần thể, độ thích nghi của của quần thể chính là tổng sức khỏe (fitness) của mỗi cá thể trên tổng dân số của quần thể.</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 Tiếp theo là kiểm tra điều kiện dừng của thuật toán: sẽ áp dụng một số phương pháp để giảm bớt thời gian chạy thuật toán</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1. giới hạn thời gian chạy thuật toán. Nếu thời gian chạy thuật toán đạt đến ngưỡng quy định thì dừng và trả về kết quả.</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2. Giới hạn số thế hệ di truyền: Nếu số đời di truyền đạt đến ngưỡng quy định thì dừng và trả kết quả.</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3. Dựa vào tốc độ phát triển của đời con: sau n thế hệ nhất định nếu các cá thể đời sau không xuất hiện nhân vật tốt hơn cá thể mạnh nhất của các thế hệ trước thì tiến hành dừng và trả về kết quả.</a:t>
            </a:r>
          </a:p>
          <a:p>
            <a:pPr marL="285750" indent="-285750">
              <a:buFontTx/>
              <a:buChar char="-"/>
            </a:pPr>
            <a:r>
              <a:rPr lang="en-US" sz="1800">
                <a:effectLst/>
                <a:latin typeface="Times New Roman" panose="02020603050405020304" pitchFamily="18" charset="0"/>
                <a:ea typeface="Calibri" panose="020F0502020204030204" pitchFamily="34" charset="0"/>
              </a:rPr>
              <a:t>Sau khi </a:t>
            </a:r>
            <a:r>
              <a:rPr lang="en-US" sz="1800" u="sng">
                <a:effectLst/>
                <a:latin typeface="Times New Roman" panose="02020603050405020304" pitchFamily="18" charset="0"/>
                <a:ea typeface="Calibri" panose="020F0502020204030204" pitchFamily="34" charset="0"/>
              </a:rPr>
              <a:t>ĐÃ ĐÁNH GIÁ ĐƯỢC QUẦN THỂ</a:t>
            </a:r>
            <a:r>
              <a:rPr lang="en-US" sz="1800">
                <a:effectLst/>
                <a:latin typeface="Times New Roman" panose="02020603050405020304" pitchFamily="18" charset="0"/>
                <a:ea typeface="Calibri" panose="020F0502020204030204" pitchFamily="34" charset="0"/>
              </a:rPr>
              <a:t>, các cá thể có khả năng sinh tồn tốt hơn sẽ có cơ hội được chọn lọc và sinh sản nhiều hơn các cá thể còn lại. Ta tiến hành chọn lựa chúng để bước vào giai đoạn tiếp theo.</a:t>
            </a: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Kế tiếp là giai đoạn LAI TẠO, Ta chọn các cá thể có sức khỏe tốt để đem đi lai tạo nhằm tạo ra các cá thể tốt hơn </a:t>
            </a: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Sau đó là bước đột biến: Đột biến chính là bước quan trọng nhất là bước khuếch đại sức khỏe của một cá thể và biến nó trở nên mạnh mẽ hơn.</a:t>
            </a: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SAU ĐÓ lại quay về bước ĐÁNH GIÁ ĐỘ THÍCH NGHI CỦA QUẦN THỂ. Rồi lại Kiểm Tra Điều Kiện Dừng cứ như vậy cho đến khi bắt được điều kiện dừng thì chọn phương án tốt nhất và kết thúc</a:t>
            </a:r>
          </a:p>
          <a:p>
            <a:pPr marL="285750" indent="-285750">
              <a:buFontTx/>
              <a:buChar cha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391074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việc khởi tạo quần thể. E áp dụng thuật toán quay lui để tạo ra các cá thể khác nhau. Đối với bài toán này vì số lượng đầu vào của thuật toán là khá lớn nên ko thể sử dụng thuật toán quay lui để vét cạn hết mọi trường hợp mà thay vào đó ta sẽ giới hạn thời gian chạy thuật toán và giới hạn số lượng các cá thể trong quần thể để có thể kết thúc thuật toán.</a:t>
            </a:r>
          </a:p>
          <a:p>
            <a:r>
              <a:rPr lang="en-US"/>
              <a:t>Theo sơ đồ khối trên màn hình thì ban đầu e tạo ra một quần thể rỗng và 1 phương án rỗng sau đó, sẽ duyệt qua danh sách đơn hàng và danh sách nguyên liệu để chọn nguyên liệu cắt cho các thanh đơnhàng,  tìm được thanh Nguyên liệu phù hợp sẽ cập nhật phương án hiện tại, cứ như vậy cho dến khi phương án hiện tại có độ dài bằng số lượng các thanh đơn hang thì tiến hành thêm vào quần thể.</a:t>
            </a:r>
          </a:p>
          <a:p>
            <a:r>
              <a:rPr lang="en-US"/>
              <a:t>Sau đó sẽ xóa phần tử cuối cùng của phương án hiện tại r lại tiếp tục vòng lặp chọn nguyên liệu cho thanh đơn hang tại vị trí hiện tại</a:t>
            </a:r>
          </a:p>
        </p:txBody>
      </p:sp>
      <p:sp>
        <p:nvSpPr>
          <p:cNvPr id="4" name="Slide Number Placeholder 3"/>
          <p:cNvSpPr>
            <a:spLocks noGrp="1"/>
          </p:cNvSpPr>
          <p:nvPr>
            <p:ph type="sldNum" sz="quarter" idx="5"/>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1309533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bg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22" name="Date Placeholder 21"/>
          <p:cNvSpPr>
            <a:spLocks noGrp="1"/>
          </p:cNvSpPr>
          <p:nvPr>
            <p:ph type="dt" sz="half" idx="10"/>
          </p:nvPr>
        </p:nvSpPr>
        <p:spPr/>
        <p:txBody>
          <a:bodyPr/>
          <a:lstStyle/>
          <a:p>
            <a:fld id="{05AE0484-0237-4D80-BC95-0C8D6071B344}" type="datetime1">
              <a:rPr lang="en-US" smtClean="0"/>
              <a:t>6/16/2021</a:t>
            </a:fld>
            <a:endParaRPr/>
          </a:p>
        </p:txBody>
      </p:sp>
      <p:sp>
        <p:nvSpPr>
          <p:cNvPr id="23" name="Footer Placeholder 22"/>
          <p:cNvSpPr>
            <a:spLocks noGrp="1"/>
          </p:cNvSpPr>
          <p:nvPr>
            <p:ph type="ftr" sz="quarter" idx="11"/>
          </p:nvPr>
        </p:nvSpPr>
        <p:spPr/>
        <p:txBody>
          <a:bodyPr/>
          <a:lstStyle/>
          <a:p>
            <a:r>
              <a:rPr lang="en-US"/>
              <a:t>1</a:t>
            </a:r>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C8237DD-9166-4319-9443-3DB67D67CB14}" type="datetime1">
              <a:rPr lang="en-US" smtClean="0"/>
              <a:t>6/16/2021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4AF2B96-79D9-4EAF-892E-9CA1B8523A0F}" type="datetime1">
              <a:rPr lang="en-US" smtClean="0"/>
              <a:t>6/16/2021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8EDF72A-D8CA-4843-9FB5-BFAA23462BCB}" type="datetime1">
              <a:rPr lang="en-US" smtClean="0"/>
              <a:t>6/16/2021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33EFA-B4D7-47DD-8898-06C32A8E8A6F}" type="datetime1">
              <a:rPr lang="en-US" smtClean="0"/>
              <a:t>6/16/2021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614EF5B-22E3-491C-9734-29CD9B7D2CFF}" type="datetime1">
              <a:rPr lang="en-US" smtClean="0"/>
              <a:t>6/16/2021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7843DEE8-DA7E-4B6A-96CB-7785E0197B7C}" type="datetime1">
              <a:rPr lang="en-US" smtClean="0"/>
              <a:t>6/16/2021</a:t>
            </a:fld>
            <a:endParaRPr/>
          </a:p>
        </p:txBody>
      </p:sp>
      <p:sp>
        <p:nvSpPr>
          <p:cNvPr id="8" name="Footer Placeholder 7"/>
          <p:cNvSpPr>
            <a:spLocks noGrp="1"/>
          </p:cNvSpPr>
          <p:nvPr>
            <p:ph type="ftr" sz="quarter" idx="11"/>
          </p:nvPr>
        </p:nvSpPr>
        <p:spPr/>
        <p:txBody>
          <a:bodyPr/>
          <a:lstStyle/>
          <a:p>
            <a:r>
              <a:rPr lang="en-US"/>
              <a:t>1</a:t>
            </a:r>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7A72359-6575-4468-BDA3-18B144C4206F}" type="datetime1">
              <a:rPr lang="en-US" smtClean="0"/>
              <a:t>6/16/2021</a:t>
            </a:fld>
            <a:endParaRPr/>
          </a:p>
        </p:txBody>
      </p:sp>
      <p:sp>
        <p:nvSpPr>
          <p:cNvPr id="4" name="Footer Placeholder 3"/>
          <p:cNvSpPr>
            <a:spLocks noGrp="1"/>
          </p:cNvSpPr>
          <p:nvPr>
            <p:ph type="ftr" sz="quarter" idx="11"/>
          </p:nvPr>
        </p:nvSpPr>
        <p:spPr/>
        <p:txBody>
          <a:bodyPr/>
          <a:lstStyle/>
          <a:p>
            <a:r>
              <a:rPr lang="en-US"/>
              <a:t>1</a:t>
            </a:r>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F01EE-22E0-488C-B4FB-D17ACE4E3328}" type="datetime1">
              <a:rPr lang="en-US" smtClean="0"/>
              <a:t>6/16/2021</a:t>
            </a:fld>
            <a:endParaRPr/>
          </a:p>
        </p:txBody>
      </p:sp>
      <p:sp>
        <p:nvSpPr>
          <p:cNvPr id="3" name="Footer Placeholder 2"/>
          <p:cNvSpPr>
            <a:spLocks noGrp="1"/>
          </p:cNvSpPr>
          <p:nvPr>
            <p:ph type="ftr" sz="quarter" idx="11"/>
          </p:nvPr>
        </p:nvSpPr>
        <p:spPr/>
        <p:txBody>
          <a:bodyPr/>
          <a:lstStyle/>
          <a:p>
            <a:r>
              <a:rPr lang="en-US"/>
              <a:t>1</a:t>
            </a:r>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F40F7D9-69E9-47DE-97B3-FDCEA4C300E8}" type="datetime1">
              <a:rPr lang="en-US" smtClean="0"/>
              <a:t>6/16/2021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1BE1865E-E7AE-4B5B-B280-6D61B5B96C51}" type="datetime1">
              <a:rPr lang="en-US" smtClean="0"/>
              <a:t>6/16/2021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3AA6D4E8-288E-4D5E-B486-21D0E4533958}" type="datetime1">
              <a:rPr lang="en-US" smtClean="0"/>
              <a:t>6/16/2021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en-US"/>
              <a:t>1</a:t>
            </a:r>
            <a:endParaRPr/>
          </a:p>
        </p:txBody>
      </p:sp>
      <p:sp>
        <p:nvSpPr>
          <p:cNvPr id="6" name="Slide Number Placeholder 5"/>
          <p:cNvSpPr>
            <a:spLocks noGrp="1"/>
          </p:cNvSpPr>
          <p:nvPr>
            <p:ph type="sldNum" sz="quarter" idx="4"/>
          </p:nvPr>
        </p:nvSpPr>
        <p:spPr>
          <a:xfrm>
            <a:off x="11134972" y="6492875"/>
            <a:ext cx="1015735" cy="365125"/>
          </a:xfrm>
          <a:prstGeom prst="rect">
            <a:avLst/>
          </a:prstGeom>
        </p:spPr>
        <p:txBody>
          <a:bodyPr vert="horz" lIns="121899" tIns="60949" rIns="121899" bIns="60949" rtlCol="0" anchor="ctr"/>
          <a:lstStyle>
            <a:lvl1pPr algn="r">
              <a:defRPr sz="1600">
                <a:solidFill>
                  <a:schemeClr val="bg1"/>
                </a:solidFill>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48880"/>
            <a:ext cx="12188825" cy="1352179"/>
          </a:xfrm>
        </p:spPr>
        <p:txBody>
          <a:bodyPr>
            <a:normAutofit/>
          </a:bodyPr>
          <a:lstStyle/>
          <a:p>
            <a:pPr algn="ctr"/>
            <a:r>
              <a:rPr lang="en-US" sz="4400" b="1">
                <a:solidFill>
                  <a:schemeClr val="bg1"/>
                </a:solidFill>
              </a:rPr>
              <a:t>TỰ ĐỘNG LẬP KẾ HOẠCH </a:t>
            </a:r>
            <a:br>
              <a:rPr lang="en-US" sz="4400" b="1">
                <a:solidFill>
                  <a:schemeClr val="bg1"/>
                </a:solidFill>
              </a:rPr>
            </a:br>
            <a:r>
              <a:rPr lang="en-US" sz="4400" b="1">
                <a:solidFill>
                  <a:schemeClr val="bg1"/>
                </a:solidFill>
              </a:rPr>
              <a:t>GIA CÔNG CẮT THÉP</a:t>
            </a:r>
            <a:endParaRPr lang="en-US" sz="4400">
              <a:solidFill>
                <a:schemeClr val="bg1"/>
              </a:solidFill>
            </a:endParaRPr>
          </a:p>
        </p:txBody>
      </p:sp>
      <p:sp>
        <p:nvSpPr>
          <p:cNvPr id="3" name="TextBox 2">
            <a:extLst>
              <a:ext uri="{FF2B5EF4-FFF2-40B4-BE49-F238E27FC236}">
                <a16:creationId xmlns:a16="http://schemas.microsoft.com/office/drawing/2014/main" id="{CD6FAA0C-5DF9-4201-8D49-DB717CAC5052}"/>
              </a:ext>
            </a:extLst>
          </p:cNvPr>
          <p:cNvSpPr txBox="1"/>
          <p:nvPr/>
        </p:nvSpPr>
        <p:spPr>
          <a:xfrm>
            <a:off x="1" y="116632"/>
            <a:ext cx="12188824" cy="1321131"/>
          </a:xfrm>
          <a:prstGeom prst="rect">
            <a:avLst/>
          </a:prstGeom>
          <a:noFill/>
        </p:spPr>
        <p:txBody>
          <a:bodyPr wrap="square" rtlCol="0">
            <a:spAutoFit/>
          </a:bodyPr>
          <a:lstStyle/>
          <a:p>
            <a:pPr algn="ctr">
              <a:lnSpc>
                <a:spcPct val="107000"/>
              </a:lnSpc>
              <a:spcAft>
                <a:spcPts val="800"/>
              </a:spcAft>
            </a:pPr>
            <a:r>
              <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ĐẠI HỌC QUỐC GIA HÀ NỘI</a:t>
            </a:r>
            <a:endPar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2806700" algn="l"/>
              </a:tabLst>
            </a:pPr>
            <a:r>
              <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TRƯỜNG ĐẠI HỌC CÔNG NGHỆ</a:t>
            </a:r>
            <a:endPar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endParaRPr lang="en-US" sz="2800">
              <a:solidFill>
                <a:schemeClr val="bg1"/>
              </a:solidFill>
            </a:endParaRPr>
          </a:p>
        </p:txBody>
      </p:sp>
      <p:pic>
        <p:nvPicPr>
          <p:cNvPr id="6" name="Picture 5" descr="Káº¿t quáº£ hÃ¬nh áº£nh cho Äáº¡i há»c cÃ´ng nghá»">
            <a:extLst>
              <a:ext uri="{FF2B5EF4-FFF2-40B4-BE49-F238E27FC236}">
                <a16:creationId xmlns:a16="http://schemas.microsoft.com/office/drawing/2014/main" id="{1C4A623E-736B-461A-98E3-011CCEE475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46340" y="908720"/>
            <a:ext cx="1440159" cy="1368152"/>
          </a:xfrm>
          <a:prstGeom prst="rect">
            <a:avLst/>
          </a:prstGeom>
          <a:noFill/>
          <a:ln>
            <a:noFill/>
          </a:ln>
        </p:spPr>
      </p:pic>
      <p:sp>
        <p:nvSpPr>
          <p:cNvPr id="7" name="TextBox 6">
            <a:extLst>
              <a:ext uri="{FF2B5EF4-FFF2-40B4-BE49-F238E27FC236}">
                <a16:creationId xmlns:a16="http://schemas.microsoft.com/office/drawing/2014/main" id="{DBCC8F5B-C80C-4E60-967C-EBDBD49618D5}"/>
              </a:ext>
            </a:extLst>
          </p:cNvPr>
          <p:cNvSpPr txBox="1"/>
          <p:nvPr/>
        </p:nvSpPr>
        <p:spPr>
          <a:xfrm>
            <a:off x="20651" y="6302484"/>
            <a:ext cx="12188825" cy="523220"/>
          </a:xfrm>
          <a:prstGeom prst="rect">
            <a:avLst/>
          </a:prstGeom>
          <a:noFill/>
        </p:spPr>
        <p:txBody>
          <a:bodyPr wrap="square" rtlCol="0">
            <a:spAutoFit/>
          </a:bodyPr>
          <a:lstStyle/>
          <a:p>
            <a:pPr algn="ctr"/>
            <a:r>
              <a:rPr lang="en-US" sz="2800" err="1">
                <a:solidFill>
                  <a:schemeClr val="bg1"/>
                </a:solidFill>
              </a:rPr>
              <a:t>Hà</a:t>
            </a:r>
            <a:r>
              <a:rPr lang="en-US" sz="2800">
                <a:solidFill>
                  <a:schemeClr val="bg1"/>
                </a:solidFill>
              </a:rPr>
              <a:t> </a:t>
            </a:r>
            <a:r>
              <a:rPr lang="en-US" sz="2800" err="1">
                <a:solidFill>
                  <a:schemeClr val="bg1"/>
                </a:solidFill>
              </a:rPr>
              <a:t>Nội</a:t>
            </a:r>
            <a:r>
              <a:rPr lang="en-US" sz="2800">
                <a:solidFill>
                  <a:schemeClr val="bg1"/>
                </a:solidFill>
              </a:rPr>
              <a:t>, 06/2021</a:t>
            </a:r>
          </a:p>
        </p:txBody>
      </p:sp>
      <p:sp>
        <p:nvSpPr>
          <p:cNvPr id="13" name="TextBox 12">
            <a:extLst>
              <a:ext uri="{FF2B5EF4-FFF2-40B4-BE49-F238E27FC236}">
                <a16:creationId xmlns:a16="http://schemas.microsoft.com/office/drawing/2014/main" id="{35CE4EEA-9276-4745-B19A-B4128941CFFE}"/>
              </a:ext>
            </a:extLst>
          </p:cNvPr>
          <p:cNvSpPr txBox="1"/>
          <p:nvPr/>
        </p:nvSpPr>
        <p:spPr>
          <a:xfrm>
            <a:off x="6022404" y="4293096"/>
            <a:ext cx="5688632" cy="830997"/>
          </a:xfrm>
          <a:prstGeom prst="rect">
            <a:avLst/>
          </a:prstGeom>
          <a:noFill/>
        </p:spPr>
        <p:txBody>
          <a:bodyPr wrap="square" rtlCol="0">
            <a:spAutoFit/>
          </a:bodyPr>
          <a:lstStyle/>
          <a:p>
            <a:r>
              <a:rPr lang="en-US" err="1">
                <a:solidFill>
                  <a:schemeClr val="bg1"/>
                </a:solidFill>
              </a:rPr>
              <a:t>Sinh</a:t>
            </a:r>
            <a:r>
              <a:rPr lang="en-US">
                <a:solidFill>
                  <a:schemeClr val="bg1"/>
                </a:solidFill>
              </a:rPr>
              <a:t> </a:t>
            </a:r>
            <a:r>
              <a:rPr lang="en-US" err="1">
                <a:solidFill>
                  <a:schemeClr val="bg1"/>
                </a:solidFill>
              </a:rPr>
              <a:t>viên</a:t>
            </a:r>
            <a:r>
              <a:rPr lang="en-US">
                <a:solidFill>
                  <a:schemeClr val="bg1"/>
                </a:solidFill>
              </a:rPr>
              <a:t>: Lê Công </a:t>
            </a:r>
            <a:r>
              <a:rPr lang="en-US" err="1">
                <a:solidFill>
                  <a:schemeClr val="bg1"/>
                </a:solidFill>
              </a:rPr>
              <a:t>Kỳ</a:t>
            </a:r>
            <a:endParaRPr lang="en-US">
              <a:solidFill>
                <a:schemeClr val="bg1"/>
              </a:solidFill>
            </a:endParaRPr>
          </a:p>
          <a:p>
            <a:r>
              <a:rPr lang="en-US" err="1">
                <a:solidFill>
                  <a:schemeClr val="bg1"/>
                </a:solidFill>
              </a:rPr>
              <a:t>Cán</a:t>
            </a:r>
            <a:r>
              <a:rPr lang="en-US">
                <a:solidFill>
                  <a:schemeClr val="bg1"/>
                </a:solidFill>
              </a:rPr>
              <a:t> </a:t>
            </a:r>
            <a:r>
              <a:rPr lang="en-US" err="1">
                <a:solidFill>
                  <a:schemeClr val="bg1"/>
                </a:solidFill>
              </a:rPr>
              <a:t>bộ</a:t>
            </a:r>
            <a:r>
              <a:rPr lang="en-US">
                <a:solidFill>
                  <a:schemeClr val="bg1"/>
                </a:solidFill>
              </a:rPr>
              <a:t> </a:t>
            </a:r>
            <a:r>
              <a:rPr lang="en-US" err="1">
                <a:solidFill>
                  <a:schemeClr val="bg1"/>
                </a:solidFill>
              </a:rPr>
              <a:t>hướng</a:t>
            </a:r>
            <a:r>
              <a:rPr lang="en-US">
                <a:solidFill>
                  <a:schemeClr val="bg1"/>
                </a:solidFill>
              </a:rPr>
              <a:t> </a:t>
            </a:r>
            <a:r>
              <a:rPr lang="en-US" err="1">
                <a:solidFill>
                  <a:schemeClr val="bg1"/>
                </a:solidFill>
              </a:rPr>
              <a:t>dẫn</a:t>
            </a:r>
            <a:r>
              <a:rPr lang="en-US">
                <a:solidFill>
                  <a:schemeClr val="bg1"/>
                </a:solidFill>
              </a:rPr>
              <a:t>: TS. Lê </a:t>
            </a:r>
            <a:r>
              <a:rPr lang="en-US" err="1">
                <a:solidFill>
                  <a:schemeClr val="bg1"/>
                </a:solidFill>
              </a:rPr>
              <a:t>Đình</a:t>
            </a:r>
            <a:r>
              <a:rPr lang="en-US">
                <a:solidFill>
                  <a:schemeClr val="bg1"/>
                </a:solidFill>
              </a:rPr>
              <a:t> Thanh</a:t>
            </a:r>
          </a:p>
        </p:txBody>
      </p:sp>
      <p:sp>
        <p:nvSpPr>
          <p:cNvPr id="15" name="Slide Number Placeholder 14">
            <a:extLst>
              <a:ext uri="{FF2B5EF4-FFF2-40B4-BE49-F238E27FC236}">
                <a16:creationId xmlns:a16="http://schemas.microsoft.com/office/drawing/2014/main" id="{D1560620-FC67-460A-8413-1B565C74B872}"/>
              </a:ext>
            </a:extLst>
          </p:cNvPr>
          <p:cNvSpPr>
            <a:spLocks noGrp="1"/>
          </p:cNvSpPr>
          <p:nvPr>
            <p:ph type="sldNum" sz="quarter" idx="12"/>
          </p:nvPr>
        </p:nvSpPr>
        <p:spPr/>
        <p:txBody>
          <a:bodyPr/>
          <a:lstStyle/>
          <a:p>
            <a:fld id="{C014DD1E-5D91-48A3-AD6D-45FBA980D106}" type="slidenum">
              <a:rPr lang="en-US" smtClean="0"/>
              <a:t>1</a:t>
            </a:fld>
            <a:endParaRPr lang="en-US"/>
          </a:p>
        </p:txBody>
      </p:sp>
    </p:spTree>
    <p:extLst>
      <p:ext uri="{BB962C8B-B14F-4D97-AF65-F5344CB8AC3E}">
        <p14:creationId xmlns:p14="http://schemas.microsoft.com/office/powerpoint/2010/main" val="133229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4104457" cy="576064"/>
          </a:xfrm>
        </p:spPr>
        <p:txBody>
          <a:bodyPr>
            <a:noAutofit/>
          </a:bodyPr>
          <a:lstStyle/>
          <a:p>
            <a:r>
              <a:rPr lang="en-US" sz="4000">
                <a:solidFill>
                  <a:schemeClr val="bg1"/>
                </a:solidFill>
              </a:rPr>
              <a:t>Lai </a:t>
            </a:r>
            <a:r>
              <a:rPr lang="en-US" sz="4000" err="1">
                <a:solidFill>
                  <a:schemeClr val="bg1"/>
                </a:solidFill>
              </a:rPr>
              <a:t>tạo</a:t>
            </a:r>
            <a:endParaRPr lang="en-US" sz="4000">
              <a:solidFill>
                <a:schemeClr val="bg1"/>
              </a:solidFill>
            </a:endParaRPr>
          </a:p>
        </p:txBody>
      </p:sp>
      <p:sp>
        <p:nvSpPr>
          <p:cNvPr id="2" name="Footer Placeholder 1">
            <a:extLst>
              <a:ext uri="{FF2B5EF4-FFF2-40B4-BE49-F238E27FC236}">
                <a16:creationId xmlns:a16="http://schemas.microsoft.com/office/drawing/2014/main" id="{8E645EDB-21C1-4A1C-A756-7D8CFE61565B}"/>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98C4035B-44BF-44B4-BC99-24DB89127A42}"/>
              </a:ext>
            </a:extLst>
          </p:cNvPr>
          <p:cNvSpPr>
            <a:spLocks noGrp="1"/>
          </p:cNvSpPr>
          <p:nvPr>
            <p:ph type="sldNum" sz="quarter" idx="12"/>
          </p:nvPr>
        </p:nvSpPr>
        <p:spPr/>
        <p:txBody>
          <a:bodyPr/>
          <a:lstStyle/>
          <a:p>
            <a:fld id="{C014DD1E-5D91-48A3-AD6D-45FBA980D106}" type="slidenum">
              <a:rPr lang="en-US" smtClean="0"/>
              <a:t>10</a:t>
            </a:fld>
            <a:endParaRPr lang="en-US"/>
          </a:p>
        </p:txBody>
      </p:sp>
      <p:pic>
        <p:nvPicPr>
          <p:cNvPr id="8" name="Content Placeholder 7">
            <a:extLst>
              <a:ext uri="{FF2B5EF4-FFF2-40B4-BE49-F238E27FC236}">
                <a16:creationId xmlns:a16="http://schemas.microsoft.com/office/drawing/2014/main" id="{41D40362-F1EF-4C77-9A6C-0573B4D3F0B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456058" y="116632"/>
            <a:ext cx="6471002" cy="6741368"/>
          </a:xfrm>
        </p:spPr>
      </p:pic>
    </p:spTree>
    <p:extLst>
      <p:ext uri="{BB962C8B-B14F-4D97-AF65-F5344CB8AC3E}">
        <p14:creationId xmlns:p14="http://schemas.microsoft.com/office/powerpoint/2010/main" val="165242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077" y="0"/>
            <a:ext cx="2067217" cy="692696"/>
          </a:xfrm>
        </p:spPr>
        <p:txBody>
          <a:bodyPr>
            <a:normAutofit/>
          </a:bodyPr>
          <a:lstStyle/>
          <a:p>
            <a:r>
              <a:rPr lang="en-US" sz="4000" err="1">
                <a:solidFill>
                  <a:schemeClr val="bg1"/>
                </a:solidFill>
              </a:rPr>
              <a:t>Đột</a:t>
            </a:r>
            <a:r>
              <a:rPr lang="en-US" sz="4000">
                <a:solidFill>
                  <a:schemeClr val="bg1"/>
                </a:solidFill>
              </a:rPr>
              <a:t> </a:t>
            </a:r>
            <a:r>
              <a:rPr lang="en-US" sz="4000" err="1">
                <a:solidFill>
                  <a:schemeClr val="bg1"/>
                </a:solidFill>
              </a:rPr>
              <a:t>biến</a:t>
            </a:r>
            <a:endParaRPr lang="en-US" sz="4000">
              <a:solidFill>
                <a:schemeClr val="bg1"/>
              </a:solidFill>
            </a:endParaRPr>
          </a:p>
        </p:txBody>
      </p:sp>
      <p:sp>
        <p:nvSpPr>
          <p:cNvPr id="3" name="Slide Number Placeholder 2">
            <a:extLst>
              <a:ext uri="{FF2B5EF4-FFF2-40B4-BE49-F238E27FC236}">
                <a16:creationId xmlns:a16="http://schemas.microsoft.com/office/drawing/2014/main" id="{77173F01-8621-411F-9278-E9E8AD856207}"/>
              </a:ext>
            </a:extLst>
          </p:cNvPr>
          <p:cNvSpPr>
            <a:spLocks noGrp="1"/>
          </p:cNvSpPr>
          <p:nvPr>
            <p:ph type="sldNum" sz="quarter" idx="12"/>
          </p:nvPr>
        </p:nvSpPr>
        <p:spPr/>
        <p:txBody>
          <a:bodyPr/>
          <a:lstStyle/>
          <a:p>
            <a:fld id="{C014DD1E-5D91-48A3-AD6D-45FBA980D106}" type="slidenum">
              <a:rPr lang="en-US" smtClean="0"/>
              <a:t>11</a:t>
            </a:fld>
            <a:endParaRPr lang="en-US"/>
          </a:p>
        </p:txBody>
      </p:sp>
      <p:pic>
        <p:nvPicPr>
          <p:cNvPr id="5" name="Picture 4">
            <a:extLst>
              <a:ext uri="{FF2B5EF4-FFF2-40B4-BE49-F238E27FC236}">
                <a16:creationId xmlns:a16="http://schemas.microsoft.com/office/drawing/2014/main" id="{7537EB5A-98D1-4C0C-87B1-AD2D74B6D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396" y="-4840"/>
            <a:ext cx="6044555" cy="6809164"/>
          </a:xfrm>
          <a:prstGeom prst="rect">
            <a:avLst/>
          </a:prstGeom>
        </p:spPr>
      </p:pic>
    </p:spTree>
    <p:extLst>
      <p:ext uri="{BB962C8B-B14F-4D97-AF65-F5344CB8AC3E}">
        <p14:creationId xmlns:p14="http://schemas.microsoft.com/office/powerpoint/2010/main" val="18585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249" y="8663"/>
            <a:ext cx="10360501" cy="792088"/>
          </a:xfrm>
        </p:spPr>
        <p:txBody>
          <a:bodyPr>
            <a:normAutofit/>
          </a:bodyPr>
          <a:lstStyle/>
          <a:p>
            <a:r>
              <a:rPr lang="en-US" sz="4000" err="1">
                <a:solidFill>
                  <a:schemeClr val="bg1"/>
                </a:solidFill>
              </a:rPr>
              <a:t>Phần</a:t>
            </a:r>
            <a:r>
              <a:rPr lang="en-US" sz="4000">
                <a:solidFill>
                  <a:schemeClr val="bg1"/>
                </a:solidFill>
              </a:rPr>
              <a:t> 3. </a:t>
            </a:r>
            <a:r>
              <a:rPr lang="en-US" sz="4000" err="1">
                <a:solidFill>
                  <a:schemeClr val="bg1"/>
                </a:solidFill>
              </a:rPr>
              <a:t>Thử</a:t>
            </a:r>
            <a:r>
              <a:rPr lang="en-US" sz="4000">
                <a:solidFill>
                  <a:schemeClr val="bg1"/>
                </a:solidFill>
              </a:rPr>
              <a:t> </a:t>
            </a:r>
            <a:r>
              <a:rPr lang="en-US" sz="4000" err="1">
                <a:solidFill>
                  <a:schemeClr val="bg1"/>
                </a:solidFill>
              </a:rPr>
              <a:t>nghiệm</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quy</a:t>
            </a:r>
            <a:r>
              <a:rPr lang="en-US" sz="3000">
                <a:solidFill>
                  <a:schemeClr val="bg1"/>
                </a:solidFill>
              </a:rPr>
              <a:t> </a:t>
            </a:r>
            <a:r>
              <a:rPr lang="en-US" sz="3000" err="1">
                <a:solidFill>
                  <a:schemeClr val="bg1"/>
                </a:solidFill>
              </a:rPr>
              <a:t>hoạch</a:t>
            </a:r>
            <a:r>
              <a:rPr lang="en-US" sz="3000">
                <a:solidFill>
                  <a:schemeClr val="bg1"/>
                </a:solidFill>
              </a:rPr>
              <a:t> </a:t>
            </a:r>
            <a:r>
              <a:rPr lang="en-US" sz="3000" err="1">
                <a:solidFill>
                  <a:schemeClr val="bg1"/>
                </a:solidFill>
              </a:rPr>
              <a:t>tuyến</a:t>
            </a:r>
            <a:r>
              <a:rPr lang="en-US" sz="3000">
                <a:solidFill>
                  <a:schemeClr val="bg1"/>
                </a:solidFill>
              </a:rPr>
              <a:t> </a:t>
            </a:r>
            <a:r>
              <a:rPr lang="en-US" sz="3000" err="1">
                <a:solidFill>
                  <a:schemeClr val="bg1"/>
                </a:solidFill>
              </a:rPr>
              <a:t>tính</a:t>
            </a:r>
            <a:endParaRPr lang="en-US" sz="3000">
              <a:solidFill>
                <a:schemeClr val="bg1"/>
              </a:solidFill>
            </a:endParaRPr>
          </a:p>
        </p:txBody>
      </p:sp>
      <p:sp>
        <p:nvSpPr>
          <p:cNvPr id="3" name="Slide Number Placeholder 2">
            <a:extLst>
              <a:ext uri="{FF2B5EF4-FFF2-40B4-BE49-F238E27FC236}">
                <a16:creationId xmlns:a16="http://schemas.microsoft.com/office/drawing/2014/main" id="{E25B2850-4C77-4137-9824-A2DA4E8ED6A7}"/>
              </a:ext>
            </a:extLst>
          </p:cNvPr>
          <p:cNvSpPr>
            <a:spLocks noGrp="1"/>
          </p:cNvSpPr>
          <p:nvPr>
            <p:ph type="sldNum" sz="quarter" idx="12"/>
          </p:nvPr>
        </p:nvSpPr>
        <p:spPr/>
        <p:txBody>
          <a:bodyPr/>
          <a:lstStyle/>
          <a:p>
            <a:fld id="{C014DD1E-5D91-48A3-AD6D-45FBA980D106}" type="slidenum">
              <a:rPr lang="en-US" smtClean="0"/>
              <a:t>12</a:t>
            </a:fld>
            <a:endParaRPr lang="en-US"/>
          </a:p>
        </p:txBody>
      </p:sp>
    </p:spTree>
    <p:extLst>
      <p:ext uri="{BB962C8B-B14F-4D97-AF65-F5344CB8AC3E}">
        <p14:creationId xmlns:p14="http://schemas.microsoft.com/office/powerpoint/2010/main" val="367588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nhất</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
                <a:schemeClr val="bg1"/>
              </a:buClr>
            </a:pP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cần</a:t>
            </a:r>
            <a:r>
              <a:rPr lang="en-US" sz="3000">
                <a:solidFill>
                  <a:schemeClr val="bg1"/>
                </a:solidFill>
              </a:rPr>
              <a:t> 2000 </a:t>
            </a:r>
            <a:r>
              <a:rPr lang="en-US" sz="3000" err="1">
                <a:solidFill>
                  <a:schemeClr val="bg1"/>
                </a:solidFill>
              </a:rPr>
              <a:t>thanh</a:t>
            </a:r>
            <a:r>
              <a:rPr lang="en-US" sz="3000">
                <a:solidFill>
                  <a:schemeClr val="bg1"/>
                </a:solidFill>
              </a:rPr>
              <a:t> 2m </a:t>
            </a:r>
            <a:r>
              <a:rPr lang="en-US" sz="3000" err="1">
                <a:solidFill>
                  <a:schemeClr val="bg1"/>
                </a:solidFill>
              </a:rPr>
              <a:t>và</a:t>
            </a:r>
            <a:r>
              <a:rPr lang="en-US" sz="3000">
                <a:solidFill>
                  <a:schemeClr val="bg1"/>
                </a:solidFill>
              </a:rPr>
              <a:t> 1000 </a:t>
            </a:r>
            <a:r>
              <a:rPr lang="en-US" sz="3000" err="1">
                <a:solidFill>
                  <a:schemeClr val="bg1"/>
                </a:solidFill>
              </a:rPr>
              <a:t>thanh</a:t>
            </a:r>
            <a:r>
              <a:rPr lang="en-US" sz="3000">
                <a:solidFill>
                  <a:schemeClr val="bg1"/>
                </a:solidFill>
              </a:rPr>
              <a:t> 3m</a:t>
            </a:r>
          </a:p>
          <a:p>
            <a:pPr>
              <a:buClr>
                <a:schemeClr val="bg1"/>
              </a:buClr>
            </a:pPr>
            <a:r>
              <a:rPr lang="en-US" sz="3000" err="1">
                <a:solidFill>
                  <a:schemeClr val="bg1"/>
                </a:solidFill>
              </a:rPr>
              <a:t>Trong</a:t>
            </a:r>
            <a:r>
              <a:rPr lang="en-US" sz="3000">
                <a:solidFill>
                  <a:schemeClr val="bg1"/>
                </a:solidFill>
              </a:rPr>
              <a:t> </a:t>
            </a:r>
            <a:r>
              <a:rPr lang="en-US" sz="3000" err="1">
                <a:solidFill>
                  <a:schemeClr val="bg1"/>
                </a:solidFill>
              </a:rPr>
              <a:t>kho</a:t>
            </a:r>
            <a:r>
              <a:rPr lang="en-US" sz="3000">
                <a:solidFill>
                  <a:schemeClr val="bg1"/>
                </a:solidFill>
              </a:rPr>
              <a:t> có 10000 </a:t>
            </a:r>
            <a:r>
              <a:rPr lang="en-US" sz="3000" err="1">
                <a:solidFill>
                  <a:schemeClr val="bg1"/>
                </a:solidFill>
              </a:rPr>
              <a:t>thanh</a:t>
            </a:r>
            <a:r>
              <a:rPr lang="en-US" sz="3000">
                <a:solidFill>
                  <a:schemeClr val="bg1"/>
                </a:solidFill>
              </a:rPr>
              <a:t> 11.7m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3015401975"/>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13</a:t>
            </a:fld>
            <a:endParaRPr lang="en-US"/>
          </a:p>
        </p:txBody>
      </p:sp>
    </p:spTree>
    <p:extLst>
      <p:ext uri="{BB962C8B-B14F-4D97-AF65-F5344CB8AC3E}">
        <p14:creationId xmlns:p14="http://schemas.microsoft.com/office/powerpoint/2010/main" val="23836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hai</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
                <a:schemeClr val="bg1"/>
              </a:buClr>
            </a:pP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cần</a:t>
            </a:r>
            <a:r>
              <a:rPr lang="en-US" sz="3000">
                <a:solidFill>
                  <a:schemeClr val="bg1"/>
                </a:solidFill>
              </a:rPr>
              <a:t> 2000 </a:t>
            </a:r>
            <a:r>
              <a:rPr lang="en-US" sz="3000" err="1">
                <a:solidFill>
                  <a:schemeClr val="bg1"/>
                </a:solidFill>
              </a:rPr>
              <a:t>thanh</a:t>
            </a:r>
            <a:r>
              <a:rPr lang="en-US" sz="3000">
                <a:solidFill>
                  <a:schemeClr val="bg1"/>
                </a:solidFill>
              </a:rPr>
              <a:t> 2m, 1000 </a:t>
            </a:r>
            <a:r>
              <a:rPr lang="en-US" sz="3000" err="1">
                <a:solidFill>
                  <a:schemeClr val="bg1"/>
                </a:solidFill>
              </a:rPr>
              <a:t>thanh</a:t>
            </a:r>
            <a:r>
              <a:rPr lang="en-US" sz="3000">
                <a:solidFill>
                  <a:schemeClr val="bg1"/>
                </a:solidFill>
              </a:rPr>
              <a:t> 3m, 3000 </a:t>
            </a:r>
            <a:r>
              <a:rPr lang="en-US" sz="3000" err="1">
                <a:solidFill>
                  <a:schemeClr val="bg1"/>
                </a:solidFill>
              </a:rPr>
              <a:t>thanh</a:t>
            </a:r>
            <a:r>
              <a:rPr lang="en-US" sz="3000">
                <a:solidFill>
                  <a:schemeClr val="bg1"/>
                </a:solidFill>
              </a:rPr>
              <a:t> 5m </a:t>
            </a:r>
            <a:r>
              <a:rPr lang="en-US" sz="3000" err="1">
                <a:solidFill>
                  <a:schemeClr val="bg1"/>
                </a:solidFill>
              </a:rPr>
              <a:t>và</a:t>
            </a:r>
            <a:r>
              <a:rPr lang="en-US" sz="3000">
                <a:solidFill>
                  <a:schemeClr val="bg1"/>
                </a:solidFill>
              </a:rPr>
              <a:t> 4000 </a:t>
            </a:r>
            <a:r>
              <a:rPr lang="en-US" sz="3000" err="1">
                <a:solidFill>
                  <a:schemeClr val="bg1"/>
                </a:solidFill>
              </a:rPr>
              <a:t>thanh</a:t>
            </a:r>
            <a:r>
              <a:rPr lang="en-US" sz="3000">
                <a:solidFill>
                  <a:schemeClr val="bg1"/>
                </a:solidFill>
              </a:rPr>
              <a:t> 7m</a:t>
            </a:r>
          </a:p>
          <a:p>
            <a:pPr>
              <a:buClr>
                <a:schemeClr val="bg1"/>
              </a:buClr>
            </a:pPr>
            <a:r>
              <a:rPr lang="en-US" sz="3000" err="1">
                <a:solidFill>
                  <a:schemeClr val="bg1"/>
                </a:solidFill>
              </a:rPr>
              <a:t>Trong</a:t>
            </a:r>
            <a:r>
              <a:rPr lang="en-US" sz="3000">
                <a:solidFill>
                  <a:schemeClr val="bg1"/>
                </a:solidFill>
              </a:rPr>
              <a:t> </a:t>
            </a:r>
            <a:r>
              <a:rPr lang="en-US" sz="3000" err="1">
                <a:solidFill>
                  <a:schemeClr val="bg1"/>
                </a:solidFill>
              </a:rPr>
              <a:t>kho</a:t>
            </a:r>
            <a:r>
              <a:rPr lang="en-US" sz="3000">
                <a:solidFill>
                  <a:schemeClr val="bg1"/>
                </a:solidFill>
              </a:rPr>
              <a:t> có 10000 </a:t>
            </a:r>
            <a:r>
              <a:rPr lang="en-US" sz="3000" err="1">
                <a:solidFill>
                  <a:schemeClr val="bg1"/>
                </a:solidFill>
              </a:rPr>
              <a:t>thanh</a:t>
            </a:r>
            <a:r>
              <a:rPr lang="en-US" sz="3000">
                <a:solidFill>
                  <a:schemeClr val="bg1"/>
                </a:solidFill>
              </a:rPr>
              <a:t> 11.7m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23982744"/>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14</a:t>
            </a:fld>
            <a:endParaRPr lang="en-US"/>
          </a:p>
        </p:txBody>
      </p:sp>
    </p:spTree>
    <p:extLst>
      <p:ext uri="{BB962C8B-B14F-4D97-AF65-F5344CB8AC3E}">
        <p14:creationId xmlns:p14="http://schemas.microsoft.com/office/powerpoint/2010/main" val="224735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ba</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Tx/>
            </a:pPr>
            <a:r>
              <a:rPr lang="en-US" sz="3200" err="1">
                <a:solidFill>
                  <a:schemeClr val="bg1"/>
                </a:solidFill>
              </a:rPr>
              <a:t>Đơn</a:t>
            </a:r>
            <a:r>
              <a:rPr lang="en-US" sz="3200">
                <a:solidFill>
                  <a:schemeClr val="bg1"/>
                </a:solidFill>
              </a:rPr>
              <a:t> </a:t>
            </a:r>
            <a:r>
              <a:rPr lang="en-US" sz="3200" err="1">
                <a:solidFill>
                  <a:schemeClr val="bg1"/>
                </a:solidFill>
              </a:rPr>
              <a:t>hàng</a:t>
            </a:r>
            <a:r>
              <a:rPr lang="en-US" sz="3200">
                <a:solidFill>
                  <a:schemeClr val="bg1"/>
                </a:solidFill>
              </a:rPr>
              <a:t> </a:t>
            </a:r>
            <a:r>
              <a:rPr lang="en-US" sz="3200" err="1">
                <a:solidFill>
                  <a:schemeClr val="bg1"/>
                </a:solidFill>
              </a:rPr>
              <a:t>cần</a:t>
            </a:r>
            <a:r>
              <a:rPr lang="en-US" sz="3200">
                <a:solidFill>
                  <a:schemeClr val="bg1"/>
                </a:solidFill>
              </a:rPr>
              <a:t> 200 </a:t>
            </a:r>
            <a:r>
              <a:rPr lang="en-US" sz="3200" err="1">
                <a:solidFill>
                  <a:schemeClr val="bg1"/>
                </a:solidFill>
              </a:rPr>
              <a:t>thanh</a:t>
            </a:r>
            <a:r>
              <a:rPr lang="en-US" sz="3200">
                <a:solidFill>
                  <a:schemeClr val="bg1"/>
                </a:solidFill>
              </a:rPr>
              <a:t> 1m, 300 </a:t>
            </a:r>
            <a:r>
              <a:rPr lang="en-US" sz="3200" err="1">
                <a:solidFill>
                  <a:schemeClr val="bg1"/>
                </a:solidFill>
              </a:rPr>
              <a:t>thanh</a:t>
            </a:r>
            <a:r>
              <a:rPr lang="en-US" sz="3200">
                <a:solidFill>
                  <a:schemeClr val="bg1"/>
                </a:solidFill>
              </a:rPr>
              <a:t> 2m, 700 </a:t>
            </a:r>
            <a:r>
              <a:rPr lang="en-US" sz="3200" err="1">
                <a:solidFill>
                  <a:schemeClr val="bg1"/>
                </a:solidFill>
              </a:rPr>
              <a:t>thanh</a:t>
            </a:r>
            <a:r>
              <a:rPr lang="en-US" sz="3200">
                <a:solidFill>
                  <a:schemeClr val="bg1"/>
                </a:solidFill>
              </a:rPr>
              <a:t> 4m </a:t>
            </a:r>
            <a:r>
              <a:rPr lang="en-US" sz="3200" err="1">
                <a:solidFill>
                  <a:schemeClr val="bg1"/>
                </a:solidFill>
              </a:rPr>
              <a:t>và</a:t>
            </a:r>
            <a:r>
              <a:rPr lang="en-US" sz="3200">
                <a:solidFill>
                  <a:schemeClr val="bg1"/>
                </a:solidFill>
              </a:rPr>
              <a:t> 500 </a:t>
            </a:r>
            <a:r>
              <a:rPr lang="en-US" sz="3200" err="1">
                <a:solidFill>
                  <a:schemeClr val="bg1"/>
                </a:solidFill>
              </a:rPr>
              <a:t>thanh</a:t>
            </a:r>
            <a:r>
              <a:rPr lang="en-US" sz="3200">
                <a:solidFill>
                  <a:schemeClr val="bg1"/>
                </a:solidFill>
              </a:rPr>
              <a:t> 8m</a:t>
            </a:r>
          </a:p>
          <a:p>
            <a:pPr>
              <a:buClrTx/>
            </a:pPr>
            <a:r>
              <a:rPr lang="en-US" sz="3200" err="1">
                <a:solidFill>
                  <a:schemeClr val="bg1"/>
                </a:solidFill>
              </a:rPr>
              <a:t>Trong</a:t>
            </a:r>
            <a:r>
              <a:rPr lang="en-US" sz="3200">
                <a:solidFill>
                  <a:schemeClr val="bg1"/>
                </a:solidFill>
              </a:rPr>
              <a:t> </a:t>
            </a:r>
            <a:r>
              <a:rPr lang="en-US" sz="3200" err="1">
                <a:solidFill>
                  <a:schemeClr val="bg1"/>
                </a:solidFill>
              </a:rPr>
              <a:t>kho</a:t>
            </a:r>
            <a:r>
              <a:rPr lang="en-US" sz="3200">
                <a:solidFill>
                  <a:schemeClr val="bg1"/>
                </a:solidFill>
              </a:rPr>
              <a:t> có 1000 </a:t>
            </a:r>
            <a:r>
              <a:rPr lang="en-US" sz="3200" err="1">
                <a:solidFill>
                  <a:schemeClr val="bg1"/>
                </a:solidFill>
              </a:rPr>
              <a:t>thanh</a:t>
            </a:r>
            <a:r>
              <a:rPr lang="en-US" sz="3200">
                <a:solidFill>
                  <a:schemeClr val="bg1"/>
                </a:solidFill>
              </a:rPr>
              <a:t> 11.7m, 150 </a:t>
            </a:r>
            <a:r>
              <a:rPr lang="en-US" sz="3200" err="1">
                <a:solidFill>
                  <a:schemeClr val="bg1"/>
                </a:solidFill>
              </a:rPr>
              <a:t>thanh</a:t>
            </a:r>
            <a:r>
              <a:rPr lang="en-US" sz="3200">
                <a:solidFill>
                  <a:schemeClr val="bg1"/>
                </a:solidFill>
              </a:rPr>
              <a:t> 8m, 300 </a:t>
            </a:r>
            <a:r>
              <a:rPr lang="en-US" sz="3200" err="1">
                <a:solidFill>
                  <a:schemeClr val="bg1"/>
                </a:solidFill>
              </a:rPr>
              <a:t>thanh</a:t>
            </a:r>
            <a:r>
              <a:rPr lang="en-US" sz="3200">
                <a:solidFill>
                  <a:schemeClr val="bg1"/>
                </a:solidFill>
              </a:rPr>
              <a:t> 7.9m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4181289386"/>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850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23,5%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890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22,4%</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15</a:t>
            </a:fld>
            <a:endParaRPr lang="en-US"/>
          </a:p>
        </p:txBody>
      </p:sp>
    </p:spTree>
    <p:extLst>
      <p:ext uri="{BB962C8B-B14F-4D97-AF65-F5344CB8AC3E}">
        <p14:creationId xmlns:p14="http://schemas.microsoft.com/office/powerpoint/2010/main" val="1771208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tư</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lgn="just">
              <a:buClrTx/>
            </a:pPr>
            <a:r>
              <a:rPr lang="en-US" sz="3200" err="1">
                <a:solidFill>
                  <a:schemeClr val="bg1"/>
                </a:solidFill>
              </a:rPr>
              <a:t>Đơn</a:t>
            </a:r>
            <a:r>
              <a:rPr lang="en-US" sz="3200">
                <a:solidFill>
                  <a:schemeClr val="bg1"/>
                </a:solidFill>
              </a:rPr>
              <a:t> </a:t>
            </a:r>
            <a:r>
              <a:rPr lang="en-US" sz="3200" err="1">
                <a:solidFill>
                  <a:schemeClr val="bg1"/>
                </a:solidFill>
              </a:rPr>
              <a:t>hàng</a:t>
            </a:r>
            <a:r>
              <a:rPr lang="en-US" sz="3200">
                <a:solidFill>
                  <a:schemeClr val="bg1"/>
                </a:solidFill>
              </a:rPr>
              <a:t> </a:t>
            </a:r>
            <a:r>
              <a:rPr lang="en-US" sz="3200" err="1">
                <a:solidFill>
                  <a:schemeClr val="bg1"/>
                </a:solidFill>
              </a:rPr>
              <a:t>cần</a:t>
            </a:r>
            <a:r>
              <a:rPr lang="en-US" sz="3200">
                <a:solidFill>
                  <a:schemeClr val="bg1"/>
                </a:solidFill>
              </a:rPr>
              <a:t> 300 </a:t>
            </a:r>
            <a:r>
              <a:rPr lang="en-US" sz="3200" err="1">
                <a:solidFill>
                  <a:schemeClr val="bg1"/>
                </a:solidFill>
              </a:rPr>
              <a:t>thanh</a:t>
            </a:r>
            <a:r>
              <a:rPr lang="en-US" sz="3200">
                <a:solidFill>
                  <a:schemeClr val="bg1"/>
                </a:solidFill>
              </a:rPr>
              <a:t> 3m </a:t>
            </a:r>
            <a:r>
              <a:rPr lang="en-US" sz="3200" err="1">
                <a:solidFill>
                  <a:schemeClr val="bg1"/>
                </a:solidFill>
              </a:rPr>
              <a:t>và</a:t>
            </a:r>
            <a:r>
              <a:rPr lang="en-US" sz="3200">
                <a:solidFill>
                  <a:schemeClr val="bg1"/>
                </a:solidFill>
              </a:rPr>
              <a:t> 200 </a:t>
            </a:r>
            <a:r>
              <a:rPr lang="en-US" sz="3200" err="1">
                <a:solidFill>
                  <a:schemeClr val="bg1"/>
                </a:solidFill>
              </a:rPr>
              <a:t>thanh</a:t>
            </a:r>
            <a:r>
              <a:rPr lang="en-US" sz="3200">
                <a:solidFill>
                  <a:schemeClr val="bg1"/>
                </a:solidFill>
              </a:rPr>
              <a:t> 2m, 700 </a:t>
            </a:r>
            <a:r>
              <a:rPr lang="en-US" sz="3200" err="1">
                <a:solidFill>
                  <a:schemeClr val="bg1"/>
                </a:solidFill>
              </a:rPr>
              <a:t>thanh</a:t>
            </a:r>
            <a:r>
              <a:rPr lang="en-US" sz="3200">
                <a:solidFill>
                  <a:schemeClr val="bg1"/>
                </a:solidFill>
              </a:rPr>
              <a:t> 5m </a:t>
            </a:r>
            <a:r>
              <a:rPr lang="en-US" sz="3200" err="1">
                <a:solidFill>
                  <a:schemeClr val="bg1"/>
                </a:solidFill>
              </a:rPr>
              <a:t>và</a:t>
            </a:r>
            <a:r>
              <a:rPr lang="en-US" sz="3200">
                <a:solidFill>
                  <a:schemeClr val="bg1"/>
                </a:solidFill>
              </a:rPr>
              <a:t> 500 </a:t>
            </a:r>
            <a:r>
              <a:rPr lang="en-US" sz="3200" err="1">
                <a:solidFill>
                  <a:schemeClr val="bg1"/>
                </a:solidFill>
              </a:rPr>
              <a:t>thanh</a:t>
            </a:r>
            <a:r>
              <a:rPr lang="en-US" sz="3200">
                <a:solidFill>
                  <a:schemeClr val="bg1"/>
                </a:solidFill>
              </a:rPr>
              <a:t> 7m</a:t>
            </a:r>
          </a:p>
          <a:p>
            <a:pPr algn="just">
              <a:buClrTx/>
            </a:pPr>
            <a:r>
              <a:rPr lang="en-US" sz="3200" err="1">
                <a:solidFill>
                  <a:schemeClr val="bg1"/>
                </a:solidFill>
              </a:rPr>
              <a:t>Trong</a:t>
            </a:r>
            <a:r>
              <a:rPr lang="en-US" sz="3200">
                <a:solidFill>
                  <a:schemeClr val="bg1"/>
                </a:solidFill>
              </a:rPr>
              <a:t> </a:t>
            </a:r>
            <a:r>
              <a:rPr lang="en-US" sz="3200" err="1">
                <a:solidFill>
                  <a:schemeClr val="bg1"/>
                </a:solidFill>
              </a:rPr>
              <a:t>kho</a:t>
            </a:r>
            <a:r>
              <a:rPr lang="en-US" sz="3200">
                <a:solidFill>
                  <a:schemeClr val="bg1"/>
                </a:solidFill>
              </a:rPr>
              <a:t> có 2000 </a:t>
            </a:r>
            <a:r>
              <a:rPr lang="en-US" sz="3200" err="1">
                <a:solidFill>
                  <a:schemeClr val="bg1"/>
                </a:solidFill>
              </a:rPr>
              <a:t>thanh</a:t>
            </a:r>
            <a:r>
              <a:rPr lang="en-US" sz="3200">
                <a:solidFill>
                  <a:schemeClr val="bg1"/>
                </a:solidFill>
              </a:rPr>
              <a:t> 11.7m, 150 </a:t>
            </a:r>
            <a:r>
              <a:rPr lang="en-US" sz="3200" err="1">
                <a:solidFill>
                  <a:schemeClr val="bg1"/>
                </a:solidFill>
              </a:rPr>
              <a:t>thanh</a:t>
            </a:r>
            <a:r>
              <a:rPr lang="en-US" sz="3200">
                <a:solidFill>
                  <a:schemeClr val="bg1"/>
                </a:solidFill>
              </a:rPr>
              <a:t> 8m </a:t>
            </a:r>
            <a:r>
              <a:rPr lang="en-US" sz="3200" err="1">
                <a:solidFill>
                  <a:schemeClr val="bg1"/>
                </a:solidFill>
              </a:rPr>
              <a:t>và</a:t>
            </a:r>
            <a:r>
              <a:rPr lang="en-US" sz="3200">
                <a:solidFill>
                  <a:schemeClr val="bg1"/>
                </a:solidFill>
              </a:rPr>
              <a:t> 300 </a:t>
            </a:r>
            <a:r>
              <a:rPr lang="en-US" sz="3200" err="1">
                <a:solidFill>
                  <a:schemeClr val="bg1"/>
                </a:solidFill>
              </a:rPr>
              <a:t>thanh</a:t>
            </a:r>
            <a:r>
              <a:rPr lang="en-US" sz="3200">
                <a:solidFill>
                  <a:schemeClr val="bg1"/>
                </a:solidFill>
              </a:rPr>
              <a:t> 7.9m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4099436510"/>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_</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17%</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920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13%</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16</a:t>
            </a:fld>
            <a:endParaRPr lang="en-US"/>
          </a:p>
        </p:txBody>
      </p:sp>
    </p:spTree>
    <p:extLst>
      <p:ext uri="{BB962C8B-B14F-4D97-AF65-F5344CB8AC3E}">
        <p14:creationId xmlns:p14="http://schemas.microsoft.com/office/powerpoint/2010/main" val="187694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5962" y="1"/>
            <a:ext cx="10360501" cy="692696"/>
          </a:xfrm>
        </p:spPr>
        <p:txBody>
          <a:bodyPr>
            <a:normAutofit/>
          </a:bodyPr>
          <a:lstStyle/>
          <a:p>
            <a:r>
              <a:rPr lang="en-US" sz="4000" err="1">
                <a:solidFill>
                  <a:schemeClr val="bg1"/>
                </a:solidFill>
              </a:rPr>
              <a:t>Nhận</a:t>
            </a:r>
            <a:r>
              <a:rPr lang="en-US" sz="4000">
                <a:solidFill>
                  <a:schemeClr val="bg1"/>
                </a:solidFill>
              </a:rPr>
              <a:t> </a:t>
            </a:r>
            <a:r>
              <a:rPr lang="en-US" sz="4000" err="1">
                <a:solidFill>
                  <a:schemeClr val="bg1"/>
                </a:solidFill>
              </a:rPr>
              <a:t>xét</a:t>
            </a:r>
            <a:endParaRPr lang="en-US" sz="4000">
              <a:solidFill>
                <a:schemeClr val="bg1"/>
              </a:solidFill>
            </a:endParaRPr>
          </a:p>
        </p:txBody>
      </p:sp>
      <p:sp>
        <p:nvSpPr>
          <p:cNvPr id="14" name="Content Placeholder 13"/>
          <p:cNvSpPr>
            <a:spLocks noGrp="1"/>
          </p:cNvSpPr>
          <p:nvPr>
            <p:ph idx="1"/>
          </p:nvPr>
        </p:nvSpPr>
        <p:spPr>
          <a:xfrm>
            <a:off x="189757" y="764704"/>
            <a:ext cx="11389628" cy="5399365"/>
          </a:xfrm>
        </p:spPr>
        <p:txBody>
          <a:bodyPr>
            <a:normAutofit/>
          </a:bodyPr>
          <a:lstStyle/>
          <a:p>
            <a:pPr algn="just">
              <a:buClrTx/>
            </a:pPr>
            <a:r>
              <a:rPr lang="en-US" sz="3000" err="1">
                <a:solidFill>
                  <a:schemeClr val="bg1"/>
                </a:solidFill>
              </a:rPr>
              <a:t>Nếu</a:t>
            </a:r>
            <a:r>
              <a:rPr lang="en-US" sz="3000">
                <a:solidFill>
                  <a:schemeClr val="bg1"/>
                </a:solidFill>
              </a:rPr>
              <a:t> </a:t>
            </a:r>
            <a:r>
              <a:rPr lang="en-US" sz="3000" err="1">
                <a:solidFill>
                  <a:schemeClr val="bg1"/>
                </a:solidFill>
              </a:rPr>
              <a:t>cần</a:t>
            </a:r>
            <a:r>
              <a:rPr lang="en-US" sz="3000">
                <a:solidFill>
                  <a:schemeClr val="bg1"/>
                </a:solidFill>
              </a:rPr>
              <a:t> </a:t>
            </a:r>
            <a:r>
              <a:rPr lang="en-US" sz="3000" err="1">
                <a:solidFill>
                  <a:schemeClr val="bg1"/>
                </a:solidFill>
              </a:rPr>
              <a:t>tận</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các</a:t>
            </a:r>
            <a:r>
              <a:rPr lang="en-US" sz="3000">
                <a:solidFill>
                  <a:schemeClr val="bg1"/>
                </a:solidFill>
              </a:rPr>
              <a:t> </a:t>
            </a:r>
            <a:r>
              <a:rPr lang="en-US" sz="3000" err="1">
                <a:solidFill>
                  <a:schemeClr val="bg1"/>
                </a:solidFill>
              </a:rPr>
              <a:t>thanh</a:t>
            </a:r>
            <a:r>
              <a:rPr lang="en-US" sz="3000">
                <a:solidFill>
                  <a:schemeClr val="bg1"/>
                </a:solidFill>
              </a:rPr>
              <a:t> </a:t>
            </a:r>
            <a:r>
              <a:rPr lang="en-US" sz="3000" err="1">
                <a:solidFill>
                  <a:schemeClr val="bg1"/>
                </a:solidFill>
              </a:rPr>
              <a:t>nguyên</a:t>
            </a:r>
            <a:r>
              <a:rPr lang="en-US" sz="3000">
                <a:solidFill>
                  <a:schemeClr val="bg1"/>
                </a:solidFill>
              </a:rPr>
              <a:t> </a:t>
            </a:r>
            <a:r>
              <a:rPr lang="en-US" sz="3000" err="1">
                <a:solidFill>
                  <a:schemeClr val="bg1"/>
                </a:solidFill>
              </a:rPr>
              <a:t>liệu</a:t>
            </a:r>
            <a:r>
              <a:rPr lang="en-US" sz="3000">
                <a:solidFill>
                  <a:schemeClr val="bg1"/>
                </a:solidFill>
              </a:rPr>
              <a:t> </a:t>
            </a:r>
            <a:r>
              <a:rPr lang="en-US" sz="3000" err="1">
                <a:solidFill>
                  <a:schemeClr val="bg1"/>
                </a:solidFill>
              </a:rPr>
              <a:t>dư</a:t>
            </a:r>
            <a:r>
              <a:rPr lang="en-US" sz="3000">
                <a:solidFill>
                  <a:schemeClr val="bg1"/>
                </a:solidFill>
              </a:rPr>
              <a:t> </a:t>
            </a:r>
            <a:r>
              <a:rPr lang="en-US" sz="3000" err="1">
                <a:solidFill>
                  <a:schemeClr val="bg1"/>
                </a:solidFill>
              </a:rPr>
              <a:t>thừa</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nên</a:t>
            </a:r>
            <a:r>
              <a:rPr lang="en-US" sz="3000">
                <a:solidFill>
                  <a:schemeClr val="bg1"/>
                </a:solidFill>
              </a:rPr>
              <a:t>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a:p>
            <a:pPr algn="just">
              <a:buClrTx/>
            </a:pPr>
            <a:r>
              <a:rPr lang="en-US" sz="3000">
                <a:solidFill>
                  <a:schemeClr val="bg1"/>
                </a:solidFill>
              </a:rPr>
              <a:t>Chỉ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các</a:t>
            </a:r>
            <a:r>
              <a:rPr lang="en-US" sz="3000">
                <a:solidFill>
                  <a:schemeClr val="bg1"/>
                </a:solidFill>
              </a:rPr>
              <a:t> </a:t>
            </a:r>
            <a:r>
              <a:rPr lang="en-US" sz="3000" err="1">
                <a:solidFill>
                  <a:schemeClr val="bg1"/>
                </a:solidFill>
              </a:rPr>
              <a:t>thanh</a:t>
            </a:r>
            <a:r>
              <a:rPr lang="en-US" sz="3000">
                <a:solidFill>
                  <a:schemeClr val="bg1"/>
                </a:solidFill>
              </a:rPr>
              <a:t> </a:t>
            </a:r>
            <a:r>
              <a:rPr lang="en-US" sz="3000" err="1">
                <a:solidFill>
                  <a:schemeClr val="bg1"/>
                </a:solidFill>
              </a:rPr>
              <a:t>nguyên</a:t>
            </a:r>
            <a:r>
              <a:rPr lang="en-US" sz="3000">
                <a:solidFill>
                  <a:schemeClr val="bg1"/>
                </a:solidFill>
              </a:rPr>
              <a:t> </a:t>
            </a:r>
            <a:r>
              <a:rPr lang="en-US" sz="3000" err="1">
                <a:solidFill>
                  <a:schemeClr val="bg1"/>
                </a:solidFill>
              </a:rPr>
              <a:t>liệu</a:t>
            </a:r>
            <a:r>
              <a:rPr lang="en-US" sz="3000">
                <a:solidFill>
                  <a:schemeClr val="bg1"/>
                </a:solidFill>
              </a:rPr>
              <a:t> </a:t>
            </a:r>
            <a:r>
              <a:rPr lang="en-US" sz="3000" err="1">
                <a:solidFill>
                  <a:schemeClr val="bg1"/>
                </a:solidFill>
              </a:rPr>
              <a:t>mới</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algn="just">
              <a:buClrTx/>
            </a:pPr>
            <a:r>
              <a:rPr lang="en-US" sz="3000" err="1">
                <a:solidFill>
                  <a:schemeClr val="bg1"/>
                </a:solidFill>
              </a:rPr>
              <a:t>Nếu</a:t>
            </a:r>
            <a:r>
              <a:rPr lang="en-US" sz="3000">
                <a:solidFill>
                  <a:schemeClr val="bg1"/>
                </a:solidFill>
              </a:rPr>
              <a:t> </a:t>
            </a:r>
            <a:r>
              <a:rPr lang="en-US" sz="3000" err="1">
                <a:solidFill>
                  <a:schemeClr val="bg1"/>
                </a:solidFill>
              </a:rPr>
              <a:t>khối</a:t>
            </a:r>
            <a:r>
              <a:rPr lang="en-US" sz="3000">
                <a:solidFill>
                  <a:schemeClr val="bg1"/>
                </a:solidFill>
              </a:rPr>
              <a:t> </a:t>
            </a:r>
            <a:r>
              <a:rPr lang="en-US" sz="3000" err="1">
                <a:solidFill>
                  <a:schemeClr val="bg1"/>
                </a:solidFill>
              </a:rPr>
              <a:t>lượng</a:t>
            </a:r>
            <a:r>
              <a:rPr lang="en-US" sz="3000">
                <a:solidFill>
                  <a:schemeClr val="bg1"/>
                </a:solidFill>
              </a:rPr>
              <a:t> </a:t>
            </a: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nhỏ</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sự</a:t>
            </a:r>
            <a:r>
              <a:rPr lang="en-US" sz="3000">
                <a:solidFill>
                  <a:schemeClr val="bg1"/>
                </a:solidFill>
              </a:rPr>
              <a:t> </a:t>
            </a:r>
            <a:r>
              <a:rPr lang="en-US" sz="3000" err="1">
                <a:solidFill>
                  <a:schemeClr val="bg1"/>
                </a:solidFill>
              </a:rPr>
              <a:t>khác</a:t>
            </a:r>
            <a:r>
              <a:rPr lang="en-US" sz="3000">
                <a:solidFill>
                  <a:schemeClr val="bg1"/>
                </a:solidFill>
              </a:rPr>
              <a:t> </a:t>
            </a:r>
            <a:r>
              <a:rPr lang="en-US" sz="3000" err="1">
                <a:solidFill>
                  <a:schemeClr val="bg1"/>
                </a:solidFill>
              </a:rPr>
              <a:t>biệt</a:t>
            </a:r>
            <a:r>
              <a:rPr lang="en-US" sz="3000">
                <a:solidFill>
                  <a:schemeClr val="bg1"/>
                </a:solidFill>
              </a:rPr>
              <a:t> </a:t>
            </a:r>
            <a:r>
              <a:rPr lang="en-US" sz="3000" err="1">
                <a:solidFill>
                  <a:schemeClr val="bg1"/>
                </a:solidFill>
              </a:rPr>
              <a:t>giữa</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r>
              <a:rPr lang="en-US" sz="3000">
                <a:solidFill>
                  <a:schemeClr val="bg1"/>
                </a:solidFill>
              </a:rPr>
              <a:t> </a:t>
            </a:r>
            <a:r>
              <a:rPr lang="en-US" sz="3000" err="1">
                <a:solidFill>
                  <a:schemeClr val="bg1"/>
                </a:solidFill>
              </a:rPr>
              <a:t>và</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r>
              <a:rPr lang="en-US" sz="3000">
                <a:solidFill>
                  <a:schemeClr val="bg1"/>
                </a:solidFill>
              </a:rPr>
              <a:t> </a:t>
            </a:r>
            <a:r>
              <a:rPr lang="en-US" sz="3000" err="1">
                <a:solidFill>
                  <a:schemeClr val="bg1"/>
                </a:solidFill>
              </a:rPr>
              <a:t>là</a:t>
            </a:r>
            <a:r>
              <a:rPr lang="en-US" sz="3000">
                <a:solidFill>
                  <a:schemeClr val="bg1"/>
                </a:solidFill>
              </a:rPr>
              <a:t> </a:t>
            </a:r>
            <a:r>
              <a:rPr lang="en-US" sz="3000" err="1">
                <a:solidFill>
                  <a:schemeClr val="bg1"/>
                </a:solidFill>
              </a:rPr>
              <a:t>không</a:t>
            </a:r>
            <a:r>
              <a:rPr lang="en-US" sz="3000">
                <a:solidFill>
                  <a:schemeClr val="bg1"/>
                </a:solidFill>
              </a:rPr>
              <a:t> </a:t>
            </a:r>
            <a:r>
              <a:rPr lang="en-US" sz="3000" err="1">
                <a:solidFill>
                  <a:schemeClr val="bg1"/>
                </a:solidFill>
              </a:rPr>
              <a:t>đáng</a:t>
            </a:r>
            <a:r>
              <a:rPr lang="en-US" sz="3000">
                <a:solidFill>
                  <a:schemeClr val="bg1"/>
                </a:solidFill>
              </a:rPr>
              <a:t> </a:t>
            </a:r>
            <a:r>
              <a:rPr lang="en-US" sz="3000" err="1">
                <a:solidFill>
                  <a:schemeClr val="bg1"/>
                </a:solidFill>
              </a:rPr>
              <a:t>kể</a:t>
            </a:r>
            <a:r>
              <a:rPr lang="en-US" sz="3000">
                <a:solidFill>
                  <a:schemeClr val="bg1"/>
                </a:solidFill>
              </a:rPr>
              <a:t>, </a:t>
            </a:r>
            <a:r>
              <a:rPr lang="en-US" sz="3000" err="1">
                <a:solidFill>
                  <a:schemeClr val="bg1"/>
                </a:solidFill>
              </a:rPr>
              <a:t>sự</a:t>
            </a:r>
            <a:r>
              <a:rPr lang="en-US" sz="3000">
                <a:solidFill>
                  <a:schemeClr val="bg1"/>
                </a:solidFill>
              </a:rPr>
              <a:t> </a:t>
            </a:r>
            <a:r>
              <a:rPr lang="en-US" sz="3000" err="1">
                <a:solidFill>
                  <a:schemeClr val="bg1"/>
                </a:solidFill>
              </a:rPr>
              <a:t>khác</a:t>
            </a:r>
            <a:r>
              <a:rPr lang="en-US" sz="3000">
                <a:solidFill>
                  <a:schemeClr val="bg1"/>
                </a:solidFill>
              </a:rPr>
              <a:t> </a:t>
            </a:r>
            <a:r>
              <a:rPr lang="en-US" sz="3000" err="1">
                <a:solidFill>
                  <a:schemeClr val="bg1"/>
                </a:solidFill>
              </a:rPr>
              <a:t>biệt</a:t>
            </a:r>
            <a:r>
              <a:rPr lang="en-US" sz="3000">
                <a:solidFill>
                  <a:schemeClr val="bg1"/>
                </a:solidFill>
              </a:rPr>
              <a:t> </a:t>
            </a:r>
            <a:r>
              <a:rPr lang="en-US" sz="3000" err="1">
                <a:solidFill>
                  <a:schemeClr val="bg1"/>
                </a:solidFill>
              </a:rPr>
              <a:t>này</a:t>
            </a:r>
            <a:r>
              <a:rPr lang="en-US" sz="3000">
                <a:solidFill>
                  <a:schemeClr val="bg1"/>
                </a:solidFill>
              </a:rPr>
              <a:t> </a:t>
            </a:r>
            <a:r>
              <a:rPr lang="en-US" sz="3000" err="1">
                <a:solidFill>
                  <a:schemeClr val="bg1"/>
                </a:solidFill>
              </a:rPr>
              <a:t>càng</a:t>
            </a:r>
            <a:r>
              <a:rPr lang="en-US" sz="3000">
                <a:solidFill>
                  <a:schemeClr val="bg1"/>
                </a:solidFill>
              </a:rPr>
              <a:t> </a:t>
            </a:r>
            <a:r>
              <a:rPr lang="en-US" sz="3000" err="1">
                <a:solidFill>
                  <a:schemeClr val="bg1"/>
                </a:solidFill>
              </a:rPr>
              <a:t>rõ</a:t>
            </a:r>
            <a:r>
              <a:rPr lang="en-US" sz="3000">
                <a:solidFill>
                  <a:schemeClr val="bg1"/>
                </a:solidFill>
              </a:rPr>
              <a:t> </a:t>
            </a:r>
            <a:r>
              <a:rPr lang="en-US" sz="3000" err="1">
                <a:solidFill>
                  <a:schemeClr val="bg1"/>
                </a:solidFill>
              </a:rPr>
              <a:t>ràng</a:t>
            </a:r>
            <a:r>
              <a:rPr lang="en-US" sz="3000">
                <a:solidFill>
                  <a:schemeClr val="bg1"/>
                </a:solidFill>
              </a:rPr>
              <a:t> </a:t>
            </a:r>
            <a:r>
              <a:rPr lang="en-US" sz="3000" err="1">
                <a:solidFill>
                  <a:schemeClr val="bg1"/>
                </a:solidFill>
              </a:rPr>
              <a:t>khi</a:t>
            </a:r>
            <a:r>
              <a:rPr lang="en-US" sz="3000">
                <a:solidFill>
                  <a:schemeClr val="bg1"/>
                </a:solidFill>
              </a:rPr>
              <a:t> </a:t>
            </a:r>
            <a:r>
              <a:rPr lang="en-US" sz="3000" err="1">
                <a:solidFill>
                  <a:schemeClr val="bg1"/>
                </a:solidFill>
              </a:rPr>
              <a:t>mà</a:t>
            </a:r>
            <a:r>
              <a:rPr lang="en-US" sz="3000">
                <a:solidFill>
                  <a:schemeClr val="bg1"/>
                </a:solidFill>
              </a:rPr>
              <a:t> </a:t>
            </a: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càng</a:t>
            </a:r>
            <a:r>
              <a:rPr lang="en-US" sz="3000">
                <a:solidFill>
                  <a:schemeClr val="bg1"/>
                </a:solidFill>
              </a:rPr>
              <a:t> </a:t>
            </a:r>
            <a:r>
              <a:rPr lang="en-US" sz="3000" err="1">
                <a:solidFill>
                  <a:schemeClr val="bg1"/>
                </a:solidFill>
              </a:rPr>
              <a:t>lớn</a:t>
            </a:r>
            <a:endParaRPr lang="en-US" sz="3000">
              <a:solidFill>
                <a:schemeClr val="bg1"/>
              </a:solidFill>
            </a:endParaRPr>
          </a:p>
        </p:txBody>
      </p:sp>
      <p:sp>
        <p:nvSpPr>
          <p:cNvPr id="2" name="Footer Placeholder 1">
            <a:extLst>
              <a:ext uri="{FF2B5EF4-FFF2-40B4-BE49-F238E27FC236}">
                <a16:creationId xmlns:a16="http://schemas.microsoft.com/office/drawing/2014/main" id="{39BE3744-D259-4558-9D1A-68073C502916}"/>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E906A2FC-64E4-40A5-A5CE-4206759ACD76}"/>
              </a:ext>
            </a:extLst>
          </p:cNvPr>
          <p:cNvSpPr>
            <a:spLocks noGrp="1"/>
          </p:cNvSpPr>
          <p:nvPr>
            <p:ph type="sldNum" sz="quarter" idx="12"/>
          </p:nvPr>
        </p:nvSpPr>
        <p:spPr/>
        <p:txBody>
          <a:bodyPr/>
          <a:lstStyle/>
          <a:p>
            <a:fld id="{C014DD1E-5D91-48A3-AD6D-45FBA980D106}" type="slidenum">
              <a:rPr lang="en-US" smtClean="0"/>
              <a:t>17</a:t>
            </a:fld>
            <a:endParaRPr lang="en-US"/>
          </a:p>
        </p:txBody>
      </p:sp>
    </p:spTree>
    <p:extLst>
      <p:ext uri="{BB962C8B-B14F-4D97-AF65-F5344CB8AC3E}">
        <p14:creationId xmlns:p14="http://schemas.microsoft.com/office/powerpoint/2010/main" val="334571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10360501" cy="634083"/>
          </a:xfrm>
        </p:spPr>
        <p:txBody>
          <a:bodyPr>
            <a:noAutofit/>
          </a:bodyPr>
          <a:lstStyle/>
          <a:p>
            <a:r>
              <a:rPr lang="en-US" sz="4000" err="1">
                <a:solidFill>
                  <a:schemeClr val="bg1"/>
                </a:solidFill>
              </a:rPr>
              <a:t>Kết</a:t>
            </a:r>
            <a:r>
              <a:rPr lang="en-US" sz="4000">
                <a:solidFill>
                  <a:schemeClr val="bg1"/>
                </a:solidFill>
              </a:rPr>
              <a:t> </a:t>
            </a:r>
            <a:r>
              <a:rPr lang="en-US" sz="4000" err="1">
                <a:solidFill>
                  <a:schemeClr val="bg1"/>
                </a:solidFill>
              </a:rPr>
              <a:t>luận</a:t>
            </a:r>
            <a:r>
              <a:rPr lang="en-US" sz="4000">
                <a:solidFill>
                  <a:schemeClr val="bg1"/>
                </a:solidFill>
              </a:rPr>
              <a:t> </a:t>
            </a:r>
            <a:r>
              <a:rPr lang="en-US" sz="4000" err="1">
                <a:solidFill>
                  <a:schemeClr val="bg1"/>
                </a:solidFill>
              </a:rPr>
              <a:t>và</a:t>
            </a:r>
            <a:r>
              <a:rPr lang="en-US" sz="4000">
                <a:solidFill>
                  <a:schemeClr val="bg1"/>
                </a:solidFill>
              </a:rPr>
              <a:t> </a:t>
            </a:r>
            <a:r>
              <a:rPr lang="en-US" sz="4000" err="1">
                <a:solidFill>
                  <a:schemeClr val="bg1"/>
                </a:solidFill>
              </a:rPr>
              <a:t>hướng</a:t>
            </a:r>
            <a:r>
              <a:rPr lang="en-US" sz="4000">
                <a:solidFill>
                  <a:schemeClr val="bg1"/>
                </a:solidFill>
              </a:rPr>
              <a:t> </a:t>
            </a:r>
            <a:r>
              <a:rPr lang="en-US" sz="4000" err="1">
                <a:solidFill>
                  <a:schemeClr val="bg1"/>
                </a:solidFill>
              </a:rPr>
              <a:t>phát</a:t>
            </a:r>
            <a:r>
              <a:rPr lang="en-US" sz="4000">
                <a:solidFill>
                  <a:schemeClr val="bg1"/>
                </a:solidFill>
              </a:rPr>
              <a:t> </a:t>
            </a:r>
            <a:r>
              <a:rPr lang="en-US" sz="4000" err="1">
                <a:solidFill>
                  <a:schemeClr val="bg1"/>
                </a:solidFill>
              </a:rPr>
              <a:t>triển</a:t>
            </a:r>
            <a:endParaRPr lang="en-US" sz="4000">
              <a:solidFill>
                <a:schemeClr val="bg1"/>
              </a:solidFill>
            </a:endParaRPr>
          </a:p>
        </p:txBody>
      </p:sp>
      <p:sp>
        <p:nvSpPr>
          <p:cNvPr id="14" name="Content Placeholder 13"/>
          <p:cNvSpPr>
            <a:spLocks noGrp="1"/>
          </p:cNvSpPr>
          <p:nvPr>
            <p:ph idx="1"/>
          </p:nvPr>
        </p:nvSpPr>
        <p:spPr>
          <a:xfrm>
            <a:off x="117749" y="692696"/>
            <a:ext cx="11461636" cy="5471373"/>
          </a:xfrm>
        </p:spPr>
        <p:txBody>
          <a:bodyPr>
            <a:normAutofit/>
          </a:bodyPr>
          <a:lstStyle/>
          <a:p>
            <a:pPr>
              <a:buClrTx/>
            </a:pPr>
            <a:r>
              <a:rPr lang="en-US" sz="3000">
                <a:solidFill>
                  <a:schemeClr val="bg1"/>
                </a:solidFill>
              </a:rPr>
              <a:t>Kết quả đạt được của khóa luận</a:t>
            </a:r>
          </a:p>
          <a:p>
            <a:pPr>
              <a:buClrTx/>
            </a:pPr>
            <a:r>
              <a:rPr lang="en-US" sz="3000">
                <a:solidFill>
                  <a:schemeClr val="bg1"/>
                </a:solidFill>
              </a:rPr>
              <a:t>Hướng phát triển trong tương lai</a:t>
            </a:r>
          </a:p>
        </p:txBody>
      </p:sp>
      <p:sp>
        <p:nvSpPr>
          <p:cNvPr id="2" name="Footer Placeholder 1">
            <a:extLst>
              <a:ext uri="{FF2B5EF4-FFF2-40B4-BE49-F238E27FC236}">
                <a16:creationId xmlns:a16="http://schemas.microsoft.com/office/drawing/2014/main" id="{B2A09814-3C6C-4D28-BA59-3AAF55F558C3}"/>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8B5179A0-5EEA-4202-95E2-0A5BEC2975CB}"/>
              </a:ext>
            </a:extLst>
          </p:cNvPr>
          <p:cNvSpPr>
            <a:spLocks noGrp="1"/>
          </p:cNvSpPr>
          <p:nvPr>
            <p:ph type="sldNum" sz="quarter" idx="12"/>
          </p:nvPr>
        </p:nvSpPr>
        <p:spPr/>
        <p:txBody>
          <a:bodyPr/>
          <a:lstStyle/>
          <a:p>
            <a:fld id="{C014DD1E-5D91-48A3-AD6D-45FBA980D106}" type="slidenum">
              <a:rPr lang="en-US" smtClean="0"/>
              <a:t>18</a:t>
            </a:fld>
            <a:endParaRPr lang="en-US"/>
          </a:p>
        </p:txBody>
      </p:sp>
    </p:spTree>
    <p:extLst>
      <p:ext uri="{BB962C8B-B14F-4D97-AF65-F5344CB8AC3E}">
        <p14:creationId xmlns:p14="http://schemas.microsoft.com/office/powerpoint/2010/main" val="150198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1D7E-5FDB-41C2-9D20-7C9077ACA07D}"/>
              </a:ext>
            </a:extLst>
          </p:cNvPr>
          <p:cNvSpPr>
            <a:spLocks noGrp="1"/>
          </p:cNvSpPr>
          <p:nvPr>
            <p:ph type="title"/>
          </p:nvPr>
        </p:nvSpPr>
        <p:spPr>
          <a:xfrm>
            <a:off x="0" y="2348880"/>
            <a:ext cx="12188825" cy="864096"/>
          </a:xfrm>
        </p:spPr>
        <p:txBody>
          <a:bodyPr/>
          <a:lstStyle/>
          <a:p>
            <a:pPr algn="ctr"/>
            <a:r>
              <a:rPr lang="en-US" err="1">
                <a:solidFill>
                  <a:schemeClr val="bg1"/>
                </a:solidFill>
              </a:rPr>
              <a:t>Em</a:t>
            </a:r>
            <a:r>
              <a:rPr lang="en-US">
                <a:solidFill>
                  <a:schemeClr val="bg1"/>
                </a:solidFill>
              </a:rPr>
              <a:t> </a:t>
            </a:r>
            <a:r>
              <a:rPr lang="en-US" err="1">
                <a:solidFill>
                  <a:schemeClr val="bg1"/>
                </a:solidFill>
              </a:rPr>
              <a:t>xin</a:t>
            </a:r>
            <a:r>
              <a:rPr lang="en-US">
                <a:solidFill>
                  <a:schemeClr val="bg1"/>
                </a:solidFill>
              </a:rPr>
              <a:t> </a:t>
            </a:r>
            <a:r>
              <a:rPr lang="en-US" err="1">
                <a:solidFill>
                  <a:schemeClr val="bg1"/>
                </a:solidFill>
              </a:rPr>
              <a:t>cảm</a:t>
            </a:r>
            <a:r>
              <a:rPr lang="en-US">
                <a:solidFill>
                  <a:schemeClr val="bg1"/>
                </a:solidFill>
              </a:rPr>
              <a:t> </a:t>
            </a:r>
            <a:r>
              <a:rPr lang="en-US" err="1">
                <a:solidFill>
                  <a:schemeClr val="bg1"/>
                </a:solidFill>
              </a:rPr>
              <a:t>ơn</a:t>
            </a:r>
            <a:r>
              <a:rPr lang="en-US">
                <a:solidFill>
                  <a:schemeClr val="bg1"/>
                </a:solidFill>
              </a:rPr>
              <a:t> </a:t>
            </a:r>
            <a:r>
              <a:rPr lang="en-US" err="1">
                <a:solidFill>
                  <a:schemeClr val="bg1"/>
                </a:solidFill>
              </a:rPr>
              <a:t>các</a:t>
            </a:r>
            <a:r>
              <a:rPr lang="en-US">
                <a:solidFill>
                  <a:schemeClr val="bg1"/>
                </a:solidFill>
              </a:rPr>
              <a:t> </a:t>
            </a:r>
            <a:r>
              <a:rPr lang="en-US" err="1">
                <a:solidFill>
                  <a:schemeClr val="bg1"/>
                </a:solidFill>
              </a:rPr>
              <a:t>thầy</a:t>
            </a:r>
            <a:r>
              <a:rPr lang="en-US">
                <a:solidFill>
                  <a:schemeClr val="bg1"/>
                </a:solidFill>
              </a:rPr>
              <a:t> </a:t>
            </a:r>
            <a:r>
              <a:rPr lang="en-US" err="1">
                <a:solidFill>
                  <a:schemeClr val="bg1"/>
                </a:solidFill>
              </a:rPr>
              <a:t>cô</a:t>
            </a:r>
            <a:r>
              <a:rPr lang="en-US">
                <a:solidFill>
                  <a:schemeClr val="bg1"/>
                </a:solidFill>
              </a:rPr>
              <a:t> </a:t>
            </a:r>
            <a:r>
              <a:rPr lang="en-US" err="1">
                <a:solidFill>
                  <a:schemeClr val="bg1"/>
                </a:solidFill>
              </a:rPr>
              <a:t>đã</a:t>
            </a:r>
            <a:r>
              <a:rPr lang="en-US">
                <a:solidFill>
                  <a:schemeClr val="bg1"/>
                </a:solidFill>
              </a:rPr>
              <a:t> </a:t>
            </a:r>
            <a:r>
              <a:rPr lang="en-US" err="1">
                <a:solidFill>
                  <a:schemeClr val="bg1"/>
                </a:solidFill>
              </a:rPr>
              <a:t>lắng</a:t>
            </a:r>
            <a:r>
              <a:rPr lang="en-US">
                <a:solidFill>
                  <a:schemeClr val="bg1"/>
                </a:solidFill>
              </a:rPr>
              <a:t> </a:t>
            </a:r>
            <a:r>
              <a:rPr lang="en-US" err="1">
                <a:solidFill>
                  <a:schemeClr val="bg1"/>
                </a:solidFill>
              </a:rPr>
              <a:t>nghe</a:t>
            </a:r>
            <a:endParaRPr lang="en-US">
              <a:solidFill>
                <a:schemeClr val="bg1"/>
              </a:solidFill>
            </a:endParaRPr>
          </a:p>
        </p:txBody>
      </p:sp>
      <p:sp>
        <p:nvSpPr>
          <p:cNvPr id="3" name="Footer Placeholder 2">
            <a:extLst>
              <a:ext uri="{FF2B5EF4-FFF2-40B4-BE49-F238E27FC236}">
                <a16:creationId xmlns:a16="http://schemas.microsoft.com/office/drawing/2014/main" id="{2AE4247F-75FF-4FF1-B783-BE6A8761251B}"/>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9CB1071B-E4FF-4188-9B70-5487327997E9}"/>
              </a:ext>
            </a:extLst>
          </p:cNvPr>
          <p:cNvSpPr>
            <a:spLocks noGrp="1"/>
          </p:cNvSpPr>
          <p:nvPr>
            <p:ph type="sldNum" sz="quarter" idx="12"/>
          </p:nvPr>
        </p:nvSpPr>
        <p:spPr/>
        <p:txBody>
          <a:bodyPr/>
          <a:lstStyle/>
          <a:p>
            <a:fld id="{C014DD1E-5D91-48A3-AD6D-45FBA980D106}" type="slidenum">
              <a:rPr lang="en-US" smtClean="0"/>
              <a:t>19</a:t>
            </a:fld>
            <a:endParaRPr lang="en-US"/>
          </a:p>
        </p:txBody>
      </p:sp>
      <p:sp>
        <p:nvSpPr>
          <p:cNvPr id="5" name="TextBox 4">
            <a:extLst>
              <a:ext uri="{FF2B5EF4-FFF2-40B4-BE49-F238E27FC236}">
                <a16:creationId xmlns:a16="http://schemas.microsoft.com/office/drawing/2014/main" id="{CF69EE41-401E-49EA-8041-37AE67150AD6}"/>
              </a:ext>
            </a:extLst>
          </p:cNvPr>
          <p:cNvSpPr txBox="1"/>
          <p:nvPr/>
        </p:nvSpPr>
        <p:spPr>
          <a:xfrm>
            <a:off x="8110636" y="3573016"/>
            <a:ext cx="3096344" cy="830997"/>
          </a:xfrm>
          <a:prstGeom prst="rect">
            <a:avLst/>
          </a:prstGeom>
          <a:noFill/>
        </p:spPr>
        <p:txBody>
          <a:bodyPr wrap="square" rtlCol="0">
            <a:spAutoFit/>
          </a:bodyPr>
          <a:lstStyle/>
          <a:p>
            <a:r>
              <a:rPr lang="en-US" sz="2000" err="1">
                <a:solidFill>
                  <a:schemeClr val="bg1"/>
                </a:solidFill>
              </a:rPr>
              <a:t>Sinh</a:t>
            </a:r>
            <a:r>
              <a:rPr lang="en-US" sz="2000">
                <a:solidFill>
                  <a:schemeClr val="bg1"/>
                </a:solidFill>
              </a:rPr>
              <a:t> </a:t>
            </a:r>
            <a:r>
              <a:rPr lang="en-US" sz="2000" err="1">
                <a:solidFill>
                  <a:schemeClr val="bg1"/>
                </a:solidFill>
              </a:rPr>
              <a:t>viên</a:t>
            </a:r>
            <a:br>
              <a:rPr lang="en-US" sz="2800">
                <a:solidFill>
                  <a:schemeClr val="bg1"/>
                </a:solidFill>
              </a:rPr>
            </a:br>
            <a:r>
              <a:rPr lang="en-US" sz="2800">
                <a:solidFill>
                  <a:schemeClr val="bg1"/>
                </a:solidFill>
              </a:rPr>
              <a:t>Lê Công </a:t>
            </a:r>
            <a:r>
              <a:rPr lang="en-US" sz="2800" err="1">
                <a:solidFill>
                  <a:schemeClr val="bg1"/>
                </a:solidFill>
              </a:rPr>
              <a:t>Kỳ</a:t>
            </a:r>
            <a:endParaRPr lang="en-US" sz="2800">
              <a:solidFill>
                <a:schemeClr val="bg1"/>
              </a:solidFill>
            </a:endParaRPr>
          </a:p>
        </p:txBody>
      </p:sp>
    </p:spTree>
    <p:extLst>
      <p:ext uri="{BB962C8B-B14F-4D97-AF65-F5344CB8AC3E}">
        <p14:creationId xmlns:p14="http://schemas.microsoft.com/office/powerpoint/2010/main" val="240127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765820" y="116632"/>
            <a:ext cx="10360501" cy="778099"/>
          </a:xfrm>
        </p:spPr>
        <p:txBody>
          <a:bodyPr>
            <a:normAutofit/>
          </a:bodyPr>
          <a:lstStyle/>
          <a:p>
            <a:r>
              <a:rPr lang="en-US" sz="4000" err="1">
                <a:solidFill>
                  <a:schemeClr val="bg1"/>
                </a:solidFill>
              </a:rPr>
              <a:t>Nội</a:t>
            </a:r>
            <a:r>
              <a:rPr lang="en-US" sz="4000">
                <a:solidFill>
                  <a:schemeClr val="bg1"/>
                </a:solidFill>
              </a:rPr>
              <a:t> dung </a:t>
            </a:r>
            <a:r>
              <a:rPr lang="en-US" sz="4000" err="1">
                <a:solidFill>
                  <a:schemeClr val="bg1"/>
                </a:solidFill>
              </a:rPr>
              <a:t>khóa</a:t>
            </a:r>
            <a:r>
              <a:rPr lang="en-US" sz="4000">
                <a:solidFill>
                  <a:schemeClr val="bg1"/>
                </a:solidFill>
              </a:rPr>
              <a:t> </a:t>
            </a:r>
            <a:r>
              <a:rPr lang="en-US" sz="4000" err="1">
                <a:solidFill>
                  <a:schemeClr val="bg1"/>
                </a:solidFill>
              </a:rPr>
              <a:t>luận</a:t>
            </a:r>
            <a:endParaRPr lang="en-US" sz="4000">
              <a:solidFill>
                <a:schemeClr val="bg1"/>
              </a:solidFill>
            </a:endParaRPr>
          </a:p>
        </p:txBody>
      </p:sp>
      <p:sp>
        <p:nvSpPr>
          <p:cNvPr id="14" name="Content Placeholder 13"/>
          <p:cNvSpPr>
            <a:spLocks noGrp="1"/>
          </p:cNvSpPr>
          <p:nvPr>
            <p:ph idx="1"/>
          </p:nvPr>
        </p:nvSpPr>
        <p:spPr>
          <a:xfrm>
            <a:off x="837829" y="1340769"/>
            <a:ext cx="10741556" cy="2520280"/>
          </a:xfrm>
          <a:blipFill>
            <a:blip r:embed="rId3"/>
            <a:stretch>
              <a:fillRect/>
            </a:stretch>
          </a:blipFill>
        </p:spPr>
        <p:txBody>
          <a:bodyPr>
            <a:normAutofit/>
          </a:bodyPr>
          <a:lstStyle/>
          <a:p>
            <a:pPr marL="514350" indent="-514350">
              <a:buClrTx/>
              <a:buFont typeface="+mj-lt"/>
              <a:buAutoNum type="arabicPeriod"/>
            </a:pPr>
            <a:r>
              <a:rPr lang="en-US" sz="3000" err="1">
                <a:solidFill>
                  <a:schemeClr val="bg1"/>
                </a:solidFill>
              </a:rPr>
              <a:t>Giới</a:t>
            </a:r>
            <a:r>
              <a:rPr lang="en-US" sz="3000">
                <a:solidFill>
                  <a:schemeClr val="bg1"/>
                </a:solidFill>
              </a:rPr>
              <a:t> </a:t>
            </a:r>
            <a:r>
              <a:rPr lang="en-US" sz="3000" err="1">
                <a:solidFill>
                  <a:schemeClr val="bg1"/>
                </a:solidFill>
              </a:rPr>
              <a:t>thiệu</a:t>
            </a:r>
            <a:r>
              <a:rPr lang="en-US" sz="3000">
                <a:solidFill>
                  <a:schemeClr val="bg1"/>
                </a:solidFill>
              </a:rPr>
              <a:t> </a:t>
            </a:r>
            <a:r>
              <a:rPr lang="en-US" sz="3000" err="1">
                <a:solidFill>
                  <a:schemeClr val="bg1"/>
                </a:solidFill>
              </a:rPr>
              <a:t>đề</a:t>
            </a:r>
            <a:r>
              <a:rPr lang="en-US" sz="3000">
                <a:solidFill>
                  <a:schemeClr val="bg1"/>
                </a:solidFill>
              </a:rPr>
              <a:t> </a:t>
            </a:r>
            <a:r>
              <a:rPr lang="en-US" sz="3000" err="1">
                <a:solidFill>
                  <a:schemeClr val="bg1"/>
                </a:solidFill>
              </a:rPr>
              <a:t>tài</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Các</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được</a:t>
            </a:r>
            <a:r>
              <a:rPr lang="en-US" sz="3000">
                <a:solidFill>
                  <a:schemeClr val="bg1"/>
                </a:solidFill>
              </a:rPr>
              <a:t> </a:t>
            </a:r>
            <a:r>
              <a:rPr lang="en-US" sz="3000" err="1">
                <a:solidFill>
                  <a:schemeClr val="bg1"/>
                </a:solidFill>
              </a:rPr>
              <a:t>đề</a:t>
            </a:r>
            <a:r>
              <a:rPr lang="en-US" sz="3000">
                <a:solidFill>
                  <a:schemeClr val="bg1"/>
                </a:solidFill>
              </a:rPr>
              <a:t> </a:t>
            </a:r>
            <a:r>
              <a:rPr lang="en-US" sz="3000" err="1">
                <a:solidFill>
                  <a:schemeClr val="bg1"/>
                </a:solidFill>
              </a:rPr>
              <a:t>xuất</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Thử</a:t>
            </a:r>
            <a:r>
              <a:rPr lang="en-US" sz="3000">
                <a:solidFill>
                  <a:schemeClr val="bg1"/>
                </a:solidFill>
              </a:rPr>
              <a:t> </a:t>
            </a:r>
            <a:r>
              <a:rPr lang="en-US" sz="3000" err="1">
                <a:solidFill>
                  <a:schemeClr val="bg1"/>
                </a:solidFill>
              </a:rPr>
              <a:t>nghiệm</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Kết</a:t>
            </a:r>
            <a:r>
              <a:rPr lang="en-US" sz="3000">
                <a:solidFill>
                  <a:schemeClr val="bg1"/>
                </a:solidFill>
              </a:rPr>
              <a:t> </a:t>
            </a:r>
            <a:r>
              <a:rPr lang="en-US" sz="3000" err="1">
                <a:solidFill>
                  <a:schemeClr val="bg1"/>
                </a:solidFill>
              </a:rPr>
              <a:t>luận</a:t>
            </a:r>
            <a:endParaRPr lang="en-US" sz="3000">
              <a:solidFill>
                <a:schemeClr val="bg1"/>
              </a:solidFill>
            </a:endParaRPr>
          </a:p>
          <a:p>
            <a:pPr marL="0" indent="0">
              <a:buNone/>
            </a:pPr>
            <a:endParaRPr lang="en-US" sz="3000">
              <a:solidFill>
                <a:schemeClr val="bg1"/>
              </a:solidFill>
            </a:endParaRPr>
          </a:p>
        </p:txBody>
      </p:sp>
      <p:sp>
        <p:nvSpPr>
          <p:cNvPr id="2" name="Footer Placeholder 1">
            <a:extLst>
              <a:ext uri="{FF2B5EF4-FFF2-40B4-BE49-F238E27FC236}">
                <a16:creationId xmlns:a16="http://schemas.microsoft.com/office/drawing/2014/main" id="{73498A5B-BA29-4E2C-9926-57BD4771EA75}"/>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AB434CE6-1ED3-47C9-9F6D-86C19C0F09E1}"/>
              </a:ext>
            </a:extLst>
          </p:cNvPr>
          <p:cNvSpPr>
            <a:spLocks noGrp="1"/>
          </p:cNvSpPr>
          <p:nvPr>
            <p:ph type="sldNum" sz="quarter" idx="12"/>
          </p:nvPr>
        </p:nvSpPr>
        <p:spPr/>
        <p:txBody>
          <a:bodyPr/>
          <a:lstStyle/>
          <a:p>
            <a:fld id="{C014DD1E-5D91-48A3-AD6D-45FBA980D106}" type="slidenum">
              <a:rPr lang="en-US" smtClean="0"/>
              <a:t>2</a:t>
            </a:fld>
            <a:endParaRPr lang="en-US"/>
          </a:p>
        </p:txBody>
      </p:sp>
    </p:spTree>
    <p:extLst>
      <p:ext uri="{BB962C8B-B14F-4D97-AF65-F5344CB8AC3E}">
        <p14:creationId xmlns:p14="http://schemas.microsoft.com/office/powerpoint/2010/main" val="352911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5158308" y="2708920"/>
            <a:ext cx="5400600" cy="778099"/>
          </a:xfrm>
        </p:spPr>
        <p:txBody>
          <a:bodyPr>
            <a:normAutofit/>
          </a:bodyPr>
          <a:lstStyle/>
          <a:p>
            <a:r>
              <a:rPr lang="en-US" sz="4000">
                <a:solidFill>
                  <a:schemeClr val="bg1"/>
                </a:solidFill>
              </a:rPr>
              <a:t>Phần 1. Giới thiệu đề tài</a:t>
            </a:r>
          </a:p>
        </p:txBody>
      </p:sp>
      <p:sp>
        <p:nvSpPr>
          <p:cNvPr id="2" name="Footer Placeholder 1">
            <a:extLst>
              <a:ext uri="{FF2B5EF4-FFF2-40B4-BE49-F238E27FC236}">
                <a16:creationId xmlns:a16="http://schemas.microsoft.com/office/drawing/2014/main" id="{73498A5B-BA29-4E2C-9926-57BD4771EA75}"/>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AB434CE6-1ED3-47C9-9F6D-86C19C0F09E1}"/>
              </a:ext>
            </a:extLst>
          </p:cNvPr>
          <p:cNvSpPr>
            <a:spLocks noGrp="1"/>
          </p:cNvSpPr>
          <p:nvPr>
            <p:ph type="sldNum" sz="quarter" idx="12"/>
          </p:nvPr>
        </p:nvSpPr>
        <p:spPr/>
        <p:txBody>
          <a:bodyPr/>
          <a:lstStyle/>
          <a:p>
            <a:fld id="{C014DD1E-5D91-48A3-AD6D-45FBA980D106}" type="slidenum">
              <a:rPr lang="en-US" smtClean="0"/>
              <a:t>3</a:t>
            </a:fld>
            <a:endParaRPr lang="en-US"/>
          </a:p>
        </p:txBody>
      </p:sp>
    </p:spTree>
    <p:extLst>
      <p:ext uri="{BB962C8B-B14F-4D97-AF65-F5344CB8AC3E}">
        <p14:creationId xmlns:p14="http://schemas.microsoft.com/office/powerpoint/2010/main" val="154846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116632"/>
            <a:ext cx="10360501" cy="634083"/>
          </a:xfrm>
        </p:spPr>
        <p:txBody>
          <a:bodyPr>
            <a:noAutofit/>
          </a:bodyPr>
          <a:lstStyle/>
          <a:p>
            <a:r>
              <a:rPr lang="en-US" sz="4000">
                <a:solidFill>
                  <a:schemeClr val="bg1"/>
                </a:solidFill>
              </a:rPr>
              <a:t>Bài toán</a:t>
            </a:r>
          </a:p>
        </p:txBody>
      </p:sp>
      <p:sp>
        <p:nvSpPr>
          <p:cNvPr id="14" name="Content Placeholder 13"/>
          <p:cNvSpPr>
            <a:spLocks noGrp="1"/>
          </p:cNvSpPr>
          <p:nvPr>
            <p:ph idx="1"/>
          </p:nvPr>
        </p:nvSpPr>
        <p:spPr>
          <a:xfrm>
            <a:off x="261765" y="692696"/>
            <a:ext cx="11665296" cy="5976664"/>
          </a:xfrm>
        </p:spPr>
        <p:txBody>
          <a:bodyPr>
            <a:normAutofit/>
          </a:bodyPr>
          <a:lstStyle/>
          <a:p>
            <a:pPr algn="just">
              <a:buClr>
                <a:schemeClr val="bg1"/>
              </a:buClr>
              <a:buFont typeface="Wingdings" panose="05000000000000000000" pitchFamily="2" charset="2"/>
              <a:buChar char="Ø"/>
            </a:pPr>
            <a:r>
              <a:rPr lang="en-US" sz="3000" err="1">
                <a:solidFill>
                  <a:schemeClr val="bg1"/>
                </a:solidFill>
              </a:rPr>
              <a:t>Đầu</a:t>
            </a:r>
            <a:r>
              <a:rPr lang="en-US" sz="3000">
                <a:solidFill>
                  <a:schemeClr val="bg1"/>
                </a:solidFill>
              </a:rPr>
              <a:t> </a:t>
            </a:r>
            <a:r>
              <a:rPr lang="en-US" sz="3000" err="1">
                <a:solidFill>
                  <a:schemeClr val="bg1"/>
                </a:solidFill>
              </a:rPr>
              <a:t>vào</a:t>
            </a:r>
            <a:r>
              <a:rPr lang="en-US" sz="3000">
                <a:solidFill>
                  <a:schemeClr val="bg1"/>
                </a:solidFill>
              </a:rPr>
              <a:t> </a:t>
            </a:r>
          </a:p>
          <a:p>
            <a:pPr lvl="1" algn="just">
              <a:buClr>
                <a:schemeClr val="bg1"/>
              </a:buClr>
            </a:pP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đơn</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bao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loại thép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dài</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endPar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a:buClr>
                <a:schemeClr val="bg1"/>
              </a:buClr>
            </a:pP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thép có ở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kho</a:t>
            </a:r>
            <a:endParaRPr lang="en-US" sz="3000">
              <a:solidFill>
                <a:schemeClr val="bg1"/>
              </a:solidFill>
            </a:endParaRPr>
          </a:p>
          <a:p>
            <a:pPr>
              <a:buClr>
                <a:schemeClr val="bg1"/>
              </a:buClr>
              <a:buFont typeface="Wingdings" panose="05000000000000000000" pitchFamily="2" charset="2"/>
              <a:buChar char="Ø"/>
            </a:pPr>
            <a:r>
              <a:rPr lang="en-US" sz="3000" err="1">
                <a:solidFill>
                  <a:schemeClr val="bg1"/>
                </a:solidFill>
                <a:latin typeface="Times New Roman" panose="02020603050405020304" pitchFamily="18" charset="0"/>
                <a:cs typeface="Times New Roman" panose="02020603050405020304" pitchFamily="18" charset="0"/>
              </a:rPr>
              <a:t>Tiêu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chí</a:t>
            </a:r>
            <a:endParaRPr lang="en-US" sz="3000">
              <a:solidFill>
                <a:schemeClr val="bg1"/>
              </a:solidFill>
              <a:latin typeface="Times New Roman" panose="02020603050405020304" pitchFamily="18" charset="0"/>
              <a:cs typeface="Times New Roman" panose="02020603050405020304" pitchFamily="18" charset="0"/>
            </a:endParaRPr>
          </a:p>
          <a:p>
            <a:pPr lvl="1">
              <a:buClr>
                <a:schemeClr val="bg1"/>
              </a:buClr>
            </a:pP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Số</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lượng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thép </a:t>
            </a:r>
            <a:r>
              <a:rPr lang="en-US" sz="3000" err="1">
                <a:solidFill>
                  <a:schemeClr val="bg1"/>
                </a:solidFill>
                <a:latin typeface="Times New Roman" panose="02020603050405020304" pitchFamily="18" charset="0"/>
                <a:cs typeface="Times New Roman" panose="02020603050405020304" pitchFamily="18" charset="0"/>
              </a:rPr>
              <a:t>đem</a:t>
            </a:r>
            <a:r>
              <a:rPr lang="en-US" sz="3000">
                <a:solidFill>
                  <a:schemeClr val="bg1"/>
                </a:solidFill>
                <a:latin typeface="Times New Roman" panose="02020603050405020304" pitchFamily="18" charset="0"/>
                <a:cs typeface="Times New Roman" panose="02020603050405020304" pitchFamily="18" charset="0"/>
              </a:rPr>
              <a:t> đi </a:t>
            </a:r>
            <a:r>
              <a:rPr lang="en-US" sz="3000" err="1">
                <a:solidFill>
                  <a:schemeClr val="bg1"/>
                </a:solidFill>
                <a:latin typeface="Times New Roman" panose="02020603050405020304" pitchFamily="18" charset="0"/>
                <a:cs typeface="Times New Roman" panose="02020603050405020304" pitchFamily="18" charset="0"/>
              </a:rPr>
              <a:t>gia</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công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là</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ít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nhất</a:t>
            </a:r>
            <a:endParaRPr lang="en-US" sz="3000">
              <a:solidFill>
                <a:schemeClr val="bg1"/>
              </a:solidFill>
              <a:latin typeface="Times New Roman" panose="02020603050405020304" pitchFamily="18" charset="0"/>
              <a:cs typeface="Times New Roman" panose="02020603050405020304" pitchFamily="18" charset="0"/>
            </a:endParaRPr>
          </a:p>
          <a:p>
            <a:pPr lvl="1">
              <a:buClr>
                <a:schemeClr val="bg1"/>
              </a:buClr>
            </a:pP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tiết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kiệm</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Tỉ</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lệ</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bé</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nhất</a:t>
            </a:r>
            <a:r>
              <a:rPr lang="en-US" sz="3000">
                <a:solidFill>
                  <a:schemeClr val="bg1"/>
                </a:solidFill>
                <a:latin typeface="Times New Roman" panose="02020603050405020304" pitchFamily="18" charset="0"/>
                <a:cs typeface="Times New Roman" panose="02020603050405020304" pitchFamily="18" charset="0"/>
              </a:rPr>
              <a:t> có </a:t>
            </a:r>
            <a:r>
              <a:rPr lang="en-US" sz="3000" err="1">
                <a:solidFill>
                  <a:schemeClr val="bg1"/>
                </a:solidFill>
                <a:latin typeface="Times New Roman" panose="02020603050405020304" pitchFamily="18" charset="0"/>
                <a:cs typeface="Times New Roman" panose="02020603050405020304" pitchFamily="18" charset="0"/>
              </a:rPr>
              <a:t>thể</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trong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đó</a:t>
            </a:r>
            <a:r>
              <a:rPr lang="en-US" sz="3000">
                <a:solidFill>
                  <a:schemeClr val="bg1"/>
                </a:solidFill>
                <a:latin typeface="Times New Roman" panose="02020603050405020304" pitchFamily="18" charset="0"/>
                <a:cs typeface="Times New Roman" panose="02020603050405020304" pitchFamily="18" charset="0"/>
              </a:rPr>
              <a:t>:</a:t>
            </a:r>
          </a:p>
          <a:p>
            <a:pPr marL="377886" lvl="1" indent="0">
              <a:buClr>
                <a:schemeClr val="bg1"/>
              </a:buClr>
              <a:buNone/>
            </a:pPr>
            <a:r>
              <a:rPr lang="en-US" sz="3000" err="1">
                <a:solidFill>
                  <a:schemeClr val="bg1"/>
                </a:solidFill>
                <a:latin typeface="Times New Roman" panose="02020603050405020304" pitchFamily="18" charset="0"/>
                <a:cs typeface="Times New Roman" panose="02020603050405020304" pitchFamily="18" charset="0"/>
              </a:rPr>
              <a:t>Tỉ</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lệ</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 Tổng </a:t>
            </a:r>
            <a:r>
              <a:rPr lang="en-US" sz="3000" err="1">
                <a:solidFill>
                  <a:schemeClr val="bg1"/>
                </a:solidFill>
                <a:latin typeface="Times New Roman" panose="02020603050405020304" pitchFamily="18" charset="0"/>
                <a:cs typeface="Times New Roman" panose="02020603050405020304" pitchFamily="18" charset="0"/>
              </a:rPr>
              <a:t>chiều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dài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các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 Tổng </a:t>
            </a:r>
            <a:r>
              <a:rPr lang="en-US" sz="3000" err="1">
                <a:solidFill>
                  <a:schemeClr val="bg1"/>
                </a:solidFill>
                <a:latin typeface="Times New Roman" panose="02020603050405020304" pitchFamily="18" charset="0"/>
                <a:cs typeface="Times New Roman" panose="02020603050405020304" pitchFamily="18" charset="0"/>
              </a:rPr>
              <a:t>chiều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dài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các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nguyên</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liệu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sử</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dụng</a:t>
            </a:r>
            <a:endParaRPr lang="en-US" sz="3000">
              <a:solidFill>
                <a:schemeClr val="bg1"/>
              </a:solidFill>
            </a:endParaRPr>
          </a:p>
          <a:p>
            <a:pPr>
              <a:buClr>
                <a:schemeClr val="bg1"/>
              </a:buClr>
              <a:buFont typeface="Wingdings" panose="05000000000000000000" pitchFamily="2" charset="2"/>
              <a:buChar char="Ø"/>
            </a:pPr>
            <a:r>
              <a:rPr lang="en-US" sz="3000" err="1">
                <a:solidFill>
                  <a:schemeClr val="bg1"/>
                </a:solidFill>
                <a:latin typeface="Times New Roman" panose="02020603050405020304" pitchFamily="18" charset="0"/>
                <a:cs typeface="Times New Roman" panose="02020603050405020304" pitchFamily="18" charset="0"/>
              </a:rPr>
              <a:t>Đầu</a:t>
            </a:r>
            <a:r>
              <a:rPr lang="en-US" sz="3000">
                <a:solidFill>
                  <a:schemeClr val="bg1"/>
                </a:solidFill>
                <a:latin typeface="Times New Roman" panose="02020603050405020304" pitchFamily="18" charset="0"/>
                <a:cs typeface="Times New Roman" panose="02020603050405020304" pitchFamily="18" charset="0"/>
              </a:rPr>
              <a:t> ra: </a:t>
            </a:r>
            <a:r>
              <a:rPr lang="en-US" sz="3000" err="1">
                <a:solidFill>
                  <a:schemeClr val="bg1"/>
                </a:solidFill>
                <a:latin typeface="Times New Roman" panose="02020603050405020304" pitchFamily="18" charset="0"/>
                <a:cs typeface="Times New Roman" panose="02020603050405020304" pitchFamily="18" charset="0"/>
              </a:rPr>
              <a:t>Là</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một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mảng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số</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để</a:t>
            </a:r>
            <a:r>
              <a:rPr lang="en-US" sz="3000">
                <a:solidFill>
                  <a:schemeClr val="bg1"/>
                </a:solidFill>
                <a:latin typeface="Times New Roman" panose="02020603050405020304" pitchFamily="18" charset="0"/>
                <a:cs typeface="Times New Roman" panose="02020603050405020304" pitchFamily="18" charset="0"/>
              </a:rPr>
              <a:t> chỉ </a:t>
            </a:r>
            <a:r>
              <a:rPr lang="en-US" sz="3000" err="1">
                <a:solidFill>
                  <a:schemeClr val="bg1"/>
                </a:solidFill>
                <a:latin typeface="Times New Roman" panose="02020603050405020304" pitchFamily="18" charset="0"/>
                <a:cs typeface="Times New Roman" panose="02020603050405020304" pitchFamily="18" charset="0"/>
              </a:rPr>
              <a:t>định</a:t>
            </a:r>
            <a:r>
              <a:rPr lang="en-US" sz="3000">
                <a:solidFill>
                  <a:schemeClr val="bg1"/>
                </a:solidFill>
                <a:latin typeface="Times New Roman" panose="02020603050405020304" pitchFamily="18" charset="0"/>
                <a:cs typeface="Times New Roman" panose="02020603050405020304" pitchFamily="18" charset="0"/>
              </a:rPr>
              <a:t> các thanh </a:t>
            </a:r>
            <a:r>
              <a:rPr lang="en-US" sz="3000" err="1">
                <a:solidFill>
                  <a:schemeClr val="bg1"/>
                </a:solidFill>
                <a:latin typeface="Times New Roman" panose="02020603050405020304" pitchFamily="18" charset="0"/>
                <a:cs typeface="Times New Roman" panose="02020603050405020304" pitchFamily="18" charset="0"/>
              </a:rPr>
              <a:t>đơn</a:t>
            </a:r>
            <a:r>
              <a:rPr lang="en-US" sz="3000">
                <a:solidFill>
                  <a:schemeClr val="bg1"/>
                </a:solidFill>
                <a:latin typeface="Times New Roman" panose="02020603050405020304" pitchFamily="18" charset="0"/>
                <a:cs typeface="Times New Roman" panose="02020603050405020304" pitchFamily="18" charset="0"/>
              </a:rPr>
              <a:t> hàng </a:t>
            </a:r>
            <a:r>
              <a:rPr lang="en-US" sz="3000" err="1">
                <a:solidFill>
                  <a:schemeClr val="bg1"/>
                </a:solidFill>
                <a:latin typeface="Times New Roman" panose="02020603050405020304" pitchFamily="18" charset="0"/>
                <a:cs typeface="Times New Roman" panose="02020603050405020304" pitchFamily="18" charset="0"/>
              </a:rPr>
              <a:t>được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bởi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nguyên</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liệu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nào</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C62B1AF-E0BF-4381-9E9C-4C93FE858A8A}"/>
              </a:ext>
            </a:extLst>
          </p:cNvPr>
          <p:cNvSpPr>
            <a:spLocks noGrp="1"/>
          </p:cNvSpPr>
          <p:nvPr>
            <p:ph type="sldNum" sz="quarter" idx="12"/>
          </p:nvPr>
        </p:nvSpPr>
        <p:spPr/>
        <p:txBody>
          <a:bodyPr/>
          <a:lstStyle/>
          <a:p>
            <a:fld id="{C014DD1E-5D91-48A3-AD6D-45FBA980D106}" type="slidenum">
              <a:rPr lang="en-US" smtClean="0"/>
              <a:t>4</a:t>
            </a:fld>
            <a:endParaRPr lang="en-US"/>
          </a:p>
        </p:txBody>
      </p:sp>
    </p:spTree>
    <p:extLst>
      <p:ext uri="{BB962C8B-B14F-4D97-AF65-F5344CB8AC3E}">
        <p14:creationId xmlns:p14="http://schemas.microsoft.com/office/powerpoint/2010/main" val="66107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8095" y="0"/>
            <a:ext cx="10741556" cy="720080"/>
          </a:xfrm>
        </p:spPr>
        <p:txBody>
          <a:bodyPr>
            <a:normAutofit/>
          </a:bodyPr>
          <a:lstStyle/>
          <a:p>
            <a:r>
              <a:rPr lang="en-US" sz="4000" err="1">
                <a:solidFill>
                  <a:schemeClr val="bg1"/>
                </a:solidFill>
              </a:rPr>
              <a:t>Phần</a:t>
            </a:r>
            <a:r>
              <a:rPr lang="en-US" sz="4000">
                <a:solidFill>
                  <a:schemeClr val="bg1"/>
                </a:solidFill>
              </a:rPr>
              <a:t> 2. </a:t>
            </a:r>
            <a:r>
              <a:rPr lang="en-US" sz="4000" err="1">
                <a:solidFill>
                  <a:schemeClr val="bg1"/>
                </a:solidFill>
              </a:rPr>
              <a:t>Các</a:t>
            </a:r>
            <a:r>
              <a:rPr lang="en-US" sz="4000">
                <a:solidFill>
                  <a:schemeClr val="bg1"/>
                </a:solidFill>
              </a:rPr>
              <a:t> </a:t>
            </a: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được</a:t>
            </a:r>
            <a:r>
              <a:rPr lang="en-US" sz="4000">
                <a:solidFill>
                  <a:schemeClr val="bg1"/>
                </a:solidFill>
              </a:rPr>
              <a:t> </a:t>
            </a:r>
            <a:r>
              <a:rPr lang="en-US" sz="4000" err="1">
                <a:solidFill>
                  <a:schemeClr val="bg1"/>
                </a:solidFill>
              </a:rPr>
              <a:t>đề</a:t>
            </a:r>
            <a:r>
              <a:rPr lang="en-US" sz="4000">
                <a:solidFill>
                  <a:schemeClr val="bg1"/>
                </a:solidFill>
              </a:rPr>
              <a:t> </a:t>
            </a:r>
            <a:r>
              <a:rPr lang="en-US" sz="4000" err="1">
                <a:solidFill>
                  <a:schemeClr val="bg1"/>
                </a:solidFill>
              </a:rPr>
              <a:t>xuất</a:t>
            </a:r>
            <a:endParaRPr lang="en-US" sz="4000">
              <a:solidFill>
                <a:schemeClr val="bg1"/>
              </a:solidFill>
            </a:endParaRPr>
          </a:p>
        </p:txBody>
      </p:sp>
      <p:sp>
        <p:nvSpPr>
          <p:cNvPr id="14" name="Content Placeholder 13"/>
          <p:cNvSpPr>
            <a:spLocks noGrp="1"/>
          </p:cNvSpPr>
          <p:nvPr>
            <p:ph idx="1"/>
          </p:nvPr>
        </p:nvSpPr>
        <p:spPr>
          <a:xfrm>
            <a:off x="189756" y="836712"/>
            <a:ext cx="10360501" cy="1728192"/>
          </a:xfrm>
        </p:spPr>
        <p:txBody>
          <a:bodyPr>
            <a:normAutofit/>
          </a:bodyPr>
          <a:lstStyle/>
          <a:p>
            <a:pPr marL="514350" indent="-514350">
              <a:buClr>
                <a:schemeClr val="bg1"/>
              </a:buClr>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p:txBody>
      </p:sp>
      <p:sp>
        <p:nvSpPr>
          <p:cNvPr id="2" name="Footer Placeholder 1">
            <a:extLst>
              <a:ext uri="{FF2B5EF4-FFF2-40B4-BE49-F238E27FC236}">
                <a16:creationId xmlns:a16="http://schemas.microsoft.com/office/drawing/2014/main" id="{A3E348B3-806D-44F6-B33B-31D25F1D9CED}"/>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6453EC8-E244-4FF2-839A-F6D9DEE9171C}"/>
              </a:ext>
            </a:extLst>
          </p:cNvPr>
          <p:cNvSpPr>
            <a:spLocks noGrp="1"/>
          </p:cNvSpPr>
          <p:nvPr>
            <p:ph type="sldNum" sz="quarter" idx="12"/>
          </p:nvPr>
        </p:nvSpPr>
        <p:spPr/>
        <p:txBody>
          <a:bodyPr/>
          <a:lstStyle/>
          <a:p>
            <a:fld id="{C014DD1E-5D91-48A3-AD6D-45FBA980D106}" type="slidenum">
              <a:rPr lang="en-US" smtClean="0"/>
              <a:t>5</a:t>
            </a:fld>
            <a:endParaRPr lang="en-US"/>
          </a:p>
        </p:txBody>
      </p:sp>
    </p:spTree>
    <p:extLst>
      <p:ext uri="{BB962C8B-B14F-4D97-AF65-F5344CB8AC3E}">
        <p14:creationId xmlns:p14="http://schemas.microsoft.com/office/powerpoint/2010/main" val="132217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7" y="0"/>
            <a:ext cx="6541687" cy="1196751"/>
          </a:xfrm>
        </p:spPr>
        <p:txBody>
          <a:bodyPr>
            <a:noAutofit/>
          </a:bodyPr>
          <a:lstStyle/>
          <a:p>
            <a:r>
              <a:rPr lang="en-US" sz="4000" err="1">
                <a:solidFill>
                  <a:schemeClr val="bg1"/>
                </a:solidFill>
              </a:rPr>
              <a:t>Tổng</a:t>
            </a:r>
            <a:r>
              <a:rPr lang="en-US" sz="4000">
                <a:solidFill>
                  <a:schemeClr val="bg1"/>
                </a:solidFill>
              </a:rPr>
              <a:t> </a:t>
            </a:r>
            <a:r>
              <a:rPr lang="en-US" sz="4000" err="1">
                <a:solidFill>
                  <a:schemeClr val="bg1"/>
                </a:solidFill>
              </a:rPr>
              <a:t>quan</a:t>
            </a:r>
            <a:br>
              <a:rPr lang="en-US" sz="4000">
                <a:solidFill>
                  <a:schemeClr val="bg1"/>
                </a:solidFill>
              </a:rPr>
            </a:b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nhanh</a:t>
            </a:r>
            <a:endParaRPr lang="en-US" sz="4000">
              <a:solidFill>
                <a:schemeClr val="bg1"/>
              </a:solidFill>
            </a:endParaRPr>
          </a:p>
        </p:txBody>
      </p:sp>
      <p:sp>
        <p:nvSpPr>
          <p:cNvPr id="2" name="Footer Placeholder 1">
            <a:extLst>
              <a:ext uri="{FF2B5EF4-FFF2-40B4-BE49-F238E27FC236}">
                <a16:creationId xmlns:a16="http://schemas.microsoft.com/office/drawing/2014/main" id="{19D7C36F-140F-4249-9AA7-A766729B9991}"/>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C4D96C9C-ACDD-4DE7-992E-7370A48F44AB}"/>
              </a:ext>
            </a:extLst>
          </p:cNvPr>
          <p:cNvSpPr>
            <a:spLocks noGrp="1"/>
          </p:cNvSpPr>
          <p:nvPr>
            <p:ph type="sldNum" sz="quarter" idx="12"/>
          </p:nvPr>
        </p:nvSpPr>
        <p:spPr/>
        <p:txBody>
          <a:bodyPr/>
          <a:lstStyle/>
          <a:p>
            <a:fld id="{C014DD1E-5D91-48A3-AD6D-45FBA980D106}" type="slidenum">
              <a:rPr lang="en-US" smtClean="0"/>
              <a:t>6</a:t>
            </a:fld>
            <a:endParaRPr lang="en-US"/>
          </a:p>
        </p:txBody>
      </p:sp>
      <p:pic>
        <p:nvPicPr>
          <p:cNvPr id="14" name="Picture 13">
            <a:extLst>
              <a:ext uri="{FF2B5EF4-FFF2-40B4-BE49-F238E27FC236}">
                <a16:creationId xmlns:a16="http://schemas.microsoft.com/office/drawing/2014/main" id="{7AE9E6AF-7242-4148-8FD1-81B3D8B63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939" y="0"/>
            <a:ext cx="6767259" cy="6669360"/>
          </a:xfrm>
          <a:prstGeom prst="rect">
            <a:avLst/>
          </a:prstGeom>
        </p:spPr>
      </p:pic>
    </p:spTree>
    <p:extLst>
      <p:ext uri="{BB962C8B-B14F-4D97-AF65-F5344CB8AC3E}">
        <p14:creationId xmlns:p14="http://schemas.microsoft.com/office/powerpoint/2010/main" val="404972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
            <a:ext cx="5374331" cy="620688"/>
          </a:xfrm>
        </p:spPr>
        <p:txBody>
          <a:bodyPr>
            <a:noAutofit/>
          </a:bodyPr>
          <a:lstStyle/>
          <a:p>
            <a:r>
              <a:rPr lang="en-US" sz="4000" err="1">
                <a:solidFill>
                  <a:schemeClr val="bg1"/>
                </a:solidFill>
              </a:rPr>
              <a:t>Tìm</a:t>
            </a:r>
            <a:r>
              <a:rPr lang="en-US" sz="4000">
                <a:solidFill>
                  <a:schemeClr val="bg1"/>
                </a:solidFill>
              </a:rPr>
              <a:t> </a:t>
            </a:r>
            <a:r>
              <a:rPr lang="en-US" sz="4000" err="1">
                <a:solidFill>
                  <a:schemeClr val="bg1"/>
                </a:solidFill>
              </a:rPr>
              <a:t>kiếm</a:t>
            </a:r>
            <a:r>
              <a:rPr lang="en-US" sz="4000">
                <a:solidFill>
                  <a:schemeClr val="bg1"/>
                </a:solidFill>
              </a:rPr>
              <a:t> </a:t>
            </a:r>
            <a:r>
              <a:rPr lang="en-US" sz="4000" err="1">
                <a:solidFill>
                  <a:schemeClr val="bg1"/>
                </a:solidFill>
              </a:rPr>
              <a:t>phương</a:t>
            </a:r>
            <a:r>
              <a:rPr lang="en-US" sz="4000">
                <a:solidFill>
                  <a:schemeClr val="bg1"/>
                </a:solidFill>
              </a:rPr>
              <a:t> án cắt</a:t>
            </a:r>
          </a:p>
        </p:txBody>
      </p:sp>
      <p:sp>
        <p:nvSpPr>
          <p:cNvPr id="3" name="Slide Number Placeholder 2">
            <a:extLst>
              <a:ext uri="{FF2B5EF4-FFF2-40B4-BE49-F238E27FC236}">
                <a16:creationId xmlns:a16="http://schemas.microsoft.com/office/drawing/2014/main" id="{AA27E652-5F5B-4E1E-9E0C-2934BED18670}"/>
              </a:ext>
            </a:extLst>
          </p:cNvPr>
          <p:cNvSpPr>
            <a:spLocks noGrp="1"/>
          </p:cNvSpPr>
          <p:nvPr>
            <p:ph type="sldNum" sz="quarter" idx="12"/>
          </p:nvPr>
        </p:nvSpPr>
        <p:spPr/>
        <p:txBody>
          <a:bodyPr/>
          <a:lstStyle/>
          <a:p>
            <a:fld id="{C014DD1E-5D91-48A3-AD6D-45FBA980D106}" type="slidenum">
              <a:rPr lang="en-US" smtClean="0"/>
              <a:t>7</a:t>
            </a:fld>
            <a:endParaRPr lang="en-US"/>
          </a:p>
        </p:txBody>
      </p:sp>
      <p:pic>
        <p:nvPicPr>
          <p:cNvPr id="10" name="Picture 9">
            <a:extLst>
              <a:ext uri="{FF2B5EF4-FFF2-40B4-BE49-F238E27FC236}">
                <a16:creationId xmlns:a16="http://schemas.microsoft.com/office/drawing/2014/main" id="{3C82447B-3790-426B-9774-A592BFEF1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404" y="0"/>
            <a:ext cx="6147608" cy="6610350"/>
          </a:xfrm>
          <a:prstGeom prst="rect">
            <a:avLst/>
          </a:prstGeom>
        </p:spPr>
      </p:pic>
    </p:spTree>
    <p:extLst>
      <p:ext uri="{BB962C8B-B14F-4D97-AF65-F5344CB8AC3E}">
        <p14:creationId xmlns:p14="http://schemas.microsoft.com/office/powerpoint/2010/main" val="397381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1001" y="-5431"/>
            <a:ext cx="4921283" cy="1130175"/>
          </a:xfrm>
        </p:spPr>
        <p:txBody>
          <a:bodyPr>
            <a:noAutofit/>
          </a:bodyPr>
          <a:lstStyle/>
          <a:p>
            <a:r>
              <a:rPr lang="en-US" sz="4000" err="1">
                <a:solidFill>
                  <a:schemeClr val="bg1"/>
                </a:solidFill>
              </a:rPr>
              <a:t>Tổng</a:t>
            </a:r>
            <a:r>
              <a:rPr lang="en-US" sz="4000">
                <a:solidFill>
                  <a:schemeClr val="bg1"/>
                </a:solidFill>
              </a:rPr>
              <a:t> </a:t>
            </a:r>
            <a:r>
              <a:rPr lang="en-US" sz="4000" err="1">
                <a:solidFill>
                  <a:schemeClr val="bg1"/>
                </a:solidFill>
              </a:rPr>
              <a:t>quan</a:t>
            </a:r>
            <a:r>
              <a:rPr lang="en-US" sz="4000">
                <a:solidFill>
                  <a:schemeClr val="bg1"/>
                </a:solidFill>
              </a:rPr>
              <a:t> </a:t>
            </a:r>
            <a:br>
              <a:rPr lang="en-US" sz="4000">
                <a:solidFill>
                  <a:schemeClr val="bg1"/>
                </a:solidFill>
              </a:rPr>
            </a:b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tiết</a:t>
            </a:r>
            <a:r>
              <a:rPr lang="en-US" sz="4000">
                <a:solidFill>
                  <a:schemeClr val="bg1"/>
                </a:solidFill>
              </a:rPr>
              <a:t> </a:t>
            </a:r>
            <a:r>
              <a:rPr lang="en-US" sz="4000" err="1">
                <a:solidFill>
                  <a:schemeClr val="bg1"/>
                </a:solidFill>
              </a:rPr>
              <a:t>kiệm</a:t>
            </a:r>
            <a:endParaRPr lang="en-US" sz="4000">
              <a:solidFill>
                <a:schemeClr val="bg1"/>
              </a:solidFill>
            </a:endParaRPr>
          </a:p>
        </p:txBody>
      </p:sp>
      <p:sp>
        <p:nvSpPr>
          <p:cNvPr id="3" name="Slide Number Placeholder 2">
            <a:extLst>
              <a:ext uri="{FF2B5EF4-FFF2-40B4-BE49-F238E27FC236}">
                <a16:creationId xmlns:a16="http://schemas.microsoft.com/office/drawing/2014/main" id="{6C436B56-4C91-4E4A-917E-71DC01DA4300}"/>
              </a:ext>
            </a:extLst>
          </p:cNvPr>
          <p:cNvSpPr>
            <a:spLocks noGrp="1"/>
          </p:cNvSpPr>
          <p:nvPr>
            <p:ph type="sldNum" sz="quarter" idx="12"/>
          </p:nvPr>
        </p:nvSpPr>
        <p:spPr/>
        <p:txBody>
          <a:bodyPr/>
          <a:lstStyle/>
          <a:p>
            <a:fld id="{C014DD1E-5D91-48A3-AD6D-45FBA980D106}" type="slidenum">
              <a:rPr lang="en-US" smtClean="0"/>
              <a:t>8</a:t>
            </a:fld>
            <a:endParaRPr lang="en-US"/>
          </a:p>
        </p:txBody>
      </p:sp>
      <p:pic>
        <p:nvPicPr>
          <p:cNvPr id="7" name="Content Placeholder 6">
            <a:extLst>
              <a:ext uri="{FF2B5EF4-FFF2-40B4-BE49-F238E27FC236}">
                <a16:creationId xmlns:a16="http://schemas.microsoft.com/office/drawing/2014/main" id="{B6C02E67-3D59-4CBE-BEC4-B7B8F4D726D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10436" y="0"/>
            <a:ext cx="5524166" cy="6779370"/>
          </a:xfrm>
        </p:spPr>
      </p:pic>
    </p:spTree>
    <p:extLst>
      <p:ext uri="{BB962C8B-B14F-4D97-AF65-F5344CB8AC3E}">
        <p14:creationId xmlns:p14="http://schemas.microsoft.com/office/powerpoint/2010/main" val="3853744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4672" y="0"/>
            <a:ext cx="4145524" cy="648072"/>
          </a:xfrm>
        </p:spPr>
        <p:txBody>
          <a:bodyPr>
            <a:noAutofit/>
          </a:bodyPr>
          <a:lstStyle/>
          <a:p>
            <a:r>
              <a:rPr lang="en-US" sz="4000" err="1">
                <a:solidFill>
                  <a:schemeClr val="bg1"/>
                </a:solidFill>
              </a:rPr>
              <a:t>Khởi</a:t>
            </a:r>
            <a:r>
              <a:rPr lang="en-US" sz="4000">
                <a:solidFill>
                  <a:schemeClr val="bg1"/>
                </a:solidFill>
              </a:rPr>
              <a:t> </a:t>
            </a:r>
            <a:r>
              <a:rPr lang="en-US" sz="4000" err="1">
                <a:solidFill>
                  <a:schemeClr val="bg1"/>
                </a:solidFill>
              </a:rPr>
              <a:t>tạo</a:t>
            </a:r>
            <a:r>
              <a:rPr lang="en-US" sz="4000">
                <a:solidFill>
                  <a:schemeClr val="bg1"/>
                </a:solidFill>
              </a:rPr>
              <a:t> </a:t>
            </a:r>
            <a:r>
              <a:rPr lang="en-US" sz="4000" err="1">
                <a:solidFill>
                  <a:schemeClr val="bg1"/>
                </a:solidFill>
              </a:rPr>
              <a:t>quần</a:t>
            </a:r>
            <a:r>
              <a:rPr lang="en-US" sz="4000">
                <a:solidFill>
                  <a:schemeClr val="bg1"/>
                </a:solidFill>
              </a:rPr>
              <a:t> </a:t>
            </a:r>
            <a:r>
              <a:rPr lang="en-US" sz="4000" err="1">
                <a:solidFill>
                  <a:schemeClr val="bg1"/>
                </a:solidFill>
              </a:rPr>
              <a:t>thể</a:t>
            </a:r>
            <a:endParaRPr lang="en-US" sz="4000">
              <a:solidFill>
                <a:schemeClr val="bg1"/>
              </a:solidFill>
            </a:endParaRPr>
          </a:p>
        </p:txBody>
      </p:sp>
      <p:sp>
        <p:nvSpPr>
          <p:cNvPr id="2" name="Footer Placeholder 1">
            <a:extLst>
              <a:ext uri="{FF2B5EF4-FFF2-40B4-BE49-F238E27FC236}">
                <a16:creationId xmlns:a16="http://schemas.microsoft.com/office/drawing/2014/main" id="{A8734708-86BC-44B1-993B-9F592D812F92}"/>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D8F240C-737A-42E4-876C-4C19D5EFF922}"/>
              </a:ext>
            </a:extLst>
          </p:cNvPr>
          <p:cNvSpPr>
            <a:spLocks noGrp="1"/>
          </p:cNvSpPr>
          <p:nvPr>
            <p:ph type="sldNum" sz="quarter" idx="12"/>
          </p:nvPr>
        </p:nvSpPr>
        <p:spPr/>
        <p:txBody>
          <a:bodyPr/>
          <a:lstStyle/>
          <a:p>
            <a:fld id="{C014DD1E-5D91-48A3-AD6D-45FBA980D106}" type="slidenum">
              <a:rPr lang="en-US" smtClean="0"/>
              <a:t>9</a:t>
            </a:fld>
            <a:endParaRPr lang="en-US"/>
          </a:p>
        </p:txBody>
      </p:sp>
      <p:pic>
        <p:nvPicPr>
          <p:cNvPr id="8" name="Content Placeholder 7">
            <a:extLst>
              <a:ext uri="{FF2B5EF4-FFF2-40B4-BE49-F238E27FC236}">
                <a16:creationId xmlns:a16="http://schemas.microsoft.com/office/drawing/2014/main" id="{78D790F0-D841-4593-B87C-9C3E29B170F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934173" y="0"/>
            <a:ext cx="8208912" cy="6669360"/>
          </a:xfrm>
        </p:spPr>
      </p:pic>
    </p:spTree>
    <p:extLst>
      <p:ext uri="{BB962C8B-B14F-4D97-AF65-F5344CB8AC3E}">
        <p14:creationId xmlns:p14="http://schemas.microsoft.com/office/powerpoint/2010/main" val="1769573283"/>
      </p:ext>
    </p:extLst>
  </p:cSld>
  <p:clrMapOvr>
    <a:masterClrMapping/>
  </p:clrMapOvr>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2356</TotalTime>
  <Words>2796</Words>
  <Application>Microsoft Office PowerPoint</Application>
  <PresentationFormat>Custom</PresentationFormat>
  <Paragraphs>235</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Symbol</vt:lpstr>
      <vt:lpstr>Times New Roman</vt:lpstr>
      <vt:lpstr>Verdana</vt:lpstr>
      <vt:lpstr>Wingdings</vt:lpstr>
      <vt:lpstr>Tech 16x9</vt:lpstr>
      <vt:lpstr>TỰ ĐỘNG LẬP KẾ HOẠCH  GIA CÔNG CẮT THÉP</vt:lpstr>
      <vt:lpstr>Nội dung khóa luận</vt:lpstr>
      <vt:lpstr>Phần 1. Giới thiệu đề tài</vt:lpstr>
      <vt:lpstr>Bài toán</vt:lpstr>
      <vt:lpstr>Phần 2. Các giải thuật được đề xuất</vt:lpstr>
      <vt:lpstr>Tổng quan Giải thuật cắt nhanh</vt:lpstr>
      <vt:lpstr>Tìm kiếm phương án cắt</vt:lpstr>
      <vt:lpstr>Tổng quan  giải thuật cắt tiết kiệm</vt:lpstr>
      <vt:lpstr>Khởi tạo quần thể</vt:lpstr>
      <vt:lpstr>Lai tạo</vt:lpstr>
      <vt:lpstr>Đột biến</vt:lpstr>
      <vt:lpstr>Phần 3. Thử nghiệm</vt:lpstr>
      <vt:lpstr>Thử nghiệm thứ nhất</vt:lpstr>
      <vt:lpstr>Thử nghiệm thứ hai</vt:lpstr>
      <vt:lpstr>Thử nghiệm thứ ba</vt:lpstr>
      <vt:lpstr>Thử nghiệm thứ tư</vt:lpstr>
      <vt:lpstr>Nhận xét</vt:lpstr>
      <vt:lpstr>Kết luận và hướng phát triển</vt:lpstr>
      <vt:lpstr>Em xin cảm ơn các thầy cô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TỰ ĐỘNG LẬP KẾ HOẠCH GIA CÔNG CẮT THÉP</dc:title>
  <dc:creator>duykypaul duykypaul</dc:creator>
  <cp:lastModifiedBy>duykypaul duykypaul</cp:lastModifiedBy>
  <cp:revision>106</cp:revision>
  <dcterms:created xsi:type="dcterms:W3CDTF">2021-05-27T07:09:23Z</dcterms:created>
  <dcterms:modified xsi:type="dcterms:W3CDTF">2021-06-16T16:59:16Z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