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7" r:id="rId5"/>
    <p:sldId id="268" r:id="rId6"/>
    <p:sldId id="272" r:id="rId7"/>
    <p:sldId id="273" r:id="rId8"/>
    <p:sldId id="274" r:id="rId9"/>
    <p:sldId id="275" r:id="rId10"/>
    <p:sldId id="276" r:id="rId11"/>
    <p:sldId id="277" r:id="rId12"/>
    <p:sldId id="280" r:id="rId13"/>
    <p:sldId id="279" r:id="rId14"/>
    <p:sldId id="281" r:id="rId15"/>
    <p:sldId id="283" r:id="rId16"/>
    <p:sldId id="284" r:id="rId17"/>
    <p:sldId id="285" r:id="rId18"/>
    <p:sldId id="286" r:id="rId19"/>
    <p:sldId id="287" r:id="rId20"/>
    <p:sldId id="282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5/27/2021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5/27/2021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5/27/2021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5/27/2021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5/27/2021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5/27/2021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5/27/2021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5/27/2021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5/27/2021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 smtClean="0"/>
              <a:pPr/>
              <a:t>5/27/2021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5400" b="1" dirty="0"/>
              <a:t>TỰ ĐỘNG LẬP KẾ HOẠCH GIA CÔNG CẮT THÉP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310436" y="3803650"/>
            <a:ext cx="4757267" cy="12095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1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1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Lê Công </a:t>
            </a:r>
            <a:r>
              <a:rPr lang="en-US" sz="16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endParaRPr lang="en-US" sz="16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K62 – Công </a:t>
            </a:r>
            <a:r>
              <a:rPr lang="en-US" sz="16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1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  <a:p>
            <a:pPr>
              <a:lnSpc>
                <a:spcPct val="150000"/>
              </a:lnSpc>
            </a:pPr>
            <a:r>
              <a:rPr lang="en-US" sz="16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Cán</a:t>
            </a:r>
            <a:r>
              <a:rPr lang="en-US" sz="1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TS. Lê </a:t>
            </a:r>
            <a:r>
              <a:rPr lang="en-US" sz="16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Đình</a:t>
            </a:r>
            <a:r>
              <a:rPr lang="en-US" sz="1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Thanh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endParaRPr lang="en-US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DBFA792C-DCEE-4086-91E6-33E70EB22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1556792"/>
            <a:ext cx="5078677" cy="4615408"/>
          </a:xfrm>
        </p:spPr>
        <p:txBody>
          <a:bodyPr/>
          <a:lstStyle/>
          <a:p>
            <a:pPr algn="just"/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: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có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khỏe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hơn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cũ</a:t>
            </a:r>
            <a:r>
              <a:rPr lang="en-US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5F4610-7E12-438F-83EB-3B5BE68E15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096" y="1700808"/>
            <a:ext cx="4235868" cy="4471392"/>
          </a:xfrm>
        </p:spPr>
      </p:pic>
    </p:spTree>
    <p:extLst>
      <p:ext uri="{BB962C8B-B14F-4D97-AF65-F5344CB8AC3E}">
        <p14:creationId xmlns:p14="http://schemas.microsoft.com/office/powerpoint/2010/main" val="18585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3.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nhanh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(so </a:t>
            </a:r>
            <a:r>
              <a:rPr lang="en-US" dirty="0" err="1"/>
              <a:t>sánh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8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2000 </a:t>
            </a:r>
            <a:r>
              <a:rPr lang="en-US" dirty="0" err="1"/>
              <a:t>thanh</a:t>
            </a:r>
            <a:r>
              <a:rPr lang="en-US" dirty="0"/>
              <a:t> 2m </a:t>
            </a:r>
            <a:r>
              <a:rPr lang="en-US" dirty="0" err="1"/>
              <a:t>và</a:t>
            </a:r>
            <a:r>
              <a:rPr lang="en-US" dirty="0"/>
              <a:t> 1000 </a:t>
            </a:r>
            <a:r>
              <a:rPr lang="en-US" dirty="0" err="1"/>
              <a:t>thanh</a:t>
            </a:r>
            <a:r>
              <a:rPr lang="en-US" dirty="0"/>
              <a:t> 3m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có 10000 </a:t>
            </a:r>
            <a:r>
              <a:rPr lang="en-US" dirty="0" err="1"/>
              <a:t>thanh</a:t>
            </a:r>
            <a:r>
              <a:rPr lang="en-US" dirty="0"/>
              <a:t> 11.7m</a:t>
            </a:r>
          </a:p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dày</a:t>
            </a:r>
            <a:r>
              <a:rPr lang="en-US" dirty="0"/>
              <a:t> </a:t>
            </a:r>
            <a:r>
              <a:rPr lang="en-US" dirty="0" err="1"/>
              <a:t>lưỡi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thép</a:t>
            </a:r>
            <a:r>
              <a:rPr lang="en-US" dirty="0"/>
              <a:t> 5mm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quả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A1E8D7-5061-494E-9CA3-BF9165B9B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162023"/>
              </p:ext>
            </p:extLst>
          </p:nvPr>
        </p:nvGraphicFramePr>
        <p:xfrm>
          <a:off x="1413892" y="4365104"/>
          <a:ext cx="9252158" cy="1512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9723">
                  <a:extLst>
                    <a:ext uri="{9D8B030D-6E8A-4147-A177-3AD203B41FA5}">
                      <a16:colId xmlns:a16="http://schemas.microsoft.com/office/drawing/2014/main" val="98132786"/>
                    </a:ext>
                  </a:extLst>
                </a:gridCol>
                <a:gridCol w="3367928">
                  <a:extLst>
                    <a:ext uri="{9D8B030D-6E8A-4147-A177-3AD203B41FA5}">
                      <a16:colId xmlns:a16="http://schemas.microsoft.com/office/drawing/2014/main" val="2586330646"/>
                    </a:ext>
                  </a:extLst>
                </a:gridCol>
                <a:gridCol w="3224507">
                  <a:extLst>
                    <a:ext uri="{9D8B030D-6E8A-4147-A177-3AD203B41FA5}">
                      <a16:colId xmlns:a16="http://schemas.microsoft.com/office/drawing/2014/main" val="3610445939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Thuật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lượng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thanh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dụng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Tỉ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lệ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dư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thừa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5037186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Quy hoạch tuyến tính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4357669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Cắt nhanh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6842845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Cắt tiết kiệm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441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66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hai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2000 </a:t>
            </a:r>
            <a:r>
              <a:rPr lang="en-US" dirty="0" err="1"/>
              <a:t>thanh</a:t>
            </a:r>
            <a:r>
              <a:rPr lang="en-US" dirty="0"/>
              <a:t> 2m, 1000 </a:t>
            </a:r>
            <a:r>
              <a:rPr lang="en-US" dirty="0" err="1"/>
              <a:t>thanh</a:t>
            </a:r>
            <a:r>
              <a:rPr lang="en-US" dirty="0"/>
              <a:t> 3m, 3000 </a:t>
            </a:r>
            <a:r>
              <a:rPr lang="en-US" dirty="0" err="1"/>
              <a:t>thanh</a:t>
            </a:r>
            <a:r>
              <a:rPr lang="en-US" dirty="0"/>
              <a:t> 5m </a:t>
            </a:r>
            <a:r>
              <a:rPr lang="en-US" dirty="0" err="1"/>
              <a:t>và</a:t>
            </a:r>
            <a:r>
              <a:rPr lang="en-US" dirty="0"/>
              <a:t> 4000 </a:t>
            </a:r>
            <a:r>
              <a:rPr lang="en-US" dirty="0" err="1"/>
              <a:t>thanh</a:t>
            </a:r>
            <a:r>
              <a:rPr lang="en-US" dirty="0"/>
              <a:t> 7m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có 10000 </a:t>
            </a:r>
            <a:r>
              <a:rPr lang="en-US" dirty="0" err="1"/>
              <a:t>thanh</a:t>
            </a:r>
            <a:r>
              <a:rPr lang="en-US" dirty="0"/>
              <a:t> 11.7m</a:t>
            </a:r>
          </a:p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dày</a:t>
            </a:r>
            <a:r>
              <a:rPr lang="en-US" dirty="0"/>
              <a:t> </a:t>
            </a:r>
            <a:r>
              <a:rPr lang="en-US" dirty="0" err="1"/>
              <a:t>lưỡi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thép</a:t>
            </a:r>
            <a:r>
              <a:rPr lang="en-US" dirty="0"/>
              <a:t> 5mm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quả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A1E8D7-5061-494E-9CA3-BF9165B9B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618085"/>
              </p:ext>
            </p:extLst>
          </p:nvPr>
        </p:nvGraphicFramePr>
        <p:xfrm>
          <a:off x="1413892" y="5085184"/>
          <a:ext cx="9289032" cy="1512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9723">
                  <a:extLst>
                    <a:ext uri="{9D8B030D-6E8A-4147-A177-3AD203B41FA5}">
                      <a16:colId xmlns:a16="http://schemas.microsoft.com/office/drawing/2014/main" val="98132786"/>
                    </a:ext>
                  </a:extLst>
                </a:gridCol>
                <a:gridCol w="3367928">
                  <a:extLst>
                    <a:ext uri="{9D8B030D-6E8A-4147-A177-3AD203B41FA5}">
                      <a16:colId xmlns:a16="http://schemas.microsoft.com/office/drawing/2014/main" val="2586330646"/>
                    </a:ext>
                  </a:extLst>
                </a:gridCol>
                <a:gridCol w="3261381">
                  <a:extLst>
                    <a:ext uri="{9D8B030D-6E8A-4147-A177-3AD203B41FA5}">
                      <a16:colId xmlns:a16="http://schemas.microsoft.com/office/drawing/2014/main" val="3610445939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Thuật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lượng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thanh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dụng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Tỉ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lệ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dư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thừa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5037186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Quy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hoạch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tuyến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5500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22%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4357669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Cắt nhanh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5500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22%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6842845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Cắt tiết kiệm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5500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22%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441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854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ba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200 </a:t>
            </a:r>
            <a:r>
              <a:rPr lang="en-US" dirty="0" err="1"/>
              <a:t>thanh</a:t>
            </a:r>
            <a:r>
              <a:rPr lang="en-US" dirty="0"/>
              <a:t> 1m, 300 </a:t>
            </a:r>
            <a:r>
              <a:rPr lang="en-US" dirty="0" err="1"/>
              <a:t>thanh</a:t>
            </a:r>
            <a:r>
              <a:rPr lang="en-US" dirty="0"/>
              <a:t> 2m, 700 </a:t>
            </a:r>
            <a:r>
              <a:rPr lang="en-US" dirty="0" err="1"/>
              <a:t>thanh</a:t>
            </a:r>
            <a:r>
              <a:rPr lang="en-US" dirty="0"/>
              <a:t> 4m </a:t>
            </a:r>
            <a:r>
              <a:rPr lang="en-US" dirty="0" err="1"/>
              <a:t>và</a:t>
            </a:r>
            <a:r>
              <a:rPr lang="en-US" dirty="0"/>
              <a:t> 500 </a:t>
            </a:r>
            <a:r>
              <a:rPr lang="en-US" dirty="0" err="1"/>
              <a:t>thanh</a:t>
            </a:r>
            <a:r>
              <a:rPr lang="en-US" dirty="0"/>
              <a:t> 8m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có 1000 </a:t>
            </a:r>
            <a:r>
              <a:rPr lang="en-US" dirty="0" err="1"/>
              <a:t>thanh</a:t>
            </a:r>
            <a:r>
              <a:rPr lang="en-US" dirty="0"/>
              <a:t> 11.7m, 150 </a:t>
            </a:r>
            <a:r>
              <a:rPr lang="en-US" dirty="0" err="1"/>
              <a:t>thanh</a:t>
            </a:r>
            <a:r>
              <a:rPr lang="en-US" dirty="0"/>
              <a:t> 8m, 300 </a:t>
            </a:r>
            <a:r>
              <a:rPr lang="en-US" dirty="0" err="1"/>
              <a:t>thanh</a:t>
            </a:r>
            <a:r>
              <a:rPr lang="en-US" dirty="0"/>
              <a:t> 7.995m</a:t>
            </a:r>
          </a:p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dày</a:t>
            </a:r>
            <a:r>
              <a:rPr lang="en-US" dirty="0"/>
              <a:t> </a:t>
            </a:r>
            <a:r>
              <a:rPr lang="en-US" dirty="0" err="1"/>
              <a:t>lưỡi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thép</a:t>
            </a:r>
            <a:r>
              <a:rPr lang="en-US" dirty="0"/>
              <a:t> 5mm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quả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A1E8D7-5061-494E-9CA3-BF9165B9B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43894"/>
              </p:ext>
            </p:extLst>
          </p:nvPr>
        </p:nvGraphicFramePr>
        <p:xfrm>
          <a:off x="1413892" y="5085184"/>
          <a:ext cx="9289032" cy="1512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9723">
                  <a:extLst>
                    <a:ext uri="{9D8B030D-6E8A-4147-A177-3AD203B41FA5}">
                      <a16:colId xmlns:a16="http://schemas.microsoft.com/office/drawing/2014/main" val="98132786"/>
                    </a:ext>
                  </a:extLst>
                </a:gridCol>
                <a:gridCol w="3367928">
                  <a:extLst>
                    <a:ext uri="{9D8B030D-6E8A-4147-A177-3AD203B41FA5}">
                      <a16:colId xmlns:a16="http://schemas.microsoft.com/office/drawing/2014/main" val="2586330646"/>
                    </a:ext>
                  </a:extLst>
                </a:gridCol>
                <a:gridCol w="3261381">
                  <a:extLst>
                    <a:ext uri="{9D8B030D-6E8A-4147-A177-3AD203B41FA5}">
                      <a16:colId xmlns:a16="http://schemas.microsoft.com/office/drawing/2014/main" val="3610445939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Thuật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lượng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thanh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dụng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Tỉ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lệ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dư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thừa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5037186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Quy hoạch tuyến tính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_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_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4357669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Cắt nhanh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23,5%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6842845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Cắt tiết kiệm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890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22,4%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441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603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300 </a:t>
            </a:r>
            <a:r>
              <a:rPr lang="en-US" dirty="0" err="1"/>
              <a:t>thanh</a:t>
            </a:r>
            <a:r>
              <a:rPr lang="en-US" dirty="0"/>
              <a:t> 3m </a:t>
            </a:r>
            <a:r>
              <a:rPr lang="en-US" dirty="0" err="1"/>
              <a:t>và</a:t>
            </a:r>
            <a:r>
              <a:rPr lang="en-US" dirty="0"/>
              <a:t> 200 </a:t>
            </a:r>
            <a:r>
              <a:rPr lang="en-US" dirty="0" err="1"/>
              <a:t>thanh</a:t>
            </a:r>
            <a:r>
              <a:rPr lang="en-US" dirty="0"/>
              <a:t> 2m, 700 </a:t>
            </a:r>
            <a:r>
              <a:rPr lang="en-US" dirty="0" err="1"/>
              <a:t>thanh</a:t>
            </a:r>
            <a:r>
              <a:rPr lang="en-US" dirty="0"/>
              <a:t> 5m </a:t>
            </a:r>
            <a:r>
              <a:rPr lang="en-US" dirty="0" err="1"/>
              <a:t>và</a:t>
            </a:r>
            <a:r>
              <a:rPr lang="en-US" dirty="0"/>
              <a:t> 500 </a:t>
            </a:r>
            <a:r>
              <a:rPr lang="en-US" dirty="0" err="1"/>
              <a:t>thanh</a:t>
            </a:r>
            <a:r>
              <a:rPr lang="en-US" dirty="0"/>
              <a:t> 7m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có 2000 </a:t>
            </a:r>
            <a:r>
              <a:rPr lang="en-US" dirty="0" err="1"/>
              <a:t>thanh</a:t>
            </a:r>
            <a:r>
              <a:rPr lang="en-US" dirty="0"/>
              <a:t> 11.7m, 150 </a:t>
            </a:r>
            <a:r>
              <a:rPr lang="en-US" dirty="0" err="1"/>
              <a:t>thanh</a:t>
            </a:r>
            <a:r>
              <a:rPr lang="en-US" dirty="0"/>
              <a:t> 8m </a:t>
            </a:r>
            <a:r>
              <a:rPr lang="en-US" dirty="0" err="1"/>
              <a:t>và</a:t>
            </a:r>
            <a:r>
              <a:rPr lang="en-US" dirty="0"/>
              <a:t> 300 </a:t>
            </a:r>
            <a:r>
              <a:rPr lang="en-US" dirty="0" err="1"/>
              <a:t>thanh</a:t>
            </a:r>
            <a:r>
              <a:rPr lang="en-US" dirty="0"/>
              <a:t> 7.995m</a:t>
            </a:r>
          </a:p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dày</a:t>
            </a:r>
            <a:r>
              <a:rPr lang="en-US" dirty="0"/>
              <a:t> </a:t>
            </a:r>
            <a:r>
              <a:rPr lang="en-US" dirty="0" err="1"/>
              <a:t>lưỡi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thép</a:t>
            </a:r>
            <a:r>
              <a:rPr lang="en-US" dirty="0"/>
              <a:t> 5mm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quả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A1E8D7-5061-494E-9CA3-BF9165B9B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979168"/>
              </p:ext>
            </p:extLst>
          </p:nvPr>
        </p:nvGraphicFramePr>
        <p:xfrm>
          <a:off x="1413892" y="5085184"/>
          <a:ext cx="9289032" cy="1512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9723">
                  <a:extLst>
                    <a:ext uri="{9D8B030D-6E8A-4147-A177-3AD203B41FA5}">
                      <a16:colId xmlns:a16="http://schemas.microsoft.com/office/drawing/2014/main" val="98132786"/>
                    </a:ext>
                  </a:extLst>
                </a:gridCol>
                <a:gridCol w="3367928">
                  <a:extLst>
                    <a:ext uri="{9D8B030D-6E8A-4147-A177-3AD203B41FA5}">
                      <a16:colId xmlns:a16="http://schemas.microsoft.com/office/drawing/2014/main" val="2586330646"/>
                    </a:ext>
                  </a:extLst>
                </a:gridCol>
                <a:gridCol w="3261381">
                  <a:extLst>
                    <a:ext uri="{9D8B030D-6E8A-4147-A177-3AD203B41FA5}">
                      <a16:colId xmlns:a16="http://schemas.microsoft.com/office/drawing/2014/main" val="3610445939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Thuật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lượng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thanh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dụng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Tỉ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lệ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dư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thừa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5037186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Quy hoạch tuyến tính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_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4357669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Cắt nhanh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17%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6842845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Cắt tiết kiệm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920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13%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441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490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endParaRPr lang="en-US" dirty="0"/>
          </a:p>
          <a:p>
            <a:r>
              <a:rPr lang="en-US" dirty="0"/>
              <a:t>Chỉ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nhanh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18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01D7E-5FDB-41C2-9D20-7C9077AC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9484041" cy="2938339"/>
          </a:xfrm>
        </p:spPr>
        <p:txBody>
          <a:bodyPr/>
          <a:lstStyle/>
          <a:p>
            <a:pPr algn="ctr"/>
            <a:r>
              <a:rPr lang="en-US" dirty="0"/>
              <a:t>THANKS YOU!</a:t>
            </a:r>
          </a:p>
        </p:txBody>
      </p:sp>
    </p:spTree>
    <p:extLst>
      <p:ext uri="{BB962C8B-B14F-4D97-AF65-F5344CB8AC3E}">
        <p14:creationId xmlns:p14="http://schemas.microsoft.com/office/powerpoint/2010/main" val="240127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9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thép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1.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Lí</a:t>
            </a:r>
            <a:r>
              <a:rPr lang="en-US" dirty="0"/>
              <a:t> do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18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2.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thép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nhanh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7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nhanh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EBB063-221E-4D3B-87FB-97383FC5A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884" y="6021288"/>
            <a:ext cx="4680520" cy="35904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000" cap="none" dirty="0" err="1"/>
              <a:t>Sơ</a:t>
            </a:r>
            <a:r>
              <a:rPr lang="en-US" sz="2000" cap="none" dirty="0"/>
              <a:t> </a:t>
            </a:r>
            <a:r>
              <a:rPr lang="en-US" sz="2000" cap="none" dirty="0" err="1"/>
              <a:t>đồ</a:t>
            </a:r>
            <a:r>
              <a:rPr lang="en-US" sz="2000" cap="none" dirty="0"/>
              <a:t> </a:t>
            </a:r>
            <a:r>
              <a:rPr lang="en-US" sz="2000" cap="none" dirty="0" err="1"/>
              <a:t>khối</a:t>
            </a:r>
            <a:r>
              <a:rPr lang="en-US" sz="2000" cap="none" dirty="0"/>
              <a:t> </a:t>
            </a:r>
            <a:r>
              <a:rPr lang="en-US" sz="2000" cap="none" dirty="0" err="1"/>
              <a:t>giải</a:t>
            </a:r>
            <a:r>
              <a:rPr lang="en-US" sz="2000" cap="none" dirty="0"/>
              <a:t> </a:t>
            </a:r>
            <a:r>
              <a:rPr lang="en-US" sz="2000" cap="none" dirty="0" err="1"/>
              <a:t>thuật</a:t>
            </a:r>
            <a:r>
              <a:rPr lang="en-US" sz="2000" cap="none" dirty="0"/>
              <a:t> </a:t>
            </a:r>
            <a:r>
              <a:rPr lang="en-US" sz="2000" cap="none" dirty="0" err="1"/>
              <a:t>cắt</a:t>
            </a:r>
            <a:r>
              <a:rPr lang="en-US" sz="2000" cap="none" dirty="0"/>
              <a:t> </a:t>
            </a:r>
            <a:r>
              <a:rPr lang="en-US" sz="2000" cap="none" dirty="0" err="1"/>
              <a:t>nhanh</a:t>
            </a:r>
            <a:endParaRPr lang="en-US" sz="2000" cap="non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F672B5-7584-4A7C-AA11-55D9EF6960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1772816"/>
            <a:ext cx="4608512" cy="3967336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ECC485-2A4F-47A6-8E45-0B312067D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6460" y="5949280"/>
            <a:ext cx="4824536" cy="35904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000" cap="none" dirty="0" err="1"/>
              <a:t>Tìm</a:t>
            </a:r>
            <a:r>
              <a:rPr lang="en-US" sz="2000" cap="none" dirty="0"/>
              <a:t> </a:t>
            </a:r>
            <a:r>
              <a:rPr lang="en-US" sz="2000" cap="none" dirty="0" err="1"/>
              <a:t>phương</a:t>
            </a:r>
            <a:r>
              <a:rPr lang="en-US" sz="2000" cap="none" dirty="0"/>
              <a:t> </a:t>
            </a:r>
            <a:r>
              <a:rPr lang="en-US" sz="2000" cap="none" dirty="0" err="1"/>
              <a:t>án</a:t>
            </a:r>
            <a:r>
              <a:rPr lang="en-US" sz="2000" cap="none" dirty="0"/>
              <a:t> </a:t>
            </a:r>
            <a:r>
              <a:rPr lang="en-US" sz="2000" cap="none" dirty="0" err="1"/>
              <a:t>cắt</a:t>
            </a:r>
            <a:r>
              <a:rPr lang="en-US" sz="2000" cap="none" dirty="0"/>
              <a:t> </a:t>
            </a:r>
            <a:r>
              <a:rPr lang="en-US" sz="2000" cap="none" dirty="0" err="1"/>
              <a:t>nhanh</a:t>
            </a:r>
            <a:endParaRPr lang="en-US" sz="2000" cap="none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0806179-7E27-4C41-84E7-3A2F0891A59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460" y="1772816"/>
            <a:ext cx="4752528" cy="396044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DBCB53-E6C3-4E63-9000-101D0E6F6385}"/>
              </a:ext>
            </a:extLst>
          </p:cNvPr>
          <p:cNvSpPr txBox="1"/>
          <p:nvPr/>
        </p:nvSpPr>
        <p:spPr>
          <a:xfrm>
            <a:off x="1218883" y="1010320"/>
            <a:ext cx="91240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Ứng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giải</a:t>
            </a:r>
            <a:r>
              <a:rPr lang="en-US" sz="3200" dirty="0"/>
              <a:t> </a:t>
            </a:r>
            <a:r>
              <a:rPr lang="en-US" sz="3200" dirty="0" err="1"/>
              <a:t>thuật</a:t>
            </a:r>
            <a:r>
              <a:rPr lang="en-US" sz="3200" dirty="0"/>
              <a:t> </a:t>
            </a:r>
            <a:r>
              <a:rPr lang="en-US" sz="3200" dirty="0" err="1"/>
              <a:t>tham</a:t>
            </a:r>
            <a:r>
              <a:rPr lang="en-US" sz="3200" dirty="0"/>
              <a:t> lam </a:t>
            </a:r>
            <a:r>
              <a:rPr lang="en-US" sz="3200" dirty="0" err="1"/>
              <a:t>để</a:t>
            </a:r>
            <a:r>
              <a:rPr lang="en-US" sz="3200" dirty="0"/>
              <a:t> </a:t>
            </a:r>
            <a:r>
              <a:rPr lang="en-US" sz="3200" dirty="0" err="1"/>
              <a:t>giải</a:t>
            </a:r>
            <a:r>
              <a:rPr lang="en-US" sz="3200" dirty="0"/>
              <a:t> </a:t>
            </a:r>
            <a:r>
              <a:rPr lang="en-US" sz="3200" dirty="0" err="1"/>
              <a:t>quyết</a:t>
            </a:r>
            <a:r>
              <a:rPr lang="en-US" sz="3200" dirty="0"/>
              <a:t> </a:t>
            </a:r>
            <a:r>
              <a:rPr lang="en-US" sz="3200" dirty="0" err="1"/>
              <a:t>vấn</a:t>
            </a:r>
            <a:r>
              <a:rPr lang="en-US" sz="3200" dirty="0"/>
              <a:t> </a:t>
            </a:r>
            <a:r>
              <a:rPr lang="en-US" sz="3200" dirty="0" err="1"/>
              <a:t>đề</a:t>
            </a:r>
            <a:r>
              <a:rPr lang="en-US" sz="3200" dirty="0"/>
              <a:t>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972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endParaRPr lang="en-US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DBFA792C-DCEE-4086-91E6-33E70EB22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1556792"/>
            <a:ext cx="5078677" cy="4615408"/>
          </a:xfrm>
        </p:spPr>
        <p:txBody>
          <a:bodyPr/>
          <a:lstStyle/>
          <a:p>
            <a:pPr algn="just"/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di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cử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rộng</a:t>
            </a:r>
            <a:endParaRPr lang="en-US" dirty="0"/>
          </a:p>
        </p:txBody>
      </p:sp>
      <p:pic>
        <p:nvPicPr>
          <p:cNvPr id="31" name="Content Placeholder 30">
            <a:extLst>
              <a:ext uri="{FF2B5EF4-FFF2-40B4-BE49-F238E27FC236}">
                <a16:creationId xmlns:a16="http://schemas.microsoft.com/office/drawing/2014/main" id="{97B521A0-F0F9-470E-9946-73601286AC2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029" y="1557338"/>
            <a:ext cx="3743980" cy="4614862"/>
          </a:xfrm>
        </p:spPr>
      </p:pic>
    </p:spTree>
    <p:extLst>
      <p:ext uri="{BB962C8B-B14F-4D97-AF65-F5344CB8AC3E}">
        <p14:creationId xmlns:p14="http://schemas.microsoft.com/office/powerpoint/2010/main" val="385374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endParaRPr lang="en-US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DBFA792C-DCEE-4086-91E6-33E70EB22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1556792"/>
            <a:ext cx="5078677" cy="4615408"/>
          </a:xfrm>
        </p:spPr>
        <p:txBody>
          <a:bodyPr/>
          <a:lstStyle/>
          <a:p>
            <a:pPr algn="just"/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quay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vét</a:t>
            </a:r>
            <a:r>
              <a:rPr lang="en-US" dirty="0"/>
              <a:t> </a:t>
            </a:r>
            <a:r>
              <a:rPr lang="en-US" dirty="0" err="1"/>
              <a:t>cạn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BB4EF7-EAD2-45FA-B64F-99A62FB5DD2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420" y="1484313"/>
            <a:ext cx="4465198" cy="4687887"/>
          </a:xfrm>
        </p:spPr>
      </p:pic>
    </p:spTree>
    <p:extLst>
      <p:ext uri="{BB962C8B-B14F-4D97-AF65-F5344CB8AC3E}">
        <p14:creationId xmlns:p14="http://schemas.microsoft.com/office/powerpoint/2010/main" val="176957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70000">
              <a:schemeClr val="bg2">
                <a:tint val="100000"/>
                <a:shade val="0"/>
                <a:satMod val="100000"/>
              </a:schemeClr>
            </a:gs>
            <a:gs pos="100000">
              <a:schemeClr val="bg2">
                <a:tint val="100000"/>
                <a:shade val="30000"/>
                <a:satMod val="100000"/>
              </a:schemeClr>
            </a:gs>
            <a:gs pos="48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endParaRPr lang="en-US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DBFA792C-DCEE-4086-91E6-33E70EB22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1556792"/>
            <a:ext cx="10276129" cy="4615408"/>
          </a:xfrm>
        </p:spPr>
        <p:txBody>
          <a:bodyPr/>
          <a:lstStyle/>
          <a:p>
            <a:pPr algn="just"/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algn="just"/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bao </a:t>
            </a:r>
            <a:r>
              <a:rPr lang="en-US" dirty="0" err="1"/>
              <a:t>gồm</a:t>
            </a:r>
            <a:endParaRPr lang="en-US" dirty="0"/>
          </a:p>
          <a:p>
            <a:pPr algn="just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45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endParaRPr lang="en-US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DBFA792C-DCEE-4086-91E6-33E70EB22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1556792"/>
            <a:ext cx="5078677" cy="4615408"/>
          </a:xfrm>
        </p:spPr>
        <p:txBody>
          <a:bodyPr/>
          <a:lstStyle/>
          <a:p>
            <a:pPr algn="just"/>
            <a:r>
              <a:rPr lang="en-US" dirty="0"/>
              <a:t>Lai </a:t>
            </a:r>
            <a:r>
              <a:rPr lang="en-US" dirty="0" err="1"/>
              <a:t>tạo</a:t>
            </a:r>
            <a:r>
              <a:rPr lang="en-US" dirty="0"/>
              <a:t>: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chéo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có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khỏe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hơn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E11ADD-724A-4DED-8B19-174C3E523F3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280" y="1700808"/>
            <a:ext cx="4538707" cy="4471392"/>
          </a:xfrm>
        </p:spPr>
      </p:pic>
    </p:spTree>
    <p:extLst>
      <p:ext uri="{BB962C8B-B14F-4D97-AF65-F5344CB8AC3E}">
        <p14:creationId xmlns:p14="http://schemas.microsoft.com/office/powerpoint/2010/main" val="165242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543</TotalTime>
  <Words>637</Words>
  <Application>Microsoft Office PowerPoint</Application>
  <PresentationFormat>Custom</PresentationFormat>
  <Paragraphs>107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Tech 16x9</vt:lpstr>
      <vt:lpstr>TỰ ĐỘNG LẬP KẾ HOẠCH GIA CÔNG CẮT THÉP</vt:lpstr>
      <vt:lpstr>Nội dung khóa luận</vt:lpstr>
      <vt:lpstr>Phần 1. Giới thiệu đề tài</vt:lpstr>
      <vt:lpstr>Phần 2. Các giải thuật cắt thép</vt:lpstr>
      <vt:lpstr>1. Giải thuật cắt nhanh</vt:lpstr>
      <vt:lpstr>2. Giải thuật cắt tiết kiệm</vt:lpstr>
      <vt:lpstr>2. Giải thuật cắt tiết kiệm</vt:lpstr>
      <vt:lpstr>2. Giải thuật cắt tiết kiệm</vt:lpstr>
      <vt:lpstr>2. Giải thuật cắt tiết kiệm</vt:lpstr>
      <vt:lpstr>2. Giải thuật cắt tiết kiệm</vt:lpstr>
      <vt:lpstr>Phần 3. Thử nghiệm và kết luận</vt:lpstr>
      <vt:lpstr>Thử nghiệm thứ nhất</vt:lpstr>
      <vt:lpstr>Thử nghiệm thứ hai</vt:lpstr>
      <vt:lpstr>Thử nghiệm thứ ba</vt:lpstr>
      <vt:lpstr>Thử nghiệm thứ tư</vt:lpstr>
      <vt:lpstr>Kết luận</vt:lpstr>
      <vt:lpstr>THANKS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TỰ ĐỘNG LẬP KẾ HOẠCH GIA CÔNG CẮT THÉP</dc:title>
  <dc:creator>duykypaul duykypaul</dc:creator>
  <cp:lastModifiedBy>duykypaul duykypaul</cp:lastModifiedBy>
  <cp:revision>23</cp:revision>
  <dcterms:created xsi:type="dcterms:W3CDTF">2021-05-27T07:09:23Z</dcterms:created>
  <dcterms:modified xsi:type="dcterms:W3CDTF">2021-05-27T16:44:52Z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