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8" r:id="rId6"/>
    <p:sldId id="288" r:id="rId7"/>
    <p:sldId id="273" r:id="rId8"/>
    <p:sldId id="274" r:id="rId9"/>
    <p:sldId id="291" r:id="rId10"/>
    <p:sldId id="275" r:id="rId11"/>
    <p:sldId id="276" r:id="rId12"/>
    <p:sldId id="277" r:id="rId13"/>
    <p:sldId id="280" r:id="rId14"/>
    <p:sldId id="279" r:id="rId15"/>
    <p:sldId id="281" r:id="rId16"/>
    <p:sldId id="283" r:id="rId17"/>
    <p:sldId id="293" r:id="rId18"/>
    <p:sldId id="294" r:id="rId19"/>
    <p:sldId id="295" r:id="rId20"/>
    <p:sldId id="287" r:id="rId21"/>
    <p:sldId id="292" r:id="rId22"/>
    <p:sldId id="282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6" d="100"/>
          <a:sy n="116" d="100"/>
        </p:scale>
        <p:origin x="390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6/13/2021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6/13/2021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bg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0484-0237-4D80-BC95-0C8D6071B344}" type="datetime1">
              <a:rPr lang="en-US" smtClean="0"/>
              <a:t>6/13/2021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37DD-9166-4319-9443-3DB67D67CB14}" type="datetime1">
              <a:rPr lang="en-US" smtClean="0"/>
              <a:t>6/13/2021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2B96-79D9-4EAF-892E-9CA1B8523A0F}" type="datetime1">
              <a:rPr lang="en-US" smtClean="0"/>
              <a:t>6/13/2021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F72A-D8CA-4843-9FB5-BFAA23462BCB}" type="datetime1">
              <a:rPr lang="en-US" smtClean="0"/>
              <a:t>6/13/2021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3EFA-B4D7-47DD-8898-06C32A8E8A6F}" type="datetime1">
              <a:rPr lang="en-US" smtClean="0"/>
              <a:t>6/13/2021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EF5B-22E3-491C-9734-29CD9B7D2CFF}" type="datetime1">
              <a:rPr lang="en-US" smtClean="0"/>
              <a:t>6/13/2021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DEE8-DA7E-4B6A-96CB-7785E0197B7C}" type="datetime1">
              <a:rPr lang="en-US" smtClean="0"/>
              <a:t>6/13/2021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2359-6575-4468-BDA3-18B144C4206F}" type="datetime1">
              <a:rPr lang="en-US" smtClean="0"/>
              <a:t>6/13/2021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01EE-22E0-488C-B4FB-D17ACE4E3328}" type="datetime1">
              <a:rPr lang="en-US" smtClean="0"/>
              <a:t>6/13/2021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F7D9-69E9-47DE-97B3-FDCEA4C300E8}" type="datetime1">
              <a:rPr lang="en-US" smtClean="0"/>
              <a:t>6/13/2021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865E-E7AE-4B5B-B280-6D61B5B96C51}" type="datetime1">
              <a:rPr lang="en-US" smtClean="0"/>
              <a:t>6/13/2021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6D4E8-288E-4D5E-B486-21D0E4533958}" type="datetime1">
              <a:rPr lang="en-US" smtClean="0"/>
              <a:t>6/13/2021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4972" y="6492875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80"/>
            <a:ext cx="12188825" cy="135217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TỰ ĐỘNG LẬP KẾ HOẠCH </a:t>
            </a: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>GIA CÔNG CẮT THÉP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FAA0C-5DF9-4201-8D49-DB717CAC5052}"/>
              </a:ext>
            </a:extLst>
          </p:cNvPr>
          <p:cNvSpPr txBox="1"/>
          <p:nvPr/>
        </p:nvSpPr>
        <p:spPr>
          <a:xfrm>
            <a:off x="1" y="116632"/>
            <a:ext cx="12188824" cy="1321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 HỌC QUỐC GIA HÀ NỘI</a:t>
            </a: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8067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 ĐẠI HỌC CÔNG NGHỆ</a:t>
            </a: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5" descr="Káº¿t quáº£ hÃ¬nh áº£nh cho Äáº¡i há»c cÃ´ng nghá»">
            <a:extLst>
              <a:ext uri="{FF2B5EF4-FFF2-40B4-BE49-F238E27FC236}">
                <a16:creationId xmlns:a16="http://schemas.microsoft.com/office/drawing/2014/main" id="{1C4A623E-736B-461A-98E3-011CCEE475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908720"/>
            <a:ext cx="1440159" cy="13681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CC8F5B-C80C-4E60-967C-EBDBD49618D5}"/>
              </a:ext>
            </a:extLst>
          </p:cNvPr>
          <p:cNvSpPr txBox="1"/>
          <p:nvPr/>
        </p:nvSpPr>
        <p:spPr>
          <a:xfrm>
            <a:off x="20651" y="6302484"/>
            <a:ext cx="1218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Hà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Nội</a:t>
            </a:r>
            <a:r>
              <a:rPr lang="en-US" sz="2800" dirty="0">
                <a:solidFill>
                  <a:schemeClr val="bg1"/>
                </a:solidFill>
              </a:rPr>
              <a:t>, 06/2021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CE4EEA-9276-4745-B19A-B4128941CFFE}"/>
              </a:ext>
            </a:extLst>
          </p:cNvPr>
          <p:cNvSpPr txBox="1"/>
          <p:nvPr/>
        </p:nvSpPr>
        <p:spPr>
          <a:xfrm>
            <a:off x="6022404" y="4293096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Sinh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: Lê Công </a:t>
            </a:r>
            <a:r>
              <a:rPr lang="en-US" dirty="0" err="1">
                <a:solidFill>
                  <a:schemeClr val="bg1"/>
                </a:solidFill>
              </a:rPr>
              <a:t>Kỳ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hướng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dẫn</a:t>
            </a:r>
            <a:r>
              <a:rPr lang="en-US" dirty="0">
                <a:solidFill>
                  <a:schemeClr val="bg1"/>
                </a:solidFill>
              </a:rPr>
              <a:t>: TS. Lê </a:t>
            </a:r>
            <a:r>
              <a:rPr lang="en-US" dirty="0" err="1">
                <a:solidFill>
                  <a:schemeClr val="bg1"/>
                </a:solidFill>
              </a:rPr>
              <a:t>Đình</a:t>
            </a:r>
            <a:r>
              <a:rPr lang="en-US" dirty="0">
                <a:solidFill>
                  <a:schemeClr val="bg1"/>
                </a:solidFill>
              </a:rPr>
              <a:t> Thanh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1560620-FC67-460A-8413-1B565C74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4104457" cy="57606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Lai </a:t>
            </a:r>
            <a:r>
              <a:rPr lang="en-US" sz="4000" dirty="0" err="1">
                <a:solidFill>
                  <a:schemeClr val="bg1"/>
                </a:solidFill>
              </a:rPr>
              <a:t>tạo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645EDB-21C1-4A1C-A756-7D8CFE61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4035B-44BF-44B4-BC99-24DB8912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D40362-F1EF-4C77-9A6C-0573B4D3F0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058" y="116632"/>
            <a:ext cx="6471002" cy="6741368"/>
          </a:xfrm>
        </p:spPr>
      </p:pic>
    </p:spTree>
    <p:extLst>
      <p:ext uri="{BB962C8B-B14F-4D97-AF65-F5344CB8AC3E}">
        <p14:creationId xmlns:p14="http://schemas.microsoft.com/office/powerpoint/2010/main" val="165242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077" y="0"/>
            <a:ext cx="2067217" cy="692696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Đột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biến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173F01-8621-411F-9278-E9E8AD85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7EB5A-98D1-4C0C-87B1-AD2D74B6D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96" y="-4840"/>
            <a:ext cx="6044555" cy="680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9" y="8663"/>
            <a:ext cx="10360501" cy="792088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Phần</a:t>
            </a:r>
            <a:r>
              <a:rPr lang="en-US" sz="4000" dirty="0">
                <a:solidFill>
                  <a:schemeClr val="bg1"/>
                </a:solidFill>
              </a:rPr>
              <a:t> 3. </a:t>
            </a:r>
            <a:r>
              <a:rPr lang="en-US" sz="4000" dirty="0" err="1">
                <a:solidFill>
                  <a:schemeClr val="bg1"/>
                </a:solidFill>
              </a:rPr>
              <a:t>Thử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nghiệm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9757" y="908720"/>
            <a:ext cx="11389628" cy="5255349"/>
          </a:xfrm>
        </p:spPr>
        <p:txBody>
          <a:bodyPr>
            <a:normAutofit/>
          </a:bodyPr>
          <a:lstStyle/>
          <a:p>
            <a:pPr marL="514350" indent="-514350">
              <a:buClrTx/>
              <a:buFont typeface="+mj-lt"/>
              <a:buAutoNum type="arabicPeriod"/>
            </a:pPr>
            <a:r>
              <a:rPr lang="en-US" sz="3000" dirty="0" err="1">
                <a:solidFill>
                  <a:schemeClr val="bg1"/>
                </a:solidFill>
              </a:rPr>
              <a:t>Giải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thuật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cắt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nhanh</a:t>
            </a:r>
            <a:endParaRPr lang="en-US" sz="3000" dirty="0">
              <a:solidFill>
                <a:schemeClr val="bg1"/>
              </a:solidFill>
            </a:endParaRP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sz="3000" dirty="0" err="1">
                <a:solidFill>
                  <a:schemeClr val="bg1"/>
                </a:solidFill>
              </a:rPr>
              <a:t>Giải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thuật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cắt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kiệm</a:t>
            </a:r>
            <a:endParaRPr lang="en-US" sz="3000" dirty="0">
              <a:solidFill>
                <a:schemeClr val="bg1"/>
              </a:solidFill>
            </a:endParaRP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sz="3000" dirty="0" err="1">
                <a:solidFill>
                  <a:schemeClr val="bg1"/>
                </a:solidFill>
              </a:rPr>
              <a:t>Giải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thuật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quy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hoạch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tuyến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tính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5B2850-4C77-4137-9824-A2DA4E8E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8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19034"/>
            <a:ext cx="10360501" cy="706091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Thử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nghiệm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thứ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nhất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9757" y="908720"/>
            <a:ext cx="11389628" cy="5255349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3000" dirty="0" err="1">
                <a:solidFill>
                  <a:schemeClr val="bg1"/>
                </a:solidFill>
              </a:rPr>
              <a:t>Đơn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hàng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cần</a:t>
            </a:r>
            <a:r>
              <a:rPr lang="en-US" sz="3000" dirty="0">
                <a:solidFill>
                  <a:schemeClr val="bg1"/>
                </a:solidFill>
              </a:rPr>
              <a:t> 2000 </a:t>
            </a:r>
            <a:r>
              <a:rPr lang="en-US" sz="3000" dirty="0" err="1">
                <a:solidFill>
                  <a:schemeClr val="bg1"/>
                </a:solidFill>
              </a:rPr>
              <a:t>thanh</a:t>
            </a:r>
            <a:r>
              <a:rPr lang="en-US" sz="3000" dirty="0">
                <a:solidFill>
                  <a:schemeClr val="bg1"/>
                </a:solidFill>
              </a:rPr>
              <a:t> 2m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1000 </a:t>
            </a:r>
            <a:r>
              <a:rPr lang="en-US" sz="3000" dirty="0" err="1">
                <a:solidFill>
                  <a:schemeClr val="bg1"/>
                </a:solidFill>
              </a:rPr>
              <a:t>thanh</a:t>
            </a:r>
            <a:r>
              <a:rPr lang="en-US" sz="3000" dirty="0">
                <a:solidFill>
                  <a:schemeClr val="bg1"/>
                </a:solidFill>
              </a:rPr>
              <a:t> 3m</a:t>
            </a:r>
          </a:p>
          <a:p>
            <a:pPr>
              <a:buClr>
                <a:schemeClr val="bg1"/>
              </a:buClr>
            </a:pP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kho</a:t>
            </a:r>
            <a:r>
              <a:rPr lang="en-US" sz="3000" dirty="0">
                <a:solidFill>
                  <a:schemeClr val="bg1"/>
                </a:solidFill>
              </a:rPr>
              <a:t> có 10000 </a:t>
            </a:r>
            <a:r>
              <a:rPr lang="en-US" sz="3000" dirty="0" err="1">
                <a:solidFill>
                  <a:schemeClr val="bg1"/>
                </a:solidFill>
              </a:rPr>
              <a:t>thanh</a:t>
            </a:r>
            <a:r>
              <a:rPr lang="en-US" sz="3000" dirty="0">
                <a:solidFill>
                  <a:schemeClr val="bg1"/>
                </a:solidFill>
              </a:rPr>
              <a:t> 11.7m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1E8D7-5061-494E-9CA3-BF9165B9B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01975"/>
              </p:ext>
            </p:extLst>
          </p:nvPr>
        </p:nvGraphicFramePr>
        <p:xfrm>
          <a:off x="261764" y="3789040"/>
          <a:ext cx="11449272" cy="216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1330">
                  <a:extLst>
                    <a:ext uri="{9D8B030D-6E8A-4147-A177-3AD203B41FA5}">
                      <a16:colId xmlns:a16="http://schemas.microsoft.com/office/drawing/2014/main" val="98132786"/>
                    </a:ext>
                  </a:extLst>
                </a:gridCol>
                <a:gridCol w="4167711">
                  <a:extLst>
                    <a:ext uri="{9D8B030D-6E8A-4147-A177-3AD203B41FA5}">
                      <a16:colId xmlns:a16="http://schemas.microsoft.com/office/drawing/2014/main" val="2586330646"/>
                    </a:ext>
                  </a:extLst>
                </a:gridCol>
                <a:gridCol w="3990231">
                  <a:extLst>
                    <a:ext uri="{9D8B030D-6E8A-4147-A177-3AD203B41FA5}">
                      <a16:colId xmlns:a16="http://schemas.microsoft.com/office/drawing/2014/main" val="3610445939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Tỉ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thừa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03718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hoạch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tuyến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357669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nhanh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684284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kiệm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4162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BEDCE-ED00-4280-B032-103C833A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6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19034"/>
            <a:ext cx="10360501" cy="706091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Thử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nghiệm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thứ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hai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9757" y="908720"/>
            <a:ext cx="11389628" cy="5255349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3000" dirty="0" err="1">
                <a:solidFill>
                  <a:schemeClr val="bg1"/>
                </a:solidFill>
              </a:rPr>
              <a:t>Đơn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hàng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cần</a:t>
            </a:r>
            <a:r>
              <a:rPr lang="en-US" sz="3000" dirty="0">
                <a:solidFill>
                  <a:schemeClr val="bg1"/>
                </a:solidFill>
              </a:rPr>
              <a:t> 2000 </a:t>
            </a:r>
            <a:r>
              <a:rPr lang="en-US" sz="3000" dirty="0" err="1">
                <a:solidFill>
                  <a:schemeClr val="bg1"/>
                </a:solidFill>
              </a:rPr>
              <a:t>thanh</a:t>
            </a:r>
            <a:r>
              <a:rPr lang="en-US" sz="3000" dirty="0">
                <a:solidFill>
                  <a:schemeClr val="bg1"/>
                </a:solidFill>
              </a:rPr>
              <a:t> 2m, 1000 </a:t>
            </a:r>
            <a:r>
              <a:rPr lang="en-US" sz="3000" dirty="0" err="1">
                <a:solidFill>
                  <a:schemeClr val="bg1"/>
                </a:solidFill>
              </a:rPr>
              <a:t>thanh</a:t>
            </a:r>
            <a:r>
              <a:rPr lang="en-US" sz="3000" dirty="0">
                <a:solidFill>
                  <a:schemeClr val="bg1"/>
                </a:solidFill>
              </a:rPr>
              <a:t> 3m, 3000 </a:t>
            </a:r>
            <a:r>
              <a:rPr lang="en-US" sz="3000" dirty="0" err="1">
                <a:solidFill>
                  <a:schemeClr val="bg1"/>
                </a:solidFill>
              </a:rPr>
              <a:t>thanh</a:t>
            </a:r>
            <a:r>
              <a:rPr lang="en-US" sz="3000" dirty="0">
                <a:solidFill>
                  <a:schemeClr val="bg1"/>
                </a:solidFill>
              </a:rPr>
              <a:t> 5m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4000 </a:t>
            </a:r>
            <a:r>
              <a:rPr lang="en-US" sz="3000" dirty="0" err="1">
                <a:solidFill>
                  <a:schemeClr val="bg1"/>
                </a:solidFill>
              </a:rPr>
              <a:t>thanh</a:t>
            </a:r>
            <a:r>
              <a:rPr lang="en-US" sz="3000" dirty="0">
                <a:solidFill>
                  <a:schemeClr val="bg1"/>
                </a:solidFill>
              </a:rPr>
              <a:t> 7m</a:t>
            </a:r>
          </a:p>
          <a:p>
            <a:pPr>
              <a:buClr>
                <a:schemeClr val="bg1"/>
              </a:buClr>
            </a:pP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kho</a:t>
            </a:r>
            <a:r>
              <a:rPr lang="en-US" sz="3000" dirty="0">
                <a:solidFill>
                  <a:schemeClr val="bg1"/>
                </a:solidFill>
              </a:rPr>
              <a:t> có 10000 </a:t>
            </a:r>
            <a:r>
              <a:rPr lang="en-US" sz="3000" dirty="0" err="1">
                <a:solidFill>
                  <a:schemeClr val="bg1"/>
                </a:solidFill>
              </a:rPr>
              <a:t>thanh</a:t>
            </a:r>
            <a:r>
              <a:rPr lang="en-US" sz="3000" dirty="0">
                <a:solidFill>
                  <a:schemeClr val="bg1"/>
                </a:solidFill>
              </a:rPr>
              <a:t> 11.7m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1E8D7-5061-494E-9CA3-BF9165B9B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2744"/>
              </p:ext>
            </p:extLst>
          </p:nvPr>
        </p:nvGraphicFramePr>
        <p:xfrm>
          <a:off x="261764" y="3789040"/>
          <a:ext cx="11449272" cy="216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1330">
                  <a:extLst>
                    <a:ext uri="{9D8B030D-6E8A-4147-A177-3AD203B41FA5}">
                      <a16:colId xmlns:a16="http://schemas.microsoft.com/office/drawing/2014/main" val="98132786"/>
                    </a:ext>
                  </a:extLst>
                </a:gridCol>
                <a:gridCol w="4167711">
                  <a:extLst>
                    <a:ext uri="{9D8B030D-6E8A-4147-A177-3AD203B41FA5}">
                      <a16:colId xmlns:a16="http://schemas.microsoft.com/office/drawing/2014/main" val="2586330646"/>
                    </a:ext>
                  </a:extLst>
                </a:gridCol>
                <a:gridCol w="3990231">
                  <a:extLst>
                    <a:ext uri="{9D8B030D-6E8A-4147-A177-3AD203B41FA5}">
                      <a16:colId xmlns:a16="http://schemas.microsoft.com/office/drawing/2014/main" val="3610445939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Tỉ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thừa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03718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hoạch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tuyến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5500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357669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nhanh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5500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684284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kiệm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5500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4162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BEDCE-ED00-4280-B032-103C833A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5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19034"/>
            <a:ext cx="10360501" cy="706091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Thử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nghiệm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thứ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ba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9757" y="908720"/>
            <a:ext cx="11389628" cy="5255349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3200" dirty="0" err="1">
                <a:solidFill>
                  <a:schemeClr val="bg1"/>
                </a:solidFill>
              </a:rPr>
              <a:t>Đơn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hàng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cần</a:t>
            </a:r>
            <a:r>
              <a:rPr lang="en-US" sz="3200" dirty="0">
                <a:solidFill>
                  <a:schemeClr val="bg1"/>
                </a:solidFill>
              </a:rPr>
              <a:t> 200 </a:t>
            </a:r>
            <a:r>
              <a:rPr lang="en-US" sz="3200" dirty="0" err="1">
                <a:solidFill>
                  <a:schemeClr val="bg1"/>
                </a:solidFill>
              </a:rPr>
              <a:t>thanh</a:t>
            </a:r>
            <a:r>
              <a:rPr lang="en-US" sz="3200" dirty="0">
                <a:solidFill>
                  <a:schemeClr val="bg1"/>
                </a:solidFill>
              </a:rPr>
              <a:t> 1m, 300 </a:t>
            </a:r>
            <a:r>
              <a:rPr lang="en-US" sz="3200" dirty="0" err="1">
                <a:solidFill>
                  <a:schemeClr val="bg1"/>
                </a:solidFill>
              </a:rPr>
              <a:t>thanh</a:t>
            </a:r>
            <a:r>
              <a:rPr lang="en-US" sz="3200" dirty="0">
                <a:solidFill>
                  <a:schemeClr val="bg1"/>
                </a:solidFill>
              </a:rPr>
              <a:t> 2m, 700 </a:t>
            </a:r>
            <a:r>
              <a:rPr lang="en-US" sz="3200" dirty="0" err="1">
                <a:solidFill>
                  <a:schemeClr val="bg1"/>
                </a:solidFill>
              </a:rPr>
              <a:t>thanh</a:t>
            </a:r>
            <a:r>
              <a:rPr lang="en-US" sz="3200" dirty="0">
                <a:solidFill>
                  <a:schemeClr val="bg1"/>
                </a:solidFill>
              </a:rPr>
              <a:t> 4m </a:t>
            </a:r>
            <a:r>
              <a:rPr lang="en-US" sz="3200" dirty="0" err="1">
                <a:solidFill>
                  <a:schemeClr val="bg1"/>
                </a:solidFill>
              </a:rPr>
              <a:t>và</a:t>
            </a:r>
            <a:r>
              <a:rPr lang="en-US" sz="3200" dirty="0">
                <a:solidFill>
                  <a:schemeClr val="bg1"/>
                </a:solidFill>
              </a:rPr>
              <a:t> 500 </a:t>
            </a:r>
            <a:r>
              <a:rPr lang="en-US" sz="3200" dirty="0" err="1">
                <a:solidFill>
                  <a:schemeClr val="bg1"/>
                </a:solidFill>
              </a:rPr>
              <a:t>thanh</a:t>
            </a:r>
            <a:r>
              <a:rPr lang="en-US" sz="3200" dirty="0">
                <a:solidFill>
                  <a:schemeClr val="bg1"/>
                </a:solidFill>
              </a:rPr>
              <a:t> 8m</a:t>
            </a:r>
          </a:p>
          <a:p>
            <a:pPr>
              <a:buClrTx/>
            </a:pPr>
            <a:r>
              <a:rPr lang="en-US" sz="3200" dirty="0" err="1">
                <a:solidFill>
                  <a:schemeClr val="bg1"/>
                </a:solidFill>
              </a:rPr>
              <a:t>Trong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kho</a:t>
            </a:r>
            <a:r>
              <a:rPr lang="en-US" sz="3200" dirty="0">
                <a:solidFill>
                  <a:schemeClr val="bg1"/>
                </a:solidFill>
              </a:rPr>
              <a:t> có 1000 </a:t>
            </a:r>
            <a:r>
              <a:rPr lang="en-US" sz="3200" dirty="0" err="1">
                <a:solidFill>
                  <a:schemeClr val="bg1"/>
                </a:solidFill>
              </a:rPr>
              <a:t>thanh</a:t>
            </a:r>
            <a:r>
              <a:rPr lang="en-US" sz="3200" dirty="0">
                <a:solidFill>
                  <a:schemeClr val="bg1"/>
                </a:solidFill>
              </a:rPr>
              <a:t> 11.7m, 150 </a:t>
            </a:r>
            <a:r>
              <a:rPr lang="en-US" sz="3200" dirty="0" err="1">
                <a:solidFill>
                  <a:schemeClr val="bg1"/>
                </a:solidFill>
              </a:rPr>
              <a:t>thanh</a:t>
            </a:r>
            <a:r>
              <a:rPr lang="en-US" sz="3200" dirty="0">
                <a:solidFill>
                  <a:schemeClr val="bg1"/>
                </a:solidFill>
              </a:rPr>
              <a:t> 8m, 300 </a:t>
            </a:r>
            <a:r>
              <a:rPr lang="en-US" sz="3200" dirty="0" err="1">
                <a:solidFill>
                  <a:schemeClr val="bg1"/>
                </a:solidFill>
              </a:rPr>
              <a:t>thanh</a:t>
            </a:r>
            <a:r>
              <a:rPr lang="en-US" sz="3200" dirty="0">
                <a:solidFill>
                  <a:schemeClr val="bg1"/>
                </a:solidFill>
              </a:rPr>
              <a:t> 7.9m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1E8D7-5061-494E-9CA3-BF9165B9B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289386"/>
              </p:ext>
            </p:extLst>
          </p:nvPr>
        </p:nvGraphicFramePr>
        <p:xfrm>
          <a:off x="261764" y="3789040"/>
          <a:ext cx="11449272" cy="216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1330">
                  <a:extLst>
                    <a:ext uri="{9D8B030D-6E8A-4147-A177-3AD203B41FA5}">
                      <a16:colId xmlns:a16="http://schemas.microsoft.com/office/drawing/2014/main" val="98132786"/>
                    </a:ext>
                  </a:extLst>
                </a:gridCol>
                <a:gridCol w="4167711">
                  <a:extLst>
                    <a:ext uri="{9D8B030D-6E8A-4147-A177-3AD203B41FA5}">
                      <a16:colId xmlns:a16="http://schemas.microsoft.com/office/drawing/2014/main" val="2586330646"/>
                    </a:ext>
                  </a:extLst>
                </a:gridCol>
                <a:gridCol w="3990231">
                  <a:extLst>
                    <a:ext uri="{9D8B030D-6E8A-4147-A177-3AD203B41FA5}">
                      <a16:colId xmlns:a16="http://schemas.microsoft.com/office/drawing/2014/main" val="3610445939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Tỉ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thừa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03718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hoạch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tuyến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_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_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357669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nhanh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23,5%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684284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kiệm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890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22,4%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4162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BEDCE-ED00-4280-B032-103C833A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08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19034"/>
            <a:ext cx="10360501" cy="706091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Thử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nghiệm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thứ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tư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9757" y="908720"/>
            <a:ext cx="11389628" cy="5255349"/>
          </a:xfrm>
        </p:spPr>
        <p:txBody>
          <a:bodyPr>
            <a:normAutofit/>
          </a:bodyPr>
          <a:lstStyle/>
          <a:p>
            <a:pPr algn="just">
              <a:buClrTx/>
            </a:pPr>
            <a:r>
              <a:rPr lang="en-US" sz="3200" dirty="0" err="1">
                <a:solidFill>
                  <a:schemeClr val="bg1"/>
                </a:solidFill>
              </a:rPr>
              <a:t>Đơn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hàng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cần</a:t>
            </a:r>
            <a:r>
              <a:rPr lang="en-US" sz="3200" dirty="0">
                <a:solidFill>
                  <a:schemeClr val="bg1"/>
                </a:solidFill>
              </a:rPr>
              <a:t> 300 </a:t>
            </a:r>
            <a:r>
              <a:rPr lang="en-US" sz="3200" dirty="0" err="1">
                <a:solidFill>
                  <a:schemeClr val="bg1"/>
                </a:solidFill>
              </a:rPr>
              <a:t>thanh</a:t>
            </a:r>
            <a:r>
              <a:rPr lang="en-US" sz="3200" dirty="0">
                <a:solidFill>
                  <a:schemeClr val="bg1"/>
                </a:solidFill>
              </a:rPr>
              <a:t> 3m </a:t>
            </a:r>
            <a:r>
              <a:rPr lang="en-US" sz="3200" dirty="0" err="1">
                <a:solidFill>
                  <a:schemeClr val="bg1"/>
                </a:solidFill>
              </a:rPr>
              <a:t>và</a:t>
            </a:r>
            <a:r>
              <a:rPr lang="en-US" sz="3200" dirty="0">
                <a:solidFill>
                  <a:schemeClr val="bg1"/>
                </a:solidFill>
              </a:rPr>
              <a:t> 200 </a:t>
            </a:r>
            <a:r>
              <a:rPr lang="en-US" sz="3200" dirty="0" err="1">
                <a:solidFill>
                  <a:schemeClr val="bg1"/>
                </a:solidFill>
              </a:rPr>
              <a:t>thanh</a:t>
            </a:r>
            <a:r>
              <a:rPr lang="en-US" sz="3200" dirty="0">
                <a:solidFill>
                  <a:schemeClr val="bg1"/>
                </a:solidFill>
              </a:rPr>
              <a:t> 2m, 700 </a:t>
            </a:r>
            <a:r>
              <a:rPr lang="en-US" sz="3200" dirty="0" err="1">
                <a:solidFill>
                  <a:schemeClr val="bg1"/>
                </a:solidFill>
              </a:rPr>
              <a:t>thanh</a:t>
            </a:r>
            <a:r>
              <a:rPr lang="en-US" sz="3200" dirty="0">
                <a:solidFill>
                  <a:schemeClr val="bg1"/>
                </a:solidFill>
              </a:rPr>
              <a:t> 5m </a:t>
            </a:r>
            <a:r>
              <a:rPr lang="en-US" sz="3200" dirty="0" err="1">
                <a:solidFill>
                  <a:schemeClr val="bg1"/>
                </a:solidFill>
              </a:rPr>
              <a:t>và</a:t>
            </a:r>
            <a:r>
              <a:rPr lang="en-US" sz="3200" dirty="0">
                <a:solidFill>
                  <a:schemeClr val="bg1"/>
                </a:solidFill>
              </a:rPr>
              <a:t> 500 </a:t>
            </a:r>
            <a:r>
              <a:rPr lang="en-US" sz="3200" dirty="0" err="1">
                <a:solidFill>
                  <a:schemeClr val="bg1"/>
                </a:solidFill>
              </a:rPr>
              <a:t>thanh</a:t>
            </a:r>
            <a:r>
              <a:rPr lang="en-US" sz="3200" dirty="0">
                <a:solidFill>
                  <a:schemeClr val="bg1"/>
                </a:solidFill>
              </a:rPr>
              <a:t> 7m</a:t>
            </a:r>
          </a:p>
          <a:p>
            <a:pPr algn="just">
              <a:buClrTx/>
            </a:pPr>
            <a:r>
              <a:rPr lang="en-US" sz="3200" dirty="0" err="1">
                <a:solidFill>
                  <a:schemeClr val="bg1"/>
                </a:solidFill>
              </a:rPr>
              <a:t>Trong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kho</a:t>
            </a:r>
            <a:r>
              <a:rPr lang="en-US" sz="3200" dirty="0">
                <a:solidFill>
                  <a:schemeClr val="bg1"/>
                </a:solidFill>
              </a:rPr>
              <a:t> có 2000 </a:t>
            </a:r>
            <a:r>
              <a:rPr lang="en-US" sz="3200" dirty="0" err="1">
                <a:solidFill>
                  <a:schemeClr val="bg1"/>
                </a:solidFill>
              </a:rPr>
              <a:t>thanh</a:t>
            </a:r>
            <a:r>
              <a:rPr lang="en-US" sz="3200" dirty="0">
                <a:solidFill>
                  <a:schemeClr val="bg1"/>
                </a:solidFill>
              </a:rPr>
              <a:t> 11.7m, 150 </a:t>
            </a:r>
            <a:r>
              <a:rPr lang="en-US" sz="3200" dirty="0" err="1">
                <a:solidFill>
                  <a:schemeClr val="bg1"/>
                </a:solidFill>
              </a:rPr>
              <a:t>thanh</a:t>
            </a:r>
            <a:r>
              <a:rPr lang="en-US" sz="3200" dirty="0">
                <a:solidFill>
                  <a:schemeClr val="bg1"/>
                </a:solidFill>
              </a:rPr>
              <a:t> 8m </a:t>
            </a:r>
            <a:r>
              <a:rPr lang="en-US" sz="3200" dirty="0" err="1">
                <a:solidFill>
                  <a:schemeClr val="bg1"/>
                </a:solidFill>
              </a:rPr>
              <a:t>và</a:t>
            </a:r>
            <a:r>
              <a:rPr lang="en-US" sz="3200" dirty="0">
                <a:solidFill>
                  <a:schemeClr val="bg1"/>
                </a:solidFill>
              </a:rPr>
              <a:t> 300 </a:t>
            </a:r>
            <a:r>
              <a:rPr lang="en-US" sz="3200" dirty="0" err="1">
                <a:solidFill>
                  <a:schemeClr val="bg1"/>
                </a:solidFill>
              </a:rPr>
              <a:t>thanh</a:t>
            </a:r>
            <a:r>
              <a:rPr lang="en-US" sz="3200" dirty="0">
                <a:solidFill>
                  <a:schemeClr val="bg1"/>
                </a:solidFill>
              </a:rPr>
              <a:t> 7.9m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1E8D7-5061-494E-9CA3-BF9165B9B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36510"/>
              </p:ext>
            </p:extLst>
          </p:nvPr>
        </p:nvGraphicFramePr>
        <p:xfrm>
          <a:off x="261764" y="3789040"/>
          <a:ext cx="11449272" cy="216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1330">
                  <a:extLst>
                    <a:ext uri="{9D8B030D-6E8A-4147-A177-3AD203B41FA5}">
                      <a16:colId xmlns:a16="http://schemas.microsoft.com/office/drawing/2014/main" val="98132786"/>
                    </a:ext>
                  </a:extLst>
                </a:gridCol>
                <a:gridCol w="4167711">
                  <a:extLst>
                    <a:ext uri="{9D8B030D-6E8A-4147-A177-3AD203B41FA5}">
                      <a16:colId xmlns:a16="http://schemas.microsoft.com/office/drawing/2014/main" val="2586330646"/>
                    </a:ext>
                  </a:extLst>
                </a:gridCol>
                <a:gridCol w="3990231">
                  <a:extLst>
                    <a:ext uri="{9D8B030D-6E8A-4147-A177-3AD203B41FA5}">
                      <a16:colId xmlns:a16="http://schemas.microsoft.com/office/drawing/2014/main" val="3610445939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Tỉ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thừa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03718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hoạch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tuyến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_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357669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nhanh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17%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684284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kiệm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920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4162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BEDCE-ED00-4280-B032-103C833A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47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962" y="1"/>
            <a:ext cx="10360501" cy="692696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Nhận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xét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9757" y="764704"/>
            <a:ext cx="11389628" cy="5399365"/>
          </a:xfrm>
        </p:spPr>
        <p:txBody>
          <a:bodyPr>
            <a:normAutofit/>
          </a:bodyPr>
          <a:lstStyle/>
          <a:p>
            <a:pPr algn="just">
              <a:buClrTx/>
            </a:pPr>
            <a:r>
              <a:rPr lang="en-US" sz="3000" dirty="0" err="1">
                <a:solidFill>
                  <a:schemeClr val="bg1"/>
                </a:solidFill>
              </a:rPr>
              <a:t>Nếu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cần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tận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nguyên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liệu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dư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thì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nên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giải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thuật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cắt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kiệm</a:t>
            </a:r>
            <a:endParaRPr lang="en-US" sz="3000" dirty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US" sz="3000" dirty="0">
                <a:solidFill>
                  <a:schemeClr val="bg1"/>
                </a:solidFill>
              </a:rPr>
              <a:t>Chỉ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nguyên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liệu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mới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thì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giải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thuật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cắt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nhanh</a:t>
            </a:r>
            <a:endParaRPr lang="en-US" sz="3000" dirty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US" sz="3000" dirty="0" err="1">
                <a:solidFill>
                  <a:schemeClr val="bg1"/>
                </a:solidFill>
              </a:rPr>
              <a:t>Nếu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lượng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đơn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hàng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nhỏ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thì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sự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biệt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giữa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cắt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cắt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kiệm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kể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sự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biệt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này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càng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rõ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ràng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đơn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hàng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càng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lớn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BE3744-D259-4558-9D1A-68073C50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6A2FC-64E4-40A5-A5CE-4206759A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18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10360501" cy="634083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Kết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luận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và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hướng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phát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triển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7749" y="692696"/>
            <a:ext cx="11461636" cy="547137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3000" dirty="0" err="1">
                <a:solidFill>
                  <a:schemeClr val="bg1"/>
                </a:solidFill>
              </a:rPr>
              <a:t>Khóa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luận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làm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gì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sz="3000" dirty="0" err="1">
                <a:solidFill>
                  <a:schemeClr val="bg1"/>
                </a:solidFill>
              </a:rPr>
              <a:t>Kết</a:t>
            </a:r>
            <a:r>
              <a:rPr lang="en-US" sz="3000" dirty="0">
                <a:solidFill>
                  <a:schemeClr val="bg1"/>
                </a:solidFill>
              </a:rPr>
              <a:t> quả </a:t>
            </a:r>
            <a:r>
              <a:rPr lang="en-US" sz="3000" dirty="0" err="1">
                <a:solidFill>
                  <a:schemeClr val="bg1"/>
                </a:solidFill>
              </a:rPr>
              <a:t>khóa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luận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A09814-3C6C-4D28-BA59-3AAF55F5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5179A0-5EEA-4202-95E2-0A5BEC29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89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1D7E-5FDB-41C2-9D20-7C9077AC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48880"/>
            <a:ext cx="12188825" cy="864096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cảm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thầy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lắng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4247F-75FF-4FF1-B783-BE6A8761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1071B-E4FF-4188-9B70-54873279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9EE41-401E-49EA-8041-37AE67150AD6}"/>
              </a:ext>
            </a:extLst>
          </p:cNvPr>
          <p:cNvSpPr txBox="1"/>
          <p:nvPr/>
        </p:nvSpPr>
        <p:spPr>
          <a:xfrm>
            <a:off x="8110636" y="3573016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Sinh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viên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Lê Công </a:t>
            </a:r>
            <a:r>
              <a:rPr lang="en-US" sz="2800" dirty="0" err="1">
                <a:solidFill>
                  <a:schemeClr val="bg1"/>
                </a:solidFill>
              </a:rPr>
              <a:t>Kỳ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27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65820" y="116632"/>
            <a:ext cx="10360501" cy="77809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Nội</a:t>
            </a:r>
            <a:r>
              <a:rPr lang="en-US" sz="4000" dirty="0">
                <a:solidFill>
                  <a:schemeClr val="bg1"/>
                </a:solidFill>
              </a:rPr>
              <a:t> dung </a:t>
            </a:r>
            <a:r>
              <a:rPr lang="en-US" sz="4000" dirty="0" err="1">
                <a:solidFill>
                  <a:schemeClr val="bg1"/>
                </a:solidFill>
              </a:rPr>
              <a:t>khóa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luận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7829" y="1340769"/>
            <a:ext cx="10741556" cy="252028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pPr marL="514350" indent="-514350">
              <a:buClrTx/>
              <a:buFont typeface="+mj-lt"/>
              <a:buAutoNum type="arabicPeriod"/>
            </a:pPr>
            <a:r>
              <a:rPr lang="en-US" sz="3000" dirty="0" err="1">
                <a:solidFill>
                  <a:schemeClr val="bg1"/>
                </a:solidFill>
              </a:rPr>
              <a:t>Giới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thiệu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đề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tài</a:t>
            </a:r>
            <a:endParaRPr lang="en-US" sz="3000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giải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thuật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đề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xuất</a:t>
            </a:r>
            <a:endParaRPr lang="en-US" sz="3000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3000" dirty="0" err="1">
                <a:solidFill>
                  <a:schemeClr val="bg1"/>
                </a:solidFill>
              </a:rPr>
              <a:t>Thử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nghiệm</a:t>
            </a:r>
            <a:endParaRPr lang="en-US" sz="3000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3000" dirty="0" err="1">
                <a:solidFill>
                  <a:schemeClr val="bg1"/>
                </a:solidFill>
              </a:rPr>
              <a:t>Kết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luận</a:t>
            </a:r>
            <a:endParaRPr lang="en-US" sz="3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498A5B-BA29-4E2C-9926-57BD4771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34CE6-1ED3-47C9-9F6D-86C19C0F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748" y="116632"/>
            <a:ext cx="10360501" cy="634083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Phần</a:t>
            </a:r>
            <a:r>
              <a:rPr lang="en-US" sz="4000" dirty="0">
                <a:solidFill>
                  <a:schemeClr val="bg1"/>
                </a:solidFill>
              </a:rPr>
              <a:t> 1. </a:t>
            </a:r>
            <a:r>
              <a:rPr lang="en-US" sz="4000" dirty="0" err="1">
                <a:solidFill>
                  <a:schemeClr val="bg1"/>
                </a:solidFill>
              </a:rPr>
              <a:t>Giới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thiệu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đề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tài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61765" y="692696"/>
            <a:ext cx="11665296" cy="5976664"/>
          </a:xfrm>
        </p:spPr>
        <p:txBody>
          <a:bodyPr>
            <a:normAutofit/>
          </a:bodyPr>
          <a:lstStyle/>
          <a:p>
            <a:pPr algn="just">
              <a:buClr>
                <a:schemeClr val="bg1"/>
              </a:buClr>
            </a:pPr>
            <a:r>
              <a:rPr lang="en-US" sz="3000" dirty="0" err="1">
                <a:solidFill>
                  <a:schemeClr val="bg1"/>
                </a:solidFill>
              </a:rPr>
              <a:t>Đầu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</a:p>
          <a:p>
            <a:pPr lvl="1" algn="just">
              <a:buClr>
                <a:schemeClr val="bg1"/>
              </a:buClr>
            </a:pP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sắt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endParaRPr lang="en-US" sz="3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bg1"/>
              </a:buClr>
            </a:pP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sắt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có ở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chia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Clr>
                <a:schemeClr val="bg1"/>
              </a:buClr>
            </a:pP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sắt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bg1"/>
              </a:buClr>
            </a:pP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77886" lvl="1" indent="0">
              <a:buClr>
                <a:schemeClr val="bg1"/>
              </a:buClr>
              <a:buNone/>
            </a:pP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ra: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chỉ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62B1AF-E0BF-4381-9E9C-4C93FE85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7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095" y="0"/>
            <a:ext cx="10741556" cy="72008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Phần</a:t>
            </a:r>
            <a:r>
              <a:rPr lang="en-US" sz="4000" dirty="0">
                <a:solidFill>
                  <a:schemeClr val="bg1"/>
                </a:solidFill>
              </a:rPr>
              <a:t> 2. </a:t>
            </a:r>
            <a:r>
              <a:rPr lang="en-US" sz="4000" dirty="0" err="1">
                <a:solidFill>
                  <a:schemeClr val="bg1"/>
                </a:solidFill>
              </a:rPr>
              <a:t>Các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giải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thuật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được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đề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xuất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9756" y="836712"/>
            <a:ext cx="10360501" cy="1728192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3000" dirty="0" err="1">
                <a:solidFill>
                  <a:schemeClr val="bg1"/>
                </a:solidFill>
              </a:rPr>
              <a:t>Giải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thuật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cắt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nhanh</a:t>
            </a:r>
            <a:endParaRPr lang="en-US" sz="3000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3000" dirty="0" err="1">
                <a:solidFill>
                  <a:schemeClr val="bg1"/>
                </a:solidFill>
              </a:rPr>
              <a:t>Giải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thuật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cắt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kiệm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E348B3-806D-44F6-B33B-31D25F1D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53EC8-E244-4FF2-839A-F6D9DEE9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7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15227" y="0"/>
            <a:ext cx="6541687" cy="1196751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Tổng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quan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err="1">
                <a:solidFill>
                  <a:schemeClr val="bg1"/>
                </a:solidFill>
              </a:rPr>
              <a:t>Giải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thuật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cắt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nhanh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D7C36F-140F-4249-9AA7-A766729B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D96C9C-ACDD-4DE7-992E-7370A48F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E9E6AF-7242-4148-8FD1-81B3D8B63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939" y="0"/>
            <a:ext cx="6767259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2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" y="1"/>
            <a:ext cx="4870276" cy="620688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Tìm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kiếm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phương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án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27E652-5F5B-4E1E-9E0C-2934BED1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82447B-3790-426B-9774-A592BFEF1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04" y="0"/>
            <a:ext cx="6147608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1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1001" y="-5431"/>
            <a:ext cx="4921283" cy="1130175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Tổng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quan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err="1">
                <a:solidFill>
                  <a:schemeClr val="bg1"/>
                </a:solidFill>
              </a:rPr>
              <a:t>giải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thuật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cắt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kiệm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436B56-4C91-4E4A-917E-71DC01DA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C02E67-3D59-4CBE-BEC4-B7B8F4D726D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0"/>
            <a:ext cx="5524166" cy="6779370"/>
          </a:xfrm>
        </p:spPr>
      </p:pic>
    </p:spTree>
    <p:extLst>
      <p:ext uri="{BB962C8B-B14F-4D97-AF65-F5344CB8AC3E}">
        <p14:creationId xmlns:p14="http://schemas.microsoft.com/office/powerpoint/2010/main" val="385374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72" y="0"/>
            <a:ext cx="4145524" cy="648072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Khởi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tạo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quần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thể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734708-86BC-44B1-993B-9F592D81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F240C-737A-42E4-876C-4C19D5EF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D790F0-D841-4593-B87C-9C3E29B170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73" y="0"/>
            <a:ext cx="8208912" cy="6669360"/>
          </a:xfrm>
        </p:spPr>
      </p:pic>
    </p:spTree>
    <p:extLst>
      <p:ext uri="{BB962C8B-B14F-4D97-AF65-F5344CB8AC3E}">
        <p14:creationId xmlns:p14="http://schemas.microsoft.com/office/powerpoint/2010/main" val="176957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1"/>
            <a:ext cx="5734371" cy="62068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2. </a:t>
            </a:r>
            <a:r>
              <a:rPr lang="en-US" sz="4000" dirty="0" err="1">
                <a:solidFill>
                  <a:schemeClr val="bg1"/>
                </a:solidFill>
              </a:rPr>
              <a:t>Giải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thuật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cắt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kiệm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BFA792C-DCEE-4086-91E6-33E70EB22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980728"/>
            <a:ext cx="10276129" cy="4615408"/>
          </a:xfrm>
        </p:spPr>
        <p:txBody>
          <a:bodyPr/>
          <a:lstStyle/>
          <a:p>
            <a:pPr algn="just">
              <a:buClr>
                <a:schemeClr val="bg1"/>
              </a:buClr>
            </a:pPr>
            <a:r>
              <a:rPr lang="en-US" sz="3000" dirty="0" err="1">
                <a:solidFill>
                  <a:schemeClr val="bg1"/>
                </a:solidFill>
              </a:rPr>
              <a:t>Đánh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giá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độ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thích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nghi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quần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endParaRPr lang="en-US" sz="30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en-US" sz="3000" dirty="0" err="1">
                <a:solidFill>
                  <a:schemeClr val="bg1"/>
                </a:solidFill>
              </a:rPr>
              <a:t>Điều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kiện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dừng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thuật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toán</a:t>
            </a:r>
            <a:endParaRPr lang="en-US" sz="30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en-US" sz="3000" dirty="0" err="1">
                <a:solidFill>
                  <a:schemeClr val="bg1"/>
                </a:solidFill>
              </a:rPr>
              <a:t>Chọn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lọc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tự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nhiên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2C2A9D-354A-424E-9ADB-C1120AEF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698A3B-68DA-40E8-BB75-99B6D87E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4545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1386</TotalTime>
  <Words>633</Words>
  <Application>Microsoft Office PowerPoint</Application>
  <PresentationFormat>Custom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Tech 16x9</vt:lpstr>
      <vt:lpstr>TỰ ĐỘNG LẬP KẾ HOẠCH  GIA CÔNG CẮT THÉP</vt:lpstr>
      <vt:lpstr>Nội dung khóa luận</vt:lpstr>
      <vt:lpstr>Phần 1. Giới thiệu đề tài</vt:lpstr>
      <vt:lpstr>Phần 2. Các giải thuật được đề xuất</vt:lpstr>
      <vt:lpstr>Tổng quan Giải thuật cắt nhanh</vt:lpstr>
      <vt:lpstr>Tìm kiếm phương án</vt:lpstr>
      <vt:lpstr>Tổng quan  giải thuật cắt tiết kiệm</vt:lpstr>
      <vt:lpstr>Khởi tạo quần thể</vt:lpstr>
      <vt:lpstr>2. Giải thuật cắt tiết kiệm</vt:lpstr>
      <vt:lpstr>Lai tạo</vt:lpstr>
      <vt:lpstr>Đột biến</vt:lpstr>
      <vt:lpstr>Phần 3. Thử nghiệm</vt:lpstr>
      <vt:lpstr>Thử nghiệm thứ nhất</vt:lpstr>
      <vt:lpstr>Thử nghiệm thứ hai</vt:lpstr>
      <vt:lpstr>Thử nghiệm thứ ba</vt:lpstr>
      <vt:lpstr>Thử nghiệm thứ tư</vt:lpstr>
      <vt:lpstr>Nhận xét</vt:lpstr>
      <vt:lpstr>Kết luận và hướng phát triển</vt:lpstr>
      <vt:lpstr>Em xin cảm ơn các thầy cô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TỰ ĐỘNG LẬP KẾ HOẠCH GIA CÔNG CẮT THÉP</dc:title>
  <dc:creator>duykypaul duykypaul</dc:creator>
  <cp:lastModifiedBy>duykypaul duykypaul</cp:lastModifiedBy>
  <cp:revision>64</cp:revision>
  <dcterms:created xsi:type="dcterms:W3CDTF">2021-05-27T07:09:23Z</dcterms:created>
  <dcterms:modified xsi:type="dcterms:W3CDTF">2021-06-13T10:12:32Z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