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88" r:id="rId7"/>
    <p:sldId id="273" r:id="rId8"/>
    <p:sldId id="274" r:id="rId9"/>
    <p:sldId id="291" r:id="rId10"/>
    <p:sldId id="275" r:id="rId11"/>
    <p:sldId id="276" r:id="rId12"/>
    <p:sldId id="277" r:id="rId13"/>
    <p:sldId id="280" r:id="rId14"/>
    <p:sldId id="279" r:id="rId15"/>
    <p:sldId id="281" r:id="rId16"/>
    <p:sldId id="283" r:id="rId17"/>
    <p:sldId id="293" r:id="rId18"/>
    <p:sldId id="294" r:id="rId19"/>
    <p:sldId id="295" r:id="rId20"/>
    <p:sldId id="287" r:id="rId21"/>
    <p:sldId id="292" r:id="rId22"/>
    <p:sldId id="282"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855" autoAdjust="0"/>
  </p:normalViewPr>
  <p:slideViewPr>
    <p:cSldViewPr>
      <p:cViewPr varScale="1">
        <p:scale>
          <a:sx n="75" d="100"/>
          <a:sy n="75" d="100"/>
        </p:scale>
        <p:origin x="1950" y="4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6/13/2021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Calibri" panose="020F0502020204030204" pitchFamily="34" charset="0"/>
              </a:rPr>
              <a:t>1,5 </a:t>
            </a:r>
            <a:r>
              <a:rPr lang="en-US" sz="1800" err="1">
                <a:effectLst/>
                <a:latin typeface="Times New Roman" panose="02020603050405020304" pitchFamily="18" charset="0"/>
                <a:ea typeface="Calibri" panose="020F0502020204030204" pitchFamily="34" charset="0"/>
              </a:rPr>
              <a:t>phút</a:t>
            </a:r>
            <a:r>
              <a:rPr lang="en-US" sz="1800">
                <a:effectLst/>
                <a:latin typeface="Times New Roman" panose="02020603050405020304" pitchFamily="18" charset="0"/>
                <a:ea typeface="Calibri" panose="020F0502020204030204" pitchFamily="34" charset="0"/>
              </a:rPr>
              <a:t>: </a:t>
            </a:r>
          </a:p>
          <a:p>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lĩnh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xây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cắt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quan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tâm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một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thế</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dụng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liệu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một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hiệu</a:t>
            </a:r>
            <a:r>
              <a:rPr lang="en-US" sz="1800">
                <a:effectLst/>
                <a:latin typeface="Times New Roman" panose="02020603050405020304" pitchFamily="18" charset="0"/>
                <a:ea typeface="Calibri" panose="020F0502020204030204" pitchFamily="34" charset="0"/>
              </a:rPr>
              <a:t> quả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tối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ưu</a:t>
            </a:r>
            <a:r>
              <a:rPr lang="en-US" sz="1800">
                <a:effectLst/>
                <a:latin typeface="Times New Roman" panose="02020603050405020304" pitchFamily="18" charset="0"/>
                <a:ea typeface="Calibri" panose="020F0502020204030204" pitchFamily="34" charset="0"/>
              </a:rPr>
              <a:t>. Đây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bài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tế</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đặt</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cho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ngành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nghiệp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sắt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thép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Nếu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quyết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bài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giúp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xây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dựng</a:t>
            </a:r>
            <a:r>
              <a:rPr lang="en-US" sz="1800">
                <a:effectLst/>
                <a:latin typeface="Times New Roman" panose="02020603050405020304" pitchFamily="18" charset="0"/>
                <a:ea typeface="Calibri" panose="020F0502020204030204" pitchFamily="34" charset="0"/>
              </a:rPr>
              <a:t> có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giảm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tính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liệu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lớn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tiêu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nhau</a:t>
            </a:r>
            <a:r>
              <a:rPr lang="en-US" sz="1800">
                <a:effectLst/>
                <a:latin typeface="Times New Roman" panose="02020603050405020304" pitchFamily="18" charset="0"/>
                <a:ea typeface="Calibri" panose="020F0502020204030204" pitchFamily="34" charset="0"/>
              </a:rPr>
              <a:t>. Từ vấn đề nêu ở trên </a:t>
            </a:r>
            <a:r>
              <a:rPr lang="en-US" sz="1800" err="1">
                <a:effectLst/>
                <a:latin typeface="Times New Roman" panose="02020603050405020304" pitchFamily="18" charset="0"/>
                <a:ea typeface="Calibri" panose="020F0502020204030204" pitchFamily="34" charset="0"/>
              </a:rPr>
              <a:t>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đã</a:t>
            </a:r>
            <a:r>
              <a:rPr lang="en-US" sz="1800">
                <a:effectLst/>
                <a:latin typeface="Times New Roman" panose="02020603050405020304" pitchFamily="18" charset="0"/>
                <a:ea typeface="Calibri" panose="020F0502020204030204" pitchFamily="34" charset="0"/>
              </a:rPr>
              <a:t> viết ra một bài toán cụ thể như sau</a:t>
            </a:r>
          </a:p>
          <a:p>
            <a:pPr marL="285750" indent="-285750">
              <a:buFontTx/>
              <a:buChar char="-"/>
            </a:pPr>
            <a:r>
              <a:rPr lang="en-US" sz="1800">
                <a:effectLst/>
                <a:latin typeface="Times New Roman" panose="02020603050405020304" pitchFamily="18" charset="0"/>
                <a:ea typeface="Calibri" panose="020F0502020204030204" pitchFamily="34" charset="0"/>
              </a:rPr>
              <a:t>đầu tiên là đầu vào: là một danh sách các đơn hàng bao gồm các loại thép với chiều dài và số lượng khác nhau, tiếp theo là danh sách các vật liệu có thể cắt được cho đơn hang đó được chia thành nhiều loại với chiều dài và số lượng khác nhau</a:t>
            </a:r>
          </a:p>
          <a:p>
            <a:pPr marL="285750" indent="-285750">
              <a:buFontTx/>
              <a:buChar char="-"/>
            </a:pPr>
            <a:r>
              <a:rPr lang="en-US" sz="1800">
                <a:effectLst/>
                <a:latin typeface="Times New Roman" panose="02020603050405020304" pitchFamily="18" charset="0"/>
                <a:ea typeface="Calibri" panose="020F0502020204030204" pitchFamily="34" charset="0"/>
              </a:rPr>
              <a:t>Tiếp theo là tiêu chí của bài toán: vấn đề đặt ra có hai tiêu chí</a:t>
            </a:r>
          </a:p>
          <a:p>
            <a:pPr marL="895243" lvl="1" indent="-285750">
              <a:buFontTx/>
              <a:buChar char="-"/>
            </a:pPr>
            <a:r>
              <a:rPr lang="en-US" sz="1800">
                <a:effectLst/>
                <a:latin typeface="Times New Roman" panose="02020603050405020304" pitchFamily="18" charset="0"/>
                <a:ea typeface="Calibri" panose="020F0502020204030204" pitchFamily="34" charset="0"/>
              </a:rPr>
              <a:t>1. Cắt nhanh: sẽ ưu tiên chọn các thanh nguyên liệu gốc là các thanh sắt có sẵn hoặc dự định nhập kho, nếu các thanh sắt vật liệu gốc không đủ thì sẽ dùngđến các thanh vật liệu thừa với mục tiêu là số lượng các thanh thép đem đi gia công là ít nhất dẫn đến thời gian gia công là ngắn nhất</a:t>
            </a:r>
          </a:p>
          <a:p>
            <a:pPr marL="895243" lvl="1" indent="-285750">
              <a:buFontTx/>
              <a:buChar char="-"/>
            </a:pPr>
            <a:r>
              <a:rPr lang="en-US" sz="1800">
                <a:effectLst/>
                <a:latin typeface="Times New Roman" panose="02020603050405020304" pitchFamily="18" charset="0"/>
                <a:ea typeface="Calibri" panose="020F0502020204030204" pitchFamily="34" charset="0"/>
              </a:rPr>
              <a:t>2. Cắt tiết kiệm: sẽ ưu tiên vật liệu dư thừa để cắt, nếu không đủ thì sẽ dùngthêm các thânh vật liệu gốc với mục tiêu là tỉ lệ phần thừa còn lại phải ít nhất có thể</a:t>
            </a:r>
          </a:p>
          <a:p>
            <a:pPr marL="285750" indent="-285750">
              <a:buFontTx/>
              <a:buChar char="-"/>
            </a:pPr>
            <a:r>
              <a:rPr lang="en-US"/>
              <a:t>Tiếp đến là đầu ra của bài toán: dựa vào đầu vào và tiêu chí của bài toán, chương trình sẽ đưa ra một giải pháp là một mảng các số để chỉ định thanh đơn hàngnày được cắt bởi thanh nguyên liệu nào.</a:t>
            </a:r>
          </a:p>
          <a:p>
            <a:pPr marL="0" indent="0">
              <a:buFontTx/>
              <a:buNone/>
            </a:pP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9553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sự hướng dẫn của TS. Lê đình thanh đã giúp e thực hiện khóa luận này </a:t>
            </a:r>
          </a:p>
          <a:p>
            <a:endParaRPr lang="vi-VN"/>
          </a:p>
          <a:p>
            <a:r>
              <a:rPr lang="vi-VN"/>
              <a:t>em xin lắng nghe các câu hỏi cùng các lời nhận xét của các thầy cô trong hội đồng chấm ạ</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5161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6/13/2021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6/13/2021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6/13/2021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6/13/2021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6/13/2021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6/13/2021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6/13/2021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6/13/2021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6/13/2021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6/13/2021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6/13/2021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6/13/2021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4104457" cy="576064"/>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077" y="0"/>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 y="8663"/>
            <a:ext cx="1036050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675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23836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24735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177120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87694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Chỉ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334571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360501"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117749" y="692696"/>
            <a:ext cx="11461636" cy="5471373"/>
          </a:xfrm>
        </p:spPr>
        <p:txBody>
          <a:bodyPr>
            <a:normAutofit/>
          </a:bodyPr>
          <a:lstStyle/>
          <a:p>
            <a:pPr>
              <a:buClrTx/>
            </a:pPr>
            <a:r>
              <a:rPr lang="en-US" sz="3000" err="1">
                <a:solidFill>
                  <a:schemeClr val="bg1"/>
                </a:solidFill>
              </a:rPr>
              <a:t>Khóa</a:t>
            </a:r>
            <a:r>
              <a:rPr lang="en-US" sz="3000">
                <a:solidFill>
                  <a:schemeClr val="bg1"/>
                </a:solidFill>
              </a:rPr>
              <a:t> </a:t>
            </a:r>
            <a:r>
              <a:rPr lang="en-US" sz="3000" err="1">
                <a:solidFill>
                  <a:schemeClr val="bg1"/>
                </a:solidFill>
              </a:rPr>
              <a:t>luận</a:t>
            </a:r>
            <a:r>
              <a:rPr lang="en-US" sz="3000">
                <a:solidFill>
                  <a:schemeClr val="bg1"/>
                </a:solidFill>
              </a:rPr>
              <a:t> </a:t>
            </a:r>
            <a:r>
              <a:rPr lang="en-US" sz="3000" err="1">
                <a:solidFill>
                  <a:schemeClr val="bg1"/>
                </a:solidFill>
              </a:rPr>
              <a:t>đã</a:t>
            </a:r>
            <a:r>
              <a:rPr lang="en-US" sz="3000">
                <a:solidFill>
                  <a:schemeClr val="bg1"/>
                </a:solidFill>
              </a:rPr>
              <a:t> </a:t>
            </a:r>
            <a:r>
              <a:rPr lang="en-US" sz="3000" err="1">
                <a:solidFill>
                  <a:schemeClr val="bg1"/>
                </a:solidFill>
              </a:rPr>
              <a:t>làm</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gì</a:t>
            </a:r>
            <a:endParaRPr lang="en-US" sz="3000">
              <a:solidFill>
                <a:schemeClr val="bg1"/>
              </a:solidFill>
            </a:endParaRPr>
          </a:p>
          <a:p>
            <a:pPr>
              <a:buClrTx/>
            </a:pPr>
            <a:r>
              <a:rPr lang="en-US" sz="3000" err="1">
                <a:solidFill>
                  <a:schemeClr val="bg1"/>
                </a:solidFill>
              </a:rPr>
              <a:t>Kết</a:t>
            </a:r>
            <a:r>
              <a:rPr lang="en-US" sz="3000">
                <a:solidFill>
                  <a:schemeClr val="bg1"/>
                </a:solidFill>
              </a:rPr>
              <a:t> quả </a:t>
            </a:r>
            <a:r>
              <a:rPr lang="en-US" sz="3000" err="1">
                <a:solidFill>
                  <a:schemeClr val="bg1"/>
                </a:solidFill>
              </a:rPr>
              <a:t>khóa</a:t>
            </a:r>
            <a:r>
              <a:rPr lang="en-US" sz="3000">
                <a:solidFill>
                  <a:schemeClr val="bg1"/>
                </a:solidFill>
              </a:rPr>
              <a:t> </a:t>
            </a:r>
            <a:r>
              <a:rPr lang="en-US" sz="3000" err="1">
                <a:solidFill>
                  <a:schemeClr val="bg1"/>
                </a:solidFill>
              </a:rPr>
              <a:t>luận</a:t>
            </a:r>
            <a:endParaRPr lang="en-US" sz="3000">
              <a:solidFill>
                <a:schemeClr val="bg1"/>
              </a:solidFill>
            </a:endParaRP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15019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19</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err="1">
                <a:solidFill>
                  <a:schemeClr val="bg1"/>
                </a:solidFill>
              </a:rPr>
              <a:t>Phần</a:t>
            </a:r>
            <a:r>
              <a:rPr lang="en-US" sz="4000">
                <a:solidFill>
                  <a:schemeClr val="bg1"/>
                </a:solidFill>
              </a:rPr>
              <a:t> 1. </a:t>
            </a:r>
            <a:r>
              <a:rPr lang="en-US" sz="4000" err="1">
                <a:solidFill>
                  <a:schemeClr val="bg1"/>
                </a:solidFill>
              </a:rPr>
              <a:t>Giới</a:t>
            </a:r>
            <a:r>
              <a:rPr lang="en-US" sz="4000">
                <a:solidFill>
                  <a:schemeClr val="bg1"/>
                </a:solidFill>
              </a:rPr>
              <a:t> </a:t>
            </a:r>
            <a:r>
              <a:rPr lang="en-US" sz="4000" err="1">
                <a:solidFill>
                  <a:schemeClr val="bg1"/>
                </a:solidFill>
              </a:rPr>
              <a:t>thiệu</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tài</a:t>
            </a:r>
            <a:endParaRPr lang="en-US" sz="4000">
              <a:solidFill>
                <a:schemeClr val="bg1"/>
              </a:solidFill>
            </a:endParaRP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kho</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chia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với chiều dài và số lượng khác nhau</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hang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66107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8095" y="0"/>
            <a:ext cx="10741556"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189756" y="836712"/>
            <a:ext cx="10360501"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129387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7" y="0"/>
            <a:ext cx="654168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5</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4870276"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a:t>
            </a:r>
            <a:r>
              <a:rPr lang="en-US" sz="4000" err="1">
                <a:solidFill>
                  <a:schemeClr val="bg1"/>
                </a:solidFill>
              </a:rPr>
              <a:t>án</a:t>
            </a:r>
            <a:endParaRPr lang="en-US" sz="4000">
              <a:solidFill>
                <a:schemeClr val="bg1"/>
              </a:solidFill>
            </a:endParaRP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6</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1001" y="-5431"/>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672" y="0"/>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5734371" cy="620688"/>
          </a:xfrm>
        </p:spPr>
        <p:txBody>
          <a:bodyPr>
            <a:noAutofit/>
          </a:bodyPr>
          <a:lstStyle/>
          <a:p>
            <a:r>
              <a:rPr lang="en-US" sz="4000">
                <a:solidFill>
                  <a:schemeClr val="bg1"/>
                </a:solidFill>
              </a:rPr>
              <a:t>2.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27" name="Content Placeholder 26">
            <a:extLst>
              <a:ext uri="{FF2B5EF4-FFF2-40B4-BE49-F238E27FC236}">
                <a16:creationId xmlns:a16="http://schemas.microsoft.com/office/drawing/2014/main" id="{DBFA792C-DCEE-4086-91E6-33E70EB22BEB}"/>
              </a:ext>
            </a:extLst>
          </p:cNvPr>
          <p:cNvSpPr>
            <a:spLocks noGrp="1"/>
          </p:cNvSpPr>
          <p:nvPr>
            <p:ph sz="half" idx="2"/>
          </p:nvPr>
        </p:nvSpPr>
        <p:spPr>
          <a:xfrm>
            <a:off x="0" y="980728"/>
            <a:ext cx="10276129" cy="4615408"/>
          </a:xfrm>
        </p:spPr>
        <p:txBody>
          <a:bodyPr/>
          <a:lstStyle/>
          <a:p>
            <a:pPr algn="just">
              <a:buClr>
                <a:schemeClr val="bg1"/>
              </a:buClr>
            </a:pPr>
            <a:r>
              <a:rPr lang="en-US" sz="3000" err="1">
                <a:solidFill>
                  <a:schemeClr val="bg1"/>
                </a:solidFill>
              </a:rPr>
              <a:t>Đánh</a:t>
            </a:r>
            <a:r>
              <a:rPr lang="en-US" sz="3000">
                <a:solidFill>
                  <a:schemeClr val="bg1"/>
                </a:solidFill>
              </a:rPr>
              <a:t> </a:t>
            </a:r>
            <a:r>
              <a:rPr lang="en-US" sz="3000" err="1">
                <a:solidFill>
                  <a:schemeClr val="bg1"/>
                </a:solidFill>
              </a:rPr>
              <a:t>giá</a:t>
            </a:r>
            <a:r>
              <a:rPr lang="en-US" sz="3000">
                <a:solidFill>
                  <a:schemeClr val="bg1"/>
                </a:solidFill>
              </a:rPr>
              <a:t> </a:t>
            </a:r>
            <a:r>
              <a:rPr lang="en-US" sz="3000" err="1">
                <a:solidFill>
                  <a:schemeClr val="bg1"/>
                </a:solidFill>
              </a:rPr>
              <a:t>độ</a:t>
            </a:r>
            <a:r>
              <a:rPr lang="en-US" sz="3000">
                <a:solidFill>
                  <a:schemeClr val="bg1"/>
                </a:solidFill>
              </a:rPr>
              <a:t> </a:t>
            </a:r>
            <a:r>
              <a:rPr lang="en-US" sz="3000" err="1">
                <a:solidFill>
                  <a:schemeClr val="bg1"/>
                </a:solidFill>
              </a:rPr>
              <a:t>thích</a:t>
            </a:r>
            <a:r>
              <a:rPr lang="en-US" sz="3000">
                <a:solidFill>
                  <a:schemeClr val="bg1"/>
                </a:solidFill>
              </a:rPr>
              <a:t> </a:t>
            </a:r>
            <a:r>
              <a:rPr lang="en-US" sz="3000" err="1">
                <a:solidFill>
                  <a:schemeClr val="bg1"/>
                </a:solidFill>
              </a:rPr>
              <a:t>nghi</a:t>
            </a:r>
            <a:r>
              <a:rPr lang="en-US" sz="3000">
                <a:solidFill>
                  <a:schemeClr val="bg1"/>
                </a:solidFill>
              </a:rPr>
              <a:t> </a:t>
            </a:r>
            <a:r>
              <a:rPr lang="en-US" sz="3000" err="1">
                <a:solidFill>
                  <a:schemeClr val="bg1"/>
                </a:solidFill>
              </a:rPr>
              <a:t>của</a:t>
            </a:r>
            <a:r>
              <a:rPr lang="en-US" sz="3000">
                <a:solidFill>
                  <a:schemeClr val="bg1"/>
                </a:solidFill>
              </a:rPr>
              <a:t> </a:t>
            </a:r>
            <a:r>
              <a:rPr lang="en-US" sz="3000" err="1">
                <a:solidFill>
                  <a:schemeClr val="bg1"/>
                </a:solidFill>
              </a:rPr>
              <a:t>quần</a:t>
            </a:r>
            <a:r>
              <a:rPr lang="en-US" sz="3000">
                <a:solidFill>
                  <a:schemeClr val="bg1"/>
                </a:solidFill>
              </a:rPr>
              <a:t> </a:t>
            </a:r>
            <a:r>
              <a:rPr lang="en-US" sz="3000" err="1">
                <a:solidFill>
                  <a:schemeClr val="bg1"/>
                </a:solidFill>
              </a:rPr>
              <a:t>thể</a:t>
            </a:r>
            <a:endParaRPr lang="en-US" sz="3000">
              <a:solidFill>
                <a:schemeClr val="bg1"/>
              </a:solidFill>
            </a:endParaRPr>
          </a:p>
          <a:p>
            <a:pPr algn="just">
              <a:buClr>
                <a:schemeClr val="bg1"/>
              </a:buClr>
            </a:pPr>
            <a:r>
              <a:rPr lang="en-US" sz="3000" err="1">
                <a:solidFill>
                  <a:schemeClr val="bg1"/>
                </a:solidFill>
              </a:rPr>
              <a:t>Điều</a:t>
            </a:r>
            <a:r>
              <a:rPr lang="en-US" sz="3000">
                <a:solidFill>
                  <a:schemeClr val="bg1"/>
                </a:solidFill>
              </a:rPr>
              <a:t> </a:t>
            </a:r>
            <a:r>
              <a:rPr lang="en-US" sz="3000" err="1">
                <a:solidFill>
                  <a:schemeClr val="bg1"/>
                </a:solidFill>
              </a:rPr>
              <a:t>kiện</a:t>
            </a:r>
            <a:r>
              <a:rPr lang="en-US" sz="3000">
                <a:solidFill>
                  <a:schemeClr val="bg1"/>
                </a:solidFill>
              </a:rPr>
              <a:t> </a:t>
            </a:r>
            <a:r>
              <a:rPr lang="en-US" sz="3000" err="1">
                <a:solidFill>
                  <a:schemeClr val="bg1"/>
                </a:solidFill>
              </a:rPr>
              <a:t>dừng</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toán</a:t>
            </a:r>
            <a:endParaRPr lang="en-US" sz="3000">
              <a:solidFill>
                <a:schemeClr val="bg1"/>
              </a:solidFill>
            </a:endParaRPr>
          </a:p>
          <a:p>
            <a:pPr algn="just">
              <a:buClr>
                <a:schemeClr val="bg1"/>
              </a:buClr>
            </a:pPr>
            <a:r>
              <a:rPr lang="en-US" sz="3000" err="1">
                <a:solidFill>
                  <a:schemeClr val="bg1"/>
                </a:solidFill>
              </a:rPr>
              <a:t>Chọn</a:t>
            </a:r>
            <a:r>
              <a:rPr lang="en-US" sz="3000">
                <a:solidFill>
                  <a:schemeClr val="bg1"/>
                </a:solidFill>
              </a:rPr>
              <a:t> </a:t>
            </a:r>
            <a:r>
              <a:rPr lang="en-US" sz="3000" err="1">
                <a:solidFill>
                  <a:schemeClr val="bg1"/>
                </a:solidFill>
              </a:rPr>
              <a:t>lọc</a:t>
            </a:r>
            <a:r>
              <a:rPr lang="en-US" sz="3000">
                <a:solidFill>
                  <a:schemeClr val="bg1"/>
                </a:solidFill>
              </a:rPr>
              <a:t> </a:t>
            </a:r>
            <a:r>
              <a:rPr lang="en-US" sz="3000" err="1">
                <a:solidFill>
                  <a:schemeClr val="bg1"/>
                </a:solidFill>
              </a:rPr>
              <a:t>tự</a:t>
            </a:r>
            <a:r>
              <a:rPr lang="en-US" sz="3000">
                <a:solidFill>
                  <a:schemeClr val="bg1"/>
                </a:solidFill>
              </a:rPr>
              <a:t> </a:t>
            </a:r>
            <a:r>
              <a:rPr lang="en-US" sz="3000" err="1">
                <a:solidFill>
                  <a:schemeClr val="bg1"/>
                </a:solidFill>
              </a:rPr>
              <a:t>nhiên</a:t>
            </a:r>
            <a:endParaRPr lang="en-US" sz="3000">
              <a:solidFill>
                <a:schemeClr val="bg1"/>
              </a:solidFill>
            </a:endParaRPr>
          </a:p>
        </p:txBody>
      </p:sp>
      <p:sp>
        <p:nvSpPr>
          <p:cNvPr id="2" name="Footer Placeholder 1">
            <a:extLst>
              <a:ext uri="{FF2B5EF4-FFF2-40B4-BE49-F238E27FC236}">
                <a16:creationId xmlns:a16="http://schemas.microsoft.com/office/drawing/2014/main" id="{4E2C2A9D-354A-424E-9ADB-C1120AEFD7D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4C698A3B-68DA-40E8-BB75-99B6D87E67F8}"/>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4097645453"/>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1461</TotalTime>
  <Words>1185</Words>
  <Application>Microsoft Office PowerPoint</Application>
  <PresentationFormat>Custom</PresentationFormat>
  <Paragraphs>168</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Tech 16x9</vt:lpstr>
      <vt:lpstr>TỰ ĐỘNG LẬP KẾ HOẠCH  GIA CÔNG CẮT THÉP</vt:lpstr>
      <vt:lpstr>Nội dung khóa luận</vt:lpstr>
      <vt:lpstr>Phần 1. Giới thiệu đề tài</vt:lpstr>
      <vt:lpstr>Phần 2. Các giải thuật được đề xuất</vt:lpstr>
      <vt:lpstr>Tổng quan Giải thuật cắt nhanh</vt:lpstr>
      <vt:lpstr>Tìm kiếm phương án</vt:lpstr>
      <vt:lpstr>Tổng quan  giải thuật cắt tiết kiệm</vt:lpstr>
      <vt:lpstr>Khởi tạo quần thể</vt:lpstr>
      <vt:lpstr>2. Giải thuật cắt tiết kiệm</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72</cp:revision>
  <dcterms:created xsi:type="dcterms:W3CDTF">2021-05-27T07:09:23Z</dcterms:created>
  <dcterms:modified xsi:type="dcterms:W3CDTF">2021-06-13T16:52:08Z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