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6" r:id="rId3"/>
    <p:sldId id="263" r:id="rId4"/>
    <p:sldId id="268" r:id="rId5"/>
    <p:sldId id="260" r:id="rId6"/>
    <p:sldId id="261" r:id="rId7"/>
    <p:sldId id="256" r:id="rId8"/>
    <p:sldId id="257" r:id="rId9"/>
    <p:sldId id="258" r:id="rId10"/>
    <p:sldId id="269" r:id="rId11"/>
    <p:sldId id="259" r:id="rId12"/>
    <p:sldId id="270" r:id="rId13"/>
    <p:sldId id="271" r:id="rId14"/>
    <p:sldId id="273" r:id="rId15"/>
    <p:sldId id="272" r:id="rId16"/>
    <p:sldId id="267" r:id="rId17"/>
    <p:sldId id="265" r:id="rId18"/>
    <p:sldId id="264" r:id="rId19"/>
    <p:sldId id="274" r:id="rId2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CA9B-D7C0-B0E8-C4B8-463843732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A3EFC5DD-5945-722E-63BF-0EC7995CF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93F45284-0C9D-D9F5-F99B-A83D5BE257F0}"/>
              </a:ext>
            </a:extLst>
          </p:cNvPr>
          <p:cNvSpPr>
            <a:spLocks noGrp="1"/>
          </p:cNvSpPr>
          <p:nvPr>
            <p:ph type="dt" sz="half" idx="10"/>
          </p:nvPr>
        </p:nvSpPr>
        <p:spPr/>
        <p:txBody>
          <a:bodyPr/>
          <a:lstStyle/>
          <a:p>
            <a:fld id="{DFCEEFC8-BB9A-4131-AC3B-A760D8D5769E}" type="datetimeFigureOut">
              <a:rPr lang="LID4096" smtClean="0"/>
              <a:t>06/09/2023</a:t>
            </a:fld>
            <a:endParaRPr lang="LID4096"/>
          </a:p>
        </p:txBody>
      </p:sp>
      <p:sp>
        <p:nvSpPr>
          <p:cNvPr id="5" name="Footer Placeholder 4">
            <a:extLst>
              <a:ext uri="{FF2B5EF4-FFF2-40B4-BE49-F238E27FC236}">
                <a16:creationId xmlns:a16="http://schemas.microsoft.com/office/drawing/2014/main" id="{ACB6FB65-B119-378E-9E11-FDB726076AE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E666FC3-D562-A988-5FF8-0BAD16D5FA8A}"/>
              </a:ext>
            </a:extLst>
          </p:cNvPr>
          <p:cNvSpPr>
            <a:spLocks noGrp="1"/>
          </p:cNvSpPr>
          <p:nvPr>
            <p:ph type="sldNum" sz="quarter" idx="12"/>
          </p:nvPr>
        </p:nvSpPr>
        <p:spPr/>
        <p:txBody>
          <a:bodyPr/>
          <a:lstStyle/>
          <a:p>
            <a:fld id="{04864990-252E-4AA1-A05B-08D9B64C946D}" type="slidenum">
              <a:rPr lang="LID4096" smtClean="0"/>
              <a:t>‹#›</a:t>
            </a:fld>
            <a:endParaRPr lang="LID4096"/>
          </a:p>
        </p:txBody>
      </p:sp>
    </p:spTree>
    <p:extLst>
      <p:ext uri="{BB962C8B-B14F-4D97-AF65-F5344CB8AC3E}">
        <p14:creationId xmlns:p14="http://schemas.microsoft.com/office/powerpoint/2010/main" val="3757428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695D-37BA-BA60-2C3A-F8A626FA3432}"/>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98A82B2-8853-359D-117F-3A9CB8E64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06E28AEF-D56D-7D43-FB98-3EA3F0734C0B}"/>
              </a:ext>
            </a:extLst>
          </p:cNvPr>
          <p:cNvSpPr>
            <a:spLocks noGrp="1"/>
          </p:cNvSpPr>
          <p:nvPr>
            <p:ph type="dt" sz="half" idx="10"/>
          </p:nvPr>
        </p:nvSpPr>
        <p:spPr/>
        <p:txBody>
          <a:bodyPr/>
          <a:lstStyle/>
          <a:p>
            <a:fld id="{DFCEEFC8-BB9A-4131-AC3B-A760D8D5769E}" type="datetimeFigureOut">
              <a:rPr lang="LID4096" smtClean="0"/>
              <a:t>06/09/2023</a:t>
            </a:fld>
            <a:endParaRPr lang="LID4096"/>
          </a:p>
        </p:txBody>
      </p:sp>
      <p:sp>
        <p:nvSpPr>
          <p:cNvPr id="5" name="Footer Placeholder 4">
            <a:extLst>
              <a:ext uri="{FF2B5EF4-FFF2-40B4-BE49-F238E27FC236}">
                <a16:creationId xmlns:a16="http://schemas.microsoft.com/office/drawing/2014/main" id="{5038EEEC-CD77-790B-8ABA-7782A6F2E80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17DD033-7DB6-000C-C06E-C8110324C945}"/>
              </a:ext>
            </a:extLst>
          </p:cNvPr>
          <p:cNvSpPr>
            <a:spLocks noGrp="1"/>
          </p:cNvSpPr>
          <p:nvPr>
            <p:ph type="sldNum" sz="quarter" idx="12"/>
          </p:nvPr>
        </p:nvSpPr>
        <p:spPr/>
        <p:txBody>
          <a:bodyPr/>
          <a:lstStyle/>
          <a:p>
            <a:fld id="{04864990-252E-4AA1-A05B-08D9B64C946D}" type="slidenum">
              <a:rPr lang="LID4096" smtClean="0"/>
              <a:t>‹#›</a:t>
            </a:fld>
            <a:endParaRPr lang="LID4096"/>
          </a:p>
        </p:txBody>
      </p:sp>
    </p:spTree>
    <p:extLst>
      <p:ext uri="{BB962C8B-B14F-4D97-AF65-F5344CB8AC3E}">
        <p14:creationId xmlns:p14="http://schemas.microsoft.com/office/powerpoint/2010/main" val="47668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A56456-D808-E754-BF79-37FC1D381E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EBFD9971-FB9B-DF28-7B1F-BC3408DDF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A2BF543-BA31-2083-E3ED-83FECB3D8E46}"/>
              </a:ext>
            </a:extLst>
          </p:cNvPr>
          <p:cNvSpPr>
            <a:spLocks noGrp="1"/>
          </p:cNvSpPr>
          <p:nvPr>
            <p:ph type="dt" sz="half" idx="10"/>
          </p:nvPr>
        </p:nvSpPr>
        <p:spPr/>
        <p:txBody>
          <a:bodyPr/>
          <a:lstStyle/>
          <a:p>
            <a:fld id="{DFCEEFC8-BB9A-4131-AC3B-A760D8D5769E}" type="datetimeFigureOut">
              <a:rPr lang="LID4096" smtClean="0"/>
              <a:t>06/09/2023</a:t>
            </a:fld>
            <a:endParaRPr lang="LID4096"/>
          </a:p>
        </p:txBody>
      </p:sp>
      <p:sp>
        <p:nvSpPr>
          <p:cNvPr id="5" name="Footer Placeholder 4">
            <a:extLst>
              <a:ext uri="{FF2B5EF4-FFF2-40B4-BE49-F238E27FC236}">
                <a16:creationId xmlns:a16="http://schemas.microsoft.com/office/drawing/2014/main" id="{702D1BCB-911C-10E1-EDB3-B354BAEAF06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DB3EAF2-9076-13EE-9F1F-F4F49754E67B}"/>
              </a:ext>
            </a:extLst>
          </p:cNvPr>
          <p:cNvSpPr>
            <a:spLocks noGrp="1"/>
          </p:cNvSpPr>
          <p:nvPr>
            <p:ph type="sldNum" sz="quarter" idx="12"/>
          </p:nvPr>
        </p:nvSpPr>
        <p:spPr/>
        <p:txBody>
          <a:bodyPr/>
          <a:lstStyle/>
          <a:p>
            <a:fld id="{04864990-252E-4AA1-A05B-08D9B64C946D}" type="slidenum">
              <a:rPr lang="LID4096" smtClean="0"/>
              <a:t>‹#›</a:t>
            </a:fld>
            <a:endParaRPr lang="LID4096"/>
          </a:p>
        </p:txBody>
      </p:sp>
    </p:spTree>
    <p:extLst>
      <p:ext uri="{BB962C8B-B14F-4D97-AF65-F5344CB8AC3E}">
        <p14:creationId xmlns:p14="http://schemas.microsoft.com/office/powerpoint/2010/main" val="274507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B42A-1932-9B2A-0170-6407FE66C69D}"/>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46B2F3F-BAAA-9CE1-487D-7B00B38BC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5167B35-78C0-0AC2-DA26-9035AF9DC687}"/>
              </a:ext>
            </a:extLst>
          </p:cNvPr>
          <p:cNvSpPr>
            <a:spLocks noGrp="1"/>
          </p:cNvSpPr>
          <p:nvPr>
            <p:ph type="dt" sz="half" idx="10"/>
          </p:nvPr>
        </p:nvSpPr>
        <p:spPr/>
        <p:txBody>
          <a:bodyPr/>
          <a:lstStyle/>
          <a:p>
            <a:fld id="{DFCEEFC8-BB9A-4131-AC3B-A760D8D5769E}" type="datetimeFigureOut">
              <a:rPr lang="LID4096" smtClean="0"/>
              <a:t>06/09/2023</a:t>
            </a:fld>
            <a:endParaRPr lang="LID4096"/>
          </a:p>
        </p:txBody>
      </p:sp>
      <p:sp>
        <p:nvSpPr>
          <p:cNvPr id="5" name="Footer Placeholder 4">
            <a:extLst>
              <a:ext uri="{FF2B5EF4-FFF2-40B4-BE49-F238E27FC236}">
                <a16:creationId xmlns:a16="http://schemas.microsoft.com/office/drawing/2014/main" id="{A45837FA-F1C5-2EBE-1CF9-597F7995CCF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2723BF2-7C42-EC36-2366-121241DB1F9C}"/>
              </a:ext>
            </a:extLst>
          </p:cNvPr>
          <p:cNvSpPr>
            <a:spLocks noGrp="1"/>
          </p:cNvSpPr>
          <p:nvPr>
            <p:ph type="sldNum" sz="quarter" idx="12"/>
          </p:nvPr>
        </p:nvSpPr>
        <p:spPr/>
        <p:txBody>
          <a:bodyPr/>
          <a:lstStyle/>
          <a:p>
            <a:fld id="{04864990-252E-4AA1-A05B-08D9B64C946D}" type="slidenum">
              <a:rPr lang="LID4096" smtClean="0"/>
              <a:t>‹#›</a:t>
            </a:fld>
            <a:endParaRPr lang="LID4096"/>
          </a:p>
        </p:txBody>
      </p:sp>
    </p:spTree>
    <p:extLst>
      <p:ext uri="{BB962C8B-B14F-4D97-AF65-F5344CB8AC3E}">
        <p14:creationId xmlns:p14="http://schemas.microsoft.com/office/powerpoint/2010/main" val="216205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2DD9-875F-3F96-29A1-EEEE951119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825AAA89-2229-33EC-D78F-9AFDD8B1F2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19333B-7FA0-3E6E-512B-A6E1E88E61D8}"/>
              </a:ext>
            </a:extLst>
          </p:cNvPr>
          <p:cNvSpPr>
            <a:spLocks noGrp="1"/>
          </p:cNvSpPr>
          <p:nvPr>
            <p:ph type="dt" sz="half" idx="10"/>
          </p:nvPr>
        </p:nvSpPr>
        <p:spPr/>
        <p:txBody>
          <a:bodyPr/>
          <a:lstStyle/>
          <a:p>
            <a:fld id="{DFCEEFC8-BB9A-4131-AC3B-A760D8D5769E}" type="datetimeFigureOut">
              <a:rPr lang="LID4096" smtClean="0"/>
              <a:t>06/09/2023</a:t>
            </a:fld>
            <a:endParaRPr lang="LID4096"/>
          </a:p>
        </p:txBody>
      </p:sp>
      <p:sp>
        <p:nvSpPr>
          <p:cNvPr id="5" name="Footer Placeholder 4">
            <a:extLst>
              <a:ext uri="{FF2B5EF4-FFF2-40B4-BE49-F238E27FC236}">
                <a16:creationId xmlns:a16="http://schemas.microsoft.com/office/drawing/2014/main" id="{90271F18-5190-1ABF-19F7-4BFA5ECA9A9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A9572CB-CC8E-6975-6D47-5FCE9BA008E2}"/>
              </a:ext>
            </a:extLst>
          </p:cNvPr>
          <p:cNvSpPr>
            <a:spLocks noGrp="1"/>
          </p:cNvSpPr>
          <p:nvPr>
            <p:ph type="sldNum" sz="quarter" idx="12"/>
          </p:nvPr>
        </p:nvSpPr>
        <p:spPr/>
        <p:txBody>
          <a:bodyPr/>
          <a:lstStyle/>
          <a:p>
            <a:fld id="{04864990-252E-4AA1-A05B-08D9B64C946D}" type="slidenum">
              <a:rPr lang="LID4096" smtClean="0"/>
              <a:t>‹#›</a:t>
            </a:fld>
            <a:endParaRPr lang="LID4096"/>
          </a:p>
        </p:txBody>
      </p:sp>
    </p:spTree>
    <p:extLst>
      <p:ext uri="{BB962C8B-B14F-4D97-AF65-F5344CB8AC3E}">
        <p14:creationId xmlns:p14="http://schemas.microsoft.com/office/powerpoint/2010/main" val="91254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B60A-ECF2-D7D2-5F09-A37D6E5FBA4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E52DBE5-FFB6-67FD-8AB1-3BB215CC7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3489293A-B6FB-75E4-72CC-E978FD33D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F115D2B5-70BF-67AB-1306-D1413C2C7C9D}"/>
              </a:ext>
            </a:extLst>
          </p:cNvPr>
          <p:cNvSpPr>
            <a:spLocks noGrp="1"/>
          </p:cNvSpPr>
          <p:nvPr>
            <p:ph type="dt" sz="half" idx="10"/>
          </p:nvPr>
        </p:nvSpPr>
        <p:spPr/>
        <p:txBody>
          <a:bodyPr/>
          <a:lstStyle/>
          <a:p>
            <a:fld id="{DFCEEFC8-BB9A-4131-AC3B-A760D8D5769E}" type="datetimeFigureOut">
              <a:rPr lang="LID4096" smtClean="0"/>
              <a:t>06/09/2023</a:t>
            </a:fld>
            <a:endParaRPr lang="LID4096"/>
          </a:p>
        </p:txBody>
      </p:sp>
      <p:sp>
        <p:nvSpPr>
          <p:cNvPr id="6" name="Footer Placeholder 5">
            <a:extLst>
              <a:ext uri="{FF2B5EF4-FFF2-40B4-BE49-F238E27FC236}">
                <a16:creationId xmlns:a16="http://schemas.microsoft.com/office/drawing/2014/main" id="{C82135A6-E002-6CF1-6FAB-50A768BD981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9BC616E-2897-910B-A51A-D3EB1B6EFE06}"/>
              </a:ext>
            </a:extLst>
          </p:cNvPr>
          <p:cNvSpPr>
            <a:spLocks noGrp="1"/>
          </p:cNvSpPr>
          <p:nvPr>
            <p:ph type="sldNum" sz="quarter" idx="12"/>
          </p:nvPr>
        </p:nvSpPr>
        <p:spPr/>
        <p:txBody>
          <a:bodyPr/>
          <a:lstStyle/>
          <a:p>
            <a:fld id="{04864990-252E-4AA1-A05B-08D9B64C946D}" type="slidenum">
              <a:rPr lang="LID4096" smtClean="0"/>
              <a:t>‹#›</a:t>
            </a:fld>
            <a:endParaRPr lang="LID4096"/>
          </a:p>
        </p:txBody>
      </p:sp>
    </p:spTree>
    <p:extLst>
      <p:ext uri="{BB962C8B-B14F-4D97-AF65-F5344CB8AC3E}">
        <p14:creationId xmlns:p14="http://schemas.microsoft.com/office/powerpoint/2010/main" val="76711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0B73-7FC4-8D34-295F-3D3F21AAF1D8}"/>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E63C3EEB-5BF4-F41D-87AD-6B255711E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C5996A-0D8F-BA13-05FB-5C09F7ABE9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90E39ED2-2A03-B9D6-FE79-0CBD27036E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23D76E-B9DC-9A0E-EEB8-07C0AB9BE1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C98E287-1A13-1C96-CCCC-EF64A4A92443}"/>
              </a:ext>
            </a:extLst>
          </p:cNvPr>
          <p:cNvSpPr>
            <a:spLocks noGrp="1"/>
          </p:cNvSpPr>
          <p:nvPr>
            <p:ph type="dt" sz="half" idx="10"/>
          </p:nvPr>
        </p:nvSpPr>
        <p:spPr/>
        <p:txBody>
          <a:bodyPr/>
          <a:lstStyle/>
          <a:p>
            <a:fld id="{DFCEEFC8-BB9A-4131-AC3B-A760D8D5769E}" type="datetimeFigureOut">
              <a:rPr lang="LID4096" smtClean="0"/>
              <a:t>06/09/2023</a:t>
            </a:fld>
            <a:endParaRPr lang="LID4096"/>
          </a:p>
        </p:txBody>
      </p:sp>
      <p:sp>
        <p:nvSpPr>
          <p:cNvPr id="8" name="Footer Placeholder 7">
            <a:extLst>
              <a:ext uri="{FF2B5EF4-FFF2-40B4-BE49-F238E27FC236}">
                <a16:creationId xmlns:a16="http://schemas.microsoft.com/office/drawing/2014/main" id="{5FDC925C-64E9-16DF-9601-5C405AADB50C}"/>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15D0AC22-A912-5DF3-FB8E-0DBC3E867327}"/>
              </a:ext>
            </a:extLst>
          </p:cNvPr>
          <p:cNvSpPr>
            <a:spLocks noGrp="1"/>
          </p:cNvSpPr>
          <p:nvPr>
            <p:ph type="sldNum" sz="quarter" idx="12"/>
          </p:nvPr>
        </p:nvSpPr>
        <p:spPr/>
        <p:txBody>
          <a:bodyPr/>
          <a:lstStyle/>
          <a:p>
            <a:fld id="{04864990-252E-4AA1-A05B-08D9B64C946D}" type="slidenum">
              <a:rPr lang="LID4096" smtClean="0"/>
              <a:t>‹#›</a:t>
            </a:fld>
            <a:endParaRPr lang="LID4096"/>
          </a:p>
        </p:txBody>
      </p:sp>
    </p:spTree>
    <p:extLst>
      <p:ext uri="{BB962C8B-B14F-4D97-AF65-F5344CB8AC3E}">
        <p14:creationId xmlns:p14="http://schemas.microsoft.com/office/powerpoint/2010/main" val="293362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7A41-2956-D262-12EC-C61E5C76095C}"/>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FC7DD54F-52D4-C44E-12FA-6CFBCA39C25B}"/>
              </a:ext>
            </a:extLst>
          </p:cNvPr>
          <p:cNvSpPr>
            <a:spLocks noGrp="1"/>
          </p:cNvSpPr>
          <p:nvPr>
            <p:ph type="dt" sz="half" idx="10"/>
          </p:nvPr>
        </p:nvSpPr>
        <p:spPr/>
        <p:txBody>
          <a:bodyPr/>
          <a:lstStyle/>
          <a:p>
            <a:fld id="{DFCEEFC8-BB9A-4131-AC3B-A760D8D5769E}" type="datetimeFigureOut">
              <a:rPr lang="LID4096" smtClean="0"/>
              <a:t>06/09/2023</a:t>
            </a:fld>
            <a:endParaRPr lang="LID4096"/>
          </a:p>
        </p:txBody>
      </p:sp>
      <p:sp>
        <p:nvSpPr>
          <p:cNvPr id="4" name="Footer Placeholder 3">
            <a:extLst>
              <a:ext uri="{FF2B5EF4-FFF2-40B4-BE49-F238E27FC236}">
                <a16:creationId xmlns:a16="http://schemas.microsoft.com/office/drawing/2014/main" id="{045AC1B4-E201-B284-0E1D-4722A7C29BCE}"/>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37772268-DAF0-F7D0-ADFC-B00072AB3B7D}"/>
              </a:ext>
            </a:extLst>
          </p:cNvPr>
          <p:cNvSpPr>
            <a:spLocks noGrp="1"/>
          </p:cNvSpPr>
          <p:nvPr>
            <p:ph type="sldNum" sz="quarter" idx="12"/>
          </p:nvPr>
        </p:nvSpPr>
        <p:spPr/>
        <p:txBody>
          <a:bodyPr/>
          <a:lstStyle/>
          <a:p>
            <a:fld id="{04864990-252E-4AA1-A05B-08D9B64C946D}" type="slidenum">
              <a:rPr lang="LID4096" smtClean="0"/>
              <a:t>‹#›</a:t>
            </a:fld>
            <a:endParaRPr lang="LID4096"/>
          </a:p>
        </p:txBody>
      </p:sp>
    </p:spTree>
    <p:extLst>
      <p:ext uri="{BB962C8B-B14F-4D97-AF65-F5344CB8AC3E}">
        <p14:creationId xmlns:p14="http://schemas.microsoft.com/office/powerpoint/2010/main" val="254869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19D3D-053F-ACB2-7641-005205849AD4}"/>
              </a:ext>
            </a:extLst>
          </p:cNvPr>
          <p:cNvSpPr>
            <a:spLocks noGrp="1"/>
          </p:cNvSpPr>
          <p:nvPr>
            <p:ph type="dt" sz="half" idx="10"/>
          </p:nvPr>
        </p:nvSpPr>
        <p:spPr/>
        <p:txBody>
          <a:bodyPr/>
          <a:lstStyle/>
          <a:p>
            <a:fld id="{DFCEEFC8-BB9A-4131-AC3B-A760D8D5769E}" type="datetimeFigureOut">
              <a:rPr lang="LID4096" smtClean="0"/>
              <a:t>06/09/2023</a:t>
            </a:fld>
            <a:endParaRPr lang="LID4096"/>
          </a:p>
        </p:txBody>
      </p:sp>
      <p:sp>
        <p:nvSpPr>
          <p:cNvPr id="3" name="Footer Placeholder 2">
            <a:extLst>
              <a:ext uri="{FF2B5EF4-FFF2-40B4-BE49-F238E27FC236}">
                <a16:creationId xmlns:a16="http://schemas.microsoft.com/office/drawing/2014/main" id="{3EC1584A-EF59-C4E1-2CAA-6AAF790DF8F4}"/>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60BF8771-95FD-BAA0-9FE4-6DF96B837FE5}"/>
              </a:ext>
            </a:extLst>
          </p:cNvPr>
          <p:cNvSpPr>
            <a:spLocks noGrp="1"/>
          </p:cNvSpPr>
          <p:nvPr>
            <p:ph type="sldNum" sz="quarter" idx="12"/>
          </p:nvPr>
        </p:nvSpPr>
        <p:spPr/>
        <p:txBody>
          <a:bodyPr/>
          <a:lstStyle/>
          <a:p>
            <a:fld id="{04864990-252E-4AA1-A05B-08D9B64C946D}" type="slidenum">
              <a:rPr lang="LID4096" smtClean="0"/>
              <a:t>‹#›</a:t>
            </a:fld>
            <a:endParaRPr lang="LID4096"/>
          </a:p>
        </p:txBody>
      </p:sp>
    </p:spTree>
    <p:extLst>
      <p:ext uri="{BB962C8B-B14F-4D97-AF65-F5344CB8AC3E}">
        <p14:creationId xmlns:p14="http://schemas.microsoft.com/office/powerpoint/2010/main" val="12156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FEB6-0149-9FE8-A7A9-E690E33F3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29F5BDC-E281-0040-EC1F-1A643C7E5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0079C193-E63A-CD51-59CF-36DD794ED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34538-4BDC-35FE-A166-8E743606F59C}"/>
              </a:ext>
            </a:extLst>
          </p:cNvPr>
          <p:cNvSpPr>
            <a:spLocks noGrp="1"/>
          </p:cNvSpPr>
          <p:nvPr>
            <p:ph type="dt" sz="half" idx="10"/>
          </p:nvPr>
        </p:nvSpPr>
        <p:spPr/>
        <p:txBody>
          <a:bodyPr/>
          <a:lstStyle/>
          <a:p>
            <a:fld id="{DFCEEFC8-BB9A-4131-AC3B-A760D8D5769E}" type="datetimeFigureOut">
              <a:rPr lang="LID4096" smtClean="0"/>
              <a:t>06/09/2023</a:t>
            </a:fld>
            <a:endParaRPr lang="LID4096"/>
          </a:p>
        </p:txBody>
      </p:sp>
      <p:sp>
        <p:nvSpPr>
          <p:cNvPr id="6" name="Footer Placeholder 5">
            <a:extLst>
              <a:ext uri="{FF2B5EF4-FFF2-40B4-BE49-F238E27FC236}">
                <a16:creationId xmlns:a16="http://schemas.microsoft.com/office/drawing/2014/main" id="{E2B2E89A-57A4-4F80-6657-961DDC7DC4E3}"/>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DD72B876-518B-DE88-844C-00F84EB64301}"/>
              </a:ext>
            </a:extLst>
          </p:cNvPr>
          <p:cNvSpPr>
            <a:spLocks noGrp="1"/>
          </p:cNvSpPr>
          <p:nvPr>
            <p:ph type="sldNum" sz="quarter" idx="12"/>
          </p:nvPr>
        </p:nvSpPr>
        <p:spPr/>
        <p:txBody>
          <a:bodyPr/>
          <a:lstStyle/>
          <a:p>
            <a:fld id="{04864990-252E-4AA1-A05B-08D9B64C946D}" type="slidenum">
              <a:rPr lang="LID4096" smtClean="0"/>
              <a:t>‹#›</a:t>
            </a:fld>
            <a:endParaRPr lang="LID4096"/>
          </a:p>
        </p:txBody>
      </p:sp>
    </p:spTree>
    <p:extLst>
      <p:ext uri="{BB962C8B-B14F-4D97-AF65-F5344CB8AC3E}">
        <p14:creationId xmlns:p14="http://schemas.microsoft.com/office/powerpoint/2010/main" val="527132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0AC4-426E-5C13-2843-C956A6A97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78ADAC66-5D8B-ECC0-09D1-4B698109F8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6466F72C-03FF-F0BC-4A7C-1C666B1EA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F6F4B-E7C9-C4CC-5608-28EDD6254944}"/>
              </a:ext>
            </a:extLst>
          </p:cNvPr>
          <p:cNvSpPr>
            <a:spLocks noGrp="1"/>
          </p:cNvSpPr>
          <p:nvPr>
            <p:ph type="dt" sz="half" idx="10"/>
          </p:nvPr>
        </p:nvSpPr>
        <p:spPr/>
        <p:txBody>
          <a:bodyPr/>
          <a:lstStyle/>
          <a:p>
            <a:fld id="{DFCEEFC8-BB9A-4131-AC3B-A760D8D5769E}" type="datetimeFigureOut">
              <a:rPr lang="LID4096" smtClean="0"/>
              <a:t>06/09/2023</a:t>
            </a:fld>
            <a:endParaRPr lang="LID4096"/>
          </a:p>
        </p:txBody>
      </p:sp>
      <p:sp>
        <p:nvSpPr>
          <p:cNvPr id="6" name="Footer Placeholder 5">
            <a:extLst>
              <a:ext uri="{FF2B5EF4-FFF2-40B4-BE49-F238E27FC236}">
                <a16:creationId xmlns:a16="http://schemas.microsoft.com/office/drawing/2014/main" id="{2DC1473F-59ED-32F9-1973-225FFF17CA27}"/>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E7909835-81C7-3A7F-429A-A9AB41F3B0F5}"/>
              </a:ext>
            </a:extLst>
          </p:cNvPr>
          <p:cNvSpPr>
            <a:spLocks noGrp="1"/>
          </p:cNvSpPr>
          <p:nvPr>
            <p:ph type="sldNum" sz="quarter" idx="12"/>
          </p:nvPr>
        </p:nvSpPr>
        <p:spPr/>
        <p:txBody>
          <a:bodyPr/>
          <a:lstStyle/>
          <a:p>
            <a:fld id="{04864990-252E-4AA1-A05B-08D9B64C946D}" type="slidenum">
              <a:rPr lang="LID4096" smtClean="0"/>
              <a:t>‹#›</a:t>
            </a:fld>
            <a:endParaRPr lang="LID4096"/>
          </a:p>
        </p:txBody>
      </p:sp>
    </p:spTree>
    <p:extLst>
      <p:ext uri="{BB962C8B-B14F-4D97-AF65-F5344CB8AC3E}">
        <p14:creationId xmlns:p14="http://schemas.microsoft.com/office/powerpoint/2010/main" val="138918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F0DFDC-7A86-4302-2910-E84DA6CD2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0BB53CEB-5329-7C21-F1D8-362558E7F0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0D3B147-F241-AFBC-8318-6B8C81C57E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EEFC8-BB9A-4131-AC3B-A760D8D5769E}" type="datetimeFigureOut">
              <a:rPr lang="LID4096" smtClean="0"/>
              <a:t>06/09/2023</a:t>
            </a:fld>
            <a:endParaRPr lang="LID4096"/>
          </a:p>
        </p:txBody>
      </p:sp>
      <p:sp>
        <p:nvSpPr>
          <p:cNvPr id="5" name="Footer Placeholder 4">
            <a:extLst>
              <a:ext uri="{FF2B5EF4-FFF2-40B4-BE49-F238E27FC236}">
                <a16:creationId xmlns:a16="http://schemas.microsoft.com/office/drawing/2014/main" id="{B3871250-AD74-3914-B0B0-045543A7F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3362F3BD-72C3-1705-B635-4BDD3D40B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64990-252E-4AA1-A05B-08D9B64C946D}" type="slidenum">
              <a:rPr lang="LID4096" smtClean="0"/>
              <a:t>‹#›</a:t>
            </a:fld>
            <a:endParaRPr lang="LID4096"/>
          </a:p>
        </p:txBody>
      </p:sp>
    </p:spTree>
    <p:extLst>
      <p:ext uri="{BB962C8B-B14F-4D97-AF65-F5344CB8AC3E}">
        <p14:creationId xmlns:p14="http://schemas.microsoft.com/office/powerpoint/2010/main" val="145805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openai.com/blog/chatgpt" TargetMode="External"/><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roviesec/google-dorks" TargetMode="External"/><Relationship Id="rId2" Type="http://schemas.openxmlformats.org/officeDocument/2006/relationships/hyperlink" Target="https://github.com/BullsEye0/google_dork_list" TargetMode="External"/><Relationship Id="rId1" Type="http://schemas.openxmlformats.org/officeDocument/2006/relationships/slideLayout" Target="../slideLayouts/slideLayout2.xml"/><Relationship Id="rId6" Type="http://schemas.openxmlformats.org/officeDocument/2006/relationships/hyperlink" Target="https://github.com/TUXCMD/Google-Dorks-Full_list" TargetMode="External"/><Relationship Id="rId5" Type="http://schemas.openxmlformats.org/officeDocument/2006/relationships/hyperlink" Target="https://github.com/aleedhillon/7000-Google-Dork-List" TargetMode="External"/><Relationship Id="rId4" Type="http://schemas.openxmlformats.org/officeDocument/2006/relationships/hyperlink" Target="https://github.com/thomasdesr/Google-dork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6006-4401-7820-0BBA-6A74D96C7AB5}"/>
              </a:ext>
            </a:extLst>
          </p:cNvPr>
          <p:cNvSpPr>
            <a:spLocks noGrp="1"/>
          </p:cNvSpPr>
          <p:nvPr>
            <p:ph type="ctrTitle"/>
          </p:nvPr>
        </p:nvSpPr>
        <p:spPr/>
        <p:txBody>
          <a:bodyPr/>
          <a:lstStyle/>
          <a:p>
            <a:r>
              <a:rPr lang="en-US" dirty="0" err="1"/>
              <a:t>Báo</a:t>
            </a:r>
            <a:r>
              <a:rPr lang="en-US" dirty="0"/>
              <a:t> </a:t>
            </a:r>
            <a:r>
              <a:rPr lang="en-US" dirty="0" err="1"/>
              <a:t>cáo</a:t>
            </a:r>
            <a:r>
              <a:rPr lang="en-US" dirty="0"/>
              <a:t> </a:t>
            </a:r>
            <a:r>
              <a:rPr lang="en-US" dirty="0" err="1"/>
              <a:t>tuần</a:t>
            </a:r>
            <a:r>
              <a:rPr lang="en-US" dirty="0"/>
              <a:t> 1</a:t>
            </a:r>
            <a:endParaRPr lang="LID4096" dirty="0"/>
          </a:p>
        </p:txBody>
      </p:sp>
      <p:sp>
        <p:nvSpPr>
          <p:cNvPr id="3" name="Subtitle 2">
            <a:extLst>
              <a:ext uri="{FF2B5EF4-FFF2-40B4-BE49-F238E27FC236}">
                <a16:creationId xmlns:a16="http://schemas.microsoft.com/office/drawing/2014/main" id="{BC8E5526-D121-D404-78C8-E20B40658313}"/>
              </a:ext>
            </a:extLst>
          </p:cNvPr>
          <p:cNvSpPr>
            <a:spLocks noGrp="1"/>
          </p:cNvSpPr>
          <p:nvPr>
            <p:ph type="subTitle" idx="1"/>
          </p:nvPr>
        </p:nvSpPr>
        <p:spPr/>
        <p:txBody>
          <a:bodyPr/>
          <a:lstStyle/>
          <a:p>
            <a:r>
              <a:rPr lang="en-US" dirty="0"/>
              <a:t>Lê </a:t>
            </a:r>
            <a:r>
              <a:rPr lang="en-US" dirty="0" err="1"/>
              <a:t>Viết</a:t>
            </a:r>
            <a:r>
              <a:rPr lang="en-US" dirty="0"/>
              <a:t> </a:t>
            </a:r>
            <a:r>
              <a:rPr lang="en-US" dirty="0" err="1"/>
              <a:t>Lưu</a:t>
            </a:r>
            <a:r>
              <a:rPr lang="en-US" dirty="0"/>
              <a:t> Duy</a:t>
            </a:r>
            <a:endParaRPr lang="LID4096" dirty="0"/>
          </a:p>
        </p:txBody>
      </p:sp>
    </p:spTree>
    <p:extLst>
      <p:ext uri="{BB962C8B-B14F-4D97-AF65-F5344CB8AC3E}">
        <p14:creationId xmlns:p14="http://schemas.microsoft.com/office/powerpoint/2010/main" val="1916622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BB91-53CB-9BAA-C21C-4C2AAE6D5BE0}"/>
              </a:ext>
            </a:extLst>
          </p:cNvPr>
          <p:cNvSpPr>
            <a:spLocks noGrp="1"/>
          </p:cNvSpPr>
          <p:nvPr>
            <p:ph type="title"/>
          </p:nvPr>
        </p:nvSpPr>
        <p:spPr/>
        <p:txBody>
          <a:bodyPr/>
          <a:lstStyle/>
          <a:p>
            <a:r>
              <a:rPr lang="en-US" dirty="0" err="1"/>
              <a:t>ChatGPT</a:t>
            </a:r>
            <a:r>
              <a:rPr lang="en-US" dirty="0"/>
              <a:t> – </a:t>
            </a:r>
            <a:r>
              <a:rPr lang="en-US" dirty="0" err="1"/>
              <a:t>Ưu</a:t>
            </a:r>
            <a:r>
              <a:rPr lang="en-US" dirty="0"/>
              <a:t> </a:t>
            </a:r>
            <a:r>
              <a:rPr lang="en-US" dirty="0" err="1"/>
              <a:t>điểm</a:t>
            </a:r>
            <a:r>
              <a:rPr lang="en-US" dirty="0"/>
              <a:t> </a:t>
            </a:r>
            <a:r>
              <a:rPr lang="en-US" dirty="0" err="1"/>
              <a:t>và</a:t>
            </a:r>
            <a:r>
              <a:rPr lang="en-US" dirty="0"/>
              <a:t> </a:t>
            </a:r>
            <a:r>
              <a:rPr lang="en-US" dirty="0" err="1"/>
              <a:t>hạn</a:t>
            </a:r>
            <a:r>
              <a:rPr lang="en-US" dirty="0"/>
              <a:t> </a:t>
            </a:r>
            <a:r>
              <a:rPr lang="en-US" dirty="0" err="1"/>
              <a:t>chế</a:t>
            </a:r>
            <a:endParaRPr lang="LID4096" dirty="0"/>
          </a:p>
        </p:txBody>
      </p:sp>
      <p:sp>
        <p:nvSpPr>
          <p:cNvPr id="3" name="Content Placeholder 2">
            <a:extLst>
              <a:ext uri="{FF2B5EF4-FFF2-40B4-BE49-F238E27FC236}">
                <a16:creationId xmlns:a16="http://schemas.microsoft.com/office/drawing/2014/main" id="{54B3A522-311C-9C22-B932-227B49C17214}"/>
              </a:ext>
            </a:extLst>
          </p:cNvPr>
          <p:cNvSpPr>
            <a:spLocks noGrp="1"/>
          </p:cNvSpPr>
          <p:nvPr>
            <p:ph idx="1"/>
          </p:nvPr>
        </p:nvSpPr>
        <p:spPr>
          <a:xfrm>
            <a:off x="838200" y="1825624"/>
            <a:ext cx="10515600" cy="4911077"/>
          </a:xfrm>
        </p:spPr>
        <p:txBody>
          <a:bodyPr/>
          <a:lstStyle/>
          <a:p>
            <a:r>
              <a:rPr lang="en-US" dirty="0" err="1"/>
              <a:t>Ưu</a:t>
            </a:r>
            <a:r>
              <a:rPr lang="en-US" dirty="0"/>
              <a:t> </a:t>
            </a:r>
            <a:r>
              <a:rPr lang="en-US" dirty="0" err="1"/>
              <a:t>điểm</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mạnh</a:t>
            </a:r>
            <a:r>
              <a:rPr lang="en-US" dirty="0"/>
              <a:t> </a:t>
            </a:r>
            <a:r>
              <a:rPr lang="en-US" dirty="0" err="1"/>
              <a:t>mẽ</a:t>
            </a:r>
            <a:r>
              <a:rPr lang="en-US" dirty="0"/>
              <a:t>. VD: </a:t>
            </a:r>
          </a:p>
          <a:p>
            <a:pPr lvl="1">
              <a:buFontTx/>
              <a:buChar char="-"/>
            </a:pPr>
            <a:r>
              <a:rPr lang="en-US" dirty="0" err="1"/>
              <a:t>Viết</a:t>
            </a:r>
            <a:r>
              <a:rPr lang="en-US" dirty="0"/>
              <a:t> email </a:t>
            </a:r>
            <a:r>
              <a:rPr lang="en-US" dirty="0" err="1"/>
              <a:t>theo</a:t>
            </a:r>
            <a:r>
              <a:rPr lang="en-US" dirty="0"/>
              <a:t> 1 </a:t>
            </a:r>
            <a:r>
              <a:rPr lang="en-US" dirty="0" err="1"/>
              <a:t>định</a:t>
            </a:r>
            <a:r>
              <a:rPr lang="en-US" dirty="0"/>
              <a:t> </a:t>
            </a:r>
            <a:r>
              <a:rPr lang="en-US" dirty="0" err="1"/>
              <a:t>dạng</a:t>
            </a:r>
            <a:r>
              <a:rPr lang="en-US" dirty="0"/>
              <a:t> </a:t>
            </a:r>
            <a:r>
              <a:rPr lang="en-US" dirty="0" err="1"/>
              <a:t>nhất</a:t>
            </a:r>
            <a:r>
              <a:rPr lang="en-US" dirty="0"/>
              <a:t> </a:t>
            </a:r>
            <a:r>
              <a:rPr lang="en-US" dirty="0" err="1"/>
              <a:t>định</a:t>
            </a:r>
            <a:r>
              <a:rPr lang="en-US" dirty="0"/>
              <a:t>: </a:t>
            </a:r>
            <a:r>
              <a:rPr lang="en-US" dirty="0" err="1"/>
              <a:t>viết</a:t>
            </a:r>
            <a:r>
              <a:rPr lang="en-US" dirty="0"/>
              <a:t> resume, </a:t>
            </a:r>
            <a:r>
              <a:rPr lang="en-US" dirty="0" err="1"/>
              <a:t>viết</a:t>
            </a:r>
            <a:r>
              <a:rPr lang="en-US" dirty="0"/>
              <a:t> cover letter</a:t>
            </a:r>
          </a:p>
          <a:p>
            <a:pPr lvl="1">
              <a:buFontTx/>
              <a:buChar char="-"/>
            </a:pPr>
            <a:r>
              <a:rPr lang="en-US" dirty="0" err="1"/>
              <a:t>Tóm</a:t>
            </a:r>
            <a:r>
              <a:rPr lang="en-US" dirty="0"/>
              <a:t> </a:t>
            </a:r>
            <a:r>
              <a:rPr lang="en-US" dirty="0" err="1"/>
              <a:t>tắt</a:t>
            </a:r>
            <a:r>
              <a:rPr lang="en-US" dirty="0"/>
              <a:t> </a:t>
            </a:r>
            <a:r>
              <a:rPr lang="en-US" dirty="0" err="1"/>
              <a:t>bài</a:t>
            </a:r>
            <a:r>
              <a:rPr lang="en-US" dirty="0"/>
              <a:t> </a:t>
            </a:r>
            <a:r>
              <a:rPr lang="en-US" dirty="0" err="1"/>
              <a:t>viết</a:t>
            </a:r>
            <a:r>
              <a:rPr lang="en-US" dirty="0"/>
              <a:t>, </a:t>
            </a:r>
            <a:r>
              <a:rPr lang="en-US" dirty="0" err="1"/>
              <a:t>tóm</a:t>
            </a:r>
            <a:r>
              <a:rPr lang="en-US" dirty="0"/>
              <a:t> </a:t>
            </a:r>
            <a:r>
              <a:rPr lang="en-US" dirty="0" err="1"/>
              <a:t>tắt</a:t>
            </a:r>
            <a:r>
              <a:rPr lang="en-US" dirty="0"/>
              <a:t> </a:t>
            </a:r>
            <a:r>
              <a:rPr lang="en-US" dirty="0" err="1"/>
              <a:t>sách</a:t>
            </a:r>
            <a:r>
              <a:rPr lang="en-US" dirty="0"/>
              <a:t> </a:t>
            </a:r>
            <a:r>
              <a:rPr lang="en-US" dirty="0" err="1"/>
              <a:t>theo</a:t>
            </a:r>
            <a:r>
              <a:rPr lang="en-US" dirty="0"/>
              <a:t> ý </a:t>
            </a:r>
            <a:r>
              <a:rPr lang="en-US" dirty="0" err="1"/>
              <a:t>muốn</a:t>
            </a:r>
            <a:endParaRPr lang="en-US" dirty="0"/>
          </a:p>
          <a:p>
            <a:pPr lvl="1">
              <a:buFontTx/>
              <a:buChar char="-"/>
            </a:pPr>
            <a:r>
              <a:rPr lang="en-US" dirty="0" err="1"/>
              <a:t>Khả</a:t>
            </a:r>
            <a:r>
              <a:rPr lang="en-US" dirty="0"/>
              <a:t> </a:t>
            </a:r>
            <a:r>
              <a:rPr lang="en-US" dirty="0" err="1"/>
              <a:t>năng</a:t>
            </a:r>
            <a:r>
              <a:rPr lang="en-US" dirty="0"/>
              <a:t> </a:t>
            </a:r>
            <a:r>
              <a:rPr lang="en-US" dirty="0" err="1"/>
              <a:t>sáng</a:t>
            </a:r>
            <a:r>
              <a:rPr lang="en-US" dirty="0"/>
              <a:t> </a:t>
            </a:r>
            <a:r>
              <a:rPr lang="en-US" dirty="0" err="1"/>
              <a:t>tạo</a:t>
            </a:r>
            <a:r>
              <a:rPr lang="en-US" dirty="0"/>
              <a:t> </a:t>
            </a:r>
            <a:r>
              <a:rPr lang="en-US" dirty="0" err="1"/>
              <a:t>của</a:t>
            </a:r>
            <a:r>
              <a:rPr lang="en-US" dirty="0"/>
              <a:t> </a:t>
            </a:r>
            <a:r>
              <a:rPr lang="en-US" dirty="0" err="1"/>
              <a:t>ChatGPT</a:t>
            </a:r>
            <a:r>
              <a:rPr lang="en-US" dirty="0"/>
              <a:t> </a:t>
            </a:r>
            <a:r>
              <a:rPr lang="en-US" dirty="0" err="1"/>
              <a:t>cũng</a:t>
            </a:r>
            <a:r>
              <a:rPr lang="en-US" dirty="0"/>
              <a:t> </a:t>
            </a:r>
            <a:r>
              <a:rPr lang="en-US" dirty="0" err="1"/>
              <a:t>rất</a:t>
            </a:r>
            <a:r>
              <a:rPr lang="en-US" dirty="0"/>
              <a:t> </a:t>
            </a:r>
            <a:r>
              <a:rPr lang="en-US" dirty="0" err="1"/>
              <a:t>mạnh</a:t>
            </a:r>
            <a:r>
              <a:rPr lang="en-US" dirty="0"/>
              <a:t> </a:t>
            </a:r>
            <a:r>
              <a:rPr lang="en-US" dirty="0" err="1"/>
              <a:t>mẽ</a:t>
            </a:r>
            <a:r>
              <a:rPr lang="en-US" dirty="0"/>
              <a:t>, </a:t>
            </a:r>
            <a:r>
              <a:rPr lang="en-US" dirty="0" err="1"/>
              <a:t>có</a:t>
            </a:r>
            <a:r>
              <a:rPr lang="en-US" dirty="0"/>
              <a:t> </a:t>
            </a:r>
            <a:r>
              <a:rPr lang="en-US" dirty="0" err="1"/>
              <a:t>thể</a:t>
            </a:r>
            <a:r>
              <a:rPr lang="en-US" dirty="0"/>
              <a:t> </a:t>
            </a:r>
            <a:r>
              <a:rPr lang="en-US" dirty="0" err="1"/>
              <a:t>tự</a:t>
            </a:r>
            <a:r>
              <a:rPr lang="en-US" dirty="0"/>
              <a:t> </a:t>
            </a:r>
            <a:r>
              <a:rPr lang="en-US" dirty="0" err="1"/>
              <a:t>nghĩ</a:t>
            </a:r>
            <a:r>
              <a:rPr lang="en-US" dirty="0"/>
              <a:t> </a:t>
            </a:r>
            <a:r>
              <a:rPr lang="en-US" dirty="0" err="1"/>
              <a:t>ra</a:t>
            </a:r>
            <a:r>
              <a:rPr lang="en-US" dirty="0"/>
              <a:t> </a:t>
            </a:r>
            <a:r>
              <a:rPr lang="en-US" dirty="0" err="1"/>
              <a:t>một</a:t>
            </a:r>
            <a:r>
              <a:rPr lang="en-US" dirty="0"/>
              <a:t> </a:t>
            </a:r>
            <a:r>
              <a:rPr lang="en-US" dirty="0" err="1"/>
              <a:t>câu</a:t>
            </a:r>
            <a:r>
              <a:rPr lang="en-US" dirty="0"/>
              <a:t> </a:t>
            </a:r>
            <a:r>
              <a:rPr lang="en-US" dirty="0" err="1"/>
              <a:t>chuyện</a:t>
            </a:r>
            <a:r>
              <a:rPr lang="en-US" dirty="0"/>
              <a:t> </a:t>
            </a:r>
            <a:r>
              <a:rPr lang="en-US" dirty="0" err="1"/>
              <a:t>hoặc</a:t>
            </a:r>
            <a:r>
              <a:rPr lang="en-US" dirty="0"/>
              <a:t> </a:t>
            </a:r>
            <a:r>
              <a:rPr lang="en-US" dirty="0" err="1"/>
              <a:t>một</a:t>
            </a:r>
            <a:r>
              <a:rPr lang="en-US" dirty="0"/>
              <a:t> </a:t>
            </a:r>
            <a:r>
              <a:rPr lang="en-US" dirty="0" err="1"/>
              <a:t>kịch</a:t>
            </a:r>
            <a:r>
              <a:rPr lang="en-US" dirty="0"/>
              <a:t> </a:t>
            </a:r>
            <a:r>
              <a:rPr lang="en-US" dirty="0" err="1"/>
              <a:t>bản</a:t>
            </a:r>
            <a:r>
              <a:rPr lang="en-US" dirty="0"/>
              <a:t>.</a:t>
            </a:r>
          </a:p>
          <a:p>
            <a:r>
              <a:rPr lang="en-US" dirty="0" err="1"/>
              <a:t>Hạn</a:t>
            </a:r>
            <a:r>
              <a:rPr lang="en-US" dirty="0"/>
              <a:t> </a:t>
            </a:r>
            <a:r>
              <a:rPr lang="en-US" dirty="0" err="1"/>
              <a:t>chế</a:t>
            </a:r>
            <a:r>
              <a:rPr lang="en-US" dirty="0"/>
              <a:t>:</a:t>
            </a:r>
          </a:p>
          <a:p>
            <a:pPr lvl="1"/>
            <a:r>
              <a:rPr lang="en-US" dirty="0" err="1"/>
              <a:t>Vì</a:t>
            </a:r>
            <a:r>
              <a:rPr lang="en-US" dirty="0"/>
              <a:t> </a:t>
            </a:r>
            <a:r>
              <a:rPr lang="en-US" dirty="0" err="1"/>
              <a:t>ChatGPT</a:t>
            </a:r>
            <a:r>
              <a:rPr lang="en-US" dirty="0"/>
              <a:t> </a:t>
            </a:r>
            <a:r>
              <a:rPr lang="en-US" dirty="0" err="1"/>
              <a:t>được</a:t>
            </a:r>
            <a:r>
              <a:rPr lang="en-US" dirty="0"/>
              <a:t> </a:t>
            </a:r>
            <a:r>
              <a:rPr lang="en-US" dirty="0" err="1"/>
              <a:t>huấn</a:t>
            </a:r>
            <a:r>
              <a:rPr lang="en-US" dirty="0"/>
              <a:t> </a:t>
            </a:r>
            <a:r>
              <a:rPr lang="en-US" dirty="0" err="1"/>
              <a:t>luyện</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trước</a:t>
            </a:r>
            <a:r>
              <a:rPr lang="en-US" dirty="0"/>
              <a:t> 2021, </a:t>
            </a:r>
            <a:r>
              <a:rPr lang="en-US" dirty="0" err="1"/>
              <a:t>chúng</a:t>
            </a:r>
            <a:r>
              <a:rPr lang="en-US" dirty="0"/>
              <a:t> ta </a:t>
            </a:r>
            <a:r>
              <a:rPr lang="en-US" dirty="0" err="1"/>
              <a:t>không</a:t>
            </a:r>
            <a:r>
              <a:rPr lang="en-US" dirty="0"/>
              <a:t> </a:t>
            </a:r>
            <a:r>
              <a:rPr lang="en-US" dirty="0" err="1"/>
              <a:t>thể</a:t>
            </a:r>
            <a:r>
              <a:rPr lang="en-US" dirty="0"/>
              <a:t> </a:t>
            </a:r>
            <a:r>
              <a:rPr lang="en-US" dirty="0" err="1"/>
              <a:t>hỏi</a:t>
            </a:r>
            <a:r>
              <a:rPr lang="en-US" dirty="0"/>
              <a:t> </a:t>
            </a:r>
            <a:r>
              <a:rPr lang="en-US" dirty="0" err="1"/>
              <a:t>về</a:t>
            </a:r>
            <a:r>
              <a:rPr lang="en-US" dirty="0"/>
              <a:t> </a:t>
            </a:r>
            <a:r>
              <a:rPr lang="en-US" dirty="0" err="1"/>
              <a:t>những</a:t>
            </a:r>
            <a:r>
              <a:rPr lang="en-US" dirty="0"/>
              <a:t> </a:t>
            </a:r>
            <a:r>
              <a:rPr lang="en-US" dirty="0" err="1"/>
              <a:t>thứ</a:t>
            </a:r>
            <a:r>
              <a:rPr lang="en-US" dirty="0"/>
              <a:t> </a:t>
            </a:r>
            <a:r>
              <a:rPr lang="en-US" dirty="0" err="1"/>
              <a:t>mới</a:t>
            </a:r>
            <a:r>
              <a:rPr lang="en-US" dirty="0"/>
              <a:t> </a:t>
            </a:r>
            <a:r>
              <a:rPr lang="en-US" dirty="0" err="1"/>
              <a:t>hơn</a:t>
            </a:r>
            <a:r>
              <a:rPr lang="en-US" dirty="0"/>
              <a:t> </a:t>
            </a:r>
            <a:r>
              <a:rPr lang="en-US" dirty="0" err="1"/>
              <a:t>thế</a:t>
            </a:r>
            <a:r>
              <a:rPr lang="en-US" dirty="0"/>
              <a:t>.</a:t>
            </a:r>
          </a:p>
          <a:p>
            <a:pPr lvl="1"/>
            <a:r>
              <a:rPr lang="en-US" dirty="0" err="1"/>
              <a:t>ChatGPT</a:t>
            </a:r>
            <a:r>
              <a:rPr lang="en-US" dirty="0"/>
              <a:t> </a:t>
            </a:r>
            <a:r>
              <a:rPr lang="en-US" dirty="0" err="1"/>
              <a:t>có</a:t>
            </a:r>
            <a:r>
              <a:rPr lang="en-US" dirty="0"/>
              <a:t> </a:t>
            </a:r>
            <a:r>
              <a:rPr lang="en-US" dirty="0" err="1"/>
              <a:t>thể</a:t>
            </a:r>
            <a:r>
              <a:rPr lang="en-US" dirty="0"/>
              <a:t> </a:t>
            </a:r>
            <a:r>
              <a:rPr lang="en-US" dirty="0" err="1"/>
              <a:t>đưa</a:t>
            </a:r>
            <a:r>
              <a:rPr lang="en-US" dirty="0"/>
              <a:t> </a:t>
            </a:r>
            <a:r>
              <a:rPr lang="en-US" dirty="0" err="1"/>
              <a:t>ra</a:t>
            </a:r>
            <a:r>
              <a:rPr lang="en-US" dirty="0"/>
              <a:t> </a:t>
            </a:r>
            <a:r>
              <a:rPr lang="en-US" dirty="0" err="1"/>
              <a:t>thông</a:t>
            </a:r>
            <a:r>
              <a:rPr lang="en-US" dirty="0"/>
              <a:t> tin </a:t>
            </a:r>
            <a:r>
              <a:rPr lang="en-US" dirty="0" err="1"/>
              <a:t>sai</a:t>
            </a:r>
            <a:r>
              <a:rPr lang="en-US" dirty="0"/>
              <a:t> </a:t>
            </a:r>
            <a:r>
              <a:rPr lang="en-US" dirty="0" err="1"/>
              <a:t>lệch</a:t>
            </a:r>
            <a:r>
              <a:rPr lang="en-US" dirty="0"/>
              <a:t>, </a:t>
            </a:r>
            <a:r>
              <a:rPr lang="en-US" dirty="0" err="1"/>
              <a:t>vì</a:t>
            </a:r>
            <a:r>
              <a:rPr lang="en-US" dirty="0"/>
              <a:t> </a:t>
            </a:r>
            <a:r>
              <a:rPr lang="en-US" dirty="0" err="1"/>
              <a:t>mô</a:t>
            </a:r>
            <a:r>
              <a:rPr lang="en-US" dirty="0"/>
              <a:t> </a:t>
            </a:r>
            <a:r>
              <a:rPr lang="en-US" dirty="0" err="1"/>
              <a:t>hình</a:t>
            </a:r>
            <a:r>
              <a:rPr lang="en-US" dirty="0"/>
              <a:t> </a:t>
            </a:r>
            <a:r>
              <a:rPr lang="en-US" dirty="0" err="1"/>
              <a:t>này</a:t>
            </a:r>
            <a:r>
              <a:rPr lang="en-US" dirty="0"/>
              <a:t> </a:t>
            </a:r>
            <a:r>
              <a:rPr lang="en-US" dirty="0" err="1"/>
              <a:t>không</a:t>
            </a:r>
            <a:r>
              <a:rPr lang="en-US" dirty="0"/>
              <a:t> </a:t>
            </a:r>
            <a:r>
              <a:rPr lang="en-US" dirty="0" err="1"/>
              <a:t>bị</a:t>
            </a:r>
            <a:r>
              <a:rPr lang="en-US" dirty="0"/>
              <a:t> </a:t>
            </a:r>
            <a:r>
              <a:rPr lang="en-US" dirty="0" err="1"/>
              <a:t>ép</a:t>
            </a:r>
            <a:r>
              <a:rPr lang="en-US" dirty="0"/>
              <a:t> </a:t>
            </a:r>
            <a:r>
              <a:rPr lang="en-US" dirty="0" err="1"/>
              <a:t>phải</a:t>
            </a:r>
            <a:r>
              <a:rPr lang="en-US" dirty="0"/>
              <a:t> </a:t>
            </a:r>
            <a:r>
              <a:rPr lang="en-US" dirty="0" err="1"/>
              <a:t>chính</a:t>
            </a:r>
            <a:r>
              <a:rPr lang="en-US" dirty="0"/>
              <a:t> </a:t>
            </a:r>
            <a:r>
              <a:rPr lang="en-US" dirty="0" err="1"/>
              <a:t>xác</a:t>
            </a:r>
            <a:r>
              <a:rPr lang="en-US" dirty="0"/>
              <a:t> </a:t>
            </a:r>
            <a:r>
              <a:rPr lang="en-US" dirty="0" err="1"/>
              <a:t>hoàn</a:t>
            </a:r>
            <a:r>
              <a:rPr lang="en-US" dirty="0"/>
              <a:t> </a:t>
            </a:r>
            <a:r>
              <a:rPr lang="en-US" dirty="0" err="1"/>
              <a:t>toàn</a:t>
            </a:r>
            <a:r>
              <a:rPr lang="en-US" dirty="0"/>
              <a:t>.</a:t>
            </a:r>
          </a:p>
          <a:p>
            <a:pPr lvl="1"/>
            <a:r>
              <a:rPr lang="en-US" dirty="0" err="1"/>
              <a:t>Vì</a:t>
            </a:r>
            <a:r>
              <a:rPr lang="en-US" dirty="0"/>
              <a:t> </a:t>
            </a:r>
            <a:r>
              <a:rPr lang="en-US" dirty="0" err="1"/>
              <a:t>được</a:t>
            </a:r>
            <a:r>
              <a:rPr lang="en-US" dirty="0"/>
              <a:t> </a:t>
            </a:r>
            <a:r>
              <a:rPr lang="en-US" dirty="0" err="1"/>
              <a:t>luyện</a:t>
            </a:r>
            <a:r>
              <a:rPr lang="en-US" dirty="0"/>
              <a:t> </a:t>
            </a:r>
            <a:r>
              <a:rPr lang="en-US" dirty="0" err="1"/>
              <a:t>với</a:t>
            </a:r>
            <a:r>
              <a:rPr lang="en-US" dirty="0"/>
              <a:t> </a:t>
            </a:r>
            <a:r>
              <a:rPr lang="en-US" dirty="0" err="1"/>
              <a:t>dữ</a:t>
            </a:r>
            <a:r>
              <a:rPr lang="en-US" dirty="0"/>
              <a:t> </a:t>
            </a:r>
            <a:r>
              <a:rPr lang="en-US" dirty="0" err="1"/>
              <a:t>liệu</a:t>
            </a:r>
            <a:r>
              <a:rPr lang="en-US" dirty="0"/>
              <a:t> do </a:t>
            </a:r>
            <a:r>
              <a:rPr lang="en-US" dirty="0" err="1"/>
              <a:t>người</a:t>
            </a:r>
            <a:r>
              <a:rPr lang="en-US" dirty="0"/>
              <a:t> </a:t>
            </a:r>
            <a:r>
              <a:rPr lang="en-US" dirty="0" err="1"/>
              <a:t>huấn</a:t>
            </a:r>
            <a:r>
              <a:rPr lang="en-US" dirty="0"/>
              <a:t> </a:t>
            </a:r>
            <a:r>
              <a:rPr lang="en-US" dirty="0" err="1"/>
              <a:t>luyện</a:t>
            </a:r>
            <a:r>
              <a:rPr lang="en-US" dirty="0"/>
              <a:t> </a:t>
            </a:r>
            <a:r>
              <a:rPr lang="en-US" dirty="0" err="1"/>
              <a:t>cho</a:t>
            </a:r>
            <a:r>
              <a:rPr lang="en-US" dirty="0"/>
              <a:t>, </a:t>
            </a:r>
            <a:r>
              <a:rPr lang="en-US" dirty="0" err="1"/>
              <a:t>nên</a:t>
            </a:r>
            <a:r>
              <a:rPr lang="en-US" dirty="0"/>
              <a:t> </a:t>
            </a:r>
            <a:r>
              <a:rPr lang="en-US" dirty="0" err="1"/>
              <a:t>thông</a:t>
            </a:r>
            <a:r>
              <a:rPr lang="en-US" dirty="0"/>
              <a:t> tin </a:t>
            </a:r>
            <a:r>
              <a:rPr lang="en-US" dirty="0" err="1"/>
              <a:t>có</a:t>
            </a:r>
            <a:r>
              <a:rPr lang="en-US" dirty="0"/>
              <a:t> </a:t>
            </a:r>
            <a:r>
              <a:rPr lang="en-US" dirty="0" err="1"/>
              <a:t>thể</a:t>
            </a:r>
            <a:r>
              <a:rPr lang="en-US" dirty="0"/>
              <a:t> </a:t>
            </a:r>
            <a:r>
              <a:rPr lang="en-US" dirty="0" err="1"/>
              <a:t>bị</a:t>
            </a:r>
            <a:r>
              <a:rPr lang="en-US" dirty="0"/>
              <a:t> </a:t>
            </a:r>
            <a:r>
              <a:rPr lang="en-US" dirty="0" err="1"/>
              <a:t>một</a:t>
            </a:r>
            <a:r>
              <a:rPr lang="en-US" dirty="0"/>
              <a:t> </a:t>
            </a:r>
            <a:r>
              <a:rPr lang="en-US"/>
              <a:t>chiều</a:t>
            </a:r>
            <a:endParaRPr lang="en-US" dirty="0"/>
          </a:p>
        </p:txBody>
      </p:sp>
    </p:spTree>
    <p:extLst>
      <p:ext uri="{BB962C8B-B14F-4D97-AF65-F5344CB8AC3E}">
        <p14:creationId xmlns:p14="http://schemas.microsoft.com/office/powerpoint/2010/main" val="3493695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3E99-7E66-68CC-290F-1119DEF90E72}"/>
              </a:ext>
            </a:extLst>
          </p:cNvPr>
          <p:cNvSpPr>
            <a:spLocks noGrp="1"/>
          </p:cNvSpPr>
          <p:nvPr>
            <p:ph type="title"/>
          </p:nvPr>
        </p:nvSpPr>
        <p:spPr/>
        <p:txBody>
          <a:bodyPr/>
          <a:lstStyle/>
          <a:p>
            <a:r>
              <a:rPr lang="en-US" dirty="0" err="1"/>
              <a:t>ChatGPT</a:t>
            </a:r>
            <a:r>
              <a:rPr lang="en-US" dirty="0"/>
              <a:t> – </a:t>
            </a:r>
            <a:r>
              <a:rPr lang="en-US" dirty="0" err="1"/>
              <a:t>Vận</a:t>
            </a:r>
            <a:r>
              <a:rPr lang="en-US" dirty="0"/>
              <a:t> </a:t>
            </a:r>
            <a:r>
              <a:rPr lang="en-US" dirty="0" err="1"/>
              <a:t>dụng</a:t>
            </a:r>
            <a:endParaRPr lang="LID4096" dirty="0"/>
          </a:p>
        </p:txBody>
      </p:sp>
      <p:sp>
        <p:nvSpPr>
          <p:cNvPr id="3" name="Content Placeholder 2">
            <a:extLst>
              <a:ext uri="{FF2B5EF4-FFF2-40B4-BE49-F238E27FC236}">
                <a16:creationId xmlns:a16="http://schemas.microsoft.com/office/drawing/2014/main" id="{7383C120-C61C-BD86-D658-EFDD03C2B76E}"/>
              </a:ext>
            </a:extLst>
          </p:cNvPr>
          <p:cNvSpPr>
            <a:spLocks noGrp="1"/>
          </p:cNvSpPr>
          <p:nvPr>
            <p:ph idx="1"/>
          </p:nvPr>
        </p:nvSpPr>
        <p:spPr/>
        <p:txBody>
          <a:bodyPr>
            <a:normAutofit/>
          </a:bodyPr>
          <a:lstStyle/>
          <a:p>
            <a:r>
              <a:rPr lang="en-US" dirty="0"/>
              <a:t>Case study: </a:t>
            </a:r>
            <a:r>
              <a:rPr lang="en-US" dirty="0" err="1"/>
              <a:t>Dùng</a:t>
            </a:r>
            <a:r>
              <a:rPr lang="en-US" dirty="0"/>
              <a:t> </a:t>
            </a:r>
            <a:r>
              <a:rPr lang="en-US" dirty="0" err="1"/>
              <a:t>ChatGPT</a:t>
            </a:r>
            <a:r>
              <a:rPr lang="en-US" dirty="0"/>
              <a:t> </a:t>
            </a:r>
            <a:r>
              <a:rPr lang="en-US" dirty="0" err="1"/>
              <a:t>để</a:t>
            </a:r>
            <a:r>
              <a:rPr lang="en-US" dirty="0"/>
              <a:t> </a:t>
            </a:r>
            <a:r>
              <a:rPr lang="en-US" dirty="0" err="1"/>
              <a:t>tạo</a:t>
            </a:r>
            <a:r>
              <a:rPr lang="en-US" dirty="0"/>
              <a:t> </a:t>
            </a:r>
            <a:r>
              <a:rPr lang="en-US" dirty="0" err="1"/>
              <a:t>ra</a:t>
            </a:r>
            <a:r>
              <a:rPr lang="en-US" dirty="0"/>
              <a:t> PowerPoint </a:t>
            </a:r>
            <a:r>
              <a:rPr lang="en-US" dirty="0" err="1"/>
              <a:t>về</a:t>
            </a:r>
            <a:r>
              <a:rPr lang="en-US" dirty="0"/>
              <a:t> </a:t>
            </a:r>
            <a:r>
              <a:rPr lang="en-US" dirty="0" err="1"/>
              <a:t>ChatGPT</a:t>
            </a:r>
            <a:r>
              <a:rPr lang="en-US" dirty="0"/>
              <a:t>.</a:t>
            </a:r>
          </a:p>
        </p:txBody>
      </p:sp>
    </p:spTree>
    <p:extLst>
      <p:ext uri="{BB962C8B-B14F-4D97-AF65-F5344CB8AC3E}">
        <p14:creationId xmlns:p14="http://schemas.microsoft.com/office/powerpoint/2010/main" val="204298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3E99-7E66-68CC-290F-1119DEF90E72}"/>
              </a:ext>
            </a:extLst>
          </p:cNvPr>
          <p:cNvSpPr>
            <a:spLocks noGrp="1"/>
          </p:cNvSpPr>
          <p:nvPr>
            <p:ph type="title"/>
          </p:nvPr>
        </p:nvSpPr>
        <p:spPr/>
        <p:txBody>
          <a:bodyPr/>
          <a:lstStyle/>
          <a:p>
            <a:r>
              <a:rPr lang="en-US" dirty="0" err="1"/>
              <a:t>ChatGPT</a:t>
            </a:r>
            <a:r>
              <a:rPr lang="en-US" dirty="0"/>
              <a:t> – </a:t>
            </a:r>
            <a:r>
              <a:rPr lang="en-US" dirty="0" err="1"/>
              <a:t>Vận</a:t>
            </a:r>
            <a:r>
              <a:rPr lang="en-US" dirty="0"/>
              <a:t> </a:t>
            </a:r>
            <a:r>
              <a:rPr lang="en-US" dirty="0" err="1"/>
              <a:t>dụng</a:t>
            </a:r>
            <a:endParaRPr lang="LID4096" dirty="0"/>
          </a:p>
        </p:txBody>
      </p:sp>
      <p:sp>
        <p:nvSpPr>
          <p:cNvPr id="3" name="Content Placeholder 2">
            <a:extLst>
              <a:ext uri="{FF2B5EF4-FFF2-40B4-BE49-F238E27FC236}">
                <a16:creationId xmlns:a16="http://schemas.microsoft.com/office/drawing/2014/main" id="{7383C120-C61C-BD86-D658-EFDD03C2B76E}"/>
              </a:ext>
            </a:extLst>
          </p:cNvPr>
          <p:cNvSpPr>
            <a:spLocks noGrp="1"/>
          </p:cNvSpPr>
          <p:nvPr>
            <p:ph sz="half" idx="1"/>
          </p:nvPr>
        </p:nvSpPr>
        <p:spPr/>
        <p:txBody>
          <a:bodyPr>
            <a:normAutofit/>
          </a:bodyPr>
          <a:lstStyle/>
          <a:p>
            <a:r>
              <a:rPr lang="en-US" dirty="0" err="1"/>
              <a:t>Câu</a:t>
            </a:r>
            <a:r>
              <a:rPr lang="en-US" dirty="0"/>
              <a:t> </a:t>
            </a:r>
            <a:r>
              <a:rPr lang="en-US" dirty="0" err="1"/>
              <a:t>hỏi</a:t>
            </a:r>
            <a:r>
              <a:rPr lang="en-US" dirty="0"/>
              <a:t> ban </a:t>
            </a:r>
            <a:r>
              <a:rPr lang="en-US" dirty="0" err="1"/>
              <a:t>đầu</a:t>
            </a:r>
            <a:r>
              <a:rPr lang="en-US" dirty="0"/>
              <a:t>: </a:t>
            </a:r>
            <a:r>
              <a:rPr lang="en-US" dirty="0" err="1">
                <a:solidFill>
                  <a:schemeClr val="accent1"/>
                </a:solidFill>
              </a:rPr>
              <a:t>làm</a:t>
            </a:r>
            <a:r>
              <a:rPr lang="en-US" dirty="0">
                <a:solidFill>
                  <a:schemeClr val="accent1"/>
                </a:solidFill>
              </a:rPr>
              <a:t> </a:t>
            </a:r>
            <a:r>
              <a:rPr lang="en-US" dirty="0" err="1">
                <a:solidFill>
                  <a:schemeClr val="accent1"/>
                </a:solidFill>
              </a:rPr>
              <a:t>một</a:t>
            </a:r>
            <a:r>
              <a:rPr lang="en-US" dirty="0">
                <a:solidFill>
                  <a:schemeClr val="accent1"/>
                </a:solidFill>
              </a:rPr>
              <a:t> </a:t>
            </a:r>
            <a:r>
              <a:rPr lang="en-US" dirty="0" err="1">
                <a:solidFill>
                  <a:schemeClr val="accent1"/>
                </a:solidFill>
              </a:rPr>
              <a:t>powerpoint</a:t>
            </a:r>
            <a:r>
              <a:rPr lang="en-US" dirty="0">
                <a:solidFill>
                  <a:schemeClr val="accent1"/>
                </a:solidFill>
              </a:rPr>
              <a:t> </a:t>
            </a:r>
            <a:r>
              <a:rPr lang="en-US" dirty="0" err="1">
                <a:solidFill>
                  <a:schemeClr val="accent1"/>
                </a:solidFill>
              </a:rPr>
              <a:t>về</a:t>
            </a:r>
            <a:r>
              <a:rPr lang="en-US" dirty="0">
                <a:solidFill>
                  <a:schemeClr val="accent1"/>
                </a:solidFill>
              </a:rPr>
              <a:t> </a:t>
            </a:r>
            <a:r>
              <a:rPr lang="en-US" dirty="0" err="1">
                <a:solidFill>
                  <a:schemeClr val="accent1"/>
                </a:solidFill>
              </a:rPr>
              <a:t>ChatGPT</a:t>
            </a:r>
            <a:r>
              <a:rPr lang="en-US" dirty="0">
                <a:solidFill>
                  <a:schemeClr val="accent1"/>
                </a:solidFill>
              </a:rPr>
              <a:t> </a:t>
            </a:r>
            <a:r>
              <a:rPr lang="en-US" dirty="0" err="1">
                <a:solidFill>
                  <a:schemeClr val="accent1"/>
                </a:solidFill>
              </a:rPr>
              <a:t>nghiên</a:t>
            </a:r>
            <a:r>
              <a:rPr lang="en-US" dirty="0">
                <a:solidFill>
                  <a:schemeClr val="accent1"/>
                </a:solidFill>
              </a:rPr>
              <a:t> </a:t>
            </a:r>
            <a:r>
              <a:rPr lang="en-US" dirty="0" err="1">
                <a:solidFill>
                  <a:schemeClr val="accent1"/>
                </a:solidFill>
              </a:rPr>
              <a:t>cứu</a:t>
            </a:r>
            <a:r>
              <a:rPr lang="en-US" dirty="0">
                <a:solidFill>
                  <a:schemeClr val="accent1"/>
                </a:solidFill>
              </a:rPr>
              <a:t> </a:t>
            </a:r>
            <a:r>
              <a:rPr lang="en-US" dirty="0" err="1">
                <a:solidFill>
                  <a:schemeClr val="accent1"/>
                </a:solidFill>
              </a:rPr>
              <a:t>về</a:t>
            </a:r>
            <a:r>
              <a:rPr lang="en-US" dirty="0">
                <a:solidFill>
                  <a:schemeClr val="accent1"/>
                </a:solidFill>
              </a:rPr>
              <a:t> </a:t>
            </a:r>
            <a:r>
              <a:rPr lang="en-US" dirty="0" err="1">
                <a:solidFill>
                  <a:schemeClr val="accent1"/>
                </a:solidFill>
              </a:rPr>
              <a:t>nguyên</a:t>
            </a:r>
            <a:r>
              <a:rPr lang="en-US" dirty="0">
                <a:solidFill>
                  <a:schemeClr val="accent1"/>
                </a:solidFill>
              </a:rPr>
              <a:t> </a:t>
            </a:r>
            <a:r>
              <a:rPr lang="en-US" dirty="0" err="1">
                <a:solidFill>
                  <a:schemeClr val="accent1"/>
                </a:solidFill>
              </a:rPr>
              <a:t>lý</a:t>
            </a:r>
            <a:r>
              <a:rPr lang="en-US" dirty="0">
                <a:solidFill>
                  <a:schemeClr val="accent1"/>
                </a:solidFill>
              </a:rPr>
              <a:t> </a:t>
            </a:r>
            <a:r>
              <a:rPr lang="en-US" dirty="0" err="1">
                <a:solidFill>
                  <a:schemeClr val="accent1"/>
                </a:solidFill>
              </a:rPr>
              <a:t>hoạt</a:t>
            </a:r>
            <a:r>
              <a:rPr lang="en-US" dirty="0">
                <a:solidFill>
                  <a:schemeClr val="accent1"/>
                </a:solidFill>
              </a:rPr>
              <a:t> </a:t>
            </a:r>
            <a:r>
              <a:rPr lang="en-US" dirty="0" err="1">
                <a:solidFill>
                  <a:schemeClr val="accent1"/>
                </a:solidFill>
              </a:rPr>
              <a:t>động</a:t>
            </a:r>
            <a:r>
              <a:rPr lang="en-US" dirty="0">
                <a:solidFill>
                  <a:schemeClr val="accent1"/>
                </a:solidFill>
              </a:rPr>
              <a:t> </a:t>
            </a:r>
            <a:r>
              <a:rPr lang="en-US" dirty="0" err="1">
                <a:solidFill>
                  <a:schemeClr val="accent1"/>
                </a:solidFill>
              </a:rPr>
              <a:t>của</a:t>
            </a:r>
            <a:r>
              <a:rPr lang="en-US" dirty="0">
                <a:solidFill>
                  <a:schemeClr val="accent1"/>
                </a:solidFill>
              </a:rPr>
              <a:t> </a:t>
            </a:r>
            <a:r>
              <a:rPr lang="en-US" dirty="0" err="1">
                <a:solidFill>
                  <a:schemeClr val="accent1"/>
                </a:solidFill>
              </a:rPr>
              <a:t>ChatGPT</a:t>
            </a:r>
            <a:endParaRPr lang="en-US" dirty="0"/>
          </a:p>
        </p:txBody>
      </p:sp>
      <p:pic>
        <p:nvPicPr>
          <p:cNvPr id="13" name="Content Placeholder 12">
            <a:extLst>
              <a:ext uri="{FF2B5EF4-FFF2-40B4-BE49-F238E27FC236}">
                <a16:creationId xmlns:a16="http://schemas.microsoft.com/office/drawing/2014/main" id="{E0A57192-F585-119F-349C-5D7EAF18DF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315912"/>
            <a:ext cx="5706108" cy="6176963"/>
          </a:xfrm>
        </p:spPr>
      </p:pic>
    </p:spTree>
    <p:extLst>
      <p:ext uri="{BB962C8B-B14F-4D97-AF65-F5344CB8AC3E}">
        <p14:creationId xmlns:p14="http://schemas.microsoft.com/office/powerpoint/2010/main" val="325895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3E99-7E66-68CC-290F-1119DEF90E72}"/>
              </a:ext>
            </a:extLst>
          </p:cNvPr>
          <p:cNvSpPr>
            <a:spLocks noGrp="1"/>
          </p:cNvSpPr>
          <p:nvPr>
            <p:ph type="title"/>
          </p:nvPr>
        </p:nvSpPr>
        <p:spPr/>
        <p:txBody>
          <a:bodyPr/>
          <a:lstStyle/>
          <a:p>
            <a:r>
              <a:rPr lang="en-US" dirty="0" err="1"/>
              <a:t>ChatGPT</a:t>
            </a:r>
            <a:r>
              <a:rPr lang="en-US" dirty="0"/>
              <a:t> – </a:t>
            </a:r>
            <a:r>
              <a:rPr lang="en-US" dirty="0" err="1"/>
              <a:t>Vận</a:t>
            </a:r>
            <a:r>
              <a:rPr lang="en-US" dirty="0"/>
              <a:t> </a:t>
            </a:r>
            <a:r>
              <a:rPr lang="en-US" dirty="0" err="1"/>
              <a:t>dụng</a:t>
            </a:r>
            <a:endParaRPr lang="LID4096" dirty="0"/>
          </a:p>
        </p:txBody>
      </p:sp>
      <p:sp>
        <p:nvSpPr>
          <p:cNvPr id="3" name="Content Placeholder 2">
            <a:extLst>
              <a:ext uri="{FF2B5EF4-FFF2-40B4-BE49-F238E27FC236}">
                <a16:creationId xmlns:a16="http://schemas.microsoft.com/office/drawing/2014/main" id="{7383C120-C61C-BD86-D658-EFDD03C2B76E}"/>
              </a:ext>
            </a:extLst>
          </p:cNvPr>
          <p:cNvSpPr>
            <a:spLocks noGrp="1"/>
          </p:cNvSpPr>
          <p:nvPr>
            <p:ph sz="half" idx="1"/>
          </p:nvPr>
        </p:nvSpPr>
        <p:spPr>
          <a:xfrm>
            <a:off x="0" y="1704340"/>
            <a:ext cx="5181600" cy="4788535"/>
          </a:xfrm>
        </p:spPr>
        <p:txBody>
          <a:bodyPr>
            <a:normAutofit/>
          </a:bodyPr>
          <a:lstStyle/>
          <a:p>
            <a:r>
              <a:rPr lang="en-US" dirty="0"/>
              <a:t>Tinh </a:t>
            </a:r>
            <a:r>
              <a:rPr lang="en-US" dirty="0" err="1"/>
              <a:t>chỉnh</a:t>
            </a:r>
            <a:r>
              <a:rPr lang="en-US" dirty="0"/>
              <a:t> </a:t>
            </a:r>
            <a:r>
              <a:rPr lang="en-US" dirty="0" err="1"/>
              <a:t>nội</a:t>
            </a:r>
            <a:r>
              <a:rPr lang="en-US" dirty="0"/>
              <a:t> dung: ta </a:t>
            </a:r>
            <a:r>
              <a:rPr lang="en-US" dirty="0" err="1"/>
              <a:t>thấy</a:t>
            </a:r>
            <a:r>
              <a:rPr lang="en-US" dirty="0"/>
              <a:t> </a:t>
            </a:r>
            <a:r>
              <a:rPr lang="en-US" dirty="0" err="1"/>
              <a:t>nội</a:t>
            </a:r>
            <a:r>
              <a:rPr lang="en-US" dirty="0"/>
              <a:t> dung </a:t>
            </a:r>
            <a:r>
              <a:rPr lang="en-US" dirty="0" err="1"/>
              <a:t>về</a:t>
            </a:r>
            <a:r>
              <a:rPr lang="en-US" dirty="0"/>
              <a:t> </a:t>
            </a:r>
            <a:r>
              <a:rPr lang="en-US" dirty="0" err="1"/>
              <a:t>quy</a:t>
            </a:r>
            <a:r>
              <a:rPr lang="en-US" dirty="0"/>
              <a:t> </a:t>
            </a:r>
            <a:r>
              <a:rPr lang="en-US" dirty="0" err="1"/>
              <a:t>trình</a:t>
            </a:r>
            <a:r>
              <a:rPr lang="en-US" dirty="0"/>
              <a:t> </a:t>
            </a:r>
            <a:r>
              <a:rPr lang="en-US" dirty="0" err="1"/>
              <a:t>huấn</a:t>
            </a:r>
            <a:r>
              <a:rPr lang="en-US" dirty="0"/>
              <a:t> </a:t>
            </a:r>
            <a:r>
              <a:rPr lang="en-US" dirty="0" err="1"/>
              <a:t>luyện</a:t>
            </a:r>
            <a:r>
              <a:rPr lang="en-US" dirty="0"/>
              <a:t> </a:t>
            </a:r>
            <a:r>
              <a:rPr lang="en-US" dirty="0" err="1"/>
              <a:t>không</a:t>
            </a:r>
            <a:r>
              <a:rPr lang="en-US" dirty="0"/>
              <a:t> </a:t>
            </a:r>
            <a:r>
              <a:rPr lang="en-US" dirty="0" err="1"/>
              <a:t>đúng</a:t>
            </a:r>
            <a:r>
              <a:rPr lang="en-US" dirty="0"/>
              <a:t> </a:t>
            </a:r>
            <a:r>
              <a:rPr lang="en-US" dirty="0" err="1"/>
              <a:t>với</a:t>
            </a:r>
            <a:r>
              <a:rPr lang="en-US" dirty="0"/>
              <a:t> </a:t>
            </a:r>
            <a:r>
              <a:rPr lang="en-US" dirty="0" err="1"/>
              <a:t>hình</a:t>
            </a:r>
            <a:r>
              <a:rPr lang="en-US" dirty="0"/>
              <a:t> </a:t>
            </a:r>
            <a:r>
              <a:rPr lang="en-US" dirty="0" err="1"/>
              <a:t>ảnh</a:t>
            </a:r>
            <a:r>
              <a:rPr lang="en-US" dirty="0"/>
              <a:t>, </a:t>
            </a:r>
            <a:r>
              <a:rPr lang="en-US" dirty="0" err="1"/>
              <a:t>và</a:t>
            </a:r>
            <a:r>
              <a:rPr lang="en-US" dirty="0"/>
              <a:t> </a:t>
            </a:r>
            <a:r>
              <a:rPr lang="en-US" dirty="0" err="1"/>
              <a:t>chúng</a:t>
            </a:r>
            <a:r>
              <a:rPr lang="en-US" dirty="0"/>
              <a:t> ta </a:t>
            </a:r>
            <a:r>
              <a:rPr lang="en-US" dirty="0" err="1"/>
              <a:t>muốn</a:t>
            </a:r>
            <a:r>
              <a:rPr lang="en-US" dirty="0"/>
              <a:t> </a:t>
            </a:r>
            <a:r>
              <a:rPr lang="en-US" dirty="0" err="1"/>
              <a:t>sửa</a:t>
            </a:r>
            <a:r>
              <a:rPr lang="en-US" dirty="0"/>
              <a:t> slide </a:t>
            </a:r>
            <a:r>
              <a:rPr lang="en-US" dirty="0" err="1"/>
              <a:t>đó</a:t>
            </a:r>
            <a:endParaRPr lang="en-US" dirty="0"/>
          </a:p>
        </p:txBody>
      </p:sp>
      <p:pic>
        <p:nvPicPr>
          <p:cNvPr id="12" name="Content Placeholder 11">
            <a:extLst>
              <a:ext uri="{FF2B5EF4-FFF2-40B4-BE49-F238E27FC236}">
                <a16:creationId xmlns:a16="http://schemas.microsoft.com/office/drawing/2014/main" id="{92A9430C-5C03-72FC-5D2C-1B13DC577F8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01920" y="1690688"/>
            <a:ext cx="6834982" cy="3995147"/>
          </a:xfrm>
          <a:ln>
            <a:solidFill>
              <a:schemeClr val="bg2">
                <a:lumMod val="50000"/>
              </a:schemeClr>
            </a:solidFill>
          </a:ln>
        </p:spPr>
      </p:pic>
      <p:sp>
        <p:nvSpPr>
          <p:cNvPr id="13" name="TextBox 12">
            <a:extLst>
              <a:ext uri="{FF2B5EF4-FFF2-40B4-BE49-F238E27FC236}">
                <a16:creationId xmlns:a16="http://schemas.microsoft.com/office/drawing/2014/main" id="{0D7F1458-0AEA-C768-F2B7-434D0E688FFA}"/>
              </a:ext>
            </a:extLst>
          </p:cNvPr>
          <p:cNvSpPr txBox="1"/>
          <p:nvPr/>
        </p:nvSpPr>
        <p:spPr>
          <a:xfrm>
            <a:off x="5608320" y="5831840"/>
            <a:ext cx="6268720" cy="646331"/>
          </a:xfrm>
          <a:prstGeom prst="rect">
            <a:avLst/>
          </a:prstGeom>
          <a:noFill/>
        </p:spPr>
        <p:txBody>
          <a:bodyPr wrap="square" rtlCol="0">
            <a:spAutoFit/>
          </a:bodyPr>
          <a:lstStyle/>
          <a:p>
            <a:pPr algn="ctr"/>
            <a:r>
              <a:rPr lang="en-US" dirty="0" err="1"/>
              <a:t>Hình</a:t>
            </a:r>
            <a:r>
              <a:rPr lang="en-US" dirty="0"/>
              <a:t> </a:t>
            </a:r>
            <a:r>
              <a:rPr lang="en-US" dirty="0" err="1"/>
              <a:t>ảnh</a:t>
            </a:r>
            <a:r>
              <a:rPr lang="en-US" dirty="0"/>
              <a:t> </a:t>
            </a:r>
            <a:r>
              <a:rPr lang="en-US" dirty="0" err="1"/>
              <a:t>trên</a:t>
            </a:r>
            <a:r>
              <a:rPr lang="en-US" dirty="0"/>
              <a:t> </a:t>
            </a:r>
            <a:r>
              <a:rPr lang="en-US" dirty="0">
                <a:hlinkClick r:id="rId3"/>
              </a:rPr>
              <a:t>https://openai.com/blog/chatgpt</a:t>
            </a:r>
            <a:r>
              <a:rPr lang="en-US" dirty="0"/>
              <a:t> </a:t>
            </a:r>
            <a:r>
              <a:rPr lang="en-US" dirty="0" err="1"/>
              <a:t>mà</a:t>
            </a:r>
            <a:r>
              <a:rPr lang="en-US" dirty="0"/>
              <a:t> </a:t>
            </a:r>
            <a:r>
              <a:rPr lang="en-US" dirty="0" err="1"/>
              <a:t>chúng</a:t>
            </a:r>
            <a:r>
              <a:rPr lang="en-US" dirty="0"/>
              <a:t> ta </a:t>
            </a:r>
            <a:r>
              <a:rPr lang="en-US" dirty="0" err="1"/>
              <a:t>muốn</a:t>
            </a:r>
            <a:r>
              <a:rPr lang="en-US" dirty="0"/>
              <a:t> </a:t>
            </a:r>
            <a:r>
              <a:rPr lang="en-US" dirty="0" err="1"/>
              <a:t>ChatGPT</a:t>
            </a:r>
            <a:r>
              <a:rPr lang="en-US" dirty="0"/>
              <a:t> </a:t>
            </a:r>
            <a:r>
              <a:rPr lang="en-US" dirty="0" err="1"/>
              <a:t>làm</a:t>
            </a:r>
            <a:r>
              <a:rPr lang="en-US" dirty="0"/>
              <a:t> </a:t>
            </a:r>
            <a:r>
              <a:rPr lang="en-US" dirty="0" err="1"/>
              <a:t>theo</a:t>
            </a:r>
            <a:endParaRPr lang="LID4096" dirty="0"/>
          </a:p>
        </p:txBody>
      </p:sp>
    </p:spTree>
    <p:extLst>
      <p:ext uri="{BB962C8B-B14F-4D97-AF65-F5344CB8AC3E}">
        <p14:creationId xmlns:p14="http://schemas.microsoft.com/office/powerpoint/2010/main" val="120438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3E99-7E66-68CC-290F-1119DEF90E72}"/>
              </a:ext>
            </a:extLst>
          </p:cNvPr>
          <p:cNvSpPr>
            <a:spLocks noGrp="1"/>
          </p:cNvSpPr>
          <p:nvPr>
            <p:ph type="title"/>
          </p:nvPr>
        </p:nvSpPr>
        <p:spPr/>
        <p:txBody>
          <a:bodyPr/>
          <a:lstStyle/>
          <a:p>
            <a:r>
              <a:rPr lang="en-US" dirty="0" err="1"/>
              <a:t>ChatGPT</a:t>
            </a:r>
            <a:r>
              <a:rPr lang="en-US" dirty="0"/>
              <a:t> – </a:t>
            </a:r>
            <a:r>
              <a:rPr lang="en-US" dirty="0" err="1"/>
              <a:t>Vận</a:t>
            </a:r>
            <a:r>
              <a:rPr lang="en-US" dirty="0"/>
              <a:t> </a:t>
            </a:r>
            <a:r>
              <a:rPr lang="en-US" dirty="0" err="1"/>
              <a:t>dụng</a:t>
            </a:r>
            <a:endParaRPr lang="LID4096" dirty="0"/>
          </a:p>
        </p:txBody>
      </p:sp>
      <p:sp>
        <p:nvSpPr>
          <p:cNvPr id="3" name="Content Placeholder 2">
            <a:extLst>
              <a:ext uri="{FF2B5EF4-FFF2-40B4-BE49-F238E27FC236}">
                <a16:creationId xmlns:a16="http://schemas.microsoft.com/office/drawing/2014/main" id="{7383C120-C61C-BD86-D658-EFDD03C2B76E}"/>
              </a:ext>
            </a:extLst>
          </p:cNvPr>
          <p:cNvSpPr>
            <a:spLocks noGrp="1"/>
          </p:cNvSpPr>
          <p:nvPr>
            <p:ph sz="half" idx="1"/>
          </p:nvPr>
        </p:nvSpPr>
        <p:spPr>
          <a:xfrm>
            <a:off x="0" y="1690688"/>
            <a:ext cx="5181600" cy="4788535"/>
          </a:xfrm>
        </p:spPr>
        <p:txBody>
          <a:bodyPr>
            <a:normAutofit/>
          </a:bodyPr>
          <a:lstStyle/>
          <a:p>
            <a:r>
              <a:rPr lang="en-US" dirty="0"/>
              <a:t>Tinh </a:t>
            </a:r>
            <a:r>
              <a:rPr lang="en-US" dirty="0" err="1"/>
              <a:t>chỉnh</a:t>
            </a:r>
            <a:r>
              <a:rPr lang="en-US" dirty="0"/>
              <a:t> </a:t>
            </a:r>
            <a:r>
              <a:rPr lang="en-US" dirty="0" err="1"/>
              <a:t>nội</a:t>
            </a:r>
            <a:r>
              <a:rPr lang="en-US" dirty="0"/>
              <a:t> dung: </a:t>
            </a:r>
            <a:r>
              <a:rPr lang="en-US" dirty="0" err="1"/>
              <a:t>tiếp</a:t>
            </a:r>
            <a:r>
              <a:rPr lang="en-US" dirty="0"/>
              <a:t> </a:t>
            </a:r>
            <a:r>
              <a:rPr lang="en-US" dirty="0" err="1"/>
              <a:t>nối</a:t>
            </a:r>
            <a:r>
              <a:rPr lang="en-US" dirty="0"/>
              <a:t> </a:t>
            </a:r>
            <a:r>
              <a:rPr lang="en-US" dirty="0" err="1"/>
              <a:t>bằng</a:t>
            </a:r>
            <a:r>
              <a:rPr lang="en-US" dirty="0"/>
              <a:t> </a:t>
            </a:r>
            <a:r>
              <a:rPr lang="en-US" dirty="0" err="1"/>
              <a:t>câu</a:t>
            </a:r>
            <a:r>
              <a:rPr lang="en-US" dirty="0"/>
              <a:t> </a:t>
            </a:r>
            <a:r>
              <a:rPr lang="en-US" dirty="0" err="1"/>
              <a:t>hỏi</a:t>
            </a:r>
            <a:r>
              <a:rPr lang="en-US" dirty="0"/>
              <a:t>: </a:t>
            </a:r>
          </a:p>
          <a:p>
            <a:pPr marL="0" indent="0">
              <a:buNone/>
            </a:pPr>
            <a:r>
              <a:rPr lang="vi-VN" sz="2000" dirty="0">
                <a:solidFill>
                  <a:schemeClr val="accent1"/>
                </a:solidFill>
                <a:latin typeface="Calibri" panose="020F0502020204030204" pitchFamily="34" charset="0"/>
                <a:ea typeface="Calibri" panose="020F0502020204030204" pitchFamily="34" charset="0"/>
                <a:cs typeface="Calibri" panose="020F0502020204030204" pitchFamily="34" charset="0"/>
              </a:rPr>
              <a:t>chỉnh sửa slide huấn luyện bằng cách bước sau đây:</a:t>
            </a:r>
          </a:p>
          <a:p>
            <a:pPr marL="0" indent="0">
              <a:buNone/>
            </a:pPr>
            <a:r>
              <a:rPr lang="vi-VN" sz="2000" dirty="0">
                <a:solidFill>
                  <a:schemeClr val="accent1"/>
                </a:solidFill>
                <a:latin typeface="Calibri" panose="020F0502020204030204" pitchFamily="34" charset="0"/>
                <a:ea typeface="Calibri" panose="020F0502020204030204" pitchFamily="34" charset="0"/>
                <a:cs typeface="Calibri" panose="020F0502020204030204" pitchFamily="34" charset="0"/>
              </a:rPr>
              <a:t>Step 1 Collect demonstration data and train a supervised policy.</a:t>
            </a:r>
          </a:p>
          <a:p>
            <a:pPr marL="0" indent="0">
              <a:buNone/>
            </a:pPr>
            <a:r>
              <a:rPr lang="vi-VN" sz="2000" dirty="0">
                <a:solidFill>
                  <a:schemeClr val="accent1"/>
                </a:solidFill>
                <a:latin typeface="Calibri" panose="020F0502020204030204" pitchFamily="34" charset="0"/>
                <a:ea typeface="Calibri" panose="020F0502020204030204" pitchFamily="34" charset="0"/>
                <a:cs typeface="Calibri" panose="020F0502020204030204" pitchFamily="34" charset="0"/>
              </a:rPr>
              <a:t>Step 2 Collect comparison data and train a reward model.</a:t>
            </a:r>
          </a:p>
          <a:p>
            <a:pPr marL="0" indent="0">
              <a:buNone/>
            </a:pPr>
            <a:r>
              <a:rPr lang="vi-VN" sz="2000" dirty="0">
                <a:solidFill>
                  <a:schemeClr val="accent1"/>
                </a:solidFill>
                <a:latin typeface="Calibri" panose="020F0502020204030204" pitchFamily="34" charset="0"/>
                <a:ea typeface="Calibri" panose="020F0502020204030204" pitchFamily="34" charset="0"/>
                <a:cs typeface="Calibri" panose="020F0502020204030204" pitchFamily="34" charset="0"/>
              </a:rPr>
              <a:t>Step 3 Optimize a policy against the reward model using the PPO reinforcement learning algorithm.</a:t>
            </a:r>
            <a:endParaRPr lang="vi-VN" sz="2000" dirty="0">
              <a:solidFill>
                <a:schemeClr val="accent1"/>
              </a:solidFill>
            </a:endParaRPr>
          </a:p>
          <a:p>
            <a:r>
              <a:rPr lang="en-US" sz="2400" i="1" dirty="0" err="1">
                <a:ea typeface="Calibri" panose="020F0502020204030204" pitchFamily="34" charset="0"/>
                <a:cs typeface="Calibri" panose="020F0502020204030204" pitchFamily="34" charset="0"/>
              </a:rPr>
              <a:t>Câu</a:t>
            </a:r>
            <a:r>
              <a:rPr lang="en-US" sz="2400" i="1" dirty="0">
                <a:ea typeface="Calibri" panose="020F0502020204030204" pitchFamily="34" charset="0"/>
                <a:cs typeface="Calibri" panose="020F0502020204030204" pitchFamily="34" charset="0"/>
              </a:rPr>
              <a:t> </a:t>
            </a:r>
            <a:r>
              <a:rPr lang="en-US" sz="2400" i="1" dirty="0" err="1">
                <a:ea typeface="Calibri" panose="020F0502020204030204" pitchFamily="34" charset="0"/>
                <a:cs typeface="Calibri" panose="020F0502020204030204" pitchFamily="34" charset="0"/>
              </a:rPr>
              <a:t>hỏi</a:t>
            </a:r>
            <a:r>
              <a:rPr lang="en-US" sz="2400" i="1" dirty="0">
                <a:ea typeface="Calibri" panose="020F0502020204030204" pitchFamily="34" charset="0"/>
                <a:cs typeface="Calibri" panose="020F0502020204030204" pitchFamily="34" charset="0"/>
              </a:rPr>
              <a:t> </a:t>
            </a:r>
            <a:r>
              <a:rPr lang="en-US" sz="2400" i="1" dirty="0" err="1">
                <a:ea typeface="Calibri" panose="020F0502020204030204" pitchFamily="34" charset="0"/>
                <a:cs typeface="Calibri" panose="020F0502020204030204" pitchFamily="34" charset="0"/>
              </a:rPr>
              <a:t>này</a:t>
            </a:r>
            <a:r>
              <a:rPr lang="en-US" sz="2400" i="1" dirty="0">
                <a:ea typeface="Calibri" panose="020F0502020204030204" pitchFamily="34" charset="0"/>
                <a:cs typeface="Calibri" panose="020F0502020204030204" pitchFamily="34" charset="0"/>
              </a:rPr>
              <a:t> </a:t>
            </a:r>
            <a:r>
              <a:rPr lang="en-US" sz="2400" i="1" dirty="0" err="1">
                <a:ea typeface="Calibri" panose="020F0502020204030204" pitchFamily="34" charset="0"/>
                <a:cs typeface="Calibri" panose="020F0502020204030204" pitchFamily="34" charset="0"/>
              </a:rPr>
              <a:t>cho</a:t>
            </a:r>
            <a:r>
              <a:rPr lang="en-US" sz="2400" i="1" dirty="0">
                <a:ea typeface="Calibri" panose="020F0502020204030204" pitchFamily="34" charset="0"/>
                <a:cs typeface="Calibri" panose="020F0502020204030204" pitchFamily="34" charset="0"/>
              </a:rPr>
              <a:t> </a:t>
            </a:r>
            <a:r>
              <a:rPr lang="en-US" sz="2400" i="1" dirty="0" err="1">
                <a:ea typeface="Calibri" panose="020F0502020204030204" pitchFamily="34" charset="0"/>
                <a:cs typeface="Calibri" panose="020F0502020204030204" pitchFamily="34" charset="0"/>
              </a:rPr>
              <a:t>thấy</a:t>
            </a:r>
            <a:r>
              <a:rPr lang="en-US" sz="2400" i="1" dirty="0">
                <a:ea typeface="Calibri" panose="020F0502020204030204" pitchFamily="34" charset="0"/>
                <a:cs typeface="Calibri" panose="020F0502020204030204" pitchFamily="34" charset="0"/>
              </a:rPr>
              <a:t> </a:t>
            </a:r>
            <a:r>
              <a:rPr lang="en-US" sz="2400" i="1" dirty="0" err="1">
                <a:ea typeface="Calibri" panose="020F0502020204030204" pitchFamily="34" charset="0"/>
                <a:cs typeface="Calibri" panose="020F0502020204030204" pitchFamily="34" charset="0"/>
              </a:rPr>
              <a:t>khả</a:t>
            </a:r>
            <a:r>
              <a:rPr lang="en-US" sz="2400" i="1" dirty="0">
                <a:ea typeface="Calibri" panose="020F0502020204030204" pitchFamily="34" charset="0"/>
                <a:cs typeface="Calibri" panose="020F0502020204030204" pitchFamily="34" charset="0"/>
              </a:rPr>
              <a:t> </a:t>
            </a:r>
            <a:r>
              <a:rPr lang="en-US" sz="2400" i="1" dirty="0" err="1">
                <a:ea typeface="Calibri" panose="020F0502020204030204" pitchFamily="34" charset="0"/>
                <a:cs typeface="Calibri" panose="020F0502020204030204" pitchFamily="34" charset="0"/>
              </a:rPr>
              <a:t>năng</a:t>
            </a:r>
            <a:r>
              <a:rPr lang="en-US" sz="2400" i="1" dirty="0">
                <a:ea typeface="Calibri" panose="020F0502020204030204" pitchFamily="34" charset="0"/>
                <a:cs typeface="Calibri" panose="020F0502020204030204" pitchFamily="34" charset="0"/>
              </a:rPr>
              <a:t> </a:t>
            </a:r>
            <a:r>
              <a:rPr lang="en-US" sz="2400" i="1" dirty="0" err="1">
                <a:ea typeface="Calibri" panose="020F0502020204030204" pitchFamily="34" charset="0"/>
                <a:cs typeface="Calibri" panose="020F0502020204030204" pitchFamily="34" charset="0"/>
              </a:rPr>
              <a:t>dịch</a:t>
            </a:r>
            <a:r>
              <a:rPr lang="en-US" sz="2400" i="1" dirty="0">
                <a:ea typeface="Calibri" panose="020F0502020204030204" pitchFamily="34" charset="0"/>
                <a:cs typeface="Calibri" panose="020F0502020204030204" pitchFamily="34" charset="0"/>
              </a:rPr>
              <a:t> </a:t>
            </a:r>
            <a:r>
              <a:rPr lang="en-US" sz="2400" i="1" dirty="0" err="1">
                <a:ea typeface="Calibri" panose="020F0502020204030204" pitchFamily="34" charset="0"/>
                <a:cs typeface="Calibri" panose="020F0502020204030204" pitchFamily="34" charset="0"/>
              </a:rPr>
              <a:t>thuật</a:t>
            </a:r>
            <a:r>
              <a:rPr lang="en-US" sz="2400" i="1" dirty="0">
                <a:ea typeface="Calibri" panose="020F0502020204030204" pitchFamily="34" charset="0"/>
                <a:cs typeface="Calibri" panose="020F0502020204030204" pitchFamily="34" charset="0"/>
              </a:rPr>
              <a:t> </a:t>
            </a:r>
            <a:r>
              <a:rPr lang="en-US" sz="2400" i="1" dirty="0" err="1">
                <a:ea typeface="Calibri" panose="020F0502020204030204" pitchFamily="34" charset="0"/>
                <a:cs typeface="Calibri" panose="020F0502020204030204" pitchFamily="34" charset="0"/>
              </a:rPr>
              <a:t>của</a:t>
            </a:r>
            <a:r>
              <a:rPr lang="en-US" sz="2400" i="1" dirty="0">
                <a:ea typeface="Calibri" panose="020F0502020204030204" pitchFamily="34" charset="0"/>
                <a:cs typeface="Calibri" panose="020F0502020204030204" pitchFamily="34" charset="0"/>
              </a:rPr>
              <a:t> </a:t>
            </a:r>
            <a:r>
              <a:rPr lang="en-US" sz="2400" i="1" dirty="0" err="1">
                <a:ea typeface="Calibri" panose="020F0502020204030204" pitchFamily="34" charset="0"/>
                <a:cs typeface="Calibri" panose="020F0502020204030204" pitchFamily="34" charset="0"/>
              </a:rPr>
              <a:t>ChatGPT</a:t>
            </a:r>
            <a:endParaRPr lang="en-US" sz="2400" i="1" dirty="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584801C6-D90B-85B9-06C1-63E9EC0ED5B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958215"/>
            <a:ext cx="5765173" cy="5218748"/>
          </a:xfrm>
        </p:spPr>
      </p:pic>
    </p:spTree>
    <p:extLst>
      <p:ext uri="{BB962C8B-B14F-4D97-AF65-F5344CB8AC3E}">
        <p14:creationId xmlns:p14="http://schemas.microsoft.com/office/powerpoint/2010/main" val="2556287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B4FE-4CC1-F535-03E2-22D72F5CC16B}"/>
              </a:ext>
            </a:extLst>
          </p:cNvPr>
          <p:cNvSpPr>
            <a:spLocks noGrp="1"/>
          </p:cNvSpPr>
          <p:nvPr>
            <p:ph type="title"/>
          </p:nvPr>
        </p:nvSpPr>
        <p:spPr/>
        <p:txBody>
          <a:bodyPr/>
          <a:lstStyle/>
          <a:p>
            <a:r>
              <a:rPr lang="en-US" dirty="0" err="1"/>
              <a:t>ChatGPT</a:t>
            </a:r>
            <a:r>
              <a:rPr lang="en-US" dirty="0"/>
              <a:t> – </a:t>
            </a:r>
            <a:r>
              <a:rPr lang="en-US" dirty="0" err="1"/>
              <a:t>Vận</a:t>
            </a:r>
            <a:r>
              <a:rPr lang="en-US" dirty="0"/>
              <a:t> </a:t>
            </a:r>
            <a:r>
              <a:rPr lang="en-US" dirty="0" err="1"/>
              <a:t>dụng</a:t>
            </a:r>
            <a:endParaRPr lang="LID4096" dirty="0"/>
          </a:p>
        </p:txBody>
      </p:sp>
      <p:sp>
        <p:nvSpPr>
          <p:cNvPr id="3" name="Content Placeholder 2">
            <a:extLst>
              <a:ext uri="{FF2B5EF4-FFF2-40B4-BE49-F238E27FC236}">
                <a16:creationId xmlns:a16="http://schemas.microsoft.com/office/drawing/2014/main" id="{93C4BFC1-5024-6E70-8E5E-8206CA53C608}"/>
              </a:ext>
            </a:extLst>
          </p:cNvPr>
          <p:cNvSpPr>
            <a:spLocks noGrp="1"/>
          </p:cNvSpPr>
          <p:nvPr>
            <p:ph sz="half" idx="1"/>
          </p:nvPr>
        </p:nvSpPr>
        <p:spPr/>
        <p:txBody>
          <a:bodyPr/>
          <a:lstStyle/>
          <a:p>
            <a:r>
              <a:rPr lang="en-US" dirty="0" err="1"/>
              <a:t>Thêm</a:t>
            </a:r>
            <a:r>
              <a:rPr lang="en-US" dirty="0"/>
              <a:t> </a:t>
            </a:r>
            <a:r>
              <a:rPr lang="en-US" dirty="0" err="1"/>
              <a:t>nội</a:t>
            </a:r>
            <a:r>
              <a:rPr lang="en-US" dirty="0"/>
              <a:t> dung: </a:t>
            </a:r>
            <a:r>
              <a:rPr lang="en-US" dirty="0" err="1"/>
              <a:t>ChatGPT</a:t>
            </a:r>
            <a:r>
              <a:rPr lang="en-US" dirty="0"/>
              <a:t> </a:t>
            </a:r>
            <a:r>
              <a:rPr lang="en-US" dirty="0" err="1"/>
              <a:t>chưa</a:t>
            </a:r>
            <a:r>
              <a:rPr lang="en-US" dirty="0"/>
              <a:t> </a:t>
            </a:r>
            <a:r>
              <a:rPr lang="en-US" dirty="0" err="1"/>
              <a:t>có</a:t>
            </a:r>
            <a:r>
              <a:rPr lang="en-US" dirty="0"/>
              <a:t> slide </a:t>
            </a:r>
            <a:r>
              <a:rPr lang="en-US" dirty="0" err="1"/>
              <a:t>về</a:t>
            </a:r>
            <a:r>
              <a:rPr lang="en-US" dirty="0"/>
              <a:t> </a:t>
            </a:r>
            <a:r>
              <a:rPr lang="en-US" dirty="0" err="1"/>
              <a:t>nguyên</a:t>
            </a:r>
            <a:r>
              <a:rPr lang="en-US" dirty="0"/>
              <a:t> </a:t>
            </a:r>
            <a:r>
              <a:rPr lang="en-US" dirty="0" err="1"/>
              <a:t>lý</a:t>
            </a:r>
            <a:r>
              <a:rPr lang="en-US" dirty="0"/>
              <a:t> </a:t>
            </a:r>
            <a:r>
              <a:rPr lang="en-US" dirty="0" err="1"/>
              <a:t>hoạt</a:t>
            </a:r>
            <a:r>
              <a:rPr lang="en-US" dirty="0"/>
              <a:t> </a:t>
            </a:r>
            <a:r>
              <a:rPr lang="en-US" dirty="0" err="1"/>
              <a:t>động</a:t>
            </a:r>
            <a:r>
              <a:rPr lang="en-US" dirty="0"/>
              <a:t> </a:t>
            </a:r>
            <a:r>
              <a:rPr lang="en-US" dirty="0" err="1"/>
              <a:t>thật</a:t>
            </a:r>
            <a:r>
              <a:rPr lang="en-US" dirty="0"/>
              <a:t> </a:t>
            </a:r>
            <a:r>
              <a:rPr lang="en-US" dirty="0" err="1"/>
              <a:t>sự</a:t>
            </a:r>
            <a:r>
              <a:rPr lang="en-US" dirty="0"/>
              <a:t> </a:t>
            </a:r>
            <a:r>
              <a:rPr lang="en-US" dirty="0" err="1"/>
              <a:t>của</a:t>
            </a:r>
            <a:r>
              <a:rPr lang="en-US" dirty="0"/>
              <a:t> </a:t>
            </a:r>
            <a:r>
              <a:rPr lang="en-US" dirty="0" err="1"/>
              <a:t>nó</a:t>
            </a:r>
            <a:r>
              <a:rPr lang="en-US" dirty="0"/>
              <a:t>.</a:t>
            </a:r>
          </a:p>
          <a:p>
            <a:r>
              <a:rPr lang="en-US" dirty="0" err="1"/>
              <a:t>Câu</a:t>
            </a:r>
            <a:r>
              <a:rPr lang="en-US" dirty="0"/>
              <a:t> </a:t>
            </a:r>
            <a:r>
              <a:rPr lang="en-US" dirty="0" err="1"/>
              <a:t>hỏi</a:t>
            </a:r>
            <a:r>
              <a:rPr lang="en-US" dirty="0"/>
              <a:t>: </a:t>
            </a:r>
            <a:r>
              <a:rPr lang="vi-VN" dirty="0">
                <a:solidFill>
                  <a:schemeClr val="accent1"/>
                </a:solidFill>
                <a:latin typeface="Calibri" panose="020F0502020204030204" pitchFamily="34" charset="0"/>
                <a:ea typeface="Calibri" panose="020F0502020204030204" pitchFamily="34" charset="0"/>
                <a:cs typeface="Calibri" panose="020F0502020204030204" pitchFamily="34" charset="0"/>
              </a:rPr>
              <a:t>giả sử nếu tôi nhập 1 prompt vào chatGPT, nó sẽ xử lý như thế nào (nguyên lý hoạt động). làm 1 slide chi tiết về nội dung này</a:t>
            </a:r>
          </a:p>
          <a:p>
            <a:endParaRPr lang="LID4096" dirty="0"/>
          </a:p>
        </p:txBody>
      </p:sp>
      <p:pic>
        <p:nvPicPr>
          <p:cNvPr id="7" name="Content Placeholder 6">
            <a:extLst>
              <a:ext uri="{FF2B5EF4-FFF2-40B4-BE49-F238E27FC236}">
                <a16:creationId xmlns:a16="http://schemas.microsoft.com/office/drawing/2014/main" id="{C883D2D8-2329-231E-DBC0-9031B5B89E6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365125"/>
            <a:ext cx="5816600" cy="6356538"/>
          </a:xfrm>
        </p:spPr>
      </p:pic>
    </p:spTree>
    <p:extLst>
      <p:ext uri="{BB962C8B-B14F-4D97-AF65-F5344CB8AC3E}">
        <p14:creationId xmlns:p14="http://schemas.microsoft.com/office/powerpoint/2010/main" val="2644982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B17A-48BD-75DA-822F-A040451F4465}"/>
              </a:ext>
            </a:extLst>
          </p:cNvPr>
          <p:cNvSpPr>
            <a:spLocks noGrp="1"/>
          </p:cNvSpPr>
          <p:nvPr>
            <p:ph type="title"/>
          </p:nvPr>
        </p:nvSpPr>
        <p:spPr/>
        <p:txBody>
          <a:bodyPr/>
          <a:lstStyle/>
          <a:p>
            <a:r>
              <a:rPr lang="en-US" dirty="0"/>
              <a:t>GitHub – </a:t>
            </a:r>
            <a:r>
              <a:rPr lang="en-US" dirty="0" err="1"/>
              <a:t>Khái</a:t>
            </a:r>
            <a:r>
              <a:rPr lang="en-US" dirty="0"/>
              <a:t> </a:t>
            </a:r>
            <a:r>
              <a:rPr lang="en-US" dirty="0" err="1"/>
              <a:t>quát</a:t>
            </a:r>
            <a:endParaRPr lang="LID4096" dirty="0"/>
          </a:p>
        </p:txBody>
      </p:sp>
      <p:sp>
        <p:nvSpPr>
          <p:cNvPr id="3" name="Content Placeholder 2">
            <a:extLst>
              <a:ext uri="{FF2B5EF4-FFF2-40B4-BE49-F238E27FC236}">
                <a16:creationId xmlns:a16="http://schemas.microsoft.com/office/drawing/2014/main" id="{62196341-3711-5927-37CA-86C58E29970A}"/>
              </a:ext>
            </a:extLst>
          </p:cNvPr>
          <p:cNvSpPr>
            <a:spLocks noGrp="1"/>
          </p:cNvSpPr>
          <p:nvPr>
            <p:ph idx="1"/>
          </p:nvPr>
        </p:nvSpPr>
        <p:spPr/>
        <p:txBody>
          <a:bodyPr/>
          <a:lstStyle/>
          <a:p>
            <a:pPr algn="l">
              <a:buFont typeface="Arial" panose="020B0604020202020204" pitchFamily="34" charset="0"/>
              <a:buChar char="•"/>
            </a:pPr>
            <a:r>
              <a:rPr lang="vi-VN" b="0" i="0" dirty="0">
                <a:effectLst/>
                <a:latin typeface="Calibri" panose="020F0502020204030204" pitchFamily="34" charset="0"/>
                <a:ea typeface="Calibri" panose="020F0502020204030204" pitchFamily="34" charset="0"/>
                <a:cs typeface="Calibri" panose="020F0502020204030204" pitchFamily="34" charset="0"/>
              </a:rPr>
              <a:t>Git là một </a:t>
            </a:r>
            <a:r>
              <a:rPr lang="en-US" b="0" i="0" dirty="0" err="1">
                <a:effectLst/>
                <a:latin typeface="Calibri" panose="020F0502020204030204" pitchFamily="34" charset="0"/>
                <a:ea typeface="Calibri" panose="020F0502020204030204" pitchFamily="34" charset="0"/>
                <a:cs typeface="Calibri" panose="020F0502020204030204" pitchFamily="34" charset="0"/>
              </a:rPr>
              <a:t>chương</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0" i="0" dirty="0" err="1">
                <a:effectLst/>
                <a:latin typeface="Calibri" panose="020F0502020204030204" pitchFamily="34" charset="0"/>
                <a:ea typeface="Calibri" panose="020F0502020204030204" pitchFamily="34" charset="0"/>
                <a:cs typeface="Calibri" panose="020F0502020204030204" pitchFamily="34" charset="0"/>
              </a:rPr>
              <a:t>trình</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vi-VN" b="0" i="0" dirty="0">
                <a:effectLst/>
                <a:latin typeface="Calibri" panose="020F0502020204030204" pitchFamily="34" charset="0"/>
                <a:ea typeface="Calibri" panose="020F0502020204030204" pitchFamily="34" charset="0"/>
                <a:cs typeface="Calibri" panose="020F0502020204030204" pitchFamily="34" charset="0"/>
              </a:rPr>
              <a:t>quản lý phiên bản, giúp quản lý và theo dõi sự thay đổi của mã nguồn trong quá trình phát triển phần mềm. Git cho phép lưu trữ các phiên bản</a:t>
            </a:r>
            <a:r>
              <a:rPr lang="en-US" b="0" i="0" dirty="0">
                <a:effectLst/>
                <a:latin typeface="Calibri" panose="020F0502020204030204" pitchFamily="34" charset="0"/>
                <a:ea typeface="Calibri" panose="020F0502020204030204" pitchFamily="34" charset="0"/>
                <a:cs typeface="Calibri" panose="020F0502020204030204" pitchFamily="34" charset="0"/>
              </a:rPr>
              <a:t>/</a:t>
            </a:r>
            <a:r>
              <a:rPr lang="en-US" b="0" i="0" dirty="0" err="1">
                <a:effectLst/>
                <a:latin typeface="Calibri" panose="020F0502020204030204" pitchFamily="34" charset="0"/>
                <a:ea typeface="Calibri" panose="020F0502020204030204" pitchFamily="34" charset="0"/>
                <a:cs typeface="Calibri" panose="020F0502020204030204" pitchFamily="34" charset="0"/>
              </a:rPr>
              <a:t>nhánh</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vi-VN" b="0" i="0" dirty="0">
                <a:effectLst/>
                <a:latin typeface="Calibri" panose="020F0502020204030204" pitchFamily="34" charset="0"/>
                <a:ea typeface="Calibri" panose="020F0502020204030204" pitchFamily="34" charset="0"/>
                <a:cs typeface="Calibri" panose="020F0502020204030204" pitchFamily="34" charset="0"/>
              </a:rPr>
              <a:t>khác nhau của dự án, theo dõi sự thay đổi, phân nhánh và hợp nhất mã nguồn.</a:t>
            </a:r>
          </a:p>
          <a:p>
            <a:r>
              <a:rPr lang="en-US" dirty="0">
                <a:latin typeface="Calibri" panose="020F0502020204030204" pitchFamily="34" charset="0"/>
                <a:ea typeface="Calibri" panose="020F0502020204030204" pitchFamily="34" charset="0"/>
                <a:cs typeface="Calibri" panose="020F0502020204030204" pitchFamily="34" charset="0"/>
              </a:rPr>
              <a:t>GitHub </a:t>
            </a:r>
            <a:r>
              <a:rPr lang="en-US" dirty="0" err="1">
                <a:latin typeface="Calibri" panose="020F0502020204030204" pitchFamily="34" charset="0"/>
                <a:ea typeface="Calibri" panose="020F0502020204030204" pitchFamily="34" charset="0"/>
                <a:cs typeface="Calibri" panose="020F0502020204030204" pitchFamily="34" charset="0"/>
              </a:rPr>
              <a:t>là</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một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nền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tảng</a:t>
            </a:r>
            <a:r>
              <a:rPr lang="en-US" dirty="0">
                <a:latin typeface="Calibri" panose="020F0502020204030204" pitchFamily="34" charset="0"/>
                <a:ea typeface="Calibri" panose="020F0502020204030204" pitchFamily="34" charset="0"/>
                <a:cs typeface="Calibri" panose="020F0502020204030204" pitchFamily="34" charset="0"/>
              </a:rPr>
              <a:t> online </a:t>
            </a:r>
            <a:r>
              <a:rPr lang="en-US" dirty="0" err="1">
                <a:latin typeface="Calibri" panose="020F0502020204030204" pitchFamily="34" charset="0"/>
                <a:ea typeface="Calibri" panose="020F0502020204030204" pitchFamily="34" charset="0"/>
                <a:cs typeface="Calibri" panose="020F0502020204030204" pitchFamily="34" charset="0"/>
              </a:rPr>
              <a:t>dựa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trên</a:t>
            </a:r>
            <a:r>
              <a:rPr lang="en-US" dirty="0">
                <a:latin typeface="Calibri" panose="020F0502020204030204" pitchFamily="34" charset="0"/>
                <a:ea typeface="Calibri" panose="020F0502020204030204" pitchFamily="34" charset="0"/>
                <a:cs typeface="Calibri" panose="020F0502020204030204" pitchFamily="34" charset="0"/>
              </a:rPr>
              <a:t> Git, </a:t>
            </a:r>
            <a:r>
              <a:rPr lang="en-US" dirty="0" err="1">
                <a:latin typeface="Calibri" panose="020F0502020204030204" pitchFamily="34" charset="0"/>
                <a:ea typeface="Calibri" panose="020F0502020204030204" pitchFamily="34" charset="0"/>
                <a:cs typeface="Calibri" panose="020F0502020204030204" pitchFamily="34" charset="0"/>
              </a:rPr>
              <a:t>có</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hỗ</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trợ</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thêm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một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số</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tính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năng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để</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lưu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trữ</a:t>
            </a:r>
            <a:r>
              <a:rPr lang="en-US" dirty="0">
                <a:latin typeface="Calibri" panose="020F0502020204030204" pitchFamily="34" charset="0"/>
                <a:ea typeface="Calibri" panose="020F0502020204030204" pitchFamily="34" charset="0"/>
                <a:cs typeface="Calibri" panose="020F0502020204030204" pitchFamily="34" charset="0"/>
              </a:rPr>
              <a:t> code </a:t>
            </a:r>
            <a:r>
              <a:rPr lang="en-US" dirty="0" err="1">
                <a:latin typeface="Calibri" panose="020F0502020204030204" pitchFamily="34" charset="0"/>
                <a:ea typeface="Calibri" panose="020F0502020204030204" pitchFamily="34" charset="0"/>
                <a:cs typeface="Calibri" panose="020F0502020204030204" pitchFamily="34" charset="0"/>
              </a:rPr>
              <a:t>trên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đám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mây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và</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hợp</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làm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việc</a:t>
            </a:r>
            <a:r>
              <a:rPr lang="en-US" dirty="0">
                <a:latin typeface="Calibri" panose="020F0502020204030204" pitchFamily="34" charset="0"/>
                <a:ea typeface="Calibri" panose="020F0502020204030204" pitchFamily="34" charset="0"/>
                <a:cs typeface="Calibri" panose="020F0502020204030204" pitchFamily="34" charset="0"/>
              </a:rPr>
              <a:t>.</a:t>
            </a:r>
            <a:br>
              <a:rPr lang="vi-VN" dirty="0">
                <a:latin typeface="Calibri" panose="020F0502020204030204" pitchFamily="34" charset="0"/>
                <a:ea typeface="Calibri" panose="020F0502020204030204" pitchFamily="34" charset="0"/>
                <a:cs typeface="Calibri" panose="020F0502020204030204" pitchFamily="34" charset="0"/>
              </a:rPr>
            </a:br>
            <a:endParaRPr lang="LID4096"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816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2204-2E7B-6ED1-ABF8-CDA69DD60C57}"/>
              </a:ext>
            </a:extLst>
          </p:cNvPr>
          <p:cNvSpPr>
            <a:spLocks noGrp="1"/>
          </p:cNvSpPr>
          <p:nvPr>
            <p:ph type="title"/>
          </p:nvPr>
        </p:nvSpPr>
        <p:spPr/>
        <p:txBody>
          <a:bodyPr/>
          <a:lstStyle/>
          <a:p>
            <a:r>
              <a:rPr lang="en-US" dirty="0"/>
              <a:t>GitHub – </a:t>
            </a:r>
            <a:r>
              <a:rPr lang="en-US" dirty="0" err="1"/>
              <a:t>Vận</a:t>
            </a:r>
            <a:r>
              <a:rPr lang="en-US" dirty="0"/>
              <a:t> </a:t>
            </a:r>
            <a:r>
              <a:rPr lang="en-US" dirty="0" err="1"/>
              <a:t>dụng</a:t>
            </a:r>
            <a:r>
              <a:rPr lang="en-US" dirty="0"/>
              <a:t> </a:t>
            </a:r>
            <a:r>
              <a:rPr lang="en-US" dirty="0" err="1"/>
              <a:t>tạo</a:t>
            </a:r>
            <a:r>
              <a:rPr lang="en-US" dirty="0"/>
              <a:t> repo</a:t>
            </a:r>
            <a:endParaRPr lang="LID4096" dirty="0"/>
          </a:p>
        </p:txBody>
      </p:sp>
      <p:sp>
        <p:nvSpPr>
          <p:cNvPr id="3" name="Content Placeholder 2">
            <a:extLst>
              <a:ext uri="{FF2B5EF4-FFF2-40B4-BE49-F238E27FC236}">
                <a16:creationId xmlns:a16="http://schemas.microsoft.com/office/drawing/2014/main" id="{C61E8635-50BF-FB9A-1829-63190F11BF7D}"/>
              </a:ext>
            </a:extLst>
          </p:cNvPr>
          <p:cNvSpPr>
            <a:spLocks noGrp="1"/>
          </p:cNvSpPr>
          <p:nvPr>
            <p:ph idx="1"/>
          </p:nvPr>
        </p:nvSpPr>
        <p:spPr/>
        <p:txBody>
          <a:bodyPr/>
          <a:lstStyle/>
          <a:p>
            <a:r>
              <a:rPr lang="en-US" dirty="0" err="1"/>
              <a:t>Đã</a:t>
            </a:r>
            <a:r>
              <a:rPr lang="en-US" dirty="0"/>
              <a:t> </a:t>
            </a:r>
            <a:r>
              <a:rPr lang="en-US" dirty="0" err="1"/>
              <a:t>tạo</a:t>
            </a:r>
            <a:r>
              <a:rPr lang="en-US" dirty="0"/>
              <a:t> 1 repo </a:t>
            </a:r>
            <a:r>
              <a:rPr lang="en-US" dirty="0" err="1"/>
              <a:t>và</a:t>
            </a:r>
            <a:r>
              <a:rPr lang="en-US" dirty="0"/>
              <a:t> push </a:t>
            </a:r>
            <a:r>
              <a:rPr lang="en-US" dirty="0" err="1"/>
              <a:t>thư</a:t>
            </a:r>
            <a:r>
              <a:rPr lang="en-US" dirty="0"/>
              <a:t> </a:t>
            </a:r>
            <a:r>
              <a:rPr lang="en-US" dirty="0" err="1"/>
              <a:t>mục</a:t>
            </a:r>
            <a:r>
              <a:rPr lang="en-US" dirty="0"/>
              <a:t> </a:t>
            </a:r>
            <a:r>
              <a:rPr lang="en-US" dirty="0" err="1"/>
              <a:t>tuần</a:t>
            </a:r>
            <a:r>
              <a:rPr lang="en-US" dirty="0"/>
              <a:t> 1 </a:t>
            </a:r>
            <a:r>
              <a:rPr lang="en-US" dirty="0" err="1"/>
              <a:t>lên</a:t>
            </a:r>
            <a:r>
              <a:rPr lang="en-US" dirty="0"/>
              <a:t>.</a:t>
            </a:r>
            <a:endParaRPr lang="LID4096" dirty="0"/>
          </a:p>
        </p:txBody>
      </p:sp>
    </p:spTree>
    <p:extLst>
      <p:ext uri="{BB962C8B-B14F-4D97-AF65-F5344CB8AC3E}">
        <p14:creationId xmlns:p14="http://schemas.microsoft.com/office/powerpoint/2010/main" val="242463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5802-8F41-919C-7889-2F6F591CA4A2}"/>
              </a:ext>
            </a:extLst>
          </p:cNvPr>
          <p:cNvSpPr>
            <a:spLocks noGrp="1"/>
          </p:cNvSpPr>
          <p:nvPr>
            <p:ph type="title"/>
          </p:nvPr>
        </p:nvSpPr>
        <p:spPr/>
        <p:txBody>
          <a:bodyPr/>
          <a:lstStyle/>
          <a:p>
            <a:r>
              <a:rPr lang="en-US" dirty="0"/>
              <a:t>GitHub – </a:t>
            </a:r>
            <a:r>
              <a:rPr lang="en-US" dirty="0" err="1"/>
              <a:t>Vận</a:t>
            </a:r>
            <a:r>
              <a:rPr lang="en-US" dirty="0"/>
              <a:t> </a:t>
            </a:r>
            <a:r>
              <a:rPr lang="en-US" dirty="0" err="1"/>
              <a:t>dụng</a:t>
            </a:r>
            <a:r>
              <a:rPr lang="en-US" dirty="0"/>
              <a:t> </a:t>
            </a:r>
            <a:r>
              <a:rPr lang="en-US" dirty="0" err="1"/>
              <a:t>tìm</a:t>
            </a:r>
            <a:r>
              <a:rPr lang="en-US" dirty="0"/>
              <a:t> </a:t>
            </a:r>
            <a:r>
              <a:rPr lang="en-US" dirty="0" err="1"/>
              <a:t>hiểu</a:t>
            </a:r>
            <a:r>
              <a:rPr lang="en-US" dirty="0"/>
              <a:t> Google Hacking</a:t>
            </a:r>
            <a:endParaRPr lang="LID4096" dirty="0"/>
          </a:p>
        </p:txBody>
      </p:sp>
      <p:sp>
        <p:nvSpPr>
          <p:cNvPr id="3" name="Content Placeholder 2">
            <a:extLst>
              <a:ext uri="{FF2B5EF4-FFF2-40B4-BE49-F238E27FC236}">
                <a16:creationId xmlns:a16="http://schemas.microsoft.com/office/drawing/2014/main" id="{80D71192-40C8-7EC4-B63D-324EDC78633A}"/>
              </a:ext>
            </a:extLst>
          </p:cNvPr>
          <p:cNvSpPr>
            <a:spLocks noGrp="1"/>
          </p:cNvSpPr>
          <p:nvPr>
            <p:ph idx="1"/>
          </p:nvPr>
        </p:nvSpPr>
        <p:spPr/>
        <p:txBody>
          <a:bodyPr/>
          <a:lstStyle/>
          <a:p>
            <a:r>
              <a:rPr lang="en-US" dirty="0"/>
              <a:t>Qua </a:t>
            </a:r>
            <a:r>
              <a:rPr lang="en-US" dirty="0" err="1"/>
              <a:t>quá</a:t>
            </a:r>
            <a:r>
              <a:rPr lang="en-US" dirty="0"/>
              <a:t> </a:t>
            </a:r>
            <a:r>
              <a:rPr lang="en-US" dirty="0" err="1"/>
              <a:t>trình</a:t>
            </a:r>
            <a:r>
              <a:rPr lang="en-US" dirty="0"/>
              <a:t> </a:t>
            </a:r>
            <a:r>
              <a:rPr lang="en-US" dirty="0" err="1"/>
              <a:t>tìm</a:t>
            </a:r>
            <a:r>
              <a:rPr lang="en-US" dirty="0"/>
              <a:t> </a:t>
            </a:r>
            <a:r>
              <a:rPr lang="en-US" dirty="0" err="1"/>
              <a:t>hiểu</a:t>
            </a:r>
            <a:r>
              <a:rPr lang="en-US" dirty="0"/>
              <a:t>, </a:t>
            </a:r>
            <a:r>
              <a:rPr lang="en-US" dirty="0" err="1"/>
              <a:t>khi</a:t>
            </a:r>
            <a:r>
              <a:rPr lang="en-US" dirty="0"/>
              <a:t> </a:t>
            </a:r>
            <a:r>
              <a:rPr lang="en-US" dirty="0" err="1"/>
              <a:t>tìm</a:t>
            </a:r>
            <a:r>
              <a:rPr lang="en-US" dirty="0"/>
              <a:t> </a:t>
            </a:r>
            <a:r>
              <a:rPr lang="en-US" dirty="0" err="1"/>
              <a:t>cụm</a:t>
            </a:r>
            <a:r>
              <a:rPr lang="en-US" dirty="0"/>
              <a:t> </a:t>
            </a:r>
            <a:r>
              <a:rPr lang="en-US" dirty="0" err="1"/>
              <a:t>từ</a:t>
            </a:r>
            <a:r>
              <a:rPr lang="en-US" dirty="0"/>
              <a:t> google hacking </a:t>
            </a:r>
            <a:r>
              <a:rPr lang="en-US" dirty="0" err="1"/>
              <a:t>trên</a:t>
            </a:r>
            <a:r>
              <a:rPr lang="en-US" dirty="0"/>
              <a:t> GitHub, </a:t>
            </a:r>
            <a:r>
              <a:rPr lang="en-US" dirty="0" err="1"/>
              <a:t>các</a:t>
            </a:r>
            <a:r>
              <a:rPr lang="en-US" dirty="0"/>
              <a:t> </a:t>
            </a:r>
            <a:r>
              <a:rPr lang="en-US" dirty="0" err="1"/>
              <a:t>kết</a:t>
            </a:r>
            <a:r>
              <a:rPr lang="en-US" dirty="0"/>
              <a:t> </a:t>
            </a:r>
            <a:r>
              <a:rPr lang="en-US" dirty="0" err="1"/>
              <a:t>quả</a:t>
            </a:r>
            <a:r>
              <a:rPr lang="en-US" dirty="0"/>
              <a:t> </a:t>
            </a:r>
            <a:r>
              <a:rPr lang="en-US" dirty="0" err="1"/>
              <a:t>tìm</a:t>
            </a:r>
            <a:r>
              <a:rPr lang="en-US" dirty="0"/>
              <a:t> </a:t>
            </a:r>
            <a:r>
              <a:rPr lang="en-US" dirty="0" err="1"/>
              <a:t>kiếm</a:t>
            </a:r>
            <a:r>
              <a:rPr lang="en-US" dirty="0"/>
              <a:t> </a:t>
            </a:r>
            <a:r>
              <a:rPr lang="en-US" dirty="0" err="1"/>
              <a:t>không</a:t>
            </a:r>
            <a:r>
              <a:rPr lang="en-US" dirty="0"/>
              <a:t> </a:t>
            </a:r>
            <a:r>
              <a:rPr lang="en-US" dirty="0" err="1"/>
              <a:t>khả</a:t>
            </a:r>
            <a:r>
              <a:rPr lang="en-US" dirty="0"/>
              <a:t> </a:t>
            </a:r>
            <a:r>
              <a:rPr lang="en-US" dirty="0" err="1"/>
              <a:t>quan</a:t>
            </a:r>
            <a:r>
              <a:rPr lang="en-US" dirty="0"/>
              <a:t>. </a:t>
            </a:r>
            <a:r>
              <a:rPr lang="en-US" dirty="0" err="1"/>
              <a:t>Tuy</a:t>
            </a:r>
            <a:r>
              <a:rPr lang="en-US" dirty="0"/>
              <a:t> </a:t>
            </a:r>
            <a:r>
              <a:rPr lang="en-US" dirty="0" err="1"/>
              <a:t>nhiên</a:t>
            </a:r>
            <a:r>
              <a:rPr lang="en-US" dirty="0"/>
              <a:t>, </a:t>
            </a:r>
            <a:r>
              <a:rPr lang="en-US" dirty="0" err="1"/>
              <a:t>nếu</a:t>
            </a:r>
            <a:r>
              <a:rPr lang="en-US" dirty="0"/>
              <a:t> ta </a:t>
            </a:r>
            <a:r>
              <a:rPr lang="en-US" dirty="0" err="1"/>
              <a:t>tìm</a:t>
            </a:r>
            <a:r>
              <a:rPr lang="en-US" dirty="0"/>
              <a:t> Google Dork, </a:t>
            </a:r>
            <a:r>
              <a:rPr lang="en-US" dirty="0" err="1"/>
              <a:t>một</a:t>
            </a:r>
            <a:r>
              <a:rPr lang="en-US" dirty="0"/>
              <a:t> </a:t>
            </a:r>
            <a:r>
              <a:rPr lang="en-US" dirty="0" err="1"/>
              <a:t>dạng</a:t>
            </a:r>
            <a:r>
              <a:rPr lang="en-US" dirty="0"/>
              <a:t> </a:t>
            </a:r>
            <a:r>
              <a:rPr lang="en-US" dirty="0" err="1"/>
              <a:t>của</a:t>
            </a:r>
            <a:r>
              <a:rPr lang="en-US" dirty="0"/>
              <a:t> Google Hacking </a:t>
            </a:r>
            <a:r>
              <a:rPr lang="en-US" dirty="0" err="1"/>
              <a:t>thì</a:t>
            </a:r>
            <a:r>
              <a:rPr lang="en-US" dirty="0"/>
              <a:t> ta </a:t>
            </a:r>
            <a:r>
              <a:rPr lang="en-US" dirty="0" err="1"/>
              <a:t>ra</a:t>
            </a:r>
            <a:r>
              <a:rPr lang="en-US" dirty="0"/>
              <a:t> </a:t>
            </a:r>
            <a:r>
              <a:rPr lang="en-US" dirty="0" err="1"/>
              <a:t>được</a:t>
            </a:r>
            <a:r>
              <a:rPr lang="en-US" dirty="0"/>
              <a:t> </a:t>
            </a:r>
            <a:r>
              <a:rPr lang="en-US" dirty="0" err="1"/>
              <a:t>rất</a:t>
            </a:r>
            <a:r>
              <a:rPr lang="en-US" dirty="0"/>
              <a:t> </a:t>
            </a:r>
            <a:r>
              <a:rPr lang="en-US" dirty="0" err="1"/>
              <a:t>nhiều</a:t>
            </a:r>
            <a:r>
              <a:rPr lang="en-US" dirty="0"/>
              <a:t> </a:t>
            </a:r>
            <a:r>
              <a:rPr lang="en-US" dirty="0" err="1"/>
              <a:t>lệnh</a:t>
            </a:r>
            <a:r>
              <a:rPr lang="en-US" dirty="0"/>
              <a:t> </a:t>
            </a:r>
            <a:r>
              <a:rPr lang="en-US" dirty="0" err="1"/>
              <a:t>khai</a:t>
            </a:r>
            <a:r>
              <a:rPr lang="en-US" dirty="0"/>
              <a:t> </a:t>
            </a:r>
            <a:r>
              <a:rPr lang="en-US" dirty="0" err="1"/>
              <a:t>thác</a:t>
            </a:r>
            <a:r>
              <a:rPr lang="en-US" dirty="0"/>
              <a:t> </a:t>
            </a:r>
            <a:r>
              <a:rPr lang="en-US" dirty="0" err="1"/>
              <a:t>lỗ</a:t>
            </a:r>
            <a:r>
              <a:rPr lang="en-US" dirty="0"/>
              <a:t> </a:t>
            </a:r>
            <a:r>
              <a:rPr lang="en-US" dirty="0" err="1"/>
              <a:t>hổng</a:t>
            </a:r>
            <a:r>
              <a:rPr lang="en-US" dirty="0"/>
              <a:t> security </a:t>
            </a:r>
            <a:r>
              <a:rPr lang="en-US" dirty="0" err="1"/>
              <a:t>bằng</a:t>
            </a:r>
            <a:r>
              <a:rPr lang="en-US" dirty="0"/>
              <a:t> Google.</a:t>
            </a:r>
          </a:p>
          <a:p>
            <a:pPr lvl="2"/>
            <a:r>
              <a:rPr lang="en-US" dirty="0">
                <a:hlinkClick r:id="rId2"/>
              </a:rPr>
              <a:t>https://github.com/BullsEye0/google_dork_list</a:t>
            </a:r>
            <a:endParaRPr lang="en-US" dirty="0"/>
          </a:p>
          <a:p>
            <a:pPr lvl="2"/>
            <a:r>
              <a:rPr lang="en-US" dirty="0">
                <a:hlinkClick r:id="rId3"/>
              </a:rPr>
              <a:t>https://github.com/Proviesec/google-dorks</a:t>
            </a:r>
            <a:endParaRPr lang="en-US" dirty="0"/>
          </a:p>
          <a:p>
            <a:pPr lvl="2"/>
            <a:r>
              <a:rPr lang="en-US" dirty="0">
                <a:hlinkClick r:id="rId4"/>
              </a:rPr>
              <a:t>https://github.com/thomasdesr/Google-dorks</a:t>
            </a:r>
            <a:endParaRPr lang="en-US" dirty="0"/>
          </a:p>
          <a:p>
            <a:pPr lvl="2"/>
            <a:r>
              <a:rPr lang="en-US" dirty="0">
                <a:hlinkClick r:id="rId5"/>
              </a:rPr>
              <a:t>https://github.com/aleedhillon/7000-Google-Dork-List</a:t>
            </a:r>
            <a:endParaRPr lang="en-US" dirty="0"/>
          </a:p>
          <a:p>
            <a:pPr lvl="2"/>
            <a:r>
              <a:rPr lang="en-US" dirty="0">
                <a:hlinkClick r:id="rId6"/>
              </a:rPr>
              <a:t>https://github.com/TUXCMD/Google-Dorks-Full_list</a:t>
            </a:r>
            <a:endParaRPr lang="en-US" dirty="0"/>
          </a:p>
          <a:p>
            <a:pPr lvl="1"/>
            <a:endParaRPr lang="en-US" dirty="0"/>
          </a:p>
        </p:txBody>
      </p:sp>
    </p:spTree>
    <p:extLst>
      <p:ext uri="{BB962C8B-B14F-4D97-AF65-F5344CB8AC3E}">
        <p14:creationId xmlns:p14="http://schemas.microsoft.com/office/powerpoint/2010/main" val="622916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5802-8F41-919C-7889-2F6F591CA4A2}"/>
              </a:ext>
            </a:extLst>
          </p:cNvPr>
          <p:cNvSpPr>
            <a:spLocks noGrp="1"/>
          </p:cNvSpPr>
          <p:nvPr>
            <p:ph type="title"/>
          </p:nvPr>
        </p:nvSpPr>
        <p:spPr/>
        <p:txBody>
          <a:bodyPr/>
          <a:lstStyle/>
          <a:p>
            <a:r>
              <a:rPr lang="en-US" dirty="0"/>
              <a:t>GitHub – </a:t>
            </a:r>
            <a:r>
              <a:rPr lang="en-US" dirty="0" err="1"/>
              <a:t>Vận</a:t>
            </a:r>
            <a:r>
              <a:rPr lang="en-US" dirty="0"/>
              <a:t> </a:t>
            </a:r>
            <a:r>
              <a:rPr lang="en-US" dirty="0" err="1"/>
              <a:t>dụng</a:t>
            </a:r>
            <a:r>
              <a:rPr lang="en-US" dirty="0"/>
              <a:t> </a:t>
            </a:r>
            <a:r>
              <a:rPr lang="en-US" dirty="0" err="1"/>
              <a:t>tìm</a:t>
            </a:r>
            <a:r>
              <a:rPr lang="en-US" dirty="0"/>
              <a:t> </a:t>
            </a:r>
            <a:r>
              <a:rPr lang="en-US" dirty="0" err="1"/>
              <a:t>hiểu</a:t>
            </a:r>
            <a:r>
              <a:rPr lang="en-US" dirty="0"/>
              <a:t> Google Hacking</a:t>
            </a:r>
            <a:endParaRPr lang="LID4096" dirty="0"/>
          </a:p>
        </p:txBody>
      </p:sp>
      <p:sp>
        <p:nvSpPr>
          <p:cNvPr id="3" name="Content Placeholder 2">
            <a:extLst>
              <a:ext uri="{FF2B5EF4-FFF2-40B4-BE49-F238E27FC236}">
                <a16:creationId xmlns:a16="http://schemas.microsoft.com/office/drawing/2014/main" id="{80D71192-40C8-7EC4-B63D-324EDC78633A}"/>
              </a:ext>
            </a:extLst>
          </p:cNvPr>
          <p:cNvSpPr>
            <a:spLocks noGrp="1"/>
          </p:cNvSpPr>
          <p:nvPr>
            <p:ph idx="1"/>
          </p:nvPr>
        </p:nvSpPr>
        <p:spPr/>
        <p:txBody>
          <a:bodyPr/>
          <a:lstStyle/>
          <a:p>
            <a:r>
              <a:rPr lang="en-US" dirty="0" err="1"/>
              <a:t>Kết</a:t>
            </a:r>
            <a:r>
              <a:rPr lang="en-US" dirty="0"/>
              <a:t> </a:t>
            </a:r>
            <a:r>
              <a:rPr lang="en-US" dirty="0" err="1"/>
              <a:t>luận</a:t>
            </a:r>
            <a:r>
              <a:rPr lang="en-US" dirty="0"/>
              <a:t> </a:t>
            </a:r>
            <a:r>
              <a:rPr lang="en-US" dirty="0" err="1"/>
              <a:t>từ</a:t>
            </a:r>
            <a:r>
              <a:rPr lang="en-US" dirty="0"/>
              <a:t> </a:t>
            </a:r>
            <a:r>
              <a:rPr lang="en-US" dirty="0" err="1"/>
              <a:t>việc</a:t>
            </a:r>
            <a:r>
              <a:rPr lang="en-US" dirty="0"/>
              <a:t> </a:t>
            </a:r>
            <a:r>
              <a:rPr lang="en-US" dirty="0" err="1"/>
              <a:t>xem</a:t>
            </a:r>
            <a:r>
              <a:rPr lang="en-US" dirty="0"/>
              <a:t> </a:t>
            </a:r>
            <a:r>
              <a:rPr lang="en-US" dirty="0" err="1"/>
              <a:t>những</a:t>
            </a:r>
            <a:r>
              <a:rPr lang="en-US" dirty="0"/>
              <a:t> </a:t>
            </a:r>
            <a:r>
              <a:rPr lang="en-US" dirty="0" err="1"/>
              <a:t>lệnh</a:t>
            </a:r>
            <a:r>
              <a:rPr lang="en-US" dirty="0"/>
              <a:t> </a:t>
            </a:r>
            <a:r>
              <a:rPr lang="en-US" dirty="0" err="1"/>
              <a:t>này</a:t>
            </a:r>
            <a:r>
              <a:rPr lang="en-US" dirty="0"/>
              <a:t>: Google dork </a:t>
            </a:r>
            <a:r>
              <a:rPr lang="en-US" dirty="0" err="1"/>
              <a:t>tập</a:t>
            </a:r>
            <a:r>
              <a:rPr lang="en-US" dirty="0"/>
              <a:t> </a:t>
            </a:r>
            <a:r>
              <a:rPr lang="en-US" dirty="0" err="1"/>
              <a:t>trung</a:t>
            </a:r>
            <a:r>
              <a:rPr lang="en-US" dirty="0"/>
              <a:t> </a:t>
            </a:r>
            <a:r>
              <a:rPr lang="en-US" dirty="0" err="1"/>
              <a:t>rất</a:t>
            </a:r>
            <a:r>
              <a:rPr lang="en-US" dirty="0"/>
              <a:t> </a:t>
            </a:r>
            <a:r>
              <a:rPr lang="en-US" dirty="0" err="1"/>
              <a:t>nhiều</a:t>
            </a:r>
            <a:r>
              <a:rPr lang="en-US" dirty="0"/>
              <a:t> </a:t>
            </a:r>
            <a:r>
              <a:rPr lang="en-US" dirty="0" err="1"/>
              <a:t>vào</a:t>
            </a:r>
            <a:r>
              <a:rPr lang="en-US" dirty="0"/>
              <a:t> </a:t>
            </a:r>
            <a:r>
              <a:rPr lang="en-US" dirty="0" err="1"/>
              <a:t>khai</a:t>
            </a:r>
            <a:r>
              <a:rPr lang="en-US" dirty="0"/>
              <a:t> </a:t>
            </a:r>
            <a:r>
              <a:rPr lang="en-US" dirty="0" err="1"/>
              <a:t>thác</a:t>
            </a:r>
            <a:r>
              <a:rPr lang="en-US" dirty="0"/>
              <a:t> filetype, </a:t>
            </a:r>
            <a:r>
              <a:rPr lang="en-US" dirty="0" err="1"/>
              <a:t>inurl</a:t>
            </a:r>
            <a:r>
              <a:rPr lang="en-US" dirty="0"/>
              <a:t>, </a:t>
            </a:r>
            <a:r>
              <a:rPr lang="en-US" dirty="0" err="1"/>
              <a:t>và</a:t>
            </a:r>
            <a:r>
              <a:rPr lang="en-US" dirty="0"/>
              <a:t> </a:t>
            </a:r>
            <a:r>
              <a:rPr lang="en-US" dirty="0" err="1"/>
              <a:t>tìm</a:t>
            </a:r>
            <a:r>
              <a:rPr lang="en-US" dirty="0"/>
              <a:t> </a:t>
            </a:r>
            <a:r>
              <a:rPr lang="en-US" dirty="0" err="1"/>
              <a:t>kiếm</a:t>
            </a:r>
            <a:r>
              <a:rPr lang="en-US" dirty="0"/>
              <a:t> </a:t>
            </a:r>
            <a:r>
              <a:rPr lang="en-US" dirty="0" err="1"/>
              <a:t>các</a:t>
            </a:r>
            <a:r>
              <a:rPr lang="en-US" dirty="0"/>
              <a:t> </a:t>
            </a:r>
            <a:r>
              <a:rPr lang="en-US" dirty="0" err="1"/>
              <a:t>cụm</a:t>
            </a:r>
            <a:r>
              <a:rPr lang="en-US" dirty="0"/>
              <a:t> </a:t>
            </a:r>
            <a:r>
              <a:rPr lang="en-US" dirty="0" err="1"/>
              <a:t>từ</a:t>
            </a:r>
            <a:r>
              <a:rPr lang="en-US" dirty="0"/>
              <a:t> “</a:t>
            </a:r>
            <a:r>
              <a:rPr lang="en-US" dirty="0" err="1"/>
              <a:t>nhạy</a:t>
            </a:r>
            <a:r>
              <a:rPr lang="en-US" dirty="0"/>
              <a:t> </a:t>
            </a:r>
            <a:r>
              <a:rPr lang="en-US" dirty="0" err="1"/>
              <a:t>cảm</a:t>
            </a:r>
            <a:r>
              <a:rPr lang="en-US" dirty="0"/>
              <a:t>” </a:t>
            </a:r>
            <a:r>
              <a:rPr lang="en-US" dirty="0" err="1"/>
              <a:t>như</a:t>
            </a:r>
            <a:r>
              <a:rPr lang="en-US" dirty="0"/>
              <a:t> password bằng intext </a:t>
            </a:r>
            <a:r>
              <a:rPr lang="en-US" dirty="0" err="1"/>
              <a:t>để</a:t>
            </a:r>
            <a:r>
              <a:rPr lang="en-US" dirty="0"/>
              <a:t> </a:t>
            </a:r>
            <a:r>
              <a:rPr lang="en-US" dirty="0" err="1"/>
              <a:t>đào</a:t>
            </a:r>
            <a:r>
              <a:rPr lang="en-US" dirty="0"/>
              <a:t> </a:t>
            </a:r>
            <a:r>
              <a:rPr lang="en-US" dirty="0" err="1"/>
              <a:t>ra</a:t>
            </a:r>
            <a:r>
              <a:rPr lang="en-US" dirty="0"/>
              <a:t> </a:t>
            </a:r>
            <a:r>
              <a:rPr lang="en-US" dirty="0" err="1"/>
              <a:t>những</a:t>
            </a:r>
            <a:r>
              <a:rPr lang="en-US" dirty="0"/>
              <a:t> </a:t>
            </a:r>
            <a:r>
              <a:rPr lang="en-US" dirty="0" err="1"/>
              <a:t>trang</a:t>
            </a:r>
            <a:r>
              <a:rPr lang="en-US" dirty="0"/>
              <a:t> web </a:t>
            </a:r>
            <a:r>
              <a:rPr lang="en-US" dirty="0" err="1"/>
              <a:t>bí</a:t>
            </a:r>
            <a:r>
              <a:rPr lang="en-US" dirty="0"/>
              <a:t> </a:t>
            </a:r>
            <a:r>
              <a:rPr lang="en-US" dirty="0" err="1"/>
              <a:t>mật</a:t>
            </a:r>
            <a:r>
              <a:rPr lang="en-US" dirty="0"/>
              <a:t>. </a:t>
            </a:r>
            <a:endParaRPr lang="LID4096" dirty="0"/>
          </a:p>
        </p:txBody>
      </p:sp>
    </p:spTree>
    <p:extLst>
      <p:ext uri="{BB962C8B-B14F-4D97-AF65-F5344CB8AC3E}">
        <p14:creationId xmlns:p14="http://schemas.microsoft.com/office/powerpoint/2010/main" val="96145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9B26-84D8-8E3F-C750-C874661660E9}"/>
              </a:ext>
            </a:extLst>
          </p:cNvPr>
          <p:cNvSpPr>
            <a:spLocks noGrp="1"/>
          </p:cNvSpPr>
          <p:nvPr>
            <p:ph type="title"/>
          </p:nvPr>
        </p:nvSpPr>
        <p:spPr/>
        <p:txBody>
          <a:bodyPr/>
          <a:lstStyle/>
          <a:p>
            <a:r>
              <a:rPr lang="en-US" dirty="0"/>
              <a:t>Google Hacking – </a:t>
            </a:r>
            <a:r>
              <a:rPr lang="en-US" dirty="0" err="1"/>
              <a:t>Khái</a:t>
            </a:r>
            <a:r>
              <a:rPr lang="en-US" dirty="0"/>
              <a:t> </a:t>
            </a:r>
            <a:r>
              <a:rPr lang="en-US" dirty="0" err="1"/>
              <a:t>quát</a:t>
            </a:r>
            <a:endParaRPr lang="LID4096" dirty="0"/>
          </a:p>
        </p:txBody>
      </p:sp>
      <p:sp>
        <p:nvSpPr>
          <p:cNvPr id="3" name="Content Placeholder 2">
            <a:extLst>
              <a:ext uri="{FF2B5EF4-FFF2-40B4-BE49-F238E27FC236}">
                <a16:creationId xmlns:a16="http://schemas.microsoft.com/office/drawing/2014/main" id="{297EEAB5-9532-3E1B-C99B-19D8DA4DEE4F}"/>
              </a:ext>
            </a:extLst>
          </p:cNvPr>
          <p:cNvSpPr>
            <a:spLocks noGrp="1"/>
          </p:cNvSpPr>
          <p:nvPr>
            <p:ph idx="1"/>
          </p:nvPr>
        </p:nvSpPr>
        <p:spPr/>
        <p:txBody>
          <a:bodyPr/>
          <a:lstStyle/>
          <a:p>
            <a:r>
              <a:rPr lang="en-US" dirty="0" err="1"/>
              <a:t>Là</a:t>
            </a:r>
            <a:r>
              <a:rPr lang="en-US" dirty="0"/>
              <a:t> 1 </a:t>
            </a:r>
            <a:r>
              <a:rPr lang="en-US" dirty="0" err="1"/>
              <a:t>kỹ</a:t>
            </a:r>
            <a:r>
              <a:rPr lang="en-US" dirty="0"/>
              <a:t> </a:t>
            </a:r>
            <a:r>
              <a:rPr lang="en-US" dirty="0" err="1"/>
              <a:t>thuật</a:t>
            </a:r>
            <a:r>
              <a:rPr lang="en-US" dirty="0"/>
              <a:t> </a:t>
            </a:r>
            <a:r>
              <a:rPr lang="en-US" dirty="0" err="1"/>
              <a:t>tìm</a:t>
            </a:r>
            <a:r>
              <a:rPr lang="en-US" dirty="0"/>
              <a:t> </a:t>
            </a:r>
            <a:r>
              <a:rPr lang="en-US" dirty="0" err="1"/>
              <a:t>kiếm</a:t>
            </a:r>
            <a:r>
              <a:rPr lang="en-US" dirty="0"/>
              <a:t> Google </a:t>
            </a:r>
            <a:r>
              <a:rPr lang="en-US" dirty="0" err="1"/>
              <a:t>nâng</a:t>
            </a:r>
            <a:r>
              <a:rPr lang="en-US" dirty="0"/>
              <a:t> </a:t>
            </a:r>
            <a:r>
              <a:rPr lang="en-US" dirty="0" err="1"/>
              <a:t>cao</a:t>
            </a:r>
            <a:r>
              <a:rPr lang="en-US" dirty="0"/>
              <a:t> bằng </a:t>
            </a:r>
            <a:r>
              <a:rPr lang="en-US" dirty="0" err="1"/>
              <a:t>cách</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toán</a:t>
            </a:r>
            <a:r>
              <a:rPr lang="en-US" dirty="0"/>
              <a:t> </a:t>
            </a:r>
            <a:r>
              <a:rPr lang="en-US" dirty="0" err="1"/>
              <a:t>tử</a:t>
            </a:r>
            <a:r>
              <a:rPr lang="en-US" dirty="0"/>
              <a:t> </a:t>
            </a:r>
            <a:r>
              <a:rPr lang="en-US" dirty="0" err="1"/>
              <a:t>của</a:t>
            </a:r>
            <a:r>
              <a:rPr lang="en-US" dirty="0"/>
              <a:t> Google (</a:t>
            </a:r>
            <a:r>
              <a:rPr lang="en-US" dirty="0" err="1"/>
              <a:t>inurl</a:t>
            </a:r>
            <a:r>
              <a:rPr lang="en-US" dirty="0"/>
              <a:t>, filetype, intext, site, </a:t>
            </a:r>
            <a:r>
              <a:rPr lang="en-US" dirty="0" err="1"/>
              <a:t>v.v</a:t>
            </a:r>
            <a:r>
              <a:rPr lang="en-US" dirty="0"/>
              <a:t>…) </a:t>
            </a:r>
            <a:r>
              <a:rPr lang="en-US" dirty="0" err="1"/>
              <a:t>để</a:t>
            </a:r>
            <a:r>
              <a:rPr lang="en-US" dirty="0"/>
              <a:t> </a:t>
            </a:r>
            <a:r>
              <a:rPr lang="en-US" dirty="0" err="1"/>
              <a:t>rút</a:t>
            </a:r>
            <a:r>
              <a:rPr lang="en-US" dirty="0"/>
              <a:t> </a:t>
            </a:r>
            <a:r>
              <a:rPr lang="en-US" dirty="0" err="1"/>
              <a:t>gọn</a:t>
            </a:r>
            <a:r>
              <a:rPr lang="en-US" dirty="0"/>
              <a:t> </a:t>
            </a:r>
            <a:r>
              <a:rPr lang="en-US" dirty="0" err="1"/>
              <a:t>và</a:t>
            </a:r>
            <a:r>
              <a:rPr lang="en-US" dirty="0"/>
              <a:t> </a:t>
            </a:r>
            <a:r>
              <a:rPr lang="en-US" dirty="0" err="1"/>
              <a:t>khoanh</a:t>
            </a:r>
            <a:r>
              <a:rPr lang="en-US" dirty="0"/>
              <a:t> </a:t>
            </a:r>
            <a:r>
              <a:rPr lang="en-US" dirty="0" err="1"/>
              <a:t>vùng</a:t>
            </a:r>
            <a:r>
              <a:rPr lang="en-US" dirty="0"/>
              <a:t> </a:t>
            </a:r>
            <a:r>
              <a:rPr lang="en-US" dirty="0" err="1"/>
              <a:t>thông</a:t>
            </a:r>
            <a:r>
              <a:rPr lang="en-US" dirty="0"/>
              <a:t> tin </a:t>
            </a:r>
            <a:r>
              <a:rPr lang="en-US" dirty="0" err="1"/>
              <a:t>cần</a:t>
            </a:r>
            <a:r>
              <a:rPr lang="en-US" dirty="0"/>
              <a:t> </a:t>
            </a:r>
            <a:r>
              <a:rPr lang="en-US" dirty="0" err="1"/>
              <a:t>tìm</a:t>
            </a:r>
            <a:r>
              <a:rPr lang="en-US" dirty="0"/>
              <a:t>.</a:t>
            </a:r>
          </a:p>
          <a:p>
            <a:r>
              <a:rPr lang="en-US" dirty="0"/>
              <a:t>Trong </a:t>
            </a:r>
            <a:r>
              <a:rPr lang="en-US" dirty="0" err="1"/>
              <a:t>kỹ</a:t>
            </a:r>
            <a:r>
              <a:rPr lang="en-US" dirty="0"/>
              <a:t> </a:t>
            </a:r>
            <a:r>
              <a:rPr lang="en-US" dirty="0" err="1"/>
              <a:t>thuật</a:t>
            </a:r>
            <a:r>
              <a:rPr lang="en-US" dirty="0"/>
              <a:t> </a:t>
            </a:r>
            <a:r>
              <a:rPr lang="en-US" dirty="0" err="1"/>
              <a:t>này</a:t>
            </a:r>
            <a:r>
              <a:rPr lang="en-US" dirty="0"/>
              <a:t>, ta </a:t>
            </a:r>
            <a:r>
              <a:rPr lang="en-US" dirty="0" err="1"/>
              <a:t>có</a:t>
            </a:r>
            <a:r>
              <a:rPr lang="en-US" dirty="0"/>
              <a:t> </a:t>
            </a:r>
            <a:r>
              <a:rPr lang="en-US" dirty="0" err="1"/>
              <a:t>thể</a:t>
            </a:r>
            <a:r>
              <a:rPr lang="en-US" dirty="0"/>
              <a:t> </a:t>
            </a:r>
            <a:r>
              <a:rPr lang="en-US" dirty="0" err="1"/>
              <a:t>tìm</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ẩn</a:t>
            </a:r>
            <a:r>
              <a:rPr lang="en-US" dirty="0"/>
              <a:t> </a:t>
            </a:r>
            <a:r>
              <a:rPr lang="en-US" dirty="0" err="1"/>
              <a:t>đã</a:t>
            </a:r>
            <a:r>
              <a:rPr lang="en-US" dirty="0"/>
              <a:t> </a:t>
            </a:r>
            <a:r>
              <a:rPr lang="en-US" dirty="0" err="1"/>
              <a:t>bị</a:t>
            </a:r>
            <a:r>
              <a:rPr lang="en-US" dirty="0"/>
              <a:t> </a:t>
            </a:r>
            <a:r>
              <a:rPr lang="en-US" dirty="0" err="1"/>
              <a:t>dò</a:t>
            </a:r>
            <a:r>
              <a:rPr lang="en-US" dirty="0"/>
              <a:t> </a:t>
            </a:r>
            <a:r>
              <a:rPr lang="en-US" dirty="0" err="1"/>
              <a:t>bởi</a:t>
            </a:r>
            <a:r>
              <a:rPr lang="en-US" dirty="0"/>
              <a:t> Google.</a:t>
            </a:r>
            <a:endParaRPr lang="LID4096" dirty="0"/>
          </a:p>
        </p:txBody>
      </p:sp>
    </p:spTree>
    <p:extLst>
      <p:ext uri="{BB962C8B-B14F-4D97-AF65-F5344CB8AC3E}">
        <p14:creationId xmlns:p14="http://schemas.microsoft.com/office/powerpoint/2010/main" val="138898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B2482B-93C5-F01F-52B5-D51A056B13F5}"/>
              </a:ext>
            </a:extLst>
          </p:cNvPr>
          <p:cNvSpPr>
            <a:spLocks noGrp="1"/>
          </p:cNvSpPr>
          <p:nvPr>
            <p:ph type="title"/>
          </p:nvPr>
        </p:nvSpPr>
        <p:spPr/>
        <p:txBody>
          <a:bodyPr/>
          <a:lstStyle/>
          <a:p>
            <a:r>
              <a:rPr lang="en-US" dirty="0"/>
              <a:t>Google Hacking – Case Study 1</a:t>
            </a:r>
            <a:endParaRPr lang="LID4096" dirty="0"/>
          </a:p>
        </p:txBody>
      </p:sp>
      <p:sp>
        <p:nvSpPr>
          <p:cNvPr id="5" name="Content Placeholder 4">
            <a:extLst>
              <a:ext uri="{FF2B5EF4-FFF2-40B4-BE49-F238E27FC236}">
                <a16:creationId xmlns:a16="http://schemas.microsoft.com/office/drawing/2014/main" id="{ACF30F02-F69A-B6AC-494E-098BA1268AD0}"/>
              </a:ext>
            </a:extLst>
          </p:cNvPr>
          <p:cNvSpPr>
            <a:spLocks noGrp="1"/>
          </p:cNvSpPr>
          <p:nvPr>
            <p:ph idx="1"/>
          </p:nvPr>
        </p:nvSpPr>
        <p:spPr>
          <a:xfrm>
            <a:off x="838200" y="1834955"/>
            <a:ext cx="10515600" cy="4351338"/>
          </a:xfrm>
        </p:spPr>
        <p:txBody>
          <a:bodyPr/>
          <a:lstStyle/>
          <a:p>
            <a:r>
              <a:rPr lang="en-US" dirty="0" err="1"/>
              <a:t>Giả</a:t>
            </a:r>
            <a:r>
              <a:rPr lang="en-US" dirty="0"/>
              <a:t> </a:t>
            </a:r>
            <a:r>
              <a:rPr lang="en-US" dirty="0" err="1"/>
              <a:t>sử</a:t>
            </a:r>
            <a:r>
              <a:rPr lang="en-US" dirty="0"/>
              <a:t> </a:t>
            </a:r>
            <a:r>
              <a:rPr lang="en-US" dirty="0" err="1"/>
              <a:t>bạn</a:t>
            </a:r>
            <a:r>
              <a:rPr lang="en-US" dirty="0"/>
              <a:t> </a:t>
            </a:r>
            <a:r>
              <a:rPr lang="en-US" dirty="0" err="1"/>
              <a:t>biết</a:t>
            </a:r>
            <a:r>
              <a:rPr lang="en-US" dirty="0"/>
              <a:t> </a:t>
            </a:r>
            <a:r>
              <a:rPr lang="en-US" dirty="0" err="1"/>
              <a:t>tên</a:t>
            </a:r>
            <a:r>
              <a:rPr lang="en-US" dirty="0"/>
              <a:t> </a:t>
            </a:r>
            <a:r>
              <a:rPr lang="en-US" dirty="0" err="1"/>
              <a:t>của</a:t>
            </a:r>
            <a:r>
              <a:rPr lang="en-US" dirty="0"/>
              <a:t> </a:t>
            </a:r>
            <a:r>
              <a:rPr lang="en-US" dirty="0" err="1"/>
              <a:t>người</a:t>
            </a:r>
            <a:r>
              <a:rPr lang="en-US" dirty="0"/>
              <a:t> </a:t>
            </a:r>
            <a:r>
              <a:rPr lang="en-US" dirty="0" err="1"/>
              <a:t>đó</a:t>
            </a:r>
            <a:r>
              <a:rPr lang="en-US" dirty="0"/>
              <a:t> </a:t>
            </a:r>
            <a:r>
              <a:rPr lang="en-US" dirty="0" err="1"/>
              <a:t>là</a:t>
            </a:r>
            <a:r>
              <a:rPr lang="en-US" dirty="0"/>
              <a:t> Joe Biden. </a:t>
            </a:r>
            <a:r>
              <a:rPr lang="en-US" dirty="0" err="1"/>
              <a:t>Làm</a:t>
            </a:r>
            <a:r>
              <a:rPr lang="en-US" dirty="0"/>
              <a:t> </a:t>
            </a:r>
            <a:r>
              <a:rPr lang="en-US" dirty="0" err="1"/>
              <a:t>sao</a:t>
            </a:r>
            <a:r>
              <a:rPr lang="en-US" dirty="0"/>
              <a:t> </a:t>
            </a:r>
            <a:r>
              <a:rPr lang="en-US" dirty="0" err="1"/>
              <a:t>để</a:t>
            </a:r>
            <a:r>
              <a:rPr lang="en-US" dirty="0"/>
              <a:t> </a:t>
            </a:r>
            <a:r>
              <a:rPr lang="en-US" dirty="0" err="1"/>
              <a:t>dùng</a:t>
            </a:r>
            <a:r>
              <a:rPr lang="en-US" dirty="0"/>
              <a:t> google </a:t>
            </a:r>
            <a:r>
              <a:rPr lang="en-US" dirty="0" err="1"/>
              <a:t>mò</a:t>
            </a:r>
            <a:r>
              <a:rPr lang="en-US" dirty="0"/>
              <a:t> </a:t>
            </a:r>
            <a:r>
              <a:rPr lang="en-US" dirty="0" err="1"/>
              <a:t>ra</a:t>
            </a:r>
            <a:r>
              <a:rPr lang="en-US" dirty="0"/>
              <a:t> nick </a:t>
            </a:r>
            <a:r>
              <a:rPr lang="en-US" dirty="0" err="1"/>
              <a:t>mạng</a:t>
            </a:r>
            <a:r>
              <a:rPr lang="en-US" dirty="0"/>
              <a:t> </a:t>
            </a:r>
            <a:r>
              <a:rPr lang="en-US" dirty="0" err="1"/>
              <a:t>xã</a:t>
            </a:r>
            <a:r>
              <a:rPr lang="en-US" dirty="0"/>
              <a:t> </a:t>
            </a:r>
            <a:r>
              <a:rPr lang="en-US" dirty="0" err="1"/>
              <a:t>hội</a:t>
            </a:r>
            <a:r>
              <a:rPr lang="en-US" dirty="0"/>
              <a:t> </a:t>
            </a:r>
            <a:r>
              <a:rPr lang="en-US" dirty="0" err="1"/>
              <a:t>của</a:t>
            </a:r>
            <a:r>
              <a:rPr lang="en-US" dirty="0"/>
              <a:t> </a:t>
            </a:r>
            <a:r>
              <a:rPr lang="en-US" dirty="0" err="1"/>
              <a:t>người</a:t>
            </a:r>
            <a:r>
              <a:rPr lang="en-US" dirty="0"/>
              <a:t> </a:t>
            </a:r>
            <a:r>
              <a:rPr lang="en-US" dirty="0" err="1"/>
              <a:t>này</a:t>
            </a:r>
            <a:r>
              <a:rPr lang="en-US" dirty="0"/>
              <a:t>?</a:t>
            </a:r>
            <a:endParaRPr lang="LID4096" dirty="0"/>
          </a:p>
        </p:txBody>
      </p:sp>
    </p:spTree>
    <p:extLst>
      <p:ext uri="{BB962C8B-B14F-4D97-AF65-F5344CB8AC3E}">
        <p14:creationId xmlns:p14="http://schemas.microsoft.com/office/powerpoint/2010/main" val="165394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B2482B-93C5-F01F-52B5-D51A056B13F5}"/>
              </a:ext>
            </a:extLst>
          </p:cNvPr>
          <p:cNvSpPr>
            <a:spLocks noGrp="1"/>
          </p:cNvSpPr>
          <p:nvPr>
            <p:ph type="title"/>
          </p:nvPr>
        </p:nvSpPr>
        <p:spPr/>
        <p:txBody>
          <a:bodyPr/>
          <a:lstStyle/>
          <a:p>
            <a:r>
              <a:rPr lang="en-US" dirty="0"/>
              <a:t>Google Hacking – Case Study 1</a:t>
            </a:r>
            <a:endParaRPr lang="LID4096" dirty="0"/>
          </a:p>
        </p:txBody>
      </p:sp>
      <p:graphicFrame>
        <p:nvGraphicFramePr>
          <p:cNvPr id="2" name="Table 2">
            <a:extLst>
              <a:ext uri="{FF2B5EF4-FFF2-40B4-BE49-F238E27FC236}">
                <a16:creationId xmlns:a16="http://schemas.microsoft.com/office/drawing/2014/main" id="{48AB8913-EDFC-CB42-DAB6-EA3FA60F035A}"/>
              </a:ext>
            </a:extLst>
          </p:cNvPr>
          <p:cNvGraphicFramePr>
            <a:graphicFrameLocks noGrp="1"/>
          </p:cNvGraphicFramePr>
          <p:nvPr>
            <p:ph idx="1"/>
            <p:extLst>
              <p:ext uri="{D42A27DB-BD31-4B8C-83A1-F6EECF244321}">
                <p14:modId xmlns:p14="http://schemas.microsoft.com/office/powerpoint/2010/main" val="4036201736"/>
              </p:ext>
            </p:extLst>
          </p:nvPr>
        </p:nvGraphicFramePr>
        <p:xfrm>
          <a:off x="-1" y="1528753"/>
          <a:ext cx="12191999" cy="1798320"/>
        </p:xfrm>
        <a:graphic>
          <a:graphicData uri="http://schemas.openxmlformats.org/drawingml/2006/table">
            <a:tbl>
              <a:tblPr firstRow="1" bandRow="1">
                <a:tableStyleId>{5C22544A-7EE6-4342-B048-85BDC9FD1C3A}</a:tableStyleId>
              </a:tblPr>
              <a:tblGrid>
                <a:gridCol w="2178032">
                  <a:extLst>
                    <a:ext uri="{9D8B030D-6E8A-4147-A177-3AD203B41FA5}">
                      <a16:colId xmlns:a16="http://schemas.microsoft.com/office/drawing/2014/main" val="1034849833"/>
                    </a:ext>
                  </a:extLst>
                </a:gridCol>
                <a:gridCol w="3909791">
                  <a:extLst>
                    <a:ext uri="{9D8B030D-6E8A-4147-A177-3AD203B41FA5}">
                      <a16:colId xmlns:a16="http://schemas.microsoft.com/office/drawing/2014/main" val="805720071"/>
                    </a:ext>
                  </a:extLst>
                </a:gridCol>
                <a:gridCol w="6104176">
                  <a:extLst>
                    <a:ext uri="{9D8B030D-6E8A-4147-A177-3AD203B41FA5}">
                      <a16:colId xmlns:a16="http://schemas.microsoft.com/office/drawing/2014/main" val="410655164"/>
                    </a:ext>
                  </a:extLst>
                </a:gridCol>
              </a:tblGrid>
              <a:tr h="370840">
                <a:tc>
                  <a:txBody>
                    <a:bodyPr/>
                    <a:lstStyle/>
                    <a:p>
                      <a:pPr algn="ctr"/>
                      <a:r>
                        <a:rPr lang="en-US" sz="2000" dirty="0"/>
                        <a:t>Thông tin </a:t>
                      </a:r>
                      <a:r>
                        <a:rPr lang="en-US" sz="2000" dirty="0" err="1"/>
                        <a:t>cần</a:t>
                      </a:r>
                      <a:r>
                        <a:rPr lang="en-US" sz="2000" dirty="0"/>
                        <a:t> </a:t>
                      </a:r>
                      <a:r>
                        <a:rPr lang="en-US" sz="2000" dirty="0" err="1"/>
                        <a:t>tìm</a:t>
                      </a:r>
                      <a:endParaRPr lang="LID4096" sz="2000" dirty="0"/>
                    </a:p>
                  </a:txBody>
                  <a:tcPr/>
                </a:tc>
                <a:tc>
                  <a:txBody>
                    <a:bodyPr/>
                    <a:lstStyle/>
                    <a:p>
                      <a:pPr algn="ctr"/>
                      <a:r>
                        <a:rPr lang="en-US" sz="2000" dirty="0"/>
                        <a:t>Input</a:t>
                      </a:r>
                      <a:endParaRPr lang="LID4096" sz="2000" dirty="0"/>
                    </a:p>
                  </a:txBody>
                  <a:tcPr/>
                </a:tc>
                <a:tc>
                  <a:txBody>
                    <a:bodyPr/>
                    <a:lstStyle/>
                    <a:p>
                      <a:pPr algn="ctr"/>
                      <a:r>
                        <a:rPr lang="en-US" sz="2000" dirty="0"/>
                        <a:t>Output </a:t>
                      </a:r>
                      <a:r>
                        <a:rPr lang="en-US" sz="2000" dirty="0" err="1"/>
                        <a:t>dự</a:t>
                      </a:r>
                      <a:r>
                        <a:rPr lang="en-US" sz="2000" dirty="0"/>
                        <a:t> </a:t>
                      </a:r>
                      <a:r>
                        <a:rPr lang="en-US" sz="2000" dirty="0" err="1"/>
                        <a:t>tính</a:t>
                      </a:r>
                      <a:endParaRPr lang="LID4096" sz="2000" dirty="0"/>
                    </a:p>
                  </a:txBody>
                  <a:tcPr/>
                </a:tc>
                <a:extLst>
                  <a:ext uri="{0D108BD9-81ED-4DB2-BD59-A6C34878D82A}">
                    <a16:rowId xmlns:a16="http://schemas.microsoft.com/office/drawing/2014/main" val="36639539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Facebook</a:t>
                      </a:r>
                      <a:endParaRPr lang="LID4096"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inurl:facebook</a:t>
                      </a:r>
                      <a:r>
                        <a:rPr lang="en-US" sz="2000" dirty="0"/>
                        <a:t> </a:t>
                      </a:r>
                      <a:r>
                        <a:rPr lang="en-US" sz="2000" dirty="0" err="1"/>
                        <a:t>intitle:"Joe</a:t>
                      </a:r>
                      <a:r>
                        <a:rPr lang="en-US" sz="2000" dirty="0"/>
                        <a:t> Biden"</a:t>
                      </a:r>
                    </a:p>
                  </a:txBody>
                  <a:tcPr/>
                </a:tc>
                <a:tc>
                  <a:txBody>
                    <a:bodyPr/>
                    <a:lstStyle/>
                    <a:p>
                      <a:r>
                        <a:rPr lang="en-US" sz="2000" dirty="0" err="1"/>
                        <a:t>Những</a:t>
                      </a:r>
                      <a:r>
                        <a:rPr lang="en-US" sz="2000" dirty="0"/>
                        <a:t> </a:t>
                      </a:r>
                      <a:r>
                        <a:rPr lang="en-US" sz="2000" dirty="0" err="1"/>
                        <a:t>trang</a:t>
                      </a:r>
                      <a:r>
                        <a:rPr lang="en-US" sz="2000" dirty="0"/>
                        <a:t> </a:t>
                      </a:r>
                      <a:r>
                        <a:rPr lang="en-US" sz="2000" dirty="0" err="1"/>
                        <a:t>có</a:t>
                      </a:r>
                      <a:r>
                        <a:rPr lang="en-US" sz="2000" dirty="0"/>
                        <a:t> </a:t>
                      </a:r>
                      <a:r>
                        <a:rPr lang="en-US" sz="2000" dirty="0" err="1"/>
                        <a:t>cụm</a:t>
                      </a:r>
                      <a:r>
                        <a:rPr lang="en-US" sz="2000" dirty="0"/>
                        <a:t> “</a:t>
                      </a:r>
                      <a:r>
                        <a:rPr lang="en-US" sz="2000" dirty="0" err="1"/>
                        <a:t>facebook</a:t>
                      </a:r>
                      <a:r>
                        <a:rPr lang="en-US" sz="2000" dirty="0"/>
                        <a:t>” </a:t>
                      </a:r>
                      <a:r>
                        <a:rPr lang="en-US" sz="2000" dirty="0" err="1"/>
                        <a:t>trong</a:t>
                      </a:r>
                      <a:r>
                        <a:rPr lang="en-US" sz="2000" dirty="0"/>
                        <a:t> </a:t>
                      </a:r>
                      <a:r>
                        <a:rPr lang="en-US" sz="2000" dirty="0" err="1"/>
                        <a:t>url</a:t>
                      </a:r>
                      <a:r>
                        <a:rPr lang="en-US" sz="2000" dirty="0"/>
                        <a:t> </a:t>
                      </a:r>
                      <a:r>
                        <a:rPr lang="en-US" sz="2000" dirty="0" err="1"/>
                        <a:t>và</a:t>
                      </a:r>
                      <a:r>
                        <a:rPr lang="en-US" sz="2000" dirty="0"/>
                        <a:t> </a:t>
                      </a:r>
                      <a:r>
                        <a:rPr lang="en-US" sz="2000" dirty="0" err="1"/>
                        <a:t>có</a:t>
                      </a:r>
                      <a:r>
                        <a:rPr lang="en-US" sz="2000" dirty="0"/>
                        <a:t> </a:t>
                      </a:r>
                      <a:r>
                        <a:rPr lang="en-US" sz="2000" dirty="0" err="1"/>
                        <a:t>cụm</a:t>
                      </a:r>
                      <a:r>
                        <a:rPr lang="en-US" sz="2000" dirty="0"/>
                        <a:t> “Joe Biden” </a:t>
                      </a:r>
                      <a:r>
                        <a:rPr lang="en-US" sz="2000" dirty="0" err="1"/>
                        <a:t>trong</a:t>
                      </a:r>
                      <a:r>
                        <a:rPr lang="en-US" sz="2000" dirty="0"/>
                        <a:t> </a:t>
                      </a:r>
                      <a:r>
                        <a:rPr lang="en-US" sz="2000" dirty="0" err="1"/>
                        <a:t>tiêu</a:t>
                      </a:r>
                      <a:r>
                        <a:rPr lang="en-US" sz="2000" dirty="0"/>
                        <a:t> </a:t>
                      </a:r>
                      <a:r>
                        <a:rPr lang="en-US" sz="2000" dirty="0" err="1"/>
                        <a:t>đề</a:t>
                      </a:r>
                      <a:endParaRPr lang="LID4096" sz="2000" dirty="0"/>
                    </a:p>
                  </a:txBody>
                  <a:tcPr/>
                </a:tc>
                <a:extLst>
                  <a:ext uri="{0D108BD9-81ED-4DB2-BD59-A6C34878D82A}">
                    <a16:rowId xmlns:a16="http://schemas.microsoft.com/office/drawing/2014/main" val="13347396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Instagram</a:t>
                      </a:r>
                      <a:endParaRPr lang="LID4096"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inurl:instagram</a:t>
                      </a:r>
                      <a:r>
                        <a:rPr lang="en-US" sz="2000" dirty="0"/>
                        <a:t> </a:t>
                      </a:r>
                      <a:r>
                        <a:rPr lang="en-US" sz="2000" dirty="0" err="1"/>
                        <a:t>intitle:"Joe</a:t>
                      </a:r>
                      <a:r>
                        <a:rPr lang="en-US" sz="2000" dirty="0"/>
                        <a:t> Biden" </a:t>
                      </a:r>
                      <a:endParaRPr lang="LID4096"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Những</a:t>
                      </a:r>
                      <a:r>
                        <a:rPr lang="en-US" sz="2000" dirty="0"/>
                        <a:t> </a:t>
                      </a:r>
                      <a:r>
                        <a:rPr lang="en-US" sz="2000" dirty="0" err="1"/>
                        <a:t>trang</a:t>
                      </a:r>
                      <a:r>
                        <a:rPr lang="en-US" sz="2000" dirty="0"/>
                        <a:t> </a:t>
                      </a:r>
                      <a:r>
                        <a:rPr lang="en-US" sz="2000" dirty="0" err="1"/>
                        <a:t>có</a:t>
                      </a:r>
                      <a:r>
                        <a:rPr lang="en-US" sz="2000" dirty="0"/>
                        <a:t> </a:t>
                      </a:r>
                      <a:r>
                        <a:rPr lang="en-US" sz="2000" dirty="0" err="1"/>
                        <a:t>cụm</a:t>
                      </a:r>
                      <a:r>
                        <a:rPr lang="en-US" sz="2000" dirty="0"/>
                        <a:t> “</a:t>
                      </a:r>
                      <a:r>
                        <a:rPr lang="en-US" sz="2000" dirty="0" err="1"/>
                        <a:t>instagram</a:t>
                      </a:r>
                      <a:r>
                        <a:rPr lang="en-US" sz="2000" dirty="0"/>
                        <a:t>” </a:t>
                      </a:r>
                      <a:r>
                        <a:rPr lang="en-US" sz="2000" dirty="0" err="1"/>
                        <a:t>trong</a:t>
                      </a:r>
                      <a:r>
                        <a:rPr lang="en-US" sz="2000" dirty="0"/>
                        <a:t> </a:t>
                      </a:r>
                      <a:r>
                        <a:rPr lang="en-US" sz="2000" dirty="0" err="1"/>
                        <a:t>url</a:t>
                      </a:r>
                      <a:r>
                        <a:rPr lang="en-US" sz="2000" dirty="0"/>
                        <a:t> </a:t>
                      </a:r>
                      <a:r>
                        <a:rPr lang="en-US" sz="2000" dirty="0" err="1"/>
                        <a:t>và</a:t>
                      </a:r>
                      <a:r>
                        <a:rPr lang="en-US" sz="2000" dirty="0"/>
                        <a:t> </a:t>
                      </a:r>
                      <a:r>
                        <a:rPr lang="en-US" sz="2000" dirty="0" err="1"/>
                        <a:t>có</a:t>
                      </a:r>
                      <a:r>
                        <a:rPr lang="en-US" sz="2000" dirty="0"/>
                        <a:t> </a:t>
                      </a:r>
                      <a:r>
                        <a:rPr lang="en-US" sz="2000" dirty="0" err="1"/>
                        <a:t>cụm</a:t>
                      </a:r>
                      <a:r>
                        <a:rPr lang="en-US" sz="2000" dirty="0"/>
                        <a:t> “Joe Biden” </a:t>
                      </a:r>
                      <a:r>
                        <a:rPr lang="en-US" sz="2000" dirty="0" err="1"/>
                        <a:t>trong</a:t>
                      </a:r>
                      <a:r>
                        <a:rPr lang="en-US" sz="2000" dirty="0"/>
                        <a:t> </a:t>
                      </a:r>
                      <a:r>
                        <a:rPr lang="en-US" sz="2000" dirty="0" err="1"/>
                        <a:t>tiêu</a:t>
                      </a:r>
                      <a:r>
                        <a:rPr lang="en-US" sz="2000" dirty="0"/>
                        <a:t> </a:t>
                      </a:r>
                      <a:r>
                        <a:rPr lang="en-US" sz="2000" dirty="0" err="1"/>
                        <a:t>đề</a:t>
                      </a:r>
                      <a:endParaRPr lang="LID4096" sz="2000" dirty="0"/>
                    </a:p>
                  </a:txBody>
                  <a:tcPr/>
                </a:tc>
                <a:extLst>
                  <a:ext uri="{0D108BD9-81ED-4DB2-BD59-A6C34878D82A}">
                    <a16:rowId xmlns:a16="http://schemas.microsoft.com/office/drawing/2014/main" val="2610339320"/>
                  </a:ext>
                </a:extLst>
              </a:tr>
            </a:tbl>
          </a:graphicData>
        </a:graphic>
      </p:graphicFrame>
      <p:pic>
        <p:nvPicPr>
          <p:cNvPr id="6" name="Picture 5">
            <a:extLst>
              <a:ext uri="{FF2B5EF4-FFF2-40B4-BE49-F238E27FC236}">
                <a16:creationId xmlns:a16="http://schemas.microsoft.com/office/drawing/2014/main" id="{DFF7FC5B-7896-8C06-A7A8-9E16DB482320}"/>
              </a:ext>
            </a:extLst>
          </p:cNvPr>
          <p:cNvPicPr>
            <a:picLocks noChangeAspect="1"/>
          </p:cNvPicPr>
          <p:nvPr/>
        </p:nvPicPr>
        <p:blipFill rotWithShape="1">
          <a:blip r:embed="rId2">
            <a:extLst>
              <a:ext uri="{28A0092B-C50C-407E-A947-70E740481C1C}">
                <a14:useLocalDpi xmlns:a14="http://schemas.microsoft.com/office/drawing/2010/main" val="0"/>
              </a:ext>
            </a:extLst>
          </a:blip>
          <a:srcRect b="41501"/>
          <a:stretch/>
        </p:blipFill>
        <p:spPr>
          <a:xfrm>
            <a:off x="106678" y="3429000"/>
            <a:ext cx="11882122" cy="3307080"/>
          </a:xfrm>
          <a:prstGeom prst="rect">
            <a:avLst/>
          </a:prstGeom>
          <a:ln>
            <a:solidFill>
              <a:schemeClr val="tx1"/>
            </a:solidFill>
          </a:ln>
        </p:spPr>
      </p:pic>
    </p:spTree>
    <p:extLst>
      <p:ext uri="{BB962C8B-B14F-4D97-AF65-F5344CB8AC3E}">
        <p14:creationId xmlns:p14="http://schemas.microsoft.com/office/powerpoint/2010/main" val="59226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B2482B-93C5-F01F-52B5-D51A056B13F5}"/>
              </a:ext>
            </a:extLst>
          </p:cNvPr>
          <p:cNvSpPr>
            <a:spLocks noGrp="1"/>
          </p:cNvSpPr>
          <p:nvPr>
            <p:ph type="title"/>
          </p:nvPr>
        </p:nvSpPr>
        <p:spPr/>
        <p:txBody>
          <a:bodyPr/>
          <a:lstStyle/>
          <a:p>
            <a:r>
              <a:rPr lang="en-US" dirty="0"/>
              <a:t>Google Hacking – Case Study 2</a:t>
            </a:r>
            <a:endParaRPr lang="LID4096" dirty="0"/>
          </a:p>
        </p:txBody>
      </p:sp>
      <p:sp>
        <p:nvSpPr>
          <p:cNvPr id="5" name="Content Placeholder 4">
            <a:extLst>
              <a:ext uri="{FF2B5EF4-FFF2-40B4-BE49-F238E27FC236}">
                <a16:creationId xmlns:a16="http://schemas.microsoft.com/office/drawing/2014/main" id="{ACF30F02-F69A-B6AC-494E-098BA1268AD0}"/>
              </a:ext>
            </a:extLst>
          </p:cNvPr>
          <p:cNvSpPr>
            <a:spLocks noGrp="1"/>
          </p:cNvSpPr>
          <p:nvPr>
            <p:ph idx="1"/>
          </p:nvPr>
        </p:nvSpPr>
        <p:spPr/>
        <p:txBody>
          <a:bodyPr/>
          <a:lstStyle/>
          <a:p>
            <a:r>
              <a:rPr lang="en-US" dirty="0" err="1"/>
              <a:t>Giả</a:t>
            </a:r>
            <a:r>
              <a:rPr lang="en-US" dirty="0"/>
              <a:t> </a:t>
            </a:r>
            <a:r>
              <a:rPr lang="en-US" dirty="0" err="1"/>
              <a:t>sử</a:t>
            </a:r>
            <a:r>
              <a:rPr lang="en-US" dirty="0"/>
              <a:t> </a:t>
            </a:r>
            <a:r>
              <a:rPr lang="en-US" dirty="0" err="1"/>
              <a:t>bạn</a:t>
            </a:r>
            <a:r>
              <a:rPr lang="en-US" dirty="0"/>
              <a:t> </a:t>
            </a:r>
            <a:r>
              <a:rPr lang="en-US" dirty="0" err="1"/>
              <a:t>muốn</a:t>
            </a:r>
            <a:r>
              <a:rPr lang="en-US" dirty="0"/>
              <a:t> </a:t>
            </a:r>
            <a:r>
              <a:rPr lang="en-US" dirty="0" err="1"/>
              <a:t>học</a:t>
            </a:r>
            <a:r>
              <a:rPr lang="en-US" dirty="0"/>
              <a:t> </a:t>
            </a:r>
            <a:r>
              <a:rPr lang="en-US" dirty="0" err="1"/>
              <a:t>về</a:t>
            </a:r>
            <a:r>
              <a:rPr lang="en-US" dirty="0"/>
              <a:t> framework Vue. </a:t>
            </a:r>
            <a:r>
              <a:rPr lang="en-US" dirty="0" err="1"/>
              <a:t>Vận</a:t>
            </a:r>
            <a:r>
              <a:rPr lang="en-US" dirty="0"/>
              <a:t> </a:t>
            </a:r>
            <a:r>
              <a:rPr lang="en-US" dirty="0" err="1"/>
              <a:t>dụng</a:t>
            </a:r>
            <a:r>
              <a:rPr lang="en-US" dirty="0"/>
              <a:t> </a:t>
            </a:r>
            <a:r>
              <a:rPr lang="en-US" dirty="0" err="1"/>
              <a:t>các</a:t>
            </a:r>
            <a:r>
              <a:rPr lang="en-US" dirty="0"/>
              <a:t> </a:t>
            </a:r>
            <a:r>
              <a:rPr lang="en-US" dirty="0" err="1"/>
              <a:t>toán</a:t>
            </a:r>
            <a:r>
              <a:rPr lang="en-US" dirty="0"/>
              <a:t> </a:t>
            </a:r>
            <a:r>
              <a:rPr lang="en-US" dirty="0" err="1"/>
              <a:t>tử</a:t>
            </a:r>
            <a:r>
              <a:rPr lang="en-US" dirty="0"/>
              <a:t> </a:t>
            </a:r>
            <a:r>
              <a:rPr lang="en-US" dirty="0" err="1"/>
              <a:t>của</a:t>
            </a:r>
            <a:r>
              <a:rPr lang="en-US" dirty="0"/>
              <a:t> Google </a:t>
            </a:r>
            <a:r>
              <a:rPr lang="en-US" dirty="0" err="1"/>
              <a:t>như</a:t>
            </a:r>
            <a:r>
              <a:rPr lang="en-US" dirty="0"/>
              <a:t> </a:t>
            </a:r>
            <a:r>
              <a:rPr lang="en-US" dirty="0" err="1"/>
              <a:t>thế</a:t>
            </a:r>
            <a:r>
              <a:rPr lang="en-US" dirty="0"/>
              <a:t> </a:t>
            </a:r>
            <a:r>
              <a:rPr lang="en-US" dirty="0" err="1"/>
              <a:t>nào</a:t>
            </a:r>
            <a:r>
              <a:rPr lang="en-US" dirty="0"/>
              <a:t>?</a:t>
            </a:r>
            <a:endParaRPr lang="LID4096" dirty="0"/>
          </a:p>
        </p:txBody>
      </p:sp>
    </p:spTree>
    <p:extLst>
      <p:ext uri="{BB962C8B-B14F-4D97-AF65-F5344CB8AC3E}">
        <p14:creationId xmlns:p14="http://schemas.microsoft.com/office/powerpoint/2010/main" val="423380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8EF3-C79D-394F-DEFF-EBB52EFD8AAF}"/>
              </a:ext>
            </a:extLst>
          </p:cNvPr>
          <p:cNvSpPr>
            <a:spLocks noGrp="1"/>
          </p:cNvSpPr>
          <p:nvPr>
            <p:ph type="title"/>
          </p:nvPr>
        </p:nvSpPr>
        <p:spPr/>
        <p:txBody>
          <a:bodyPr/>
          <a:lstStyle/>
          <a:p>
            <a:r>
              <a:rPr lang="en-US" dirty="0"/>
              <a:t>Google Hacking – Case Study 2</a:t>
            </a:r>
            <a:endParaRPr lang="LID4096" dirty="0"/>
          </a:p>
        </p:txBody>
      </p:sp>
      <p:graphicFrame>
        <p:nvGraphicFramePr>
          <p:cNvPr id="4" name="Table 4">
            <a:extLst>
              <a:ext uri="{FF2B5EF4-FFF2-40B4-BE49-F238E27FC236}">
                <a16:creationId xmlns:a16="http://schemas.microsoft.com/office/drawing/2014/main" id="{C4E614EA-3AF5-3AA1-174E-92AC70F1A195}"/>
              </a:ext>
            </a:extLst>
          </p:cNvPr>
          <p:cNvGraphicFramePr>
            <a:graphicFrameLocks noGrp="1"/>
          </p:cNvGraphicFramePr>
          <p:nvPr>
            <p:ph idx="1"/>
            <p:extLst>
              <p:ext uri="{D42A27DB-BD31-4B8C-83A1-F6EECF244321}">
                <p14:modId xmlns:p14="http://schemas.microsoft.com/office/powerpoint/2010/main" val="1535063982"/>
              </p:ext>
            </p:extLst>
          </p:nvPr>
        </p:nvGraphicFramePr>
        <p:xfrm>
          <a:off x="0" y="1776986"/>
          <a:ext cx="12192000" cy="460248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4135179758"/>
                    </a:ext>
                  </a:extLst>
                </a:gridCol>
                <a:gridCol w="4175760">
                  <a:extLst>
                    <a:ext uri="{9D8B030D-6E8A-4147-A177-3AD203B41FA5}">
                      <a16:colId xmlns:a16="http://schemas.microsoft.com/office/drawing/2014/main" val="1889858381"/>
                    </a:ext>
                  </a:extLst>
                </a:gridCol>
                <a:gridCol w="4663440">
                  <a:extLst>
                    <a:ext uri="{9D8B030D-6E8A-4147-A177-3AD203B41FA5}">
                      <a16:colId xmlns:a16="http://schemas.microsoft.com/office/drawing/2014/main" val="3026328881"/>
                    </a:ext>
                  </a:extLst>
                </a:gridCol>
              </a:tblGrid>
              <a:tr h="370840">
                <a:tc>
                  <a:txBody>
                    <a:bodyPr/>
                    <a:lstStyle/>
                    <a:p>
                      <a:pPr algn="ctr"/>
                      <a:r>
                        <a:rPr lang="en-US" sz="2000" dirty="0" err="1"/>
                        <a:t>Mục</a:t>
                      </a:r>
                      <a:r>
                        <a:rPr lang="en-US" sz="2000" dirty="0"/>
                        <a:t> </a:t>
                      </a:r>
                      <a:r>
                        <a:rPr lang="en-US" sz="2000" dirty="0" err="1"/>
                        <a:t>đích</a:t>
                      </a:r>
                      <a:endParaRPr lang="LID4096" sz="2000" dirty="0"/>
                    </a:p>
                  </a:txBody>
                  <a:tcPr/>
                </a:tc>
                <a:tc>
                  <a:txBody>
                    <a:bodyPr/>
                    <a:lstStyle/>
                    <a:p>
                      <a:pPr algn="ctr"/>
                      <a:r>
                        <a:rPr lang="en-US" sz="2000" dirty="0"/>
                        <a:t>Input</a:t>
                      </a:r>
                      <a:endParaRPr lang="LID4096" sz="2000" dirty="0"/>
                    </a:p>
                  </a:txBody>
                  <a:tcPr/>
                </a:tc>
                <a:tc>
                  <a:txBody>
                    <a:bodyPr/>
                    <a:lstStyle/>
                    <a:p>
                      <a:pPr algn="ctr"/>
                      <a:r>
                        <a:rPr lang="en-US" sz="2000" dirty="0"/>
                        <a:t>Output </a:t>
                      </a:r>
                      <a:r>
                        <a:rPr lang="en-US" sz="2000" dirty="0" err="1"/>
                        <a:t>dự</a:t>
                      </a:r>
                      <a:r>
                        <a:rPr lang="en-US" sz="2000" dirty="0"/>
                        <a:t> </a:t>
                      </a:r>
                      <a:r>
                        <a:rPr lang="en-US" sz="2000" dirty="0" err="1"/>
                        <a:t>tính</a:t>
                      </a:r>
                      <a:endParaRPr lang="LID4096" sz="2000" dirty="0"/>
                    </a:p>
                  </a:txBody>
                  <a:tcPr/>
                </a:tc>
                <a:extLst>
                  <a:ext uri="{0D108BD9-81ED-4DB2-BD59-A6C34878D82A}">
                    <a16:rowId xmlns:a16="http://schemas.microsoft.com/office/drawing/2014/main" val="293030605"/>
                  </a:ext>
                </a:extLst>
              </a:tr>
              <a:tr h="370840">
                <a:tc>
                  <a:txBody>
                    <a:bodyPr/>
                    <a:lstStyle/>
                    <a:p>
                      <a:r>
                        <a:rPr lang="en-US" sz="2000" dirty="0" err="1">
                          <a:solidFill>
                            <a:schemeClr val="tx1"/>
                          </a:solidFill>
                        </a:rPr>
                        <a:t>Tìm</a:t>
                      </a:r>
                      <a:r>
                        <a:rPr lang="en-US" sz="2000" dirty="0">
                          <a:solidFill>
                            <a:schemeClr val="tx1"/>
                          </a:solidFill>
                        </a:rPr>
                        <a:t> documentation </a:t>
                      </a:r>
                      <a:r>
                        <a:rPr lang="en-US" sz="2000" dirty="0" err="1">
                          <a:solidFill>
                            <a:schemeClr val="tx1"/>
                          </a:solidFill>
                        </a:rPr>
                        <a:t>trong</a:t>
                      </a:r>
                      <a:r>
                        <a:rPr lang="en-US" sz="2000" dirty="0">
                          <a:solidFill>
                            <a:schemeClr val="tx1"/>
                          </a:solidFill>
                        </a:rPr>
                        <a:t> </a:t>
                      </a:r>
                      <a:r>
                        <a:rPr lang="en-US" sz="2000" dirty="0" err="1">
                          <a:solidFill>
                            <a:schemeClr val="tx1"/>
                          </a:solidFill>
                        </a:rPr>
                        <a:t>trang</a:t>
                      </a:r>
                      <a:r>
                        <a:rPr lang="en-US" sz="2000" dirty="0">
                          <a:solidFill>
                            <a:schemeClr val="tx1"/>
                          </a:solidFill>
                        </a:rPr>
                        <a:t> web </a:t>
                      </a:r>
                      <a:r>
                        <a:rPr lang="en-US" sz="2000" dirty="0" err="1">
                          <a:solidFill>
                            <a:schemeClr val="tx1"/>
                          </a:solidFill>
                        </a:rPr>
                        <a:t>chính</a:t>
                      </a:r>
                      <a:r>
                        <a:rPr lang="en-US" sz="2000" dirty="0">
                          <a:solidFill>
                            <a:schemeClr val="tx1"/>
                          </a:solidFill>
                        </a:rPr>
                        <a:t> </a:t>
                      </a:r>
                      <a:r>
                        <a:rPr lang="en-US" sz="2000" dirty="0" err="1">
                          <a:solidFill>
                            <a:schemeClr val="tx1"/>
                          </a:solidFill>
                        </a:rPr>
                        <a:t>thức</a:t>
                      </a:r>
                      <a:r>
                        <a:rPr lang="en-US" sz="2000" dirty="0">
                          <a:solidFill>
                            <a:schemeClr val="tx1"/>
                          </a:solidFill>
                        </a:rPr>
                        <a:t> </a:t>
                      </a:r>
                      <a:r>
                        <a:rPr lang="en-US" sz="2000" dirty="0" err="1">
                          <a:solidFill>
                            <a:schemeClr val="tx1"/>
                          </a:solidFill>
                        </a:rPr>
                        <a:t>của</a:t>
                      </a:r>
                      <a:r>
                        <a:rPr lang="en-US" sz="2000" dirty="0">
                          <a:solidFill>
                            <a:schemeClr val="tx1"/>
                          </a:solidFill>
                        </a:rPr>
                        <a:t> Vue</a:t>
                      </a:r>
                    </a:p>
                  </a:txBody>
                  <a:tcPr/>
                </a:tc>
                <a:tc>
                  <a:txBody>
                    <a:bodyPr/>
                    <a:lstStyle/>
                    <a:p>
                      <a:r>
                        <a:rPr lang="en-US" sz="2000" dirty="0" err="1">
                          <a:solidFill>
                            <a:schemeClr val="tx1"/>
                          </a:solidFill>
                        </a:rPr>
                        <a:t>site:vuejs.org</a:t>
                      </a:r>
                      <a:r>
                        <a:rPr lang="en-US" sz="2000" dirty="0">
                          <a:solidFill>
                            <a:schemeClr val="tx1"/>
                          </a:solidFill>
                        </a:rPr>
                        <a:t> documentation</a:t>
                      </a:r>
                      <a:endParaRPr lang="LID4096" sz="2000" dirty="0">
                        <a:solidFill>
                          <a:schemeClr val="tx1"/>
                        </a:solidFill>
                      </a:endParaRPr>
                    </a:p>
                  </a:txBody>
                  <a:tcPr/>
                </a:tc>
                <a:tc>
                  <a:txBody>
                    <a:bodyPr/>
                    <a:lstStyle/>
                    <a:p>
                      <a:r>
                        <a:rPr lang="en-US" sz="2000" dirty="0" err="1">
                          <a:solidFill>
                            <a:schemeClr val="tx1"/>
                          </a:solidFill>
                        </a:rPr>
                        <a:t>Tìm</a:t>
                      </a:r>
                      <a:r>
                        <a:rPr lang="en-US" sz="2000" dirty="0">
                          <a:solidFill>
                            <a:schemeClr val="tx1"/>
                          </a:solidFill>
                        </a:rPr>
                        <a:t> </a:t>
                      </a:r>
                      <a:r>
                        <a:rPr lang="en-US" sz="2000" dirty="0" err="1">
                          <a:solidFill>
                            <a:schemeClr val="tx1"/>
                          </a:solidFill>
                        </a:rPr>
                        <a:t>các</a:t>
                      </a:r>
                      <a:r>
                        <a:rPr lang="en-US" sz="2000" dirty="0">
                          <a:solidFill>
                            <a:schemeClr val="tx1"/>
                          </a:solidFill>
                        </a:rPr>
                        <a:t> website </a:t>
                      </a:r>
                      <a:r>
                        <a:rPr lang="en-US" sz="2000" dirty="0" err="1">
                          <a:solidFill>
                            <a:schemeClr val="tx1"/>
                          </a:solidFill>
                        </a:rPr>
                        <a:t>từ</a:t>
                      </a:r>
                      <a:r>
                        <a:rPr lang="en-US" sz="2000" dirty="0">
                          <a:solidFill>
                            <a:schemeClr val="tx1"/>
                          </a:solidFill>
                        </a:rPr>
                        <a:t> vuejs.org </a:t>
                      </a:r>
                      <a:r>
                        <a:rPr lang="en-US" sz="2000" dirty="0" err="1">
                          <a:solidFill>
                            <a:schemeClr val="tx1"/>
                          </a:solidFill>
                        </a:rPr>
                        <a:t>có</a:t>
                      </a:r>
                      <a:r>
                        <a:rPr lang="en-US" sz="2000" dirty="0">
                          <a:solidFill>
                            <a:schemeClr val="tx1"/>
                          </a:solidFill>
                        </a:rPr>
                        <a:t> </a:t>
                      </a:r>
                      <a:r>
                        <a:rPr lang="en-US" sz="2000" dirty="0" err="1">
                          <a:solidFill>
                            <a:schemeClr val="tx1"/>
                          </a:solidFill>
                        </a:rPr>
                        <a:t>cụm</a:t>
                      </a:r>
                      <a:r>
                        <a:rPr lang="en-US" sz="2000" dirty="0">
                          <a:solidFill>
                            <a:schemeClr val="tx1"/>
                          </a:solidFill>
                        </a:rPr>
                        <a:t> “documentation”</a:t>
                      </a:r>
                      <a:endParaRPr lang="LID4096" sz="2000" dirty="0">
                        <a:solidFill>
                          <a:schemeClr val="tx1"/>
                        </a:solidFill>
                      </a:endParaRPr>
                    </a:p>
                  </a:txBody>
                  <a:tcPr/>
                </a:tc>
                <a:extLst>
                  <a:ext uri="{0D108BD9-81ED-4DB2-BD59-A6C34878D82A}">
                    <a16:rowId xmlns:a16="http://schemas.microsoft.com/office/drawing/2014/main" val="686277360"/>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err="1">
                          <a:solidFill>
                            <a:schemeClr val="tx1"/>
                          </a:solidFill>
                        </a:rPr>
                        <a:t>Tìm</a:t>
                      </a:r>
                      <a:r>
                        <a:rPr lang="en-US" sz="2000" dirty="0">
                          <a:solidFill>
                            <a:schemeClr val="tx1"/>
                          </a:solidFill>
                        </a:rPr>
                        <a:t> 1 </a:t>
                      </a:r>
                      <a:r>
                        <a:rPr lang="en-US" sz="2000" dirty="0" err="1">
                          <a:solidFill>
                            <a:schemeClr val="tx1"/>
                          </a:solidFill>
                        </a:rPr>
                        <a:t>khoá</a:t>
                      </a:r>
                      <a:r>
                        <a:rPr lang="en-US" sz="2000" dirty="0">
                          <a:solidFill>
                            <a:schemeClr val="tx1"/>
                          </a:solidFill>
                        </a:rPr>
                        <a:t> </a:t>
                      </a:r>
                      <a:r>
                        <a:rPr lang="en-US" sz="2000" dirty="0" err="1">
                          <a:solidFill>
                            <a:schemeClr val="tx1"/>
                          </a:solidFill>
                        </a:rPr>
                        <a:t>học</a:t>
                      </a:r>
                      <a:r>
                        <a:rPr lang="en-US" sz="2000" dirty="0">
                          <a:solidFill>
                            <a:schemeClr val="tx1"/>
                          </a:solidFill>
                        </a:rPr>
                        <a:t> Vue </a:t>
                      </a:r>
                      <a:r>
                        <a:rPr lang="en-US" sz="2000" dirty="0" err="1">
                          <a:solidFill>
                            <a:schemeClr val="tx1"/>
                          </a:solidFill>
                        </a:rPr>
                        <a:t>trên</a:t>
                      </a:r>
                      <a:r>
                        <a:rPr lang="en-US" sz="2000" dirty="0">
                          <a:solidFill>
                            <a:schemeClr val="tx1"/>
                          </a:solidFill>
                        </a:rPr>
                        <a:t> Coursera</a:t>
                      </a:r>
                    </a:p>
                  </a:txBody>
                  <a:tcPr/>
                </a:tc>
                <a:tc>
                  <a:txBody>
                    <a:bodyPr/>
                    <a:lstStyle/>
                    <a:p>
                      <a:r>
                        <a:rPr lang="en-US" sz="2000" dirty="0" err="1">
                          <a:solidFill>
                            <a:schemeClr val="tx1"/>
                          </a:solidFill>
                        </a:rPr>
                        <a:t>site:coursera.js</a:t>
                      </a:r>
                      <a:r>
                        <a:rPr lang="en-US" sz="2000" dirty="0">
                          <a:solidFill>
                            <a:schemeClr val="tx1"/>
                          </a:solidFill>
                        </a:rPr>
                        <a:t> </a:t>
                      </a:r>
                      <a:r>
                        <a:rPr lang="en-US" sz="2000" dirty="0" err="1">
                          <a:solidFill>
                            <a:schemeClr val="tx1"/>
                          </a:solidFill>
                        </a:rPr>
                        <a:t>vue</a:t>
                      </a:r>
                      <a:endParaRPr lang="LID4096" sz="2000" dirty="0">
                        <a:solidFill>
                          <a:schemeClr val="tx1"/>
                        </a:solidFill>
                      </a:endParaRPr>
                    </a:p>
                  </a:txBody>
                  <a:tcPr/>
                </a:tc>
                <a:tc>
                  <a:txBody>
                    <a:bodyPr/>
                    <a:lstStyle/>
                    <a:p>
                      <a:r>
                        <a:rPr lang="en-US" sz="2000" dirty="0" err="1">
                          <a:solidFill>
                            <a:schemeClr val="tx1"/>
                          </a:solidFill>
                        </a:rPr>
                        <a:t>Tìm</a:t>
                      </a:r>
                      <a:r>
                        <a:rPr lang="en-US" sz="2000" dirty="0">
                          <a:solidFill>
                            <a:schemeClr val="tx1"/>
                          </a:solidFill>
                        </a:rPr>
                        <a:t> </a:t>
                      </a:r>
                      <a:r>
                        <a:rPr lang="en-US" sz="2000" dirty="0" err="1">
                          <a:solidFill>
                            <a:schemeClr val="tx1"/>
                          </a:solidFill>
                        </a:rPr>
                        <a:t>các</a:t>
                      </a:r>
                      <a:r>
                        <a:rPr lang="en-US" sz="2000" dirty="0">
                          <a:solidFill>
                            <a:schemeClr val="tx1"/>
                          </a:solidFill>
                        </a:rPr>
                        <a:t> website </a:t>
                      </a:r>
                      <a:r>
                        <a:rPr lang="en-US" sz="2000" dirty="0" err="1">
                          <a:solidFill>
                            <a:schemeClr val="tx1"/>
                          </a:solidFill>
                        </a:rPr>
                        <a:t>từ</a:t>
                      </a:r>
                      <a:r>
                        <a:rPr lang="en-US" sz="2000" dirty="0">
                          <a:solidFill>
                            <a:schemeClr val="tx1"/>
                          </a:solidFill>
                        </a:rPr>
                        <a:t> coursera.js </a:t>
                      </a:r>
                      <a:r>
                        <a:rPr lang="en-US" sz="2000" dirty="0" err="1">
                          <a:solidFill>
                            <a:schemeClr val="tx1"/>
                          </a:solidFill>
                        </a:rPr>
                        <a:t>có</a:t>
                      </a:r>
                      <a:r>
                        <a:rPr lang="en-US" sz="2000" dirty="0">
                          <a:solidFill>
                            <a:schemeClr val="tx1"/>
                          </a:solidFill>
                        </a:rPr>
                        <a:t> </a:t>
                      </a:r>
                      <a:r>
                        <a:rPr lang="en-US" sz="2000" dirty="0" err="1">
                          <a:solidFill>
                            <a:schemeClr val="tx1"/>
                          </a:solidFill>
                        </a:rPr>
                        <a:t>cụm</a:t>
                      </a:r>
                      <a:r>
                        <a:rPr lang="en-US" sz="2000" dirty="0">
                          <a:solidFill>
                            <a:schemeClr val="tx1"/>
                          </a:solidFill>
                        </a:rPr>
                        <a:t> </a:t>
                      </a:r>
                      <a:r>
                        <a:rPr lang="en-US" sz="2000" dirty="0" err="1">
                          <a:solidFill>
                            <a:schemeClr val="tx1"/>
                          </a:solidFill>
                        </a:rPr>
                        <a:t>từ</a:t>
                      </a:r>
                      <a:r>
                        <a:rPr lang="en-US" sz="2000" dirty="0">
                          <a:solidFill>
                            <a:schemeClr val="tx1"/>
                          </a:solidFill>
                        </a:rPr>
                        <a:t> “</a:t>
                      </a:r>
                      <a:r>
                        <a:rPr lang="en-US" sz="2000" dirty="0" err="1">
                          <a:solidFill>
                            <a:schemeClr val="tx1"/>
                          </a:solidFill>
                        </a:rPr>
                        <a:t>vue</a:t>
                      </a:r>
                      <a:r>
                        <a:rPr lang="en-US" sz="2000" dirty="0">
                          <a:solidFill>
                            <a:schemeClr val="tx1"/>
                          </a:solidFill>
                        </a:rPr>
                        <a:t>”</a:t>
                      </a:r>
                      <a:endParaRPr lang="LID4096" sz="2000" dirty="0">
                        <a:solidFill>
                          <a:schemeClr val="tx1"/>
                        </a:solidFill>
                      </a:endParaRPr>
                    </a:p>
                  </a:txBody>
                  <a:tcPr/>
                </a:tc>
                <a:extLst>
                  <a:ext uri="{0D108BD9-81ED-4DB2-BD59-A6C34878D82A}">
                    <a16:rowId xmlns:a16="http://schemas.microsoft.com/office/drawing/2014/main" val="1319979085"/>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err="1">
                          <a:solidFill>
                            <a:schemeClr val="tx1"/>
                          </a:solidFill>
                        </a:rPr>
                        <a:t>Tìm</a:t>
                      </a:r>
                      <a:r>
                        <a:rPr lang="en-US" sz="2000" dirty="0">
                          <a:solidFill>
                            <a:schemeClr val="tx1"/>
                          </a:solidFill>
                        </a:rPr>
                        <a:t> 1 </a:t>
                      </a:r>
                      <a:r>
                        <a:rPr lang="en-US" sz="2000" dirty="0" err="1">
                          <a:solidFill>
                            <a:schemeClr val="tx1"/>
                          </a:solidFill>
                        </a:rPr>
                        <a:t>hướng</a:t>
                      </a:r>
                      <a:r>
                        <a:rPr lang="en-US" sz="2000" dirty="0">
                          <a:solidFill>
                            <a:schemeClr val="tx1"/>
                          </a:solidFill>
                        </a:rPr>
                        <a:t> </a:t>
                      </a:r>
                      <a:r>
                        <a:rPr lang="en-US" sz="2000" dirty="0" err="1">
                          <a:solidFill>
                            <a:schemeClr val="tx1"/>
                          </a:solidFill>
                        </a:rPr>
                        <a:t>dẫn</a:t>
                      </a:r>
                      <a:r>
                        <a:rPr lang="en-US" sz="2000" dirty="0">
                          <a:solidFill>
                            <a:schemeClr val="tx1"/>
                          </a:solidFill>
                        </a:rPr>
                        <a:t> Vue </a:t>
                      </a:r>
                      <a:r>
                        <a:rPr lang="en-US" sz="2000" dirty="0" err="1">
                          <a:solidFill>
                            <a:schemeClr val="tx1"/>
                          </a:solidFill>
                        </a:rPr>
                        <a:t>trên</a:t>
                      </a:r>
                      <a:r>
                        <a:rPr lang="en-US" sz="2000" dirty="0">
                          <a:solidFill>
                            <a:schemeClr val="tx1"/>
                          </a:solidFill>
                        </a:rPr>
                        <a:t> Youtube</a:t>
                      </a:r>
                    </a:p>
                  </a:txBody>
                  <a:tcPr/>
                </a:tc>
                <a:tc>
                  <a:txBody>
                    <a:bodyPr/>
                    <a:lstStyle/>
                    <a:p>
                      <a:r>
                        <a:rPr lang="pt-BR" sz="2000" dirty="0">
                          <a:solidFill>
                            <a:schemeClr val="tx1"/>
                          </a:solidFill>
                        </a:rPr>
                        <a:t>site:youtube.com vue tutorial</a:t>
                      </a:r>
                      <a:endParaRPr lang="LID4096" sz="2000" dirty="0">
                        <a:solidFill>
                          <a:schemeClr val="tx1"/>
                        </a:solidFill>
                      </a:endParaRPr>
                    </a:p>
                  </a:txBody>
                  <a:tcPr/>
                </a:tc>
                <a:tc>
                  <a:txBody>
                    <a:bodyPr/>
                    <a:lstStyle/>
                    <a:p>
                      <a:r>
                        <a:rPr lang="en-US" sz="2000" dirty="0" err="1">
                          <a:solidFill>
                            <a:schemeClr val="tx1"/>
                          </a:solidFill>
                        </a:rPr>
                        <a:t>Tìm</a:t>
                      </a:r>
                      <a:r>
                        <a:rPr lang="en-US" sz="2000" dirty="0">
                          <a:solidFill>
                            <a:schemeClr val="tx1"/>
                          </a:solidFill>
                        </a:rPr>
                        <a:t> </a:t>
                      </a:r>
                      <a:r>
                        <a:rPr lang="en-US" sz="2000" dirty="0" err="1">
                          <a:solidFill>
                            <a:schemeClr val="tx1"/>
                          </a:solidFill>
                        </a:rPr>
                        <a:t>các</a:t>
                      </a:r>
                      <a:r>
                        <a:rPr lang="en-US" sz="2000" dirty="0">
                          <a:solidFill>
                            <a:schemeClr val="tx1"/>
                          </a:solidFill>
                        </a:rPr>
                        <a:t> website </a:t>
                      </a:r>
                      <a:r>
                        <a:rPr lang="en-US" sz="2000" dirty="0" err="1">
                          <a:solidFill>
                            <a:schemeClr val="tx1"/>
                          </a:solidFill>
                        </a:rPr>
                        <a:t>từ</a:t>
                      </a:r>
                      <a:r>
                        <a:rPr lang="en-US" sz="2000" dirty="0">
                          <a:solidFill>
                            <a:schemeClr val="tx1"/>
                          </a:solidFill>
                        </a:rPr>
                        <a:t> </a:t>
                      </a:r>
                      <a:r>
                        <a:rPr lang="en-US" sz="2000" dirty="0" err="1">
                          <a:solidFill>
                            <a:schemeClr val="tx1"/>
                          </a:solidFill>
                        </a:rPr>
                        <a:t>youtube</a:t>
                      </a:r>
                      <a:r>
                        <a:rPr lang="en-US" sz="2000" dirty="0">
                          <a:solidFill>
                            <a:schemeClr val="tx1"/>
                          </a:solidFill>
                        </a:rPr>
                        <a:t> </a:t>
                      </a:r>
                      <a:r>
                        <a:rPr lang="en-US" sz="2000" dirty="0" err="1">
                          <a:solidFill>
                            <a:schemeClr val="tx1"/>
                          </a:solidFill>
                        </a:rPr>
                        <a:t>có</a:t>
                      </a:r>
                      <a:r>
                        <a:rPr lang="en-US" sz="2000" dirty="0">
                          <a:solidFill>
                            <a:schemeClr val="tx1"/>
                          </a:solidFill>
                        </a:rPr>
                        <a:t> </a:t>
                      </a:r>
                      <a:r>
                        <a:rPr lang="en-US" sz="2000" dirty="0" err="1">
                          <a:solidFill>
                            <a:schemeClr val="tx1"/>
                          </a:solidFill>
                        </a:rPr>
                        <a:t>cụm</a:t>
                      </a:r>
                      <a:r>
                        <a:rPr lang="en-US" sz="2000" dirty="0">
                          <a:solidFill>
                            <a:schemeClr val="tx1"/>
                          </a:solidFill>
                        </a:rPr>
                        <a:t> </a:t>
                      </a:r>
                      <a:r>
                        <a:rPr lang="en-US" sz="2000" dirty="0" err="1">
                          <a:solidFill>
                            <a:schemeClr val="tx1"/>
                          </a:solidFill>
                        </a:rPr>
                        <a:t>từ</a:t>
                      </a:r>
                      <a:r>
                        <a:rPr lang="en-US" sz="2000" dirty="0">
                          <a:solidFill>
                            <a:schemeClr val="tx1"/>
                          </a:solidFill>
                        </a:rPr>
                        <a:t> “</a:t>
                      </a:r>
                      <a:r>
                        <a:rPr lang="en-US" sz="2000" dirty="0" err="1">
                          <a:solidFill>
                            <a:schemeClr val="tx1"/>
                          </a:solidFill>
                        </a:rPr>
                        <a:t>vue</a:t>
                      </a:r>
                      <a:r>
                        <a:rPr lang="en-US" sz="2000" dirty="0">
                          <a:solidFill>
                            <a:schemeClr val="tx1"/>
                          </a:solidFill>
                        </a:rPr>
                        <a:t>” </a:t>
                      </a:r>
                      <a:r>
                        <a:rPr lang="en-US" sz="2000" dirty="0" err="1">
                          <a:solidFill>
                            <a:schemeClr val="tx1"/>
                          </a:solidFill>
                        </a:rPr>
                        <a:t>và</a:t>
                      </a:r>
                      <a:r>
                        <a:rPr lang="en-US" sz="2000" dirty="0">
                          <a:solidFill>
                            <a:schemeClr val="tx1"/>
                          </a:solidFill>
                        </a:rPr>
                        <a:t> “tutorial”</a:t>
                      </a:r>
                      <a:endParaRPr lang="LID4096" sz="2000" dirty="0">
                        <a:solidFill>
                          <a:schemeClr val="tx1"/>
                        </a:solidFill>
                      </a:endParaRPr>
                    </a:p>
                  </a:txBody>
                  <a:tcPr/>
                </a:tc>
                <a:extLst>
                  <a:ext uri="{0D108BD9-81ED-4DB2-BD59-A6C34878D82A}">
                    <a16:rowId xmlns:a16="http://schemas.microsoft.com/office/drawing/2014/main" val="13138917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solidFill>
                            <a:schemeClr val="tx1"/>
                          </a:solidFill>
                        </a:rPr>
                        <a:t>Tìm</a:t>
                      </a:r>
                      <a:r>
                        <a:rPr lang="en-US" sz="2000" dirty="0">
                          <a:solidFill>
                            <a:schemeClr val="tx1"/>
                          </a:solidFill>
                        </a:rPr>
                        <a:t> </a:t>
                      </a:r>
                      <a:r>
                        <a:rPr lang="en-US" sz="2000" dirty="0" err="1">
                          <a:solidFill>
                            <a:schemeClr val="tx1"/>
                          </a:solidFill>
                        </a:rPr>
                        <a:t>sách</a:t>
                      </a:r>
                      <a:r>
                        <a:rPr lang="en-US" sz="2000" dirty="0">
                          <a:solidFill>
                            <a:schemeClr val="tx1"/>
                          </a:solidFill>
                        </a:rPr>
                        <a:t> (pdf) </a:t>
                      </a:r>
                      <a:r>
                        <a:rPr lang="en-US" sz="2000" dirty="0" err="1">
                          <a:solidFill>
                            <a:schemeClr val="tx1"/>
                          </a:solidFill>
                        </a:rPr>
                        <a:t>liên</a:t>
                      </a:r>
                      <a:r>
                        <a:rPr lang="en-US" sz="2000" dirty="0">
                          <a:solidFill>
                            <a:schemeClr val="tx1"/>
                          </a:solidFill>
                        </a:rPr>
                        <a:t> </a:t>
                      </a:r>
                      <a:r>
                        <a:rPr lang="en-US" sz="2000" dirty="0" err="1">
                          <a:solidFill>
                            <a:schemeClr val="tx1"/>
                          </a:solidFill>
                        </a:rPr>
                        <a:t>quan</a:t>
                      </a:r>
                      <a:r>
                        <a:rPr lang="en-US" sz="2000" dirty="0">
                          <a:solidFill>
                            <a:schemeClr val="tx1"/>
                          </a:solidFill>
                        </a:rPr>
                        <a:t> </a:t>
                      </a:r>
                      <a:r>
                        <a:rPr lang="en-US" sz="2000" dirty="0" err="1">
                          <a:solidFill>
                            <a:schemeClr val="tx1"/>
                          </a:solidFill>
                        </a:rPr>
                        <a:t>tới</a:t>
                      </a:r>
                      <a:r>
                        <a:rPr lang="en-US" sz="2000" dirty="0">
                          <a:solidFill>
                            <a:schemeClr val="tx1"/>
                          </a:solidFill>
                        </a:rPr>
                        <a:t> Vue</a:t>
                      </a:r>
                      <a:endParaRPr lang="LID4096" sz="20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solidFill>
                            <a:schemeClr val="tx1"/>
                          </a:solidFill>
                        </a:rPr>
                        <a:t>filetype:pdf</a:t>
                      </a:r>
                      <a:r>
                        <a:rPr lang="en-US" sz="2000" dirty="0">
                          <a:solidFill>
                            <a:schemeClr val="tx1"/>
                          </a:solidFill>
                        </a:rPr>
                        <a:t> </a:t>
                      </a:r>
                      <a:r>
                        <a:rPr lang="en-US" sz="2000" dirty="0" err="1">
                          <a:solidFill>
                            <a:schemeClr val="tx1"/>
                          </a:solidFill>
                        </a:rPr>
                        <a:t>intitle:vuejs|vue</a:t>
                      </a:r>
                      <a:r>
                        <a:rPr lang="en-US" sz="2000" dirty="0">
                          <a:solidFill>
                            <a:schemeClr val="tx1"/>
                          </a:solidFill>
                        </a:rPr>
                        <a:t>|”</a:t>
                      </a:r>
                      <a:r>
                        <a:rPr lang="en-US" sz="2000" dirty="0" err="1">
                          <a:solidFill>
                            <a:schemeClr val="tx1"/>
                          </a:solidFill>
                        </a:rPr>
                        <a:t>fullstack</a:t>
                      </a:r>
                      <a:r>
                        <a:rPr lang="en-US" sz="2000" dirty="0">
                          <a:solidFill>
                            <a:schemeClr val="tx1"/>
                          </a:solidFill>
                        </a:rPr>
                        <a:t> </a:t>
                      </a:r>
                      <a:r>
                        <a:rPr lang="en-US" sz="2000" dirty="0" err="1">
                          <a:solidFill>
                            <a:schemeClr val="tx1"/>
                          </a:solidFill>
                        </a:rPr>
                        <a:t>vue</a:t>
                      </a:r>
                      <a:r>
                        <a:rPr lang="en-US" sz="2000" dirty="0">
                          <a:solidFill>
                            <a:schemeClr val="tx1"/>
                          </a:solidFill>
                        </a:rPr>
                        <a:t>”</a:t>
                      </a:r>
                    </a:p>
                  </a:txBody>
                  <a:tcPr/>
                </a:tc>
                <a:tc>
                  <a:txBody>
                    <a:bodyPr/>
                    <a:lstStyle/>
                    <a:p>
                      <a:r>
                        <a:rPr lang="en-US" sz="2000" dirty="0" err="1">
                          <a:solidFill>
                            <a:schemeClr val="tx1"/>
                          </a:solidFill>
                        </a:rPr>
                        <a:t>Tìm</a:t>
                      </a:r>
                      <a:r>
                        <a:rPr lang="en-US" sz="2000" dirty="0">
                          <a:solidFill>
                            <a:schemeClr val="tx1"/>
                          </a:solidFill>
                        </a:rPr>
                        <a:t> </a:t>
                      </a:r>
                      <a:r>
                        <a:rPr lang="en-US" sz="2000" dirty="0" err="1">
                          <a:solidFill>
                            <a:schemeClr val="tx1"/>
                          </a:solidFill>
                        </a:rPr>
                        <a:t>các</a:t>
                      </a:r>
                      <a:r>
                        <a:rPr lang="en-US" sz="2000" dirty="0">
                          <a:solidFill>
                            <a:schemeClr val="tx1"/>
                          </a:solidFill>
                        </a:rPr>
                        <a:t> file pdf </a:t>
                      </a:r>
                      <a:r>
                        <a:rPr lang="en-US" sz="2000" dirty="0" err="1">
                          <a:solidFill>
                            <a:schemeClr val="tx1"/>
                          </a:solidFill>
                        </a:rPr>
                        <a:t>với</a:t>
                      </a:r>
                      <a:r>
                        <a:rPr lang="en-US" sz="2000" dirty="0">
                          <a:solidFill>
                            <a:schemeClr val="tx1"/>
                          </a:solidFill>
                        </a:rPr>
                        <a:t> </a:t>
                      </a:r>
                      <a:r>
                        <a:rPr lang="en-US" sz="2000" dirty="0" err="1">
                          <a:solidFill>
                            <a:schemeClr val="tx1"/>
                          </a:solidFill>
                        </a:rPr>
                        <a:t>tiêu</a:t>
                      </a:r>
                      <a:r>
                        <a:rPr lang="en-US" sz="2000" dirty="0">
                          <a:solidFill>
                            <a:schemeClr val="tx1"/>
                          </a:solidFill>
                        </a:rPr>
                        <a:t> </a:t>
                      </a:r>
                      <a:r>
                        <a:rPr lang="en-US" sz="2000" dirty="0" err="1">
                          <a:solidFill>
                            <a:schemeClr val="tx1"/>
                          </a:solidFill>
                        </a:rPr>
                        <a:t>đề</a:t>
                      </a:r>
                      <a:r>
                        <a:rPr lang="en-US" sz="2000" dirty="0">
                          <a:solidFill>
                            <a:schemeClr val="tx1"/>
                          </a:solidFill>
                        </a:rPr>
                        <a:t> </a:t>
                      </a:r>
                      <a:r>
                        <a:rPr lang="en-US" sz="2000" dirty="0" err="1">
                          <a:solidFill>
                            <a:schemeClr val="tx1"/>
                          </a:solidFill>
                        </a:rPr>
                        <a:t>chứa</a:t>
                      </a:r>
                      <a:r>
                        <a:rPr lang="en-US" sz="2000" dirty="0">
                          <a:solidFill>
                            <a:schemeClr val="tx1"/>
                          </a:solidFill>
                        </a:rPr>
                        <a:t> </a:t>
                      </a:r>
                      <a:r>
                        <a:rPr lang="en-US" sz="2000" dirty="0" err="1">
                          <a:solidFill>
                            <a:schemeClr val="tx1"/>
                          </a:solidFill>
                        </a:rPr>
                        <a:t>cụm</a:t>
                      </a:r>
                      <a:r>
                        <a:rPr lang="en-US" sz="2000" dirty="0">
                          <a:solidFill>
                            <a:schemeClr val="tx1"/>
                          </a:solidFill>
                        </a:rPr>
                        <a:t> </a:t>
                      </a:r>
                      <a:r>
                        <a:rPr lang="en-US" sz="2000" dirty="0" err="1">
                          <a:solidFill>
                            <a:schemeClr val="tx1"/>
                          </a:solidFill>
                        </a:rPr>
                        <a:t>từ</a:t>
                      </a:r>
                      <a:r>
                        <a:rPr lang="en-US" sz="2000" dirty="0">
                          <a:solidFill>
                            <a:schemeClr val="tx1"/>
                          </a:solidFill>
                        </a:rPr>
                        <a:t> “</a:t>
                      </a:r>
                      <a:r>
                        <a:rPr lang="en-US" sz="2000" dirty="0" err="1">
                          <a:solidFill>
                            <a:schemeClr val="tx1"/>
                          </a:solidFill>
                        </a:rPr>
                        <a:t>vuejs</a:t>
                      </a:r>
                      <a:r>
                        <a:rPr lang="en-US" sz="2000" dirty="0">
                          <a:solidFill>
                            <a:schemeClr val="tx1"/>
                          </a:solidFill>
                        </a:rPr>
                        <a:t>” </a:t>
                      </a:r>
                      <a:r>
                        <a:rPr lang="en-US" sz="2000" dirty="0" err="1">
                          <a:solidFill>
                            <a:schemeClr val="tx1"/>
                          </a:solidFill>
                        </a:rPr>
                        <a:t>hoặc</a:t>
                      </a:r>
                      <a:r>
                        <a:rPr lang="en-US" sz="2000" dirty="0">
                          <a:solidFill>
                            <a:schemeClr val="tx1"/>
                          </a:solidFill>
                        </a:rPr>
                        <a:t> “</a:t>
                      </a:r>
                      <a:r>
                        <a:rPr lang="en-US" sz="2000" dirty="0" err="1">
                          <a:solidFill>
                            <a:schemeClr val="tx1"/>
                          </a:solidFill>
                        </a:rPr>
                        <a:t>vue</a:t>
                      </a:r>
                      <a:r>
                        <a:rPr lang="en-US" sz="2000" dirty="0">
                          <a:solidFill>
                            <a:schemeClr val="tx1"/>
                          </a:solidFill>
                        </a:rPr>
                        <a:t>” </a:t>
                      </a:r>
                      <a:r>
                        <a:rPr lang="en-US" sz="2000" dirty="0" err="1">
                          <a:solidFill>
                            <a:schemeClr val="tx1"/>
                          </a:solidFill>
                        </a:rPr>
                        <a:t>hoặc</a:t>
                      </a:r>
                      <a:r>
                        <a:rPr lang="en-US" sz="2000" dirty="0">
                          <a:solidFill>
                            <a:schemeClr val="tx1"/>
                          </a:solidFill>
                        </a:rPr>
                        <a:t> “</a:t>
                      </a:r>
                      <a:r>
                        <a:rPr lang="en-US" sz="2000" dirty="0" err="1">
                          <a:solidFill>
                            <a:schemeClr val="tx1"/>
                          </a:solidFill>
                        </a:rPr>
                        <a:t>fullstack</a:t>
                      </a:r>
                      <a:r>
                        <a:rPr lang="en-US" sz="2000" dirty="0">
                          <a:solidFill>
                            <a:schemeClr val="tx1"/>
                          </a:solidFill>
                        </a:rPr>
                        <a:t> </a:t>
                      </a:r>
                      <a:r>
                        <a:rPr lang="en-US" sz="2000" dirty="0" err="1">
                          <a:solidFill>
                            <a:schemeClr val="tx1"/>
                          </a:solidFill>
                        </a:rPr>
                        <a:t>vue</a:t>
                      </a:r>
                      <a:r>
                        <a:rPr lang="en-US" sz="2000" dirty="0">
                          <a:solidFill>
                            <a:schemeClr val="tx1"/>
                          </a:solidFill>
                        </a:rPr>
                        <a:t>”</a:t>
                      </a:r>
                      <a:endParaRPr lang="LID4096" sz="2000" dirty="0">
                        <a:solidFill>
                          <a:schemeClr val="tx1"/>
                        </a:solidFill>
                      </a:endParaRPr>
                    </a:p>
                  </a:txBody>
                  <a:tcPr/>
                </a:tc>
                <a:extLst>
                  <a:ext uri="{0D108BD9-81ED-4DB2-BD59-A6C34878D82A}">
                    <a16:rowId xmlns:a16="http://schemas.microsoft.com/office/drawing/2014/main" val="1503712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solidFill>
                            <a:schemeClr val="tx1"/>
                          </a:solidFill>
                        </a:rPr>
                        <a:t>Tìm</a:t>
                      </a:r>
                      <a:r>
                        <a:rPr lang="en-US" sz="2000" dirty="0">
                          <a:solidFill>
                            <a:schemeClr val="tx1"/>
                          </a:solidFill>
                        </a:rPr>
                        <a:t> project </a:t>
                      </a:r>
                      <a:r>
                        <a:rPr lang="en-US" sz="2000" dirty="0" err="1">
                          <a:solidFill>
                            <a:schemeClr val="tx1"/>
                          </a:solidFill>
                        </a:rPr>
                        <a:t>github</a:t>
                      </a:r>
                      <a:r>
                        <a:rPr lang="en-US" sz="2000" dirty="0">
                          <a:solidFill>
                            <a:schemeClr val="tx1"/>
                          </a:solidFill>
                        </a:rPr>
                        <a:t> </a:t>
                      </a:r>
                      <a:r>
                        <a:rPr lang="en-US" sz="2000" dirty="0" err="1">
                          <a:solidFill>
                            <a:schemeClr val="tx1"/>
                          </a:solidFill>
                        </a:rPr>
                        <a:t>liên</a:t>
                      </a:r>
                      <a:r>
                        <a:rPr lang="en-US" sz="2000" dirty="0">
                          <a:solidFill>
                            <a:schemeClr val="tx1"/>
                          </a:solidFill>
                        </a:rPr>
                        <a:t> </a:t>
                      </a:r>
                      <a:r>
                        <a:rPr lang="en-US" sz="2000" dirty="0" err="1">
                          <a:solidFill>
                            <a:schemeClr val="tx1"/>
                          </a:solidFill>
                        </a:rPr>
                        <a:t>quan</a:t>
                      </a:r>
                      <a:r>
                        <a:rPr lang="en-US" sz="2000" dirty="0">
                          <a:solidFill>
                            <a:schemeClr val="tx1"/>
                          </a:solidFill>
                        </a:rPr>
                        <a:t> </a:t>
                      </a:r>
                      <a:r>
                        <a:rPr lang="en-US" sz="2000" dirty="0" err="1">
                          <a:solidFill>
                            <a:schemeClr val="tx1"/>
                          </a:solidFill>
                        </a:rPr>
                        <a:t>tới</a:t>
                      </a:r>
                      <a:r>
                        <a:rPr lang="en-US" sz="2000" dirty="0">
                          <a:solidFill>
                            <a:schemeClr val="tx1"/>
                          </a:solidFill>
                        </a:rPr>
                        <a:t> </a:t>
                      </a:r>
                      <a:r>
                        <a:rPr lang="en-US" sz="2000" dirty="0" err="1">
                          <a:solidFill>
                            <a:schemeClr val="tx1"/>
                          </a:solidFill>
                        </a:rPr>
                        <a:t>vue</a:t>
                      </a:r>
                      <a:endParaRPr lang="en-US" sz="20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solidFill>
                            <a:schemeClr val="tx1"/>
                          </a:solidFill>
                        </a:rPr>
                        <a:t>site:github.com</a:t>
                      </a:r>
                      <a:r>
                        <a:rPr lang="en-US" sz="2000" dirty="0">
                          <a:solidFill>
                            <a:schemeClr val="tx1"/>
                          </a:solidFill>
                        </a:rPr>
                        <a:t> </a:t>
                      </a:r>
                      <a:r>
                        <a:rPr lang="en-US" sz="2000" dirty="0" err="1">
                          <a:solidFill>
                            <a:schemeClr val="tx1"/>
                          </a:solidFill>
                        </a:rPr>
                        <a:t>vuejs</a:t>
                      </a:r>
                      <a:r>
                        <a:rPr lang="en-US" sz="2000" dirty="0">
                          <a:solidFill>
                            <a:schemeClr val="tx1"/>
                          </a:solidFill>
                        </a:rPr>
                        <a:t> project</a:t>
                      </a:r>
                    </a:p>
                  </a:txBody>
                  <a:tcPr/>
                </a:tc>
                <a:tc>
                  <a:txBody>
                    <a:bodyPr/>
                    <a:lstStyle/>
                    <a:p>
                      <a:r>
                        <a:rPr lang="en-US" sz="2000" dirty="0" err="1">
                          <a:solidFill>
                            <a:schemeClr val="tx1"/>
                          </a:solidFill>
                        </a:rPr>
                        <a:t>Tìm</a:t>
                      </a:r>
                      <a:r>
                        <a:rPr lang="en-US" sz="2000" dirty="0">
                          <a:solidFill>
                            <a:schemeClr val="tx1"/>
                          </a:solidFill>
                        </a:rPr>
                        <a:t> </a:t>
                      </a:r>
                      <a:r>
                        <a:rPr lang="en-US" sz="2000" dirty="0" err="1">
                          <a:solidFill>
                            <a:schemeClr val="tx1"/>
                          </a:solidFill>
                        </a:rPr>
                        <a:t>các</a:t>
                      </a:r>
                      <a:r>
                        <a:rPr lang="en-US" sz="2000" dirty="0">
                          <a:solidFill>
                            <a:schemeClr val="tx1"/>
                          </a:solidFill>
                        </a:rPr>
                        <a:t> website </a:t>
                      </a:r>
                      <a:r>
                        <a:rPr lang="en-US" sz="2000" dirty="0" err="1">
                          <a:solidFill>
                            <a:schemeClr val="tx1"/>
                          </a:solidFill>
                        </a:rPr>
                        <a:t>từ</a:t>
                      </a:r>
                      <a:r>
                        <a:rPr lang="en-US" sz="2000" dirty="0">
                          <a:solidFill>
                            <a:schemeClr val="tx1"/>
                          </a:solidFill>
                        </a:rPr>
                        <a:t> </a:t>
                      </a:r>
                      <a:r>
                        <a:rPr lang="en-US" sz="2000" dirty="0" err="1">
                          <a:solidFill>
                            <a:schemeClr val="tx1"/>
                          </a:solidFill>
                        </a:rPr>
                        <a:t>github</a:t>
                      </a:r>
                      <a:r>
                        <a:rPr lang="en-US" sz="2000" dirty="0">
                          <a:solidFill>
                            <a:schemeClr val="tx1"/>
                          </a:solidFill>
                        </a:rPr>
                        <a:t> </a:t>
                      </a:r>
                      <a:r>
                        <a:rPr lang="en-US" sz="2000" dirty="0" err="1">
                          <a:solidFill>
                            <a:schemeClr val="tx1"/>
                          </a:solidFill>
                        </a:rPr>
                        <a:t>có</a:t>
                      </a:r>
                      <a:r>
                        <a:rPr lang="en-US" sz="2000" dirty="0">
                          <a:solidFill>
                            <a:schemeClr val="tx1"/>
                          </a:solidFill>
                        </a:rPr>
                        <a:t> </a:t>
                      </a:r>
                      <a:r>
                        <a:rPr lang="en-US" sz="2000" dirty="0" err="1">
                          <a:solidFill>
                            <a:schemeClr val="tx1"/>
                          </a:solidFill>
                        </a:rPr>
                        <a:t>cụm</a:t>
                      </a:r>
                      <a:r>
                        <a:rPr lang="en-US" sz="2000" dirty="0">
                          <a:solidFill>
                            <a:schemeClr val="tx1"/>
                          </a:solidFill>
                        </a:rPr>
                        <a:t> </a:t>
                      </a:r>
                      <a:r>
                        <a:rPr lang="en-US" sz="2000" dirty="0" err="1">
                          <a:solidFill>
                            <a:schemeClr val="tx1"/>
                          </a:solidFill>
                        </a:rPr>
                        <a:t>từ</a:t>
                      </a:r>
                      <a:r>
                        <a:rPr lang="en-US" sz="2000" dirty="0">
                          <a:solidFill>
                            <a:schemeClr val="tx1"/>
                          </a:solidFill>
                        </a:rPr>
                        <a:t> “</a:t>
                      </a:r>
                      <a:r>
                        <a:rPr lang="en-US" sz="2000" dirty="0" err="1">
                          <a:solidFill>
                            <a:schemeClr val="tx1"/>
                          </a:solidFill>
                        </a:rPr>
                        <a:t>vuejs</a:t>
                      </a:r>
                      <a:r>
                        <a:rPr lang="en-US" sz="2000" dirty="0">
                          <a:solidFill>
                            <a:schemeClr val="tx1"/>
                          </a:solidFill>
                        </a:rPr>
                        <a:t>” </a:t>
                      </a:r>
                      <a:r>
                        <a:rPr lang="en-US" sz="2000" dirty="0" err="1">
                          <a:solidFill>
                            <a:schemeClr val="tx1"/>
                          </a:solidFill>
                        </a:rPr>
                        <a:t>và</a:t>
                      </a:r>
                      <a:r>
                        <a:rPr lang="en-US" sz="2000" dirty="0">
                          <a:solidFill>
                            <a:schemeClr val="tx1"/>
                          </a:solidFill>
                        </a:rPr>
                        <a:t> “project”</a:t>
                      </a:r>
                      <a:endParaRPr lang="LID4096" sz="2000" dirty="0">
                        <a:solidFill>
                          <a:schemeClr val="tx1"/>
                        </a:solidFill>
                      </a:endParaRPr>
                    </a:p>
                  </a:txBody>
                  <a:tcPr/>
                </a:tc>
                <a:extLst>
                  <a:ext uri="{0D108BD9-81ED-4DB2-BD59-A6C34878D82A}">
                    <a16:rowId xmlns:a16="http://schemas.microsoft.com/office/drawing/2014/main" val="1702199821"/>
                  </a:ext>
                </a:extLst>
              </a:tr>
              <a:tr h="370840">
                <a:tc>
                  <a:txBody>
                    <a:bodyPr/>
                    <a:lstStyle/>
                    <a:p>
                      <a:r>
                        <a:rPr lang="en-US" sz="2000" dirty="0" err="1">
                          <a:solidFill>
                            <a:schemeClr val="tx1"/>
                          </a:solidFill>
                        </a:rPr>
                        <a:t>Tìm</a:t>
                      </a:r>
                      <a:r>
                        <a:rPr lang="en-US" sz="2000" dirty="0">
                          <a:solidFill>
                            <a:schemeClr val="tx1"/>
                          </a:solidFill>
                        </a:rPr>
                        <a:t> </a:t>
                      </a:r>
                      <a:r>
                        <a:rPr lang="en-US" sz="2000" dirty="0" err="1">
                          <a:solidFill>
                            <a:schemeClr val="tx1"/>
                          </a:solidFill>
                        </a:rPr>
                        <a:t>trợ</a:t>
                      </a:r>
                      <a:r>
                        <a:rPr lang="en-US" sz="2000" dirty="0">
                          <a:solidFill>
                            <a:schemeClr val="tx1"/>
                          </a:solidFill>
                        </a:rPr>
                        <a:t> </a:t>
                      </a:r>
                      <a:r>
                        <a:rPr lang="en-US" sz="2000" dirty="0" err="1">
                          <a:solidFill>
                            <a:schemeClr val="tx1"/>
                          </a:solidFill>
                        </a:rPr>
                        <a:t>giúp</a:t>
                      </a:r>
                      <a:r>
                        <a:rPr lang="en-US" sz="2000" dirty="0">
                          <a:solidFill>
                            <a:schemeClr val="tx1"/>
                          </a:solidFill>
                        </a:rPr>
                        <a:t> </a:t>
                      </a:r>
                      <a:r>
                        <a:rPr lang="en-US" sz="2000" dirty="0" err="1">
                          <a:solidFill>
                            <a:schemeClr val="tx1"/>
                          </a:solidFill>
                        </a:rPr>
                        <a:t>trên</a:t>
                      </a:r>
                      <a:r>
                        <a:rPr lang="en-US" sz="2000" dirty="0">
                          <a:solidFill>
                            <a:schemeClr val="tx1"/>
                          </a:solidFill>
                        </a:rPr>
                        <a:t> </a:t>
                      </a:r>
                      <a:r>
                        <a:rPr lang="en-US" sz="2000" dirty="0" err="1">
                          <a:solidFill>
                            <a:schemeClr val="tx1"/>
                          </a:solidFill>
                        </a:rPr>
                        <a:t>stackoverflow</a:t>
                      </a:r>
                      <a:endParaRPr lang="LID4096" sz="2000" dirty="0">
                        <a:solidFill>
                          <a:schemeClr val="tx1"/>
                        </a:solidFill>
                      </a:endParaRPr>
                    </a:p>
                  </a:txBody>
                  <a:tcPr/>
                </a:tc>
                <a:tc>
                  <a:txBody>
                    <a:bodyPr/>
                    <a:lstStyle/>
                    <a:p>
                      <a:r>
                        <a:rPr lang="en-US" sz="2000" dirty="0" err="1">
                          <a:solidFill>
                            <a:schemeClr val="tx1"/>
                          </a:solidFill>
                        </a:rPr>
                        <a:t>site:stackoverflow.com</a:t>
                      </a:r>
                      <a:r>
                        <a:rPr lang="en-US" sz="2000" dirty="0">
                          <a:solidFill>
                            <a:schemeClr val="tx1"/>
                          </a:solidFill>
                        </a:rPr>
                        <a:t> “</a:t>
                      </a:r>
                      <a:r>
                        <a:rPr lang="en-US" sz="2000" dirty="0" err="1">
                          <a:solidFill>
                            <a:schemeClr val="tx1"/>
                          </a:solidFill>
                        </a:rPr>
                        <a:t>vue</a:t>
                      </a:r>
                      <a:r>
                        <a:rPr lang="en-US" sz="2000" dirty="0">
                          <a:solidFill>
                            <a:schemeClr val="tx1"/>
                          </a:solidFill>
                        </a:rPr>
                        <a:t> 3” error</a:t>
                      </a:r>
                      <a:endParaRPr lang="LID4096" sz="2000" dirty="0">
                        <a:solidFill>
                          <a:schemeClr val="tx1"/>
                        </a:solidFill>
                      </a:endParaRPr>
                    </a:p>
                  </a:txBody>
                  <a:tcPr/>
                </a:tc>
                <a:tc>
                  <a:txBody>
                    <a:bodyPr/>
                    <a:lstStyle/>
                    <a:p>
                      <a:r>
                        <a:rPr lang="en-US" sz="2000" dirty="0" err="1">
                          <a:solidFill>
                            <a:schemeClr val="tx1"/>
                          </a:solidFill>
                        </a:rPr>
                        <a:t>Tìm</a:t>
                      </a:r>
                      <a:r>
                        <a:rPr lang="en-US" sz="2000" dirty="0">
                          <a:solidFill>
                            <a:schemeClr val="tx1"/>
                          </a:solidFill>
                        </a:rPr>
                        <a:t> </a:t>
                      </a:r>
                      <a:r>
                        <a:rPr lang="en-US" sz="2000" dirty="0" err="1">
                          <a:solidFill>
                            <a:schemeClr val="tx1"/>
                          </a:solidFill>
                        </a:rPr>
                        <a:t>các</a:t>
                      </a:r>
                      <a:r>
                        <a:rPr lang="en-US" sz="2000" dirty="0">
                          <a:solidFill>
                            <a:schemeClr val="tx1"/>
                          </a:solidFill>
                        </a:rPr>
                        <a:t> website </a:t>
                      </a:r>
                      <a:r>
                        <a:rPr lang="en-US" sz="2000" dirty="0" err="1">
                          <a:solidFill>
                            <a:schemeClr val="tx1"/>
                          </a:solidFill>
                        </a:rPr>
                        <a:t>từ</a:t>
                      </a:r>
                      <a:r>
                        <a:rPr lang="en-US" sz="2000" dirty="0">
                          <a:solidFill>
                            <a:schemeClr val="tx1"/>
                          </a:solidFill>
                        </a:rPr>
                        <a:t> </a:t>
                      </a:r>
                      <a:r>
                        <a:rPr lang="en-US" sz="2000" dirty="0" err="1">
                          <a:solidFill>
                            <a:schemeClr val="tx1"/>
                          </a:solidFill>
                        </a:rPr>
                        <a:t>stackoverflow</a:t>
                      </a:r>
                      <a:r>
                        <a:rPr lang="en-US" sz="2000" dirty="0">
                          <a:solidFill>
                            <a:schemeClr val="tx1"/>
                          </a:solidFill>
                        </a:rPr>
                        <a:t> </a:t>
                      </a:r>
                      <a:r>
                        <a:rPr lang="en-US" sz="2000" dirty="0" err="1">
                          <a:solidFill>
                            <a:schemeClr val="tx1"/>
                          </a:solidFill>
                        </a:rPr>
                        <a:t>có</a:t>
                      </a:r>
                      <a:r>
                        <a:rPr lang="en-US" sz="2000" dirty="0">
                          <a:solidFill>
                            <a:schemeClr val="tx1"/>
                          </a:solidFill>
                        </a:rPr>
                        <a:t> </a:t>
                      </a:r>
                      <a:r>
                        <a:rPr lang="en-US" sz="2000" dirty="0" err="1">
                          <a:solidFill>
                            <a:schemeClr val="tx1"/>
                          </a:solidFill>
                        </a:rPr>
                        <a:t>cụm</a:t>
                      </a:r>
                      <a:r>
                        <a:rPr lang="en-US" sz="2000" dirty="0">
                          <a:solidFill>
                            <a:schemeClr val="tx1"/>
                          </a:solidFill>
                        </a:rPr>
                        <a:t> </a:t>
                      </a:r>
                      <a:r>
                        <a:rPr lang="en-US" sz="2000" dirty="0" err="1">
                          <a:solidFill>
                            <a:schemeClr val="tx1"/>
                          </a:solidFill>
                        </a:rPr>
                        <a:t>từ</a:t>
                      </a:r>
                      <a:r>
                        <a:rPr lang="en-US" sz="2000" dirty="0">
                          <a:solidFill>
                            <a:schemeClr val="tx1"/>
                          </a:solidFill>
                        </a:rPr>
                        <a:t> “</a:t>
                      </a:r>
                      <a:r>
                        <a:rPr lang="en-US" sz="2000" dirty="0" err="1">
                          <a:solidFill>
                            <a:schemeClr val="tx1"/>
                          </a:solidFill>
                        </a:rPr>
                        <a:t>vue</a:t>
                      </a:r>
                      <a:r>
                        <a:rPr lang="en-US" sz="2000" dirty="0">
                          <a:solidFill>
                            <a:schemeClr val="tx1"/>
                          </a:solidFill>
                        </a:rPr>
                        <a:t> 3” </a:t>
                      </a:r>
                      <a:r>
                        <a:rPr lang="en-US" sz="2000" dirty="0" err="1">
                          <a:solidFill>
                            <a:schemeClr val="tx1"/>
                          </a:solidFill>
                        </a:rPr>
                        <a:t>và</a:t>
                      </a:r>
                      <a:r>
                        <a:rPr lang="en-US" sz="2000" dirty="0">
                          <a:solidFill>
                            <a:schemeClr val="tx1"/>
                          </a:solidFill>
                        </a:rPr>
                        <a:t> “error”</a:t>
                      </a:r>
                      <a:endParaRPr lang="LID4096" sz="2000" dirty="0">
                        <a:solidFill>
                          <a:schemeClr val="tx1"/>
                        </a:solidFill>
                      </a:endParaRPr>
                    </a:p>
                  </a:txBody>
                  <a:tcPr/>
                </a:tc>
                <a:extLst>
                  <a:ext uri="{0D108BD9-81ED-4DB2-BD59-A6C34878D82A}">
                    <a16:rowId xmlns:a16="http://schemas.microsoft.com/office/drawing/2014/main" val="1264272625"/>
                  </a:ext>
                </a:extLst>
              </a:tr>
            </a:tbl>
          </a:graphicData>
        </a:graphic>
      </p:graphicFrame>
    </p:spTree>
    <p:extLst>
      <p:ext uri="{BB962C8B-B14F-4D97-AF65-F5344CB8AC3E}">
        <p14:creationId xmlns:p14="http://schemas.microsoft.com/office/powerpoint/2010/main" val="62697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911C1-D40D-5C3F-36AD-BC149E89F84F}"/>
              </a:ext>
            </a:extLst>
          </p:cNvPr>
          <p:cNvSpPr>
            <a:spLocks noGrp="1"/>
          </p:cNvSpPr>
          <p:nvPr>
            <p:ph type="title"/>
          </p:nvPr>
        </p:nvSpPr>
        <p:spPr/>
        <p:txBody>
          <a:bodyPr/>
          <a:lstStyle/>
          <a:p>
            <a:r>
              <a:rPr lang="en-US" dirty="0" err="1"/>
              <a:t>ChatGPT</a:t>
            </a:r>
            <a:r>
              <a:rPr lang="en-US" dirty="0"/>
              <a:t> – </a:t>
            </a:r>
            <a:r>
              <a:rPr lang="en-US" dirty="0" err="1"/>
              <a:t>Khái</a:t>
            </a:r>
            <a:r>
              <a:rPr lang="en-US" dirty="0"/>
              <a:t> </a:t>
            </a:r>
            <a:r>
              <a:rPr lang="en-US" dirty="0" err="1"/>
              <a:t>quát</a:t>
            </a:r>
            <a:endParaRPr lang="LID4096" dirty="0"/>
          </a:p>
        </p:txBody>
      </p:sp>
      <p:sp>
        <p:nvSpPr>
          <p:cNvPr id="5" name="Content Placeholder 4">
            <a:extLst>
              <a:ext uri="{FF2B5EF4-FFF2-40B4-BE49-F238E27FC236}">
                <a16:creationId xmlns:a16="http://schemas.microsoft.com/office/drawing/2014/main" id="{066A1EF6-D178-605C-BCD9-A771D3971AC6}"/>
              </a:ext>
            </a:extLst>
          </p:cNvPr>
          <p:cNvSpPr>
            <a:spLocks noGrp="1"/>
          </p:cNvSpPr>
          <p:nvPr>
            <p:ph idx="1"/>
          </p:nvPr>
        </p:nvSpPr>
        <p:spPr/>
        <p:txBody>
          <a:bodyPr/>
          <a:lstStyle/>
          <a:p>
            <a:pPr algn="l">
              <a:buFont typeface="Arial" panose="020B0604020202020204" pitchFamily="34" charset="0"/>
              <a:buChar char="•"/>
            </a:pPr>
            <a:r>
              <a:rPr lang="vi-VN" b="0" i="0" dirty="0">
                <a:effectLst/>
                <a:latin typeface="Söhne"/>
              </a:rPr>
              <a:t>ChatGPT là một mô hình ngôn ngữ tự nhiên (NLP) dựa trên </a:t>
            </a:r>
            <a:r>
              <a:rPr lang="en-US" b="0" i="0" dirty="0" err="1">
                <a:effectLst/>
                <a:latin typeface="Söhne"/>
              </a:rPr>
              <a:t>mô</a:t>
            </a:r>
            <a:r>
              <a:rPr lang="en-US" b="0" i="0" dirty="0">
                <a:effectLst/>
                <a:latin typeface="Söhne"/>
              </a:rPr>
              <a:t> </a:t>
            </a:r>
            <a:r>
              <a:rPr lang="en-US" b="0" i="0" dirty="0" err="1">
                <a:effectLst/>
                <a:latin typeface="Söhne"/>
              </a:rPr>
              <a:t>hình</a:t>
            </a:r>
            <a:r>
              <a:rPr lang="en-US" b="0" i="0" dirty="0">
                <a:effectLst/>
                <a:latin typeface="Söhne"/>
              </a:rPr>
              <a:t> </a:t>
            </a:r>
            <a:r>
              <a:rPr lang="vi-VN" b="0" i="0" dirty="0">
                <a:effectLst/>
                <a:latin typeface="Söhne"/>
              </a:rPr>
              <a:t>GPT-3.5 của OpenAI</a:t>
            </a:r>
          </a:p>
          <a:p>
            <a:pPr algn="l">
              <a:buFont typeface="Arial" panose="020B0604020202020204" pitchFamily="34" charset="0"/>
              <a:buChar char="•"/>
            </a:pPr>
            <a:r>
              <a:rPr lang="en-US" b="0" i="0" dirty="0">
                <a:effectLst/>
                <a:latin typeface="Söhne"/>
              </a:rPr>
              <a:t>GPT-3.5 đ</a:t>
            </a:r>
            <a:r>
              <a:rPr lang="vi-VN" b="0" i="0" dirty="0">
                <a:effectLst/>
                <a:latin typeface="Söhne"/>
              </a:rPr>
              <a:t>ược huấn luyện với một lượng lớn dữ liệu từ Internet để hiểu và tạo ra văn bản tự nhiên</a:t>
            </a:r>
          </a:p>
        </p:txBody>
      </p:sp>
    </p:spTree>
    <p:extLst>
      <p:ext uri="{BB962C8B-B14F-4D97-AF65-F5344CB8AC3E}">
        <p14:creationId xmlns:p14="http://schemas.microsoft.com/office/powerpoint/2010/main" val="158592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911C1-D40D-5C3F-36AD-BC149E89F84F}"/>
              </a:ext>
            </a:extLst>
          </p:cNvPr>
          <p:cNvSpPr>
            <a:spLocks noGrp="1"/>
          </p:cNvSpPr>
          <p:nvPr>
            <p:ph type="title"/>
          </p:nvPr>
        </p:nvSpPr>
        <p:spPr/>
        <p:txBody>
          <a:bodyPr/>
          <a:lstStyle/>
          <a:p>
            <a:r>
              <a:rPr lang="en-US" dirty="0" err="1"/>
              <a:t>ChatGPT</a:t>
            </a:r>
            <a:r>
              <a:rPr lang="en-US" dirty="0"/>
              <a:t> – </a:t>
            </a:r>
            <a:r>
              <a:rPr lang="en-US" dirty="0" err="1"/>
              <a:t>Quá</a:t>
            </a:r>
            <a:r>
              <a:rPr lang="en-US" dirty="0"/>
              <a:t> </a:t>
            </a:r>
            <a:r>
              <a:rPr lang="en-US" dirty="0" err="1"/>
              <a:t>trình</a:t>
            </a:r>
            <a:r>
              <a:rPr lang="en-US" dirty="0"/>
              <a:t> </a:t>
            </a:r>
            <a:r>
              <a:rPr lang="en-US" dirty="0" err="1"/>
              <a:t>huấn</a:t>
            </a:r>
            <a:r>
              <a:rPr lang="en-US" dirty="0"/>
              <a:t> </a:t>
            </a:r>
            <a:r>
              <a:rPr lang="en-US" dirty="0" err="1"/>
              <a:t>luyện</a:t>
            </a:r>
            <a:endParaRPr lang="LID4096" dirty="0"/>
          </a:p>
        </p:txBody>
      </p:sp>
      <p:sp>
        <p:nvSpPr>
          <p:cNvPr id="5" name="Content Placeholder 4">
            <a:extLst>
              <a:ext uri="{FF2B5EF4-FFF2-40B4-BE49-F238E27FC236}">
                <a16:creationId xmlns:a16="http://schemas.microsoft.com/office/drawing/2014/main" id="{066A1EF6-D178-605C-BCD9-A771D3971AC6}"/>
              </a:ext>
            </a:extLst>
          </p:cNvPr>
          <p:cNvSpPr>
            <a:spLocks noGrp="1"/>
          </p:cNvSpPr>
          <p:nvPr>
            <p:ph idx="1"/>
          </p:nvPr>
        </p:nvSpPr>
        <p:spPr>
          <a:xfrm>
            <a:off x="261257" y="1825624"/>
            <a:ext cx="11092543" cy="4883085"/>
          </a:xfrm>
        </p:spPr>
        <p:txBody>
          <a:bodyPr>
            <a:normAutofit/>
          </a:bodyPr>
          <a:lstStyle/>
          <a:p>
            <a:pPr lvl="1"/>
            <a:r>
              <a:rPr lang="vi-VN" b="0" i="0" dirty="0">
                <a:effectLst/>
                <a:latin typeface="Söhne"/>
              </a:rPr>
              <a:t>Bước </a:t>
            </a:r>
            <a:r>
              <a:rPr lang="en-US" b="0" i="0" dirty="0">
                <a:effectLst/>
                <a:latin typeface="Söhne"/>
              </a:rPr>
              <a:t>0</a:t>
            </a:r>
            <a:r>
              <a:rPr lang="vi-VN" b="0" i="0" dirty="0">
                <a:effectLst/>
                <a:latin typeface="Söhne"/>
              </a:rPr>
              <a:t> </a:t>
            </a:r>
            <a:r>
              <a:rPr lang="en-US" b="0" i="0" dirty="0">
                <a:effectLst/>
                <a:latin typeface="Söhne"/>
              </a:rPr>
              <a:t>(</a:t>
            </a:r>
            <a:r>
              <a:rPr lang="vi-VN" b="0" i="0" dirty="0">
                <a:effectLst/>
                <a:latin typeface="Söhne"/>
              </a:rPr>
              <a:t>Pretraining</a:t>
            </a:r>
            <a:r>
              <a:rPr lang="en-US" b="0" i="0" dirty="0">
                <a:effectLst/>
                <a:latin typeface="Söhne"/>
              </a:rPr>
              <a:t>): </a:t>
            </a:r>
            <a:r>
              <a:rPr lang="en-US" b="0" i="0" dirty="0" err="1">
                <a:effectLst/>
                <a:latin typeface="Söhne"/>
              </a:rPr>
              <a:t>cho</a:t>
            </a:r>
            <a:r>
              <a:rPr lang="en-US" b="0" i="0" dirty="0">
                <a:effectLst/>
                <a:latin typeface="Söhne"/>
              </a:rPr>
              <a:t> </a:t>
            </a:r>
            <a:r>
              <a:rPr lang="en-US" b="0" i="0" dirty="0" err="1">
                <a:effectLst/>
                <a:latin typeface="Söhne"/>
              </a:rPr>
              <a:t>hàng</a:t>
            </a:r>
            <a:r>
              <a:rPr lang="en-US" b="0" i="0" dirty="0">
                <a:effectLst/>
                <a:latin typeface="Söhne"/>
              </a:rPr>
              <a:t> </a:t>
            </a:r>
            <a:r>
              <a:rPr lang="en-US" b="0" i="0" dirty="0" err="1">
                <a:effectLst/>
                <a:latin typeface="Söhne"/>
              </a:rPr>
              <a:t>tỷ</a:t>
            </a:r>
            <a:r>
              <a:rPr lang="en-US" b="0" i="0" dirty="0">
                <a:effectLst/>
                <a:latin typeface="Söhne"/>
              </a:rPr>
              <a:t> </a:t>
            </a:r>
            <a:r>
              <a:rPr lang="en-US" b="0" i="0" dirty="0" err="1">
                <a:effectLst/>
                <a:latin typeface="Söhne"/>
              </a:rPr>
              <a:t>cặp</a:t>
            </a:r>
            <a:r>
              <a:rPr lang="en-US" b="0" i="0" dirty="0">
                <a:effectLst/>
                <a:latin typeface="Söhne"/>
              </a:rPr>
              <a:t> </a:t>
            </a:r>
            <a:r>
              <a:rPr lang="en-US" b="0" i="0" dirty="0" err="1">
                <a:effectLst/>
                <a:latin typeface="Söhne"/>
              </a:rPr>
              <a:t>câu</a:t>
            </a:r>
            <a:r>
              <a:rPr lang="en-US" b="0" i="0" dirty="0">
                <a:effectLst/>
                <a:latin typeface="Söhne"/>
              </a:rPr>
              <a:t> </a:t>
            </a:r>
            <a:r>
              <a:rPr lang="en-US" b="0" i="0" dirty="0" err="1">
                <a:effectLst/>
                <a:latin typeface="Söhne"/>
              </a:rPr>
              <a:t>đầu</a:t>
            </a:r>
            <a:r>
              <a:rPr lang="en-US" b="0" i="0" dirty="0">
                <a:effectLst/>
                <a:latin typeface="Söhne"/>
              </a:rPr>
              <a:t> </a:t>
            </a:r>
            <a:r>
              <a:rPr lang="en-US" b="0" i="0" dirty="0" err="1">
                <a:effectLst/>
                <a:latin typeface="Söhne"/>
              </a:rPr>
              <a:t>vào</a:t>
            </a:r>
            <a:r>
              <a:rPr lang="en-US" b="0" i="0" dirty="0">
                <a:effectLst/>
                <a:latin typeface="Söhne"/>
              </a:rPr>
              <a:t> – </a:t>
            </a:r>
            <a:r>
              <a:rPr lang="en-US" b="0" i="0" dirty="0" err="1">
                <a:effectLst/>
                <a:latin typeface="Söhne"/>
              </a:rPr>
              <a:t>câu</a:t>
            </a:r>
            <a:r>
              <a:rPr lang="en-US" b="0" i="0" dirty="0">
                <a:effectLst/>
                <a:latin typeface="Söhne"/>
              </a:rPr>
              <a:t> </a:t>
            </a:r>
            <a:r>
              <a:rPr lang="en-US" b="0" i="0" dirty="0" err="1">
                <a:effectLst/>
                <a:latin typeface="Söhne"/>
              </a:rPr>
              <a:t>đầu</a:t>
            </a:r>
            <a:r>
              <a:rPr lang="en-US" b="0" i="0" dirty="0">
                <a:effectLst/>
                <a:latin typeface="Söhne"/>
              </a:rPr>
              <a:t> </a:t>
            </a:r>
            <a:r>
              <a:rPr lang="en-US" b="0" i="0" dirty="0" err="1">
                <a:effectLst/>
                <a:latin typeface="Söhne"/>
              </a:rPr>
              <a:t>ra</a:t>
            </a:r>
            <a:r>
              <a:rPr lang="en-US" b="0" i="0" dirty="0">
                <a:effectLst/>
                <a:latin typeface="Söhne"/>
              </a:rPr>
              <a:t> </a:t>
            </a:r>
            <a:r>
              <a:rPr lang="en-US" b="0" i="0" dirty="0" err="1">
                <a:effectLst/>
                <a:latin typeface="Söhne"/>
              </a:rPr>
              <a:t>trên</a:t>
            </a:r>
            <a:r>
              <a:rPr lang="en-US" b="0" i="0" dirty="0">
                <a:effectLst/>
                <a:latin typeface="Söhne"/>
              </a:rPr>
              <a:t> Internet </a:t>
            </a:r>
            <a:r>
              <a:rPr lang="en-US" b="0" i="0" dirty="0" err="1">
                <a:effectLst/>
                <a:latin typeface="Söhne"/>
              </a:rPr>
              <a:t>cho</a:t>
            </a:r>
            <a:r>
              <a:rPr lang="en-US" b="0" i="0" dirty="0">
                <a:effectLst/>
                <a:latin typeface="Söhne"/>
              </a:rPr>
              <a:t> </a:t>
            </a:r>
            <a:r>
              <a:rPr lang="en-US" b="0" i="0" dirty="0" err="1">
                <a:effectLst/>
                <a:latin typeface="Söhne"/>
              </a:rPr>
              <a:t>mô</a:t>
            </a:r>
            <a:r>
              <a:rPr lang="en-US" b="0" i="0" dirty="0">
                <a:effectLst/>
                <a:latin typeface="Söhne"/>
              </a:rPr>
              <a:t> </a:t>
            </a:r>
            <a:r>
              <a:rPr lang="en-US" b="0" i="0" dirty="0" err="1">
                <a:effectLst/>
                <a:latin typeface="Söhne"/>
              </a:rPr>
              <a:t>hình</a:t>
            </a:r>
            <a:r>
              <a:rPr lang="en-US" b="0" i="0" dirty="0">
                <a:effectLst/>
                <a:latin typeface="Söhne"/>
              </a:rPr>
              <a:t>.</a:t>
            </a:r>
            <a:endParaRPr lang="vi-VN" b="0" i="0" dirty="0">
              <a:effectLst/>
              <a:latin typeface="Söhne"/>
            </a:endParaRPr>
          </a:p>
          <a:p>
            <a:pPr lvl="1"/>
            <a:r>
              <a:rPr lang="en-US" b="0" i="0" dirty="0" err="1">
                <a:effectLst/>
                <a:latin typeface="Söhne"/>
              </a:rPr>
              <a:t>Bước</a:t>
            </a:r>
            <a:r>
              <a:rPr lang="en-US" b="0" i="0" dirty="0">
                <a:effectLst/>
                <a:latin typeface="Söhne"/>
              </a:rPr>
              <a:t> 1 (</a:t>
            </a:r>
            <a:r>
              <a:rPr lang="en-US" b="0" i="0" dirty="0" err="1">
                <a:effectLst/>
                <a:latin typeface="Söhne"/>
              </a:rPr>
              <a:t>Tạo</a:t>
            </a:r>
            <a:r>
              <a:rPr lang="en-US" b="0" i="0" dirty="0">
                <a:effectLst/>
                <a:latin typeface="Söhne"/>
              </a:rPr>
              <a:t> </a:t>
            </a:r>
            <a:r>
              <a:rPr lang="en-US" b="0" i="0" dirty="0" err="1">
                <a:effectLst/>
                <a:latin typeface="Söhne"/>
              </a:rPr>
              <a:t>ra</a:t>
            </a:r>
            <a:r>
              <a:rPr lang="en-US" b="0" i="0" dirty="0">
                <a:effectLst/>
                <a:latin typeface="Söhne"/>
              </a:rPr>
              <a:t> Supervised Policy): </a:t>
            </a:r>
            <a:r>
              <a:rPr lang="en-US" b="0" i="0" dirty="0" err="1">
                <a:effectLst/>
                <a:latin typeface="Söhne"/>
              </a:rPr>
              <a:t>mô</a:t>
            </a:r>
            <a:r>
              <a:rPr lang="en-US" b="0" i="0" dirty="0">
                <a:effectLst/>
                <a:latin typeface="Söhne"/>
              </a:rPr>
              <a:t> </a:t>
            </a:r>
            <a:r>
              <a:rPr lang="en-US" b="0" i="0" dirty="0" err="1">
                <a:effectLst/>
                <a:latin typeface="Söhne"/>
              </a:rPr>
              <a:t>hình</a:t>
            </a:r>
            <a:r>
              <a:rPr lang="en-US" b="0" i="0" dirty="0">
                <a:effectLst/>
                <a:latin typeface="Söhne"/>
              </a:rPr>
              <a:t> </a:t>
            </a:r>
            <a:r>
              <a:rPr lang="en-US" b="0" i="0" dirty="0" err="1">
                <a:effectLst/>
                <a:latin typeface="Söhne"/>
              </a:rPr>
              <a:t>được</a:t>
            </a:r>
            <a:r>
              <a:rPr lang="en-US" b="0" i="0" dirty="0">
                <a:effectLst/>
                <a:latin typeface="Söhne"/>
              </a:rPr>
              <a:t> </a:t>
            </a:r>
            <a:r>
              <a:rPr lang="en-US" b="0" i="0" dirty="0" err="1">
                <a:effectLst/>
                <a:latin typeface="Söhne"/>
              </a:rPr>
              <a:t>huấn</a:t>
            </a:r>
            <a:r>
              <a:rPr lang="en-US" b="0" i="0" dirty="0">
                <a:effectLst/>
                <a:latin typeface="Söhne"/>
              </a:rPr>
              <a:t> </a:t>
            </a:r>
            <a:r>
              <a:rPr lang="en-US" b="0" i="0" dirty="0" err="1">
                <a:effectLst/>
                <a:latin typeface="Söhne"/>
              </a:rPr>
              <a:t>luyện</a:t>
            </a:r>
            <a:r>
              <a:rPr lang="en-US" b="0" i="0" dirty="0">
                <a:effectLst/>
                <a:latin typeface="Söhne"/>
              </a:rPr>
              <a:t> </a:t>
            </a:r>
            <a:r>
              <a:rPr lang="en-US" b="0" i="0" dirty="0" err="1">
                <a:effectLst/>
                <a:latin typeface="Söhne"/>
              </a:rPr>
              <a:t>với</a:t>
            </a:r>
            <a:r>
              <a:rPr lang="en-US" b="0" i="0" dirty="0">
                <a:effectLst/>
                <a:latin typeface="Söhne"/>
              </a:rPr>
              <a:t> </a:t>
            </a:r>
            <a:r>
              <a:rPr lang="en-US" b="0" i="0" dirty="0" err="1">
                <a:effectLst/>
                <a:latin typeface="Söhne"/>
              </a:rPr>
              <a:t>người</a:t>
            </a:r>
            <a:r>
              <a:rPr lang="en-US" b="0" i="0" dirty="0">
                <a:effectLst/>
                <a:latin typeface="Söhne"/>
              </a:rPr>
              <a:t> </a:t>
            </a:r>
            <a:r>
              <a:rPr lang="en-US" b="0" i="0" dirty="0" err="1">
                <a:effectLst/>
                <a:latin typeface="Söhne"/>
              </a:rPr>
              <a:t>điều</a:t>
            </a:r>
            <a:r>
              <a:rPr lang="en-US" b="0" i="0" dirty="0">
                <a:effectLst/>
                <a:latin typeface="Söhne"/>
              </a:rPr>
              <a:t> </a:t>
            </a:r>
            <a:r>
              <a:rPr lang="en-US" b="0" i="0" dirty="0" err="1">
                <a:effectLst/>
                <a:latin typeface="Söhne"/>
              </a:rPr>
              <a:t>khiển</a:t>
            </a:r>
            <a:r>
              <a:rPr lang="en-US" b="0" i="0" dirty="0">
                <a:effectLst/>
                <a:latin typeface="Söhne"/>
              </a:rPr>
              <a:t>, </a:t>
            </a:r>
            <a:r>
              <a:rPr lang="en-US" b="0" i="0" dirty="0" err="1">
                <a:effectLst/>
                <a:latin typeface="Söhne"/>
              </a:rPr>
              <a:t>được</a:t>
            </a:r>
            <a:r>
              <a:rPr lang="en-US" b="0" i="0" dirty="0">
                <a:effectLst/>
                <a:latin typeface="Söhne"/>
              </a:rPr>
              <a:t> </a:t>
            </a:r>
            <a:r>
              <a:rPr lang="en-US" b="0" i="0" dirty="0" err="1">
                <a:effectLst/>
                <a:latin typeface="Söhne"/>
              </a:rPr>
              <a:t>cung</a:t>
            </a:r>
            <a:r>
              <a:rPr lang="en-US" b="0" i="0" dirty="0">
                <a:effectLst/>
                <a:latin typeface="Söhne"/>
              </a:rPr>
              <a:t> </a:t>
            </a:r>
            <a:r>
              <a:rPr lang="en-US" b="0" i="0" dirty="0" err="1">
                <a:effectLst/>
                <a:latin typeface="Söhne"/>
              </a:rPr>
              <a:t>cấp</a:t>
            </a:r>
            <a:r>
              <a:rPr lang="en-US" b="0" i="0" dirty="0">
                <a:effectLst/>
                <a:latin typeface="Söhne"/>
              </a:rPr>
              <a:t> </a:t>
            </a:r>
            <a:r>
              <a:rPr lang="en-US" b="0" i="0" dirty="0" err="1">
                <a:effectLst/>
                <a:latin typeface="Söhne"/>
              </a:rPr>
              <a:t>cặp</a:t>
            </a:r>
            <a:r>
              <a:rPr lang="en-US" b="0" i="0" dirty="0">
                <a:effectLst/>
                <a:latin typeface="Söhne"/>
              </a:rPr>
              <a:t> </a:t>
            </a:r>
            <a:r>
              <a:rPr lang="en-US" b="0" i="0" dirty="0" err="1">
                <a:effectLst/>
                <a:latin typeface="Söhne"/>
              </a:rPr>
              <a:t>câu</a:t>
            </a:r>
            <a:r>
              <a:rPr lang="en-US" b="0" i="0" dirty="0">
                <a:effectLst/>
                <a:latin typeface="Söhne"/>
              </a:rPr>
              <a:t> </a:t>
            </a:r>
            <a:r>
              <a:rPr lang="en-US" b="0" i="0" dirty="0" err="1">
                <a:effectLst/>
                <a:latin typeface="Söhne"/>
              </a:rPr>
              <a:t>hỏi</a:t>
            </a:r>
            <a:r>
              <a:rPr lang="en-US" b="0" i="0" dirty="0">
                <a:effectLst/>
                <a:latin typeface="Söhne"/>
              </a:rPr>
              <a:t> </a:t>
            </a:r>
            <a:r>
              <a:rPr lang="en-US" b="0" i="0" dirty="0" err="1">
                <a:effectLst/>
                <a:latin typeface="Söhne"/>
              </a:rPr>
              <a:t>và</a:t>
            </a:r>
            <a:r>
              <a:rPr lang="en-US" b="0" i="0" dirty="0">
                <a:effectLst/>
                <a:latin typeface="Söhne"/>
              </a:rPr>
              <a:t> </a:t>
            </a:r>
            <a:r>
              <a:rPr lang="en-US" b="0" i="0" dirty="0" err="1">
                <a:effectLst/>
                <a:latin typeface="Söhne"/>
              </a:rPr>
              <a:t>câu</a:t>
            </a:r>
            <a:r>
              <a:rPr lang="en-US" b="0" i="0" dirty="0">
                <a:effectLst/>
                <a:latin typeface="Söhne"/>
              </a:rPr>
              <a:t> </a:t>
            </a:r>
            <a:r>
              <a:rPr lang="en-US" b="0" i="0" dirty="0" err="1">
                <a:effectLst/>
                <a:latin typeface="Söhne"/>
              </a:rPr>
              <a:t>trả</a:t>
            </a:r>
            <a:r>
              <a:rPr lang="en-US" b="0" i="0" dirty="0">
                <a:effectLst/>
                <a:latin typeface="Söhne"/>
              </a:rPr>
              <a:t> </a:t>
            </a:r>
            <a:r>
              <a:rPr lang="en-US" b="0" i="0" dirty="0" err="1">
                <a:effectLst/>
                <a:latin typeface="Söhne"/>
              </a:rPr>
              <a:t>lời</a:t>
            </a:r>
            <a:r>
              <a:rPr lang="en-US" b="0" i="0" dirty="0">
                <a:effectLst/>
                <a:latin typeface="Söhne"/>
              </a:rPr>
              <a:t>, </a:t>
            </a:r>
            <a:r>
              <a:rPr lang="en-US" b="0" i="0" dirty="0" err="1">
                <a:effectLst/>
                <a:latin typeface="Söhne"/>
              </a:rPr>
              <a:t>từ</a:t>
            </a:r>
            <a:r>
              <a:rPr lang="en-US" b="0" i="0" dirty="0">
                <a:effectLst/>
                <a:latin typeface="Söhne"/>
              </a:rPr>
              <a:t> </a:t>
            </a:r>
            <a:r>
              <a:rPr lang="en-US" dirty="0" err="1">
                <a:latin typeface="Söhne"/>
              </a:rPr>
              <a:t>đó</a:t>
            </a:r>
            <a:r>
              <a:rPr lang="en-US" dirty="0">
                <a:latin typeface="Söhne"/>
              </a:rPr>
              <a:t> </a:t>
            </a:r>
            <a:r>
              <a:rPr lang="en-US" dirty="0" err="1">
                <a:latin typeface="Söhne"/>
              </a:rPr>
              <a:t>tạo</a:t>
            </a:r>
            <a:r>
              <a:rPr lang="en-US" dirty="0">
                <a:latin typeface="Söhne"/>
              </a:rPr>
              <a:t> Policy</a:t>
            </a:r>
            <a:endParaRPr lang="en-US" b="0" i="0" dirty="0">
              <a:effectLst/>
              <a:latin typeface="Söhne"/>
            </a:endParaRPr>
          </a:p>
          <a:p>
            <a:pPr lvl="1"/>
            <a:r>
              <a:rPr lang="en-US" dirty="0" err="1">
                <a:latin typeface="Söhne"/>
              </a:rPr>
              <a:t>Bước</a:t>
            </a:r>
            <a:r>
              <a:rPr lang="en-US" dirty="0">
                <a:latin typeface="Söhne"/>
              </a:rPr>
              <a:t> 2 (</a:t>
            </a:r>
            <a:r>
              <a:rPr lang="en-US" dirty="0" err="1">
                <a:latin typeface="Söhne"/>
              </a:rPr>
              <a:t>Tạo</a:t>
            </a:r>
            <a:r>
              <a:rPr lang="en-US" dirty="0">
                <a:latin typeface="Söhne"/>
              </a:rPr>
              <a:t> Reward Model): </a:t>
            </a:r>
            <a:r>
              <a:rPr lang="en-US" dirty="0" err="1">
                <a:latin typeface="Söhne"/>
              </a:rPr>
              <a:t>với</a:t>
            </a:r>
            <a:r>
              <a:rPr lang="en-US" dirty="0">
                <a:latin typeface="Söhne"/>
              </a:rPr>
              <a:t> </a:t>
            </a:r>
            <a:r>
              <a:rPr lang="en-US" dirty="0" err="1">
                <a:latin typeface="Söhne"/>
              </a:rPr>
              <a:t>mỗi</a:t>
            </a:r>
            <a:r>
              <a:rPr lang="en-US" dirty="0">
                <a:latin typeface="Söhne"/>
              </a:rPr>
              <a:t> </a:t>
            </a:r>
            <a:r>
              <a:rPr lang="en-US" dirty="0" err="1">
                <a:latin typeface="Söhne"/>
              </a:rPr>
              <a:t>một</a:t>
            </a:r>
            <a:r>
              <a:rPr lang="en-US" dirty="0">
                <a:latin typeface="Söhne"/>
              </a:rPr>
              <a:t> </a:t>
            </a:r>
            <a:r>
              <a:rPr lang="en-US" dirty="0" err="1">
                <a:latin typeface="Söhne"/>
              </a:rPr>
              <a:t>câu</a:t>
            </a:r>
            <a:r>
              <a:rPr lang="en-US" dirty="0">
                <a:latin typeface="Söhne"/>
              </a:rPr>
              <a:t> </a:t>
            </a:r>
            <a:r>
              <a:rPr lang="en-US" dirty="0" err="1">
                <a:latin typeface="Söhne"/>
              </a:rPr>
              <a:t>hỏi</a:t>
            </a:r>
            <a:r>
              <a:rPr lang="en-US" dirty="0">
                <a:latin typeface="Söhne"/>
              </a:rPr>
              <a:t>, </a:t>
            </a:r>
            <a:r>
              <a:rPr lang="en-US" dirty="0" err="1">
                <a:latin typeface="Söhne"/>
              </a:rPr>
              <a:t>mô</a:t>
            </a:r>
            <a:r>
              <a:rPr lang="en-US" dirty="0">
                <a:latin typeface="Söhne"/>
              </a:rPr>
              <a:t> </a:t>
            </a:r>
            <a:r>
              <a:rPr lang="en-US" dirty="0" err="1">
                <a:latin typeface="Söhne"/>
              </a:rPr>
              <a:t>hình</a:t>
            </a:r>
            <a:r>
              <a:rPr lang="en-US" dirty="0">
                <a:latin typeface="Söhne"/>
              </a:rPr>
              <a:t> </a:t>
            </a:r>
            <a:r>
              <a:rPr lang="en-US" dirty="0" err="1">
                <a:latin typeface="Söhne"/>
              </a:rPr>
              <a:t>cho</a:t>
            </a:r>
            <a:r>
              <a:rPr lang="en-US" dirty="0">
                <a:latin typeface="Söhne"/>
              </a:rPr>
              <a:t> </a:t>
            </a:r>
            <a:r>
              <a:rPr lang="en-US" dirty="0" err="1">
                <a:latin typeface="Söhne"/>
              </a:rPr>
              <a:t>một</a:t>
            </a:r>
            <a:r>
              <a:rPr lang="en-US" dirty="0">
                <a:latin typeface="Söhne"/>
              </a:rPr>
              <a:t> </a:t>
            </a:r>
            <a:r>
              <a:rPr lang="en-US" dirty="0" err="1">
                <a:latin typeface="Söhne"/>
              </a:rPr>
              <a:t>số</a:t>
            </a:r>
            <a:r>
              <a:rPr lang="en-US" dirty="0">
                <a:latin typeface="Söhne"/>
              </a:rPr>
              <a:t> </a:t>
            </a:r>
            <a:r>
              <a:rPr lang="en-US" dirty="0" err="1">
                <a:latin typeface="Söhne"/>
              </a:rPr>
              <a:t>câu</a:t>
            </a:r>
            <a:r>
              <a:rPr lang="en-US" dirty="0">
                <a:latin typeface="Söhne"/>
              </a:rPr>
              <a:t> </a:t>
            </a:r>
            <a:r>
              <a:rPr lang="en-US" dirty="0" err="1">
                <a:latin typeface="Söhne"/>
              </a:rPr>
              <a:t>trả</a:t>
            </a:r>
            <a:r>
              <a:rPr lang="en-US" dirty="0">
                <a:latin typeface="Söhne"/>
              </a:rPr>
              <a:t> </a:t>
            </a:r>
            <a:r>
              <a:rPr lang="en-US" dirty="0" err="1">
                <a:latin typeface="Söhne"/>
              </a:rPr>
              <a:t>lời</a:t>
            </a:r>
            <a:r>
              <a:rPr lang="en-US" dirty="0">
                <a:latin typeface="Söhne"/>
              </a:rPr>
              <a:t> </a:t>
            </a:r>
            <a:r>
              <a:rPr lang="en-US" dirty="0" err="1">
                <a:latin typeface="Söhne"/>
              </a:rPr>
              <a:t>để</a:t>
            </a:r>
            <a:r>
              <a:rPr lang="en-US" dirty="0">
                <a:latin typeface="Söhne"/>
              </a:rPr>
              <a:t> </a:t>
            </a:r>
            <a:r>
              <a:rPr lang="en-US" dirty="0" err="1">
                <a:latin typeface="Söhne"/>
              </a:rPr>
              <a:t>người</a:t>
            </a:r>
            <a:r>
              <a:rPr lang="en-US" dirty="0">
                <a:latin typeface="Söhne"/>
              </a:rPr>
              <a:t> </a:t>
            </a:r>
            <a:r>
              <a:rPr lang="en-US" dirty="0" err="1">
                <a:latin typeface="Söhne"/>
              </a:rPr>
              <a:t>điều</a:t>
            </a:r>
            <a:r>
              <a:rPr lang="en-US" dirty="0">
                <a:latin typeface="Söhne"/>
              </a:rPr>
              <a:t> </a:t>
            </a:r>
            <a:r>
              <a:rPr lang="en-US" dirty="0" err="1">
                <a:latin typeface="Söhne"/>
              </a:rPr>
              <a:t>khiển</a:t>
            </a:r>
            <a:r>
              <a:rPr lang="en-US" dirty="0">
                <a:latin typeface="Söhne"/>
              </a:rPr>
              <a:t> </a:t>
            </a:r>
            <a:r>
              <a:rPr lang="en-US" dirty="0" err="1">
                <a:latin typeface="Söhne"/>
              </a:rPr>
              <a:t>đánh</a:t>
            </a:r>
            <a:r>
              <a:rPr lang="en-US" dirty="0">
                <a:latin typeface="Söhne"/>
              </a:rPr>
              <a:t> </a:t>
            </a:r>
            <a:r>
              <a:rPr lang="en-US" dirty="0" err="1">
                <a:latin typeface="Söhne"/>
              </a:rPr>
              <a:t>giá</a:t>
            </a:r>
            <a:r>
              <a:rPr lang="en-US" dirty="0">
                <a:latin typeface="Söhne"/>
              </a:rPr>
              <a:t>, qua </a:t>
            </a:r>
            <a:r>
              <a:rPr lang="en-US" dirty="0" err="1">
                <a:latin typeface="Söhne"/>
              </a:rPr>
              <a:t>đó</a:t>
            </a:r>
            <a:r>
              <a:rPr lang="en-US" dirty="0">
                <a:latin typeface="Söhne"/>
              </a:rPr>
              <a:t> </a:t>
            </a:r>
            <a:r>
              <a:rPr lang="en-US" dirty="0" err="1">
                <a:latin typeface="Söhne"/>
              </a:rPr>
              <a:t>tạo</a:t>
            </a:r>
            <a:r>
              <a:rPr lang="en-US" dirty="0">
                <a:latin typeface="Söhne"/>
              </a:rPr>
              <a:t> </a:t>
            </a:r>
            <a:r>
              <a:rPr lang="en-US" dirty="0" err="1">
                <a:latin typeface="Söhne"/>
              </a:rPr>
              <a:t>ra</a:t>
            </a:r>
            <a:r>
              <a:rPr lang="en-US" dirty="0">
                <a:latin typeface="Söhne"/>
              </a:rPr>
              <a:t> Reward Model</a:t>
            </a:r>
          </a:p>
          <a:p>
            <a:pPr lvl="1"/>
            <a:r>
              <a:rPr lang="en-US" b="0" i="0" dirty="0" err="1">
                <a:effectLst/>
                <a:latin typeface="Söhne"/>
              </a:rPr>
              <a:t>Bước</a:t>
            </a:r>
            <a:r>
              <a:rPr lang="en-US" b="0" i="0" dirty="0">
                <a:effectLst/>
                <a:latin typeface="Söhne"/>
              </a:rPr>
              <a:t> 3 (</a:t>
            </a:r>
            <a:r>
              <a:rPr lang="en-US" b="0" i="0" dirty="0" err="1">
                <a:effectLst/>
                <a:latin typeface="Söhne"/>
              </a:rPr>
              <a:t>Tối</a:t>
            </a:r>
            <a:r>
              <a:rPr lang="en-US" b="0" i="0" dirty="0">
                <a:effectLst/>
                <a:latin typeface="Söhne"/>
              </a:rPr>
              <a:t> </a:t>
            </a:r>
            <a:r>
              <a:rPr lang="en-US" b="0" i="0" dirty="0" err="1">
                <a:effectLst/>
                <a:latin typeface="Söhne"/>
              </a:rPr>
              <a:t>ưu</a:t>
            </a:r>
            <a:r>
              <a:rPr lang="en-US" b="0" i="0" dirty="0">
                <a:effectLst/>
                <a:latin typeface="Söhne"/>
              </a:rPr>
              <a:t> </a:t>
            </a:r>
            <a:r>
              <a:rPr lang="en-US" b="0" i="0" dirty="0" err="1">
                <a:effectLst/>
                <a:latin typeface="Söhne"/>
              </a:rPr>
              <a:t>hoá</a:t>
            </a:r>
            <a:r>
              <a:rPr lang="en-US" b="0" i="0" dirty="0">
                <a:effectLst/>
                <a:latin typeface="Söhne"/>
              </a:rPr>
              <a:t> Policy bằng PPO): </a:t>
            </a:r>
            <a:r>
              <a:rPr lang="en-US" b="0" i="0" dirty="0" err="1">
                <a:effectLst/>
                <a:latin typeface="Söhne"/>
              </a:rPr>
              <a:t>với</a:t>
            </a:r>
            <a:r>
              <a:rPr lang="en-US" b="0" i="0" dirty="0">
                <a:effectLst/>
                <a:latin typeface="Söhne"/>
              </a:rPr>
              <a:t> </a:t>
            </a:r>
            <a:r>
              <a:rPr lang="en-US" b="0" i="0" dirty="0" err="1">
                <a:effectLst/>
                <a:latin typeface="Söhne"/>
              </a:rPr>
              <a:t>mỗi</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câu</a:t>
            </a:r>
            <a:r>
              <a:rPr lang="en-US" b="0" i="0" dirty="0">
                <a:effectLst/>
                <a:latin typeface="Söhne"/>
              </a:rPr>
              <a:t> </a:t>
            </a:r>
            <a:r>
              <a:rPr lang="en-US" b="0" i="0" dirty="0" err="1">
                <a:effectLst/>
                <a:latin typeface="Söhne"/>
              </a:rPr>
              <a:t>hỏi</a:t>
            </a:r>
            <a:r>
              <a:rPr lang="en-US" b="0" i="0" dirty="0">
                <a:effectLst/>
                <a:latin typeface="Söhne"/>
              </a:rPr>
              <a:t>, Policy </a:t>
            </a:r>
            <a:r>
              <a:rPr lang="en-US" b="0" i="0" dirty="0" err="1">
                <a:effectLst/>
                <a:latin typeface="Söhne"/>
              </a:rPr>
              <a:t>cho</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câu</a:t>
            </a:r>
            <a:r>
              <a:rPr lang="en-US" b="0" i="0" dirty="0">
                <a:effectLst/>
                <a:latin typeface="Söhne"/>
              </a:rPr>
              <a:t> </a:t>
            </a:r>
            <a:r>
              <a:rPr lang="en-US" b="0" i="0" dirty="0" err="1">
                <a:effectLst/>
                <a:latin typeface="Söhne"/>
              </a:rPr>
              <a:t>trả</a:t>
            </a:r>
            <a:r>
              <a:rPr lang="en-US" b="0" i="0" dirty="0">
                <a:effectLst/>
                <a:latin typeface="Söhne"/>
              </a:rPr>
              <a:t> </a:t>
            </a:r>
            <a:r>
              <a:rPr lang="en-US" b="0" i="0" dirty="0" err="1">
                <a:effectLst/>
                <a:latin typeface="Söhne"/>
              </a:rPr>
              <a:t>lời</a:t>
            </a:r>
            <a:r>
              <a:rPr lang="en-US" b="0" i="0" dirty="0">
                <a:effectLst/>
                <a:latin typeface="Söhne"/>
              </a:rPr>
              <a:t> </a:t>
            </a:r>
            <a:r>
              <a:rPr lang="en-US" b="0" i="0" dirty="0" err="1">
                <a:effectLst/>
                <a:latin typeface="Söhne"/>
              </a:rPr>
              <a:t>được</a:t>
            </a:r>
            <a:r>
              <a:rPr lang="en-US" b="0" i="0" dirty="0">
                <a:effectLst/>
                <a:latin typeface="Söhne"/>
              </a:rPr>
              <a:t> </a:t>
            </a:r>
            <a:r>
              <a:rPr lang="en-US" b="0" i="0" dirty="0" err="1">
                <a:effectLst/>
                <a:latin typeface="Söhne"/>
              </a:rPr>
              <a:t>đánh</a:t>
            </a:r>
            <a:r>
              <a:rPr lang="en-US" b="0" i="0" dirty="0">
                <a:effectLst/>
                <a:latin typeface="Söhne"/>
              </a:rPr>
              <a:t> </a:t>
            </a:r>
            <a:r>
              <a:rPr lang="en-US" b="0" i="0" dirty="0" err="1">
                <a:effectLst/>
                <a:latin typeface="Söhne"/>
              </a:rPr>
              <a:t>giá</a:t>
            </a:r>
            <a:r>
              <a:rPr lang="en-US" b="0" i="0" dirty="0">
                <a:effectLst/>
                <a:latin typeface="Söhne"/>
              </a:rPr>
              <a:t> qua Reward Model. Reward Model </a:t>
            </a:r>
            <a:r>
              <a:rPr lang="en-US" b="0" i="0" dirty="0" err="1">
                <a:effectLst/>
                <a:latin typeface="Söhne"/>
              </a:rPr>
              <a:t>cho</a:t>
            </a:r>
            <a:r>
              <a:rPr lang="en-US" b="0" i="0" dirty="0">
                <a:effectLst/>
                <a:latin typeface="Söhne"/>
              </a:rPr>
              <a:t> </a:t>
            </a:r>
            <a:r>
              <a:rPr lang="en-US" b="0" i="0" dirty="0" err="1">
                <a:effectLst/>
                <a:latin typeface="Söhne"/>
              </a:rPr>
              <a:t>điểm</a:t>
            </a:r>
            <a:r>
              <a:rPr lang="en-US" b="0" i="0" dirty="0">
                <a:effectLst/>
                <a:latin typeface="Söhne"/>
              </a:rPr>
              <a:t> </a:t>
            </a:r>
            <a:r>
              <a:rPr lang="en-US" b="0" i="0" dirty="0" err="1">
                <a:effectLst/>
                <a:latin typeface="Söhne"/>
              </a:rPr>
              <a:t>và</a:t>
            </a:r>
            <a:r>
              <a:rPr lang="en-US" b="0" i="0" dirty="0">
                <a:effectLst/>
                <a:latin typeface="Söhne"/>
              </a:rPr>
              <a:t> </a:t>
            </a:r>
            <a:r>
              <a:rPr lang="en-US" b="0" i="0" dirty="0" err="1">
                <a:effectLst/>
                <a:latin typeface="Söhne"/>
              </a:rPr>
              <a:t>từ</a:t>
            </a:r>
            <a:r>
              <a:rPr lang="en-US" b="0" i="0" dirty="0">
                <a:effectLst/>
                <a:latin typeface="Söhne"/>
              </a:rPr>
              <a:t> </a:t>
            </a:r>
            <a:r>
              <a:rPr lang="en-US" b="0" i="0" dirty="0" err="1">
                <a:effectLst/>
                <a:latin typeface="Söhne"/>
              </a:rPr>
              <a:t>đó</a:t>
            </a:r>
            <a:r>
              <a:rPr lang="en-US" b="0" i="0" dirty="0">
                <a:effectLst/>
                <a:latin typeface="Söhne"/>
              </a:rPr>
              <a:t> </a:t>
            </a:r>
            <a:r>
              <a:rPr lang="en-US" b="0" i="0" dirty="0" err="1">
                <a:effectLst/>
                <a:latin typeface="Söhne"/>
              </a:rPr>
              <a:t>tối</a:t>
            </a:r>
            <a:r>
              <a:rPr lang="en-US" b="0" i="0" dirty="0">
                <a:effectLst/>
                <a:latin typeface="Söhne"/>
              </a:rPr>
              <a:t> </a:t>
            </a:r>
            <a:r>
              <a:rPr lang="en-US" b="0" i="0" dirty="0" err="1">
                <a:effectLst/>
                <a:latin typeface="Söhne"/>
              </a:rPr>
              <a:t>ưu</a:t>
            </a:r>
            <a:r>
              <a:rPr lang="en-US" b="0" i="0" dirty="0">
                <a:effectLst/>
                <a:latin typeface="Söhne"/>
              </a:rPr>
              <a:t> </a:t>
            </a:r>
            <a:r>
              <a:rPr lang="en-US" b="0" i="0" dirty="0" err="1">
                <a:effectLst/>
                <a:latin typeface="Söhne"/>
              </a:rPr>
              <a:t>hoá</a:t>
            </a:r>
            <a:r>
              <a:rPr lang="en-US" b="0" i="0" dirty="0">
                <a:effectLst/>
                <a:latin typeface="Söhne"/>
              </a:rPr>
              <a:t> Policy.</a:t>
            </a:r>
            <a:endParaRPr lang="vi-VN" b="0" i="0" dirty="0">
              <a:effectLst/>
              <a:latin typeface="Söhne"/>
            </a:endParaRPr>
          </a:p>
        </p:txBody>
      </p:sp>
    </p:spTree>
    <p:extLst>
      <p:ext uri="{BB962C8B-B14F-4D97-AF65-F5344CB8AC3E}">
        <p14:creationId xmlns:p14="http://schemas.microsoft.com/office/powerpoint/2010/main" val="40863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A9ED-8534-897B-2FBB-0FBAA0967DF5}"/>
              </a:ext>
            </a:extLst>
          </p:cNvPr>
          <p:cNvSpPr>
            <a:spLocks noGrp="1"/>
          </p:cNvSpPr>
          <p:nvPr>
            <p:ph type="title"/>
          </p:nvPr>
        </p:nvSpPr>
        <p:spPr/>
        <p:txBody>
          <a:bodyPr/>
          <a:lstStyle/>
          <a:p>
            <a:r>
              <a:rPr lang="en-US" dirty="0" err="1"/>
              <a:t>ChatGPT</a:t>
            </a:r>
            <a:r>
              <a:rPr lang="en-US" dirty="0"/>
              <a:t> – </a:t>
            </a:r>
            <a:r>
              <a:rPr lang="en-US" dirty="0" err="1"/>
              <a:t>Nguyên</a:t>
            </a:r>
            <a:r>
              <a:rPr lang="en-US" dirty="0"/>
              <a:t> </a:t>
            </a:r>
            <a:r>
              <a:rPr lang="en-US" dirty="0" err="1"/>
              <a:t>lý</a:t>
            </a:r>
            <a:r>
              <a:rPr lang="en-US" dirty="0"/>
              <a:t> </a:t>
            </a:r>
            <a:r>
              <a:rPr lang="en-US" dirty="0" err="1"/>
              <a:t>hoạt</a:t>
            </a:r>
            <a:r>
              <a:rPr lang="en-US" dirty="0"/>
              <a:t> </a:t>
            </a:r>
            <a:r>
              <a:rPr lang="en-US" dirty="0" err="1"/>
              <a:t>động</a:t>
            </a:r>
            <a:endParaRPr lang="LID4096" dirty="0"/>
          </a:p>
        </p:txBody>
      </p:sp>
      <p:sp>
        <p:nvSpPr>
          <p:cNvPr id="3" name="Content Placeholder 2">
            <a:extLst>
              <a:ext uri="{FF2B5EF4-FFF2-40B4-BE49-F238E27FC236}">
                <a16:creationId xmlns:a16="http://schemas.microsoft.com/office/drawing/2014/main" id="{353D9B96-2335-C227-7B70-5EBDF67DEC71}"/>
              </a:ext>
            </a:extLst>
          </p:cNvPr>
          <p:cNvSpPr>
            <a:spLocks noGrp="1"/>
          </p:cNvSpPr>
          <p:nvPr>
            <p:ph idx="1"/>
          </p:nvPr>
        </p:nvSpPr>
        <p:spPr/>
        <p:txBody>
          <a:bodyPr>
            <a:normAutofit/>
          </a:bodyPr>
          <a:lstStyle/>
          <a:p>
            <a:pPr marL="0" indent="0" algn="l">
              <a:buNone/>
            </a:pPr>
            <a:r>
              <a:rPr lang="en-US" dirty="0" err="1"/>
              <a:t>Nếu</a:t>
            </a:r>
            <a:r>
              <a:rPr lang="en-US" dirty="0"/>
              <a:t> </a:t>
            </a:r>
            <a:r>
              <a:rPr lang="en-US" dirty="0" err="1"/>
              <a:t>cho</a:t>
            </a:r>
            <a:r>
              <a:rPr lang="en-US" dirty="0"/>
              <a:t> </a:t>
            </a:r>
            <a:r>
              <a:rPr lang="en-US" dirty="0" err="1"/>
              <a:t>một</a:t>
            </a:r>
            <a:r>
              <a:rPr lang="en-US" dirty="0"/>
              <a:t> </a:t>
            </a:r>
            <a:r>
              <a:rPr lang="en-US" dirty="0" err="1"/>
              <a:t>câu</a:t>
            </a:r>
            <a:r>
              <a:rPr lang="en-US" dirty="0"/>
              <a:t> </a:t>
            </a:r>
            <a:r>
              <a:rPr lang="en-US" dirty="0" err="1"/>
              <a:t>hỏi</a:t>
            </a:r>
            <a:r>
              <a:rPr lang="en-US" dirty="0"/>
              <a:t> </a:t>
            </a:r>
            <a:r>
              <a:rPr lang="en-US" dirty="0" err="1"/>
              <a:t>cho</a:t>
            </a:r>
            <a:r>
              <a:rPr lang="en-US" dirty="0"/>
              <a:t> </a:t>
            </a:r>
            <a:r>
              <a:rPr lang="en-US" dirty="0" err="1"/>
              <a:t>chatGPT</a:t>
            </a:r>
            <a:r>
              <a:rPr lang="en-US" dirty="0"/>
              <a:t>, </a:t>
            </a:r>
            <a:r>
              <a:rPr lang="en-US" dirty="0" err="1"/>
              <a:t>nó</a:t>
            </a:r>
            <a:r>
              <a:rPr lang="en-US" dirty="0"/>
              <a:t> </a:t>
            </a:r>
            <a:r>
              <a:rPr lang="en-US" dirty="0" err="1"/>
              <a:t>sẽ</a:t>
            </a:r>
            <a:r>
              <a:rPr lang="en-US" dirty="0"/>
              <a:t> </a:t>
            </a:r>
            <a:r>
              <a:rPr lang="en-US" dirty="0" err="1"/>
              <a:t>xử</a:t>
            </a:r>
            <a:r>
              <a:rPr lang="en-US" dirty="0"/>
              <a:t> </a:t>
            </a:r>
            <a:r>
              <a:rPr lang="en-US" dirty="0" err="1"/>
              <a:t>lý</a:t>
            </a:r>
            <a:r>
              <a:rPr lang="en-US" dirty="0"/>
              <a:t> </a:t>
            </a:r>
            <a:r>
              <a:rPr lang="en-US" dirty="0" err="1"/>
              <a:t>thế</a:t>
            </a:r>
            <a:r>
              <a:rPr lang="en-US" dirty="0"/>
              <a:t> </a:t>
            </a:r>
            <a:r>
              <a:rPr lang="en-US" dirty="0" err="1"/>
              <a:t>nào</a:t>
            </a:r>
            <a:r>
              <a:rPr lang="en-US" dirty="0"/>
              <a:t>?</a:t>
            </a:r>
          </a:p>
          <a:p>
            <a:r>
              <a:rPr lang="en-US" dirty="0" err="1"/>
              <a:t>Xử</a:t>
            </a:r>
            <a:r>
              <a:rPr lang="en-US" dirty="0"/>
              <a:t> </a:t>
            </a:r>
            <a:r>
              <a:rPr lang="en-US" dirty="0" err="1"/>
              <a:t>lý</a:t>
            </a:r>
            <a:r>
              <a:rPr lang="en-US" dirty="0"/>
              <a:t> </a:t>
            </a:r>
            <a:r>
              <a:rPr lang="en-US" dirty="0" err="1"/>
              <a:t>trước</a:t>
            </a:r>
            <a:r>
              <a:rPr lang="en-US" dirty="0"/>
              <a:t> </a:t>
            </a:r>
            <a:r>
              <a:rPr lang="en-US" dirty="0" err="1"/>
              <a:t>câu</a:t>
            </a:r>
            <a:r>
              <a:rPr lang="en-US" dirty="0"/>
              <a:t> </a:t>
            </a:r>
            <a:r>
              <a:rPr lang="en-US" dirty="0" err="1"/>
              <a:t>hỏi</a:t>
            </a:r>
            <a:r>
              <a:rPr lang="en-US" dirty="0"/>
              <a:t>: </a:t>
            </a:r>
            <a:r>
              <a:rPr lang="en-US" dirty="0" err="1"/>
              <a:t>loại</a:t>
            </a:r>
            <a:r>
              <a:rPr lang="en-US" dirty="0"/>
              <a:t> </a:t>
            </a:r>
            <a:r>
              <a:rPr lang="en-US" dirty="0" err="1"/>
              <a:t>bỏ</a:t>
            </a:r>
            <a:r>
              <a:rPr lang="en-US" dirty="0"/>
              <a:t> </a:t>
            </a:r>
            <a:r>
              <a:rPr lang="en-US" dirty="0" err="1"/>
              <a:t>ký</a:t>
            </a:r>
            <a:r>
              <a:rPr lang="en-US" dirty="0"/>
              <a:t> </a:t>
            </a:r>
            <a:r>
              <a:rPr lang="en-US" dirty="0" err="1"/>
              <a:t>tự</a:t>
            </a:r>
            <a:r>
              <a:rPr lang="en-US" dirty="0"/>
              <a:t> </a:t>
            </a:r>
            <a:r>
              <a:rPr lang="en-US" dirty="0" err="1"/>
              <a:t>thừa</a:t>
            </a:r>
            <a:r>
              <a:rPr lang="en-US" dirty="0"/>
              <a:t> </a:t>
            </a:r>
            <a:r>
              <a:rPr lang="en-US" dirty="0" err="1"/>
              <a:t>và</a:t>
            </a:r>
            <a:r>
              <a:rPr lang="en-US" dirty="0"/>
              <a:t> </a:t>
            </a:r>
            <a:r>
              <a:rPr lang="en-US" dirty="0" err="1"/>
              <a:t>chuẩn</a:t>
            </a:r>
            <a:r>
              <a:rPr lang="en-US" dirty="0"/>
              <a:t> </a:t>
            </a:r>
            <a:r>
              <a:rPr lang="en-US" dirty="0" err="1"/>
              <a:t>hoá</a:t>
            </a:r>
            <a:r>
              <a:rPr lang="en-US" dirty="0"/>
              <a:t> </a:t>
            </a:r>
            <a:r>
              <a:rPr lang="en-US" dirty="0" err="1"/>
              <a:t>định</a:t>
            </a:r>
            <a:r>
              <a:rPr lang="en-US" dirty="0"/>
              <a:t> </a:t>
            </a:r>
            <a:r>
              <a:rPr lang="en-US" dirty="0" err="1"/>
              <a:t>dạng</a:t>
            </a:r>
            <a:r>
              <a:rPr lang="en-US" dirty="0"/>
              <a:t>, </a:t>
            </a:r>
            <a:r>
              <a:rPr lang="en-US" dirty="0" err="1"/>
              <a:t>thêm</a:t>
            </a:r>
            <a:r>
              <a:rPr lang="en-US" dirty="0"/>
              <a:t> </a:t>
            </a:r>
            <a:r>
              <a:rPr lang="en-US" dirty="0" err="1"/>
              <a:t>các</a:t>
            </a:r>
            <a:r>
              <a:rPr lang="en-US" dirty="0"/>
              <a:t> </a:t>
            </a:r>
            <a:r>
              <a:rPr lang="en-US" dirty="0" err="1"/>
              <a:t>cụm</a:t>
            </a:r>
            <a:r>
              <a:rPr lang="en-US" dirty="0"/>
              <a:t> </a:t>
            </a:r>
            <a:r>
              <a:rPr lang="en-US" dirty="0" err="1"/>
              <a:t>từ</a:t>
            </a:r>
            <a:r>
              <a:rPr lang="en-US" dirty="0"/>
              <a:t> </a:t>
            </a:r>
            <a:r>
              <a:rPr lang="en-US" dirty="0" err="1"/>
              <a:t>như</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hoặc</a:t>
            </a:r>
            <a:r>
              <a:rPr lang="en-US" dirty="0"/>
              <a:t> "Cho </a:t>
            </a:r>
            <a:r>
              <a:rPr lang="en-US" dirty="0" err="1"/>
              <a:t>tôi</a:t>
            </a:r>
            <a:r>
              <a:rPr lang="en-US" dirty="0"/>
              <a:t> </a:t>
            </a:r>
            <a:r>
              <a:rPr lang="en-US" dirty="0" err="1"/>
              <a:t>biết</a:t>
            </a:r>
            <a:r>
              <a:rPr lang="en-US" dirty="0"/>
              <a:t>"</a:t>
            </a:r>
            <a:endParaRPr lang="LID4096" dirty="0"/>
          </a:p>
          <a:p>
            <a:pPr algn="l"/>
            <a:r>
              <a:rPr lang="vi-VN" b="0" i="0" dirty="0">
                <a:effectLst/>
                <a:latin typeface="Söhne"/>
              </a:rPr>
              <a:t>Mã hóa </a:t>
            </a:r>
            <a:r>
              <a:rPr lang="en-US" b="0" i="0" dirty="0" err="1">
                <a:effectLst/>
                <a:latin typeface="Söhne"/>
              </a:rPr>
              <a:t>câu</a:t>
            </a:r>
            <a:r>
              <a:rPr lang="en-US" b="0" i="0" dirty="0">
                <a:effectLst/>
                <a:latin typeface="Söhne"/>
              </a:rPr>
              <a:t> </a:t>
            </a:r>
            <a:r>
              <a:rPr lang="en-US" b="0" i="0" dirty="0" err="1">
                <a:effectLst/>
                <a:latin typeface="Söhne"/>
              </a:rPr>
              <a:t>hỏi</a:t>
            </a:r>
            <a:r>
              <a:rPr lang="vi-VN" b="0" i="0" dirty="0">
                <a:effectLst/>
                <a:latin typeface="Söhne"/>
              </a:rPr>
              <a:t>:</a:t>
            </a:r>
            <a:r>
              <a:rPr lang="en-US" dirty="0">
                <a:latin typeface="Söhne"/>
              </a:rPr>
              <a:t> </a:t>
            </a:r>
            <a:r>
              <a:rPr lang="en-US" dirty="0" err="1">
                <a:latin typeface="Söhne"/>
              </a:rPr>
              <a:t>mã</a:t>
            </a:r>
            <a:r>
              <a:rPr lang="en-US" dirty="0">
                <a:latin typeface="Söhne"/>
              </a:rPr>
              <a:t> </a:t>
            </a:r>
            <a:r>
              <a:rPr lang="en-US" dirty="0" err="1">
                <a:latin typeface="Söhne"/>
              </a:rPr>
              <a:t>hoá</a:t>
            </a:r>
            <a:r>
              <a:rPr lang="en-US" dirty="0">
                <a:latin typeface="Söhne"/>
              </a:rPr>
              <a:t> </a:t>
            </a:r>
            <a:r>
              <a:rPr lang="en-US" dirty="0" err="1">
                <a:latin typeface="Söhne"/>
              </a:rPr>
              <a:t>câu</a:t>
            </a:r>
            <a:r>
              <a:rPr lang="en-US" dirty="0">
                <a:latin typeface="Söhne"/>
              </a:rPr>
              <a:t> </a:t>
            </a:r>
            <a:r>
              <a:rPr lang="en-US" dirty="0" err="1">
                <a:latin typeface="Söhne"/>
              </a:rPr>
              <a:t>sao</a:t>
            </a:r>
            <a:r>
              <a:rPr lang="en-US" dirty="0">
                <a:latin typeface="Söhne"/>
              </a:rPr>
              <a:t> </a:t>
            </a:r>
            <a:r>
              <a:rPr lang="en-US" dirty="0" err="1">
                <a:latin typeface="Söhne"/>
              </a:rPr>
              <a:t>cho</a:t>
            </a:r>
            <a:r>
              <a:rPr lang="en-US" dirty="0">
                <a:latin typeface="Söhne"/>
              </a:rPr>
              <a:t> </a:t>
            </a:r>
            <a:r>
              <a:rPr lang="en-US" dirty="0" err="1">
                <a:latin typeface="Söhne"/>
              </a:rPr>
              <a:t>mô</a:t>
            </a:r>
            <a:r>
              <a:rPr lang="en-US" dirty="0">
                <a:latin typeface="Söhne"/>
              </a:rPr>
              <a:t> </a:t>
            </a:r>
            <a:r>
              <a:rPr lang="en-US" dirty="0" err="1">
                <a:latin typeface="Söhne"/>
              </a:rPr>
              <a:t>hình</a:t>
            </a:r>
            <a:r>
              <a:rPr lang="en-US" dirty="0">
                <a:latin typeface="Söhne"/>
              </a:rPr>
              <a:t> </a:t>
            </a:r>
            <a:r>
              <a:rPr lang="en-US" dirty="0" err="1">
                <a:latin typeface="Söhne"/>
              </a:rPr>
              <a:t>hiểu</a:t>
            </a:r>
            <a:r>
              <a:rPr lang="en-US" dirty="0">
                <a:latin typeface="Söhne"/>
              </a:rPr>
              <a:t> </a:t>
            </a:r>
            <a:r>
              <a:rPr lang="en-US" dirty="0" err="1">
                <a:latin typeface="Söhne"/>
              </a:rPr>
              <a:t>vị</a:t>
            </a:r>
            <a:r>
              <a:rPr lang="en-US" dirty="0">
                <a:latin typeface="Söhne"/>
              </a:rPr>
              <a:t> </a:t>
            </a:r>
            <a:r>
              <a:rPr lang="en-US" dirty="0" err="1">
                <a:latin typeface="Söhne"/>
              </a:rPr>
              <a:t>trí</a:t>
            </a:r>
            <a:r>
              <a:rPr lang="en-US" dirty="0">
                <a:latin typeface="Söhne"/>
              </a:rPr>
              <a:t> </a:t>
            </a:r>
            <a:r>
              <a:rPr lang="en-US" dirty="0" err="1">
                <a:latin typeface="Söhne"/>
              </a:rPr>
              <a:t>thứ</a:t>
            </a:r>
            <a:r>
              <a:rPr lang="en-US" dirty="0">
                <a:latin typeface="Söhne"/>
              </a:rPr>
              <a:t> </a:t>
            </a:r>
            <a:r>
              <a:rPr lang="en-US" dirty="0" err="1">
                <a:latin typeface="Söhne"/>
              </a:rPr>
              <a:t>tự</a:t>
            </a:r>
            <a:r>
              <a:rPr lang="en-US" dirty="0">
                <a:latin typeface="Söhne"/>
              </a:rPr>
              <a:t> </a:t>
            </a:r>
            <a:r>
              <a:rPr lang="en-US" dirty="0" err="1">
                <a:latin typeface="Söhne"/>
              </a:rPr>
              <a:t>từ</a:t>
            </a:r>
            <a:r>
              <a:rPr lang="en-US" dirty="0">
                <a:latin typeface="Söhne"/>
              </a:rPr>
              <a:t> </a:t>
            </a:r>
            <a:r>
              <a:rPr lang="en-US" dirty="0" err="1">
                <a:latin typeface="Söhne"/>
              </a:rPr>
              <a:t>trong</a:t>
            </a:r>
            <a:r>
              <a:rPr lang="en-US" dirty="0">
                <a:latin typeface="Söhne"/>
              </a:rPr>
              <a:t> </a:t>
            </a:r>
            <a:r>
              <a:rPr lang="en-US" dirty="0" err="1">
                <a:latin typeface="Söhne"/>
              </a:rPr>
              <a:t>câu</a:t>
            </a:r>
            <a:r>
              <a:rPr lang="en-US" dirty="0">
                <a:latin typeface="Söhne"/>
              </a:rPr>
              <a:t>.</a:t>
            </a:r>
            <a:endParaRPr lang="vi-VN" b="0" i="0" dirty="0">
              <a:effectLst/>
              <a:latin typeface="Söhne"/>
            </a:endParaRPr>
          </a:p>
          <a:p>
            <a:r>
              <a:rPr lang="en-US" b="0" i="0" dirty="0">
                <a:effectLst/>
                <a:latin typeface="Söhne"/>
              </a:rPr>
              <a:t>Cho </a:t>
            </a:r>
            <a:r>
              <a:rPr lang="en-US" b="0" i="0" dirty="0" err="1">
                <a:effectLst/>
                <a:latin typeface="Söhne"/>
              </a:rPr>
              <a:t>vào</a:t>
            </a:r>
            <a:r>
              <a:rPr lang="en-US" b="0" i="0" dirty="0">
                <a:effectLst/>
                <a:latin typeface="Söhne"/>
              </a:rPr>
              <a:t> </a:t>
            </a:r>
            <a:r>
              <a:rPr lang="en-US" b="0" i="0" dirty="0" err="1">
                <a:effectLst/>
                <a:latin typeface="Söhne"/>
              </a:rPr>
              <a:t>ChatGPT</a:t>
            </a:r>
            <a:r>
              <a:rPr lang="en-US" b="0" i="0" dirty="0">
                <a:effectLst/>
                <a:latin typeface="Söhne"/>
              </a:rPr>
              <a:t>: </a:t>
            </a:r>
            <a:r>
              <a:rPr lang="en-US" b="0" i="0" dirty="0" err="1">
                <a:effectLst/>
                <a:latin typeface="Söhne"/>
              </a:rPr>
              <a:t>mô</a:t>
            </a:r>
            <a:r>
              <a:rPr lang="en-US" b="0" i="0" dirty="0">
                <a:effectLst/>
                <a:latin typeface="Söhne"/>
              </a:rPr>
              <a:t> </a:t>
            </a:r>
            <a:r>
              <a:rPr lang="en-US" b="0" i="0" dirty="0" err="1">
                <a:effectLst/>
                <a:latin typeface="Söhne"/>
              </a:rPr>
              <a:t>hình</a:t>
            </a:r>
            <a:r>
              <a:rPr lang="en-US" b="0" i="0" dirty="0">
                <a:effectLst/>
                <a:latin typeface="Söhne"/>
              </a:rPr>
              <a:t> </a:t>
            </a:r>
            <a:r>
              <a:rPr lang="en-US" b="0" i="0" dirty="0" err="1">
                <a:effectLst/>
                <a:latin typeface="Söhne"/>
              </a:rPr>
              <a:t>phân</a:t>
            </a:r>
            <a:r>
              <a:rPr lang="en-US" b="0" i="0" dirty="0">
                <a:effectLst/>
                <a:latin typeface="Söhne"/>
              </a:rPr>
              <a:t> </a:t>
            </a:r>
            <a:r>
              <a:rPr lang="en-US" b="0" i="0" dirty="0" err="1">
                <a:effectLst/>
                <a:latin typeface="Söhne"/>
              </a:rPr>
              <a:t>tích</a:t>
            </a:r>
            <a:r>
              <a:rPr lang="en-US" b="0" i="0" dirty="0">
                <a:effectLst/>
                <a:latin typeface="Söhne"/>
              </a:rPr>
              <a:t> </a:t>
            </a:r>
            <a:r>
              <a:rPr lang="en-US" b="0" i="0" dirty="0" err="1">
                <a:effectLst/>
                <a:latin typeface="Söhne"/>
              </a:rPr>
              <a:t>câu</a:t>
            </a:r>
            <a:r>
              <a:rPr lang="en-US" b="0" i="0" dirty="0">
                <a:effectLst/>
                <a:latin typeface="Söhne"/>
              </a:rPr>
              <a:t> </a:t>
            </a:r>
            <a:r>
              <a:rPr lang="en-US" b="0" i="0" dirty="0" err="1">
                <a:effectLst/>
                <a:latin typeface="Söhne"/>
              </a:rPr>
              <a:t>hỏi</a:t>
            </a:r>
            <a:r>
              <a:rPr lang="en-US" b="0" i="0" dirty="0">
                <a:effectLst/>
                <a:latin typeface="Söhne"/>
              </a:rPr>
              <a:t> </a:t>
            </a:r>
            <a:r>
              <a:rPr lang="en-US" b="0" i="0" dirty="0" err="1">
                <a:effectLst/>
                <a:latin typeface="Söhne"/>
              </a:rPr>
              <a:t>để</a:t>
            </a:r>
            <a:r>
              <a:rPr lang="en-US" b="0" i="0" dirty="0">
                <a:effectLst/>
                <a:latin typeface="Söhne"/>
              </a:rPr>
              <a:t> </a:t>
            </a:r>
            <a:r>
              <a:rPr lang="en-US" b="0" i="0" dirty="0" err="1">
                <a:effectLst/>
                <a:latin typeface="Söhne"/>
              </a:rPr>
              <a:t>hiểu</a:t>
            </a:r>
            <a:r>
              <a:rPr lang="en-US" b="0" i="0" dirty="0">
                <a:effectLst/>
                <a:latin typeface="Söhne"/>
              </a:rPr>
              <a:t> </a:t>
            </a:r>
            <a:r>
              <a:rPr lang="en-US" b="0" i="0" dirty="0" err="1">
                <a:effectLst/>
                <a:latin typeface="Söhne"/>
              </a:rPr>
              <a:t>nội</a:t>
            </a:r>
            <a:r>
              <a:rPr lang="en-US" b="0" i="0" dirty="0">
                <a:effectLst/>
                <a:latin typeface="Söhne"/>
              </a:rPr>
              <a:t> dung </a:t>
            </a:r>
            <a:r>
              <a:rPr lang="en-US" b="0" i="0" dirty="0" err="1">
                <a:effectLst/>
                <a:latin typeface="Söhne"/>
              </a:rPr>
              <a:t>người</a:t>
            </a:r>
            <a:r>
              <a:rPr lang="en-US" b="0" i="0" dirty="0">
                <a:effectLst/>
                <a:latin typeface="Söhne"/>
              </a:rPr>
              <a:t> dung, </a:t>
            </a:r>
            <a:r>
              <a:rPr lang="en-US" b="0" i="0" dirty="0" err="1">
                <a:effectLst/>
                <a:latin typeface="Söhne"/>
              </a:rPr>
              <a:t>sau</a:t>
            </a:r>
            <a:r>
              <a:rPr lang="en-US" b="0" i="0" dirty="0">
                <a:effectLst/>
                <a:latin typeface="Söhne"/>
              </a:rPr>
              <a:t> </a:t>
            </a:r>
            <a:r>
              <a:rPr lang="en-US" b="0" i="0" dirty="0" err="1">
                <a:effectLst/>
                <a:latin typeface="Söhne"/>
              </a:rPr>
              <a:t>đó</a:t>
            </a:r>
            <a:r>
              <a:rPr lang="en-US" b="0" i="0" dirty="0">
                <a:effectLst/>
                <a:latin typeface="Söhne"/>
              </a:rPr>
              <a:t> </a:t>
            </a:r>
            <a:r>
              <a:rPr lang="en-US" b="0" i="0" dirty="0" err="1">
                <a:effectLst/>
                <a:latin typeface="Söhne"/>
              </a:rPr>
              <a:t>tìm</a:t>
            </a:r>
            <a:r>
              <a:rPr lang="en-US" b="0" i="0" dirty="0">
                <a:effectLst/>
                <a:latin typeface="Söhne"/>
              </a:rPr>
              <a:t> </a:t>
            </a:r>
            <a:r>
              <a:rPr lang="en-US" b="0" i="0" dirty="0" err="1">
                <a:effectLst/>
                <a:latin typeface="Söhne"/>
              </a:rPr>
              <a:t>kiếm</a:t>
            </a:r>
            <a:r>
              <a:rPr lang="en-US" b="0" i="0" dirty="0">
                <a:effectLst/>
                <a:latin typeface="Söhne"/>
              </a:rPr>
              <a:t> </a:t>
            </a:r>
            <a:r>
              <a:rPr lang="en-US" b="0" i="0" dirty="0" err="1">
                <a:effectLst/>
                <a:latin typeface="Söhne"/>
              </a:rPr>
              <a:t>trong</a:t>
            </a:r>
            <a:r>
              <a:rPr lang="en-US" b="0" i="0" dirty="0">
                <a:effectLst/>
                <a:latin typeface="Söhne"/>
              </a:rPr>
              <a:t> </a:t>
            </a:r>
            <a:r>
              <a:rPr lang="en-US" b="0" i="0" dirty="0" err="1">
                <a:effectLst/>
                <a:latin typeface="Söhne"/>
              </a:rPr>
              <a:t>kiến</a:t>
            </a:r>
            <a:r>
              <a:rPr lang="en-US" b="0" i="0" dirty="0">
                <a:effectLst/>
                <a:latin typeface="Söhne"/>
              </a:rPr>
              <a:t> </a:t>
            </a:r>
            <a:r>
              <a:rPr lang="en-US" b="0" i="0" dirty="0" err="1">
                <a:effectLst/>
                <a:latin typeface="Söhne"/>
              </a:rPr>
              <a:t>thức</a:t>
            </a:r>
            <a:r>
              <a:rPr lang="en-US" b="0" i="0" dirty="0">
                <a:effectLst/>
                <a:latin typeface="Söhne"/>
              </a:rPr>
              <a:t> </a:t>
            </a:r>
            <a:r>
              <a:rPr lang="en-US" b="0" i="0" dirty="0" err="1">
                <a:effectLst/>
                <a:latin typeface="Söhne"/>
              </a:rPr>
              <a:t>để</a:t>
            </a:r>
            <a:r>
              <a:rPr lang="en-US" b="0" i="0" dirty="0">
                <a:effectLst/>
                <a:latin typeface="Söhne"/>
              </a:rPr>
              <a:t> </a:t>
            </a:r>
            <a:r>
              <a:rPr lang="en-US" b="0" i="0" dirty="0" err="1">
                <a:effectLst/>
                <a:latin typeface="Söhne"/>
              </a:rPr>
              <a:t>truy</a:t>
            </a:r>
            <a:r>
              <a:rPr lang="en-US" b="0" i="0" dirty="0">
                <a:effectLst/>
                <a:latin typeface="Söhne"/>
              </a:rPr>
              <a:t> </a:t>
            </a:r>
            <a:r>
              <a:rPr lang="en-US" b="0" i="0" dirty="0" err="1">
                <a:effectLst/>
                <a:latin typeface="Söhne"/>
              </a:rPr>
              <a:t>xuất</a:t>
            </a:r>
            <a:r>
              <a:rPr lang="en-US" b="0" i="0" dirty="0">
                <a:effectLst/>
                <a:latin typeface="Söhne"/>
              </a:rPr>
              <a:t> </a:t>
            </a:r>
            <a:r>
              <a:rPr lang="en-US" b="0" i="0" dirty="0" err="1">
                <a:effectLst/>
                <a:latin typeface="Söhne"/>
              </a:rPr>
              <a:t>thông</a:t>
            </a:r>
            <a:r>
              <a:rPr lang="en-US" b="0" i="0" dirty="0">
                <a:effectLst/>
                <a:latin typeface="Söhne"/>
              </a:rPr>
              <a:t> tin </a:t>
            </a:r>
            <a:r>
              <a:rPr lang="en-US" b="0" i="0" dirty="0" err="1">
                <a:effectLst/>
                <a:latin typeface="Söhne"/>
              </a:rPr>
              <a:t>liên</a:t>
            </a:r>
            <a:r>
              <a:rPr lang="en-US" b="0" i="0" dirty="0">
                <a:effectLst/>
                <a:latin typeface="Söhne"/>
              </a:rPr>
              <a:t> </a:t>
            </a:r>
            <a:r>
              <a:rPr lang="en-US" b="0" i="0" dirty="0" err="1">
                <a:effectLst/>
                <a:latin typeface="Söhne"/>
              </a:rPr>
              <a:t>quan</a:t>
            </a:r>
            <a:r>
              <a:rPr lang="en-US" b="0" i="0" dirty="0">
                <a:effectLst/>
                <a:latin typeface="Söhne"/>
              </a:rPr>
              <a:t>. </a:t>
            </a:r>
            <a:r>
              <a:rPr lang="en-US" b="0" i="0" dirty="0" err="1">
                <a:effectLst/>
                <a:latin typeface="Söhne"/>
              </a:rPr>
              <a:t>Dựa</a:t>
            </a:r>
            <a:r>
              <a:rPr lang="en-US" b="0" i="0" dirty="0">
                <a:effectLst/>
                <a:latin typeface="Söhne"/>
              </a:rPr>
              <a:t> </a:t>
            </a:r>
            <a:r>
              <a:rPr lang="en-US" b="0" i="0" dirty="0" err="1">
                <a:effectLst/>
                <a:latin typeface="Söhne"/>
              </a:rPr>
              <a:t>vào</a:t>
            </a:r>
            <a:r>
              <a:rPr lang="en-US" b="0" i="0" dirty="0">
                <a:effectLst/>
                <a:latin typeface="Söhne"/>
              </a:rPr>
              <a:t> </a:t>
            </a:r>
            <a:r>
              <a:rPr lang="en-US" b="0" i="0" dirty="0" err="1">
                <a:effectLst/>
                <a:latin typeface="Söhne"/>
              </a:rPr>
              <a:t>đó</a:t>
            </a:r>
            <a:r>
              <a:rPr lang="en-US" b="0" i="0" dirty="0">
                <a:effectLst/>
                <a:latin typeface="Söhne"/>
              </a:rPr>
              <a:t> </a:t>
            </a:r>
            <a:r>
              <a:rPr lang="en-US" b="0" i="0" dirty="0" err="1">
                <a:effectLst/>
                <a:latin typeface="Söhne"/>
              </a:rPr>
              <a:t>ChatGPT</a:t>
            </a:r>
            <a:r>
              <a:rPr lang="en-US" b="0" i="0" dirty="0">
                <a:effectLst/>
                <a:latin typeface="Söhne"/>
              </a:rPr>
              <a:t> </a:t>
            </a:r>
            <a:r>
              <a:rPr lang="en-US" b="0" i="0" dirty="0" err="1">
                <a:effectLst/>
                <a:latin typeface="Söhne"/>
              </a:rPr>
              <a:t>cho</a:t>
            </a:r>
            <a:r>
              <a:rPr lang="en-US" b="0" i="0" dirty="0">
                <a:effectLst/>
                <a:latin typeface="Söhne"/>
              </a:rPr>
              <a:t> </a:t>
            </a:r>
            <a:r>
              <a:rPr lang="en-US" b="0" i="0" dirty="0" err="1">
                <a:effectLst/>
                <a:latin typeface="Söhne"/>
              </a:rPr>
              <a:t>ra</a:t>
            </a:r>
            <a:r>
              <a:rPr lang="en-US" b="0" i="0" dirty="0">
                <a:effectLst/>
                <a:latin typeface="Söhne"/>
              </a:rPr>
              <a:t> </a:t>
            </a:r>
            <a:r>
              <a:rPr lang="en-US" b="0" i="0" dirty="0" err="1">
                <a:effectLst/>
                <a:latin typeface="Söhne"/>
              </a:rPr>
              <a:t>câu</a:t>
            </a:r>
            <a:r>
              <a:rPr lang="en-US" b="0" i="0" dirty="0">
                <a:effectLst/>
                <a:latin typeface="Söhne"/>
              </a:rPr>
              <a:t> </a:t>
            </a:r>
            <a:r>
              <a:rPr lang="en-US" b="0" i="0" dirty="0" err="1">
                <a:effectLst/>
                <a:latin typeface="Söhne"/>
              </a:rPr>
              <a:t>trả</a:t>
            </a:r>
            <a:r>
              <a:rPr lang="en-US" b="0" i="0" dirty="0">
                <a:effectLst/>
                <a:latin typeface="Söhne"/>
              </a:rPr>
              <a:t> </a:t>
            </a:r>
            <a:r>
              <a:rPr lang="en-US" b="0" i="0" dirty="0" err="1">
                <a:effectLst/>
                <a:latin typeface="Söhne"/>
              </a:rPr>
              <a:t>lời</a:t>
            </a:r>
            <a:endParaRPr lang="en-US" b="0" i="0" dirty="0">
              <a:effectLst/>
              <a:latin typeface="Söhne"/>
            </a:endParaRPr>
          </a:p>
        </p:txBody>
      </p:sp>
    </p:spTree>
    <p:extLst>
      <p:ext uri="{BB962C8B-B14F-4D97-AF65-F5344CB8AC3E}">
        <p14:creationId xmlns:p14="http://schemas.microsoft.com/office/powerpoint/2010/main" val="378529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237</TotalTime>
  <Words>1342</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Söhne</vt:lpstr>
      <vt:lpstr>Arial</vt:lpstr>
      <vt:lpstr>Calibri</vt:lpstr>
      <vt:lpstr>Calibri Light</vt:lpstr>
      <vt:lpstr>Office Theme</vt:lpstr>
      <vt:lpstr>Báo cáo tuần 1</vt:lpstr>
      <vt:lpstr>Google Hacking – Khái quát</vt:lpstr>
      <vt:lpstr>Google Hacking – Case Study 1</vt:lpstr>
      <vt:lpstr>Google Hacking – Case Study 1</vt:lpstr>
      <vt:lpstr>Google Hacking – Case Study 2</vt:lpstr>
      <vt:lpstr>Google Hacking – Case Study 2</vt:lpstr>
      <vt:lpstr>ChatGPT – Khái quát</vt:lpstr>
      <vt:lpstr>ChatGPT – Quá trình huấn luyện</vt:lpstr>
      <vt:lpstr>ChatGPT – Nguyên lý hoạt động</vt:lpstr>
      <vt:lpstr>ChatGPT – Ưu điểm và hạn chế</vt:lpstr>
      <vt:lpstr>ChatGPT – Vận dụng</vt:lpstr>
      <vt:lpstr>ChatGPT – Vận dụng</vt:lpstr>
      <vt:lpstr>ChatGPT – Vận dụng</vt:lpstr>
      <vt:lpstr>ChatGPT – Vận dụng</vt:lpstr>
      <vt:lpstr>ChatGPT – Vận dụng</vt:lpstr>
      <vt:lpstr>GitHub – Khái quát</vt:lpstr>
      <vt:lpstr>GitHub – Vận dụng tạo repo</vt:lpstr>
      <vt:lpstr>GitHub – Vận dụng tìm hiểu Google Hacking</vt:lpstr>
      <vt:lpstr>GitHub – Vận dụng tìm hiểu Google Hacking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 Le</dc:creator>
  <cp:lastModifiedBy>Duy Le</cp:lastModifiedBy>
  <cp:revision>11</cp:revision>
  <dcterms:created xsi:type="dcterms:W3CDTF">2023-06-06T07:21:35Z</dcterms:created>
  <dcterms:modified xsi:type="dcterms:W3CDTF">2023-06-09T02:16:15Z</dcterms:modified>
</cp:coreProperties>
</file>