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 id="2147483672" r:id="rId4"/>
    <p:sldMasterId id="2147483684" r:id="rId5"/>
  </p:sldMasterIdLst>
  <p:notesMasterIdLst>
    <p:notesMasterId r:id="rId7"/>
  </p:notesMasterIdLst>
  <p:sldIdLst>
    <p:sldId id="256" r:id="rId6"/>
    <p:sldId id="259" r:id="rId8"/>
    <p:sldId id="260" r:id="rId9"/>
    <p:sldId id="261" r:id="rId10"/>
    <p:sldId id="262" r:id="rId11"/>
    <p:sldId id="263" r:id="rId12"/>
    <p:sldId id="264" r:id="rId13"/>
    <p:sldId id="265" r:id="rId14"/>
    <p:sldId id="266" r:id="rId15"/>
    <p:sldId id="267" r:id="rId16"/>
    <p:sldId id="268" r:id="rId17"/>
    <p:sldId id="269" r:id="rId18"/>
    <p:sldId id="279" r:id="rId19"/>
    <p:sldId id="270" r:id="rId20"/>
    <p:sldId id="271" r:id="rId21"/>
    <p:sldId id="272" r:id="rId22"/>
    <p:sldId id="273" r:id="rId23"/>
    <p:sldId id="274" r:id="rId24"/>
    <p:sldId id="275" r:id="rId25"/>
    <p:sldId id="276" r:id="rId26"/>
    <p:sldId id="280" r:id="rId27"/>
    <p:sldId id="277" r:id="rId28"/>
    <p:sldId id="278" r:id="rId29"/>
  </p:sldIdLst>
  <p:sldSz cx="7772400" cy="10058400"/>
  <p:notesSz cx="6858000" cy="9144000"/>
  <p:embeddedFontLst>
    <p:embeddedFont>
      <p:font typeface="Open Sans" panose="020B0606030504020204"/>
      <p:regular r:id="rId33"/>
    </p:embeddedFont>
    <p:embeddedFont>
      <p:font typeface="Helvetica Neue" panose="020B0403020202020204"/>
      <p:regular r:id="rId34"/>
    </p:embeddedFont>
    <p:embeddedFont>
      <p:font typeface="Open Sans Light" panose="020B0306030504020204"/>
      <p:regular r:id="rId35"/>
    </p:embeddedFont>
    <p:embeddedFont>
      <p:font typeface="Open Sans" panose="020B0606030504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9" Type="http://schemas.openxmlformats.org/officeDocument/2006/relationships/font" Target="fonts/font7.fntdata"/><Relationship Id="rId38" Type="http://schemas.openxmlformats.org/officeDocument/2006/relationships/font" Target="fonts/font6.fntdata"/><Relationship Id="rId37" Type="http://schemas.openxmlformats.org/officeDocument/2006/relationships/font" Target="fonts/font5.fntdata"/><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e9ed12aab_0_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248"/>
        <p:cNvGrpSpPr/>
        <p:nvPr/>
      </p:nvGrpSpPr>
      <p:grpSpPr>
        <a:xfrm>
          <a:off x="0" y="0"/>
          <a:ext cx="0" cy="0"/>
          <a:chOff x="0" y="0"/>
          <a:chExt cx="0" cy="0"/>
        </a:xfrm>
      </p:grpSpPr>
      <p:sp>
        <p:nvSpPr>
          <p:cNvPr id="249" name="Google Shape;249;ga1e537952f_0_14: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3" name="Shape 253"/>
        <p:cNvGrpSpPr/>
        <p:nvPr/>
      </p:nvGrpSpPr>
      <p:grpSpPr>
        <a:xfrm>
          <a:off x="0" y="0"/>
          <a:ext cx="0" cy="0"/>
          <a:chOff x="0" y="0"/>
          <a:chExt cx="0" cy="0"/>
        </a:xfrm>
      </p:grpSpPr>
      <p:sp>
        <p:nvSpPr>
          <p:cNvPr id="254" name="Google Shape;254;g9dd260ecd2_0_55: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g9dd260ecd2_0_55: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 name="Shape 259"/>
        <p:cNvGrpSpPr/>
        <p:nvPr/>
      </p:nvGrpSpPr>
      <p:grpSpPr>
        <a:xfrm>
          <a:off x="0" y="0"/>
          <a:ext cx="0" cy="0"/>
          <a:chOff x="0" y="0"/>
          <a:chExt cx="0" cy="0"/>
        </a:xfrm>
      </p:grpSpPr>
      <p:sp>
        <p:nvSpPr>
          <p:cNvPr id="260" name="Google Shape;260;g9c24cf9085_0_39: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 name="Shape 259"/>
        <p:cNvGrpSpPr/>
        <p:nvPr/>
      </p:nvGrpSpPr>
      <p:grpSpPr>
        <a:xfrm>
          <a:off x="0" y="0"/>
          <a:ext cx="0" cy="0"/>
          <a:chOff x="0" y="0"/>
          <a:chExt cx="0" cy="0"/>
        </a:xfrm>
      </p:grpSpPr>
      <p:sp>
        <p:nvSpPr>
          <p:cNvPr id="260" name="Google Shape;260;g9c24cf9085_0_39: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g9dd260ecd2_0_75: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g9dd260ecd2_0_75: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 name="Shape 271"/>
        <p:cNvGrpSpPr/>
        <p:nvPr/>
      </p:nvGrpSpPr>
      <p:grpSpPr>
        <a:xfrm>
          <a:off x="0" y="0"/>
          <a:ext cx="0" cy="0"/>
          <a:chOff x="0" y="0"/>
          <a:chExt cx="0" cy="0"/>
        </a:xfrm>
      </p:grpSpPr>
      <p:sp>
        <p:nvSpPr>
          <p:cNvPr id="272" name="Google Shape;272;g9dd260ecd2_0_9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g9c24cf9085_0_7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2" name="Shape 282"/>
        <p:cNvGrpSpPr/>
        <p:nvPr/>
      </p:nvGrpSpPr>
      <p:grpSpPr>
        <a:xfrm>
          <a:off x="0" y="0"/>
          <a:ext cx="0" cy="0"/>
          <a:chOff x="0" y="0"/>
          <a:chExt cx="0" cy="0"/>
        </a:xfrm>
      </p:grpSpPr>
      <p:sp>
        <p:nvSpPr>
          <p:cNvPr id="283" name="Google Shape;283;ga45bde9993_0_5: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ga45bde9993_0_5: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8" name="Shape 288"/>
        <p:cNvGrpSpPr/>
        <p:nvPr/>
      </p:nvGrpSpPr>
      <p:grpSpPr>
        <a:xfrm>
          <a:off x="0" y="0"/>
          <a:ext cx="0" cy="0"/>
          <a:chOff x="0" y="0"/>
          <a:chExt cx="0" cy="0"/>
        </a:xfrm>
      </p:grpSpPr>
      <p:sp>
        <p:nvSpPr>
          <p:cNvPr id="289" name="Google Shape;289;ga45bde9993_0_1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3" name="Shape 293"/>
        <p:cNvGrpSpPr/>
        <p:nvPr/>
      </p:nvGrpSpPr>
      <p:grpSpPr>
        <a:xfrm>
          <a:off x="0" y="0"/>
          <a:ext cx="0" cy="0"/>
          <a:chOff x="0" y="0"/>
          <a:chExt cx="0" cy="0"/>
        </a:xfrm>
      </p:grpSpPr>
      <p:sp>
        <p:nvSpPr>
          <p:cNvPr id="294" name="Google Shape;294;g9dd260ecd2_0_80: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g9dd260ecd2_0_80: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g9cfc2a9a8d_0_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9" name="Shape 299"/>
        <p:cNvGrpSpPr/>
        <p:nvPr/>
      </p:nvGrpSpPr>
      <p:grpSpPr>
        <a:xfrm>
          <a:off x="0" y="0"/>
          <a:ext cx="0" cy="0"/>
          <a:chOff x="0" y="0"/>
          <a:chExt cx="0" cy="0"/>
        </a:xfrm>
      </p:grpSpPr>
      <p:sp>
        <p:nvSpPr>
          <p:cNvPr id="300" name="Google Shape;300;g9c24cf9085_0_45:notes"/>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9" name="Shape 299"/>
        <p:cNvGrpSpPr/>
        <p:nvPr/>
      </p:nvGrpSpPr>
      <p:grpSpPr>
        <a:xfrm>
          <a:off x="0" y="0"/>
          <a:ext cx="0" cy="0"/>
          <a:chOff x="0" y="0"/>
          <a:chExt cx="0" cy="0"/>
        </a:xfrm>
      </p:grpSpPr>
      <p:sp>
        <p:nvSpPr>
          <p:cNvPr id="300" name="Google Shape;300;g9c24cf9085_0_45:notes"/>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9b75228fd4_1_1: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g9b75228fd4_1_1: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0" name="Shape 310"/>
        <p:cNvGrpSpPr/>
        <p:nvPr/>
      </p:nvGrpSpPr>
      <p:grpSpPr>
        <a:xfrm>
          <a:off x="0" y="0"/>
          <a:ext cx="0" cy="0"/>
          <a:chOff x="0" y="0"/>
          <a:chExt cx="0" cy="0"/>
        </a:xfrm>
      </p:grpSpPr>
      <p:sp>
        <p:nvSpPr>
          <p:cNvPr id="311" name="Google Shape;311;g9dd260ecd2_0_98: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dd260ecd2_0_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9c24cf9085_0_3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g8d8c850c25_0_33: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g8d8c850c25_0_33: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g9c24cf9085_0_4: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c24cf9085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a1e537952f_0_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g62fb0d8af8_0_0: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g62fb0d8af8_0_0: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237"/>
        <p:cNvGrpSpPr/>
        <p:nvPr/>
      </p:nvGrpSpPr>
      <p:grpSpPr>
        <a:xfrm>
          <a:off x="0" y="0"/>
          <a:ext cx="0" cy="0"/>
          <a:chOff x="0" y="0"/>
          <a:chExt cx="0" cy="0"/>
        </a:xfrm>
      </p:grpSpPr>
      <p:sp>
        <p:nvSpPr>
          <p:cNvPr id="238" name="Google Shape;238;g8d8c850c25_0_10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g64b864f3db_0_1: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g64b864f3db_0_1: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57" name="Google Shape;57;p14"/>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7"/>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66" name="Google Shape;66;p17"/>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9" name="Shape 69"/>
        <p:cNvGrpSpPr/>
        <p:nvPr/>
      </p:nvGrpSpPr>
      <p:grpSpPr>
        <a:xfrm>
          <a:off x="0" y="0"/>
          <a:ext cx="0" cy="0"/>
          <a:chOff x="0" y="0"/>
          <a:chExt cx="0" cy="0"/>
        </a:xfrm>
      </p:grpSpPr>
      <p:sp>
        <p:nvSpPr>
          <p:cNvPr id="70" name="Google Shape;70;p19"/>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9"/>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2" name="Shape 72"/>
        <p:cNvGrpSpPr/>
        <p:nvPr/>
      </p:nvGrpSpPr>
      <p:grpSpPr>
        <a:xfrm>
          <a:off x="0" y="0"/>
          <a:ext cx="0" cy="0"/>
          <a:chOff x="0" y="0"/>
          <a:chExt cx="0" cy="0"/>
        </a:xfrm>
      </p:grpSpPr>
      <p:sp>
        <p:nvSpPr>
          <p:cNvPr id="73" name="Google Shape;73;p20"/>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1"/>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77" name="Google Shape;77;p21"/>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78" name="Google Shape;78;p21"/>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79"/>
        <p:cNvGrpSpPr/>
        <p:nvPr/>
      </p:nvGrpSpPr>
      <p:grpSpPr>
        <a:xfrm>
          <a:off x="0" y="0"/>
          <a:ext cx="0" cy="0"/>
          <a:chOff x="0" y="0"/>
          <a:chExt cx="0" cy="0"/>
        </a:xfrm>
      </p:grpSpPr>
      <p:sp>
        <p:nvSpPr>
          <p:cNvPr id="80" name="Google Shape;80;p22"/>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81" name="Shape 81"/>
        <p:cNvGrpSpPr/>
        <p:nvPr/>
      </p:nvGrpSpPr>
      <p:grpSpPr>
        <a:xfrm>
          <a:off x="0" y="0"/>
          <a:ext cx="0" cy="0"/>
          <a:chOff x="0" y="0"/>
          <a:chExt cx="0" cy="0"/>
        </a:xfrm>
      </p:grpSpPr>
      <p:sp>
        <p:nvSpPr>
          <p:cNvPr id="82" name="Google Shape;82;p23"/>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4"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9" name="Shape 89"/>
        <p:cNvGrpSpPr/>
        <p:nvPr/>
      </p:nvGrpSpPr>
      <p:grpSpPr>
        <a:xfrm>
          <a:off x="0" y="0"/>
          <a:ext cx="0" cy="0"/>
          <a:chOff x="0" y="0"/>
          <a:chExt cx="0" cy="0"/>
        </a:xfrm>
      </p:grpSpPr>
      <p:sp>
        <p:nvSpPr>
          <p:cNvPr id="90" name="Google Shape;90;p26"/>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91" name="Google Shape;91;p26"/>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92" name="Shape 92"/>
        <p:cNvGrpSpPr/>
        <p:nvPr/>
      </p:nvGrpSpPr>
      <p:grpSpPr>
        <a:xfrm>
          <a:off x="0" y="0"/>
          <a:ext cx="0" cy="0"/>
          <a:chOff x="0" y="0"/>
          <a:chExt cx="0" cy="0"/>
        </a:xfrm>
      </p:grpSpPr>
      <p:sp>
        <p:nvSpPr>
          <p:cNvPr id="93" name="Google Shape;93;p27"/>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94" name="Shape 94"/>
        <p:cNvGrpSpPr/>
        <p:nvPr/>
      </p:nvGrpSpPr>
      <p:grpSpPr>
        <a:xfrm>
          <a:off x="0" y="0"/>
          <a:ext cx="0" cy="0"/>
          <a:chOff x="0" y="0"/>
          <a:chExt cx="0" cy="0"/>
        </a:xfrm>
      </p:grpSpPr>
      <p:sp>
        <p:nvSpPr>
          <p:cNvPr id="95" name="Google Shape;95;p2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8"/>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97" name="Shape 97"/>
        <p:cNvGrpSpPr/>
        <p:nvPr/>
      </p:nvGrpSpPr>
      <p:grpSpPr>
        <a:xfrm>
          <a:off x="0" y="0"/>
          <a:ext cx="0" cy="0"/>
          <a:chOff x="0" y="0"/>
          <a:chExt cx="0" cy="0"/>
        </a:xfrm>
      </p:grpSpPr>
      <p:sp>
        <p:nvSpPr>
          <p:cNvPr id="98" name="Google Shape;98;p2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9"/>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100" name="Google Shape;100;p29"/>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01" name="Shape 101"/>
        <p:cNvGrpSpPr/>
        <p:nvPr/>
      </p:nvGrpSpPr>
      <p:grpSpPr>
        <a:xfrm>
          <a:off x="0" y="0"/>
          <a:ext cx="0" cy="0"/>
          <a:chOff x="0" y="0"/>
          <a:chExt cx="0" cy="0"/>
        </a:xfrm>
      </p:grpSpPr>
      <p:sp>
        <p:nvSpPr>
          <p:cNvPr id="102" name="Google Shape;102;p30"/>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3" name="Shape 103"/>
        <p:cNvGrpSpPr/>
        <p:nvPr/>
      </p:nvGrpSpPr>
      <p:grpSpPr>
        <a:xfrm>
          <a:off x="0" y="0"/>
          <a:ext cx="0" cy="0"/>
          <a:chOff x="0" y="0"/>
          <a:chExt cx="0" cy="0"/>
        </a:xfrm>
      </p:grpSpPr>
      <p:sp>
        <p:nvSpPr>
          <p:cNvPr id="104" name="Google Shape;104;p31"/>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31"/>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06" name="Shape 106"/>
        <p:cNvGrpSpPr/>
        <p:nvPr/>
      </p:nvGrpSpPr>
      <p:grpSpPr>
        <a:xfrm>
          <a:off x="0" y="0"/>
          <a:ext cx="0" cy="0"/>
          <a:chOff x="0" y="0"/>
          <a:chExt cx="0" cy="0"/>
        </a:xfrm>
      </p:grpSpPr>
      <p:sp>
        <p:nvSpPr>
          <p:cNvPr id="107" name="Google Shape;107;p32"/>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33"/>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11" name="Google Shape;111;p33"/>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12" name="Google Shape;112;p33"/>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13" name="Shape 113"/>
        <p:cNvGrpSpPr/>
        <p:nvPr/>
      </p:nvGrpSpPr>
      <p:grpSpPr>
        <a:xfrm>
          <a:off x="0" y="0"/>
          <a:ext cx="0" cy="0"/>
          <a:chOff x="0" y="0"/>
          <a:chExt cx="0" cy="0"/>
        </a:xfrm>
      </p:grpSpPr>
      <p:sp>
        <p:nvSpPr>
          <p:cNvPr id="114" name="Google Shape;114;p34"/>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15" name="Shape 115"/>
        <p:cNvGrpSpPr/>
        <p:nvPr/>
      </p:nvGrpSpPr>
      <p:grpSpPr>
        <a:xfrm>
          <a:off x="0" y="0"/>
          <a:ext cx="0" cy="0"/>
          <a:chOff x="0" y="0"/>
          <a:chExt cx="0" cy="0"/>
        </a:xfrm>
      </p:grpSpPr>
      <p:sp>
        <p:nvSpPr>
          <p:cNvPr id="116" name="Google Shape;116;p35"/>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matchingName="Title &amp; Subtitle">
  <p:cSld name="TITLE">
    <p:spTree>
      <p:nvGrpSpPr>
        <p:cNvPr id="123" name="Shape 123"/>
        <p:cNvGrpSpPr/>
        <p:nvPr/>
      </p:nvGrpSpPr>
      <p:grpSpPr>
        <a:xfrm>
          <a:off x="0" y="0"/>
          <a:ext cx="0" cy="0"/>
          <a:chOff x="0" y="0"/>
          <a:chExt cx="0" cy="0"/>
        </a:xfrm>
      </p:grpSpPr>
      <p:sp>
        <p:nvSpPr>
          <p:cNvPr id="124" name="Google Shape;124;p38"/>
          <p:cNvSpPr txBox="1"/>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25" name="Google Shape;125;p38"/>
          <p:cNvSpPr txBox="1"/>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26" name="Google Shape;126;p38"/>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matchingName="Photo - Horizontal">
  <p:cSld name="TITLE_AND_BODY">
    <p:spTree>
      <p:nvGrpSpPr>
        <p:cNvPr id="127" name="Shape 127"/>
        <p:cNvGrpSpPr/>
        <p:nvPr/>
      </p:nvGrpSpPr>
      <p:grpSpPr>
        <a:xfrm>
          <a:off x="0" y="0"/>
          <a:ext cx="0" cy="0"/>
          <a:chOff x="0" y="0"/>
          <a:chExt cx="0" cy="0"/>
        </a:xfrm>
      </p:grpSpPr>
      <p:sp>
        <p:nvSpPr>
          <p:cNvPr id="128" name="Google Shape;128;p39"/>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393700" marR="0" lvl="1"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558800" marR="0" lvl="2"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736600" marR="0" lvl="3" indent="-2413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901700" marR="0" lvl="4"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1066800" marR="0" lvl="5"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1231900" marR="0" lvl="6"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1397000" marR="0" lvl="7"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1562100" marR="0" lvl="8"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29" name="Google Shape;129;p39"/>
          <p:cNvSpPr txBox="1"/>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30" name="Google Shape;130;p39"/>
          <p:cNvSpPr txBox="1"/>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31" name="Google Shape;131;p39"/>
          <p:cNvSpPr txBox="1"/>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32" name="Shape 132"/>
        <p:cNvGrpSpPr/>
        <p:nvPr/>
      </p:nvGrpSpPr>
      <p:grpSpPr>
        <a:xfrm>
          <a:off x="0" y="0"/>
          <a:ext cx="0" cy="0"/>
          <a:chOff x="0" y="0"/>
          <a:chExt cx="0" cy="0"/>
        </a:xfrm>
      </p:grpSpPr>
      <p:sp>
        <p:nvSpPr>
          <p:cNvPr id="133" name="Google Shape;133;p40"/>
          <p:cNvSpPr txBox="1"/>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34" name="Google Shape;134;p40"/>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35" name="Shape 135"/>
        <p:cNvGrpSpPr/>
        <p:nvPr/>
      </p:nvGrpSpPr>
      <p:grpSpPr>
        <a:xfrm>
          <a:off x="0" y="0"/>
          <a:ext cx="0" cy="0"/>
          <a:chOff x="0" y="0"/>
          <a:chExt cx="0" cy="0"/>
        </a:xfrm>
      </p:grpSpPr>
      <p:sp>
        <p:nvSpPr>
          <p:cNvPr id="136" name="Google Shape;136;p4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393700" marR="0" lvl="1"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558800" marR="0" lvl="2"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736600" marR="0" lvl="3" indent="-2413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901700" marR="0" lvl="4"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1066800" marR="0" lvl="5"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1231900" marR="0" lvl="6"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1397000" marR="0" lvl="7"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1562100" marR="0" lvl="8"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37" name="Google Shape;137;p41"/>
          <p:cNvSpPr txBox="1"/>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3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38" name="Google Shape;138;p41"/>
          <p:cNvSpPr txBox="1"/>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39" name="Google Shape;139;p41"/>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40" name="Shape 140"/>
        <p:cNvGrpSpPr/>
        <p:nvPr/>
      </p:nvGrpSpPr>
      <p:grpSpPr>
        <a:xfrm>
          <a:off x="0" y="0"/>
          <a:ext cx="0" cy="0"/>
          <a:chOff x="0" y="0"/>
          <a:chExt cx="0" cy="0"/>
        </a:xfrm>
      </p:grpSpPr>
      <p:sp>
        <p:nvSpPr>
          <p:cNvPr id="141" name="Google Shape;141;p42"/>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42" name="Google Shape;142;p42"/>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43" name="Shape 143"/>
        <p:cNvGrpSpPr/>
        <p:nvPr/>
      </p:nvGrpSpPr>
      <p:grpSpPr>
        <a:xfrm>
          <a:off x="0" y="0"/>
          <a:ext cx="0" cy="0"/>
          <a:chOff x="0" y="0"/>
          <a:chExt cx="0" cy="0"/>
        </a:xfrm>
      </p:grpSpPr>
      <p:sp>
        <p:nvSpPr>
          <p:cNvPr id="144" name="Google Shape;144;p43"/>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45" name="Google Shape;145;p43"/>
          <p:cNvSpPr txBox="1"/>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46" name="Google Shape;146;p43"/>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47" name="Shape 147"/>
        <p:cNvGrpSpPr/>
        <p:nvPr/>
      </p:nvGrpSpPr>
      <p:grpSpPr>
        <a:xfrm>
          <a:off x="0" y="0"/>
          <a:ext cx="0" cy="0"/>
          <a:chOff x="0" y="0"/>
          <a:chExt cx="0" cy="0"/>
        </a:xfrm>
      </p:grpSpPr>
      <p:sp>
        <p:nvSpPr>
          <p:cNvPr id="148" name="Google Shape;148;p44"/>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393700" marR="0" lvl="1"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558800" marR="0" lvl="2"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736600" marR="0" lvl="3" indent="-2413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901700" marR="0" lvl="4"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1066800" marR="0" lvl="5"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1231900" marR="0" lvl="6"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1397000" marR="0" lvl="7"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1562100" marR="0" lvl="8"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49" name="Google Shape;149;p44"/>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50" name="Google Shape;150;p44"/>
          <p:cNvSpPr txBox="1"/>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panose="020B0403020202020204"/>
              <a:buChar char="•"/>
              <a:defRPr sz="14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298450" algn="l" rtl="0">
              <a:lnSpc>
                <a:spcPct val="100000"/>
              </a:lnSpc>
              <a:spcBef>
                <a:spcPts val="1700"/>
              </a:spcBef>
              <a:spcAft>
                <a:spcPts val="0"/>
              </a:spcAft>
              <a:buClr>
                <a:srgbClr val="000000"/>
              </a:buClr>
              <a:buSzPts val="1100"/>
              <a:buFont typeface="Helvetica Neue" panose="020B0403020202020204"/>
              <a:buChar char="•"/>
              <a:defRPr sz="14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298450" algn="l" rtl="0">
              <a:lnSpc>
                <a:spcPct val="100000"/>
              </a:lnSpc>
              <a:spcBef>
                <a:spcPts val="1700"/>
              </a:spcBef>
              <a:spcAft>
                <a:spcPts val="0"/>
              </a:spcAft>
              <a:buClr>
                <a:srgbClr val="000000"/>
              </a:buClr>
              <a:buSzPts val="1100"/>
              <a:buFont typeface="Helvetica Neue" panose="020B0403020202020204"/>
              <a:buChar char="•"/>
              <a:defRPr sz="14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298450" algn="l" rtl="0">
              <a:lnSpc>
                <a:spcPct val="100000"/>
              </a:lnSpc>
              <a:spcBef>
                <a:spcPts val="1700"/>
              </a:spcBef>
              <a:spcAft>
                <a:spcPts val="0"/>
              </a:spcAft>
              <a:buClr>
                <a:srgbClr val="000000"/>
              </a:buClr>
              <a:buSzPts val="1100"/>
              <a:buFont typeface="Helvetica Neue" panose="020B0403020202020204"/>
              <a:buChar char="•"/>
              <a:defRPr sz="14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298450" algn="l" rtl="0">
              <a:lnSpc>
                <a:spcPct val="100000"/>
              </a:lnSpc>
              <a:spcBef>
                <a:spcPts val="1700"/>
              </a:spcBef>
              <a:spcAft>
                <a:spcPts val="0"/>
              </a:spcAft>
              <a:buClr>
                <a:srgbClr val="000000"/>
              </a:buClr>
              <a:buSzPts val="1100"/>
              <a:buFont typeface="Helvetica Neue" panose="020B0403020202020204"/>
              <a:buChar char="•"/>
              <a:defRPr sz="14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51" name="Google Shape;151;p44"/>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52" name="Shape 152"/>
        <p:cNvGrpSpPr/>
        <p:nvPr/>
      </p:nvGrpSpPr>
      <p:grpSpPr>
        <a:xfrm>
          <a:off x="0" y="0"/>
          <a:ext cx="0" cy="0"/>
          <a:chOff x="0" y="0"/>
          <a:chExt cx="0" cy="0"/>
        </a:xfrm>
      </p:grpSpPr>
      <p:sp>
        <p:nvSpPr>
          <p:cNvPr id="153" name="Google Shape;153;p45"/>
          <p:cNvSpPr txBox="1"/>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54" name="Google Shape;154;p45"/>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55" name="Shape 155"/>
        <p:cNvGrpSpPr/>
        <p:nvPr/>
      </p:nvGrpSpPr>
      <p:grpSpPr>
        <a:xfrm>
          <a:off x="0" y="0"/>
          <a:ext cx="0" cy="0"/>
          <a:chOff x="0" y="0"/>
          <a:chExt cx="0" cy="0"/>
        </a:xfrm>
      </p:grpSpPr>
      <p:sp>
        <p:nvSpPr>
          <p:cNvPr id="156" name="Google Shape;156;p46"/>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393700" marR="0" lvl="1"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558800" marR="0" lvl="2"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736600" marR="0" lvl="3" indent="-2413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901700" marR="0" lvl="4"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1066800" marR="0" lvl="5"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1231900" marR="0" lvl="6"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1397000" marR="0" lvl="7"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1562100" marR="0" lvl="8"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57" name="Google Shape;157;p46"/>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393700" marR="0" lvl="1"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558800" marR="0" lvl="2"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736600" marR="0" lvl="3" indent="-2413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901700" marR="0" lvl="4"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1066800" marR="0" lvl="5"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1231900" marR="0" lvl="6"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1397000" marR="0" lvl="7"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1562100" marR="0" lvl="8"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58" name="Google Shape;158;p46"/>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393700" marR="0" lvl="1"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558800" marR="0" lvl="2"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736600" marR="0" lvl="3" indent="-2413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901700" marR="0" lvl="4"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1066800" marR="0" lvl="5"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1231900" marR="0" lvl="6"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1397000" marR="0" lvl="7"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1562100" marR="0" lvl="8"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59" name="Google Shape;159;p46"/>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60" name="Shape 160"/>
        <p:cNvGrpSpPr/>
        <p:nvPr/>
      </p:nvGrpSpPr>
      <p:grpSpPr>
        <a:xfrm>
          <a:off x="0" y="0"/>
          <a:ext cx="0" cy="0"/>
          <a:chOff x="0" y="0"/>
          <a:chExt cx="0" cy="0"/>
        </a:xfrm>
      </p:grpSpPr>
      <p:sp>
        <p:nvSpPr>
          <p:cNvPr id="161" name="Google Shape;161;p47"/>
          <p:cNvSpPr txBox="1"/>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403020202020204"/>
              <a:buNone/>
              <a:defRPr sz="1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62" name="Google Shape;162;p47"/>
          <p:cNvSpPr txBox="1"/>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403020202020204"/>
              <a:buNone/>
              <a:defRPr sz="20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63" name="Google Shape;163;p47"/>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64" name="Shape 164"/>
        <p:cNvGrpSpPr/>
        <p:nvPr/>
      </p:nvGrpSpPr>
      <p:grpSpPr>
        <a:xfrm>
          <a:off x="0" y="0"/>
          <a:ext cx="0" cy="0"/>
          <a:chOff x="0" y="0"/>
          <a:chExt cx="0" cy="0"/>
        </a:xfrm>
      </p:grpSpPr>
      <p:sp>
        <p:nvSpPr>
          <p:cNvPr id="165" name="Google Shape;165;p48"/>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393700" marR="0" lvl="1"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558800" marR="0" lvl="2"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736600" marR="0" lvl="3" indent="-2413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901700" marR="0" lvl="4"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1066800" marR="0" lvl="5"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1231900" marR="0" lvl="6"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1397000" marR="0" lvl="7"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1562100" marR="0" lvl="8"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66" name="Google Shape;166;p48"/>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67" name="Shape 167"/>
        <p:cNvGrpSpPr/>
        <p:nvPr/>
      </p:nvGrpSpPr>
      <p:grpSpPr>
        <a:xfrm>
          <a:off x="0" y="0"/>
          <a:ext cx="0" cy="0"/>
          <a:chOff x="0" y="0"/>
          <a:chExt cx="0" cy="0"/>
        </a:xfrm>
      </p:grpSpPr>
      <p:sp>
        <p:nvSpPr>
          <p:cNvPr id="168" name="Google Shape;168;p49"/>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69" name="Shape 169"/>
        <p:cNvGrpSpPr/>
        <p:nvPr/>
      </p:nvGrpSpPr>
      <p:grpSpPr>
        <a:xfrm>
          <a:off x="0" y="0"/>
          <a:ext cx="0" cy="0"/>
          <a:chOff x="0" y="0"/>
          <a:chExt cx="0" cy="0"/>
        </a:xfrm>
      </p:grpSpPr>
      <p:sp>
        <p:nvSpPr>
          <p:cNvPr id="170" name="Google Shape;170;p50"/>
          <p:cNvSpPr txBox="1"/>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p:txBody>
      </p:sp>
      <p:sp>
        <p:nvSpPr>
          <p:cNvPr id="171" name="Google Shape;171;p50"/>
          <p:cNvSpPr txBox="1"/>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panose="020B0606030504020204"/>
              <a:buNone/>
              <a:defRPr sz="2800">
                <a:solidFill>
                  <a:schemeClr val="dk1"/>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panose="020B0606030504020204"/>
              <a:buChar char="●"/>
              <a:defRPr sz="1800">
                <a:solidFill>
                  <a:schemeClr val="dk2"/>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15000"/>
              </a:lnSpc>
              <a:spcBef>
                <a:spcPts val="1600"/>
              </a:spcBef>
              <a:spcAft>
                <a:spcPts val="160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9pPr>
          </a:lstStyle>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FFFFFF"/>
              </a:solidFill>
              <a:latin typeface="Helvetica Neue" panose="020B0403020202020204"/>
              <a:ea typeface="Helvetica Neue" panose="020B0403020202020204"/>
              <a:cs typeface="Helvetica Neue" panose="020B0403020202020204"/>
              <a:sym typeface="Helvetica Neue" panose="020B0403020202020204"/>
            </a:endParaRPr>
          </a:p>
        </p:txBody>
      </p:sp>
      <p:pic>
        <p:nvPicPr>
          <p:cNvPr id="54" name="Google Shape;54;p13"/>
          <p:cNvPicPr preferRelativeResize="0"/>
          <p:nvPr/>
        </p:nvPicPr>
        <p:blipFill>
          <a:blip r:embed="rId12"/>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5" name="Shape 85"/>
        <p:cNvGrpSpPr/>
        <p:nvPr/>
      </p:nvGrpSpPr>
      <p:grpSpPr>
        <a:xfrm>
          <a:off x="0" y="0"/>
          <a:ext cx="0" cy="0"/>
          <a:chOff x="0" y="0"/>
          <a:chExt cx="0" cy="0"/>
        </a:xfrm>
      </p:grpSpPr>
      <p:sp>
        <p:nvSpPr>
          <p:cNvPr id="86" name="Google Shape;86;p25"/>
          <p:cNvSpPr txBox="1"/>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panose="020B0606030504020204"/>
              <a:buNone/>
              <a:defRPr sz="4000">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7" name="Google Shape;87;p25"/>
          <p:cNvSpPr txBox="1"/>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panose="020B0306030504020204"/>
              <a:buChar char="●"/>
              <a:defRPr sz="1800">
                <a:solidFill>
                  <a:schemeClr val="dk2"/>
                </a:solidFill>
                <a:latin typeface="Open Sans Light" panose="020B0306030504020204"/>
                <a:ea typeface="Open Sans Light" panose="020B0306030504020204"/>
                <a:cs typeface="Open Sans Light" panose="020B0306030504020204"/>
                <a:sym typeface="Open Sans Light" panose="020B0306030504020204"/>
              </a:defRPr>
            </a:lvl1pPr>
            <a:lvl2pPr marL="914400" lvl="1"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2pPr>
            <a:lvl3pPr marL="1371600" lvl="2"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3pPr>
            <a:lvl4pPr marL="1828800" lvl="3"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4pPr>
            <a:lvl5pPr marL="2286000" lvl="4"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5pPr>
            <a:lvl6pPr marL="2743200" lvl="5"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6pPr>
            <a:lvl7pPr marL="3200400" lvl="6"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7pPr>
            <a:lvl8pPr marL="3657600" lvl="7"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8pPr>
            <a:lvl9pPr marL="4114800" lvl="8" indent="-317500" rtl="0">
              <a:lnSpc>
                <a:spcPct val="115000"/>
              </a:lnSpc>
              <a:spcBef>
                <a:spcPts val="1600"/>
              </a:spcBef>
              <a:spcAft>
                <a:spcPts val="160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9pPr>
          </a:lstStyle>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FFFFFF"/>
              </a:solidFill>
              <a:latin typeface="Helvetica Neue" panose="020B0403020202020204"/>
              <a:ea typeface="Helvetica Neue" panose="020B0403020202020204"/>
              <a:cs typeface="Helvetica Neue" panose="020B0403020202020204"/>
              <a:sym typeface="Helvetica Neue" panose="020B0403020202020204"/>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19" name="Shape 119"/>
        <p:cNvGrpSpPr/>
        <p:nvPr/>
      </p:nvGrpSpPr>
      <p:grpSpPr>
        <a:xfrm>
          <a:off x="0" y="0"/>
          <a:ext cx="0" cy="0"/>
          <a:chOff x="0" y="0"/>
          <a:chExt cx="0" cy="0"/>
        </a:xfrm>
      </p:grpSpPr>
      <p:sp>
        <p:nvSpPr>
          <p:cNvPr id="120" name="Google Shape;120;p37"/>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21" name="Google Shape;121;p37"/>
          <p:cNvSpPr txBox="1"/>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22" name="Google Shape;122;p37"/>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sz="500">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5.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5.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5.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5.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5.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5.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5.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75"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77" name="Google Shape;177;p51"/>
          <p:cNvPicPr preferRelativeResize="0"/>
          <p:nvPr/>
        </p:nvPicPr>
        <p:blipFill>
          <a:blip r:embed="rId1"/>
          <a:stretch>
            <a:fillRect/>
          </a:stretch>
        </p:blipFill>
        <p:spPr>
          <a:xfrm>
            <a:off x="6296025" y="8600600"/>
            <a:ext cx="1052250" cy="1052250"/>
          </a:xfrm>
          <a:prstGeom prst="rect">
            <a:avLst/>
          </a:prstGeom>
          <a:noFill/>
          <a:ln>
            <a:noFill/>
          </a:ln>
        </p:spPr>
      </p:pic>
      <p:sp>
        <p:nvSpPr>
          <p:cNvPr id="178" name="Google Shape;178;p51"/>
          <p:cNvSpPr txBox="1"/>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4000">
                <a:solidFill>
                  <a:srgbClr val="FFFFFF"/>
                </a:solidFill>
              </a:rPr>
              <a:t>Data </a:t>
            </a:r>
            <a:r>
              <a:rPr lang="en-GB" sz="4000">
                <a:solidFill>
                  <a:srgbClr val="FFFFFF"/>
                </a:solidFill>
              </a:rPr>
              <a:t>Governance </a:t>
            </a:r>
            <a:r>
              <a:rPr lang="en-GB" sz="4000">
                <a:solidFill>
                  <a:srgbClr val="FFFFFF"/>
                </a:solidFill>
              </a:rPr>
              <a:t>@ </a:t>
            </a:r>
            <a:r>
              <a:rPr lang="en-GB" sz="4000">
                <a:solidFill>
                  <a:srgbClr val="FFFFFF"/>
                </a:solidFill>
              </a:rPr>
              <a:t>SneakerPark</a:t>
            </a:r>
            <a:endParaRPr sz="4000">
              <a:solidFill>
                <a:srgbClr val="FFFFFF"/>
              </a:solidFill>
            </a:endParaRPr>
          </a:p>
          <a:p>
            <a:pPr marL="0" lvl="0" indent="0" algn="l" rtl="0">
              <a:spcBef>
                <a:spcPts val="0"/>
              </a:spcBef>
              <a:spcAft>
                <a:spcPts val="0"/>
              </a:spcAft>
              <a:buNone/>
            </a:pPr>
          </a:p>
        </p:txBody>
      </p:sp>
      <p:pic>
        <p:nvPicPr>
          <p:cNvPr id="179" name="Google Shape;179;p51"/>
          <p:cNvPicPr preferRelativeResize="0"/>
          <p:nvPr/>
        </p:nvPicPr>
        <p:blipFill rotWithShape="1">
          <a:blip r:embed="rId2"/>
          <a:srcRect t="-1820" b="1820"/>
          <a:stretch>
            <a:fillRect/>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i="1">
                <a:solidFill>
                  <a:srgbClr val="EEEEEE"/>
                </a:solidFill>
                <a:latin typeface="Open Sans" panose="020B0606030504020204"/>
                <a:ea typeface="Open Sans" panose="020B0606030504020204"/>
                <a:cs typeface="Open Sans" panose="020B0606030504020204"/>
                <a:sym typeface="Open Sans" panose="020B0606030504020204"/>
              </a:rPr>
              <a:t>Prepared by:</a:t>
            </a:r>
            <a:r>
              <a:rPr lang="en-US" altLang="en-GB" i="1">
                <a:solidFill>
                  <a:srgbClr val="EEEEEE"/>
                </a:solidFill>
                <a:latin typeface="Open Sans" panose="020B0606030504020204"/>
                <a:ea typeface="Open Sans" panose="020B0606030504020204"/>
                <a:cs typeface="Open Sans" panose="020B0606030504020204"/>
                <a:sym typeface="Open Sans" panose="020B0606030504020204"/>
              </a:rPr>
              <a:t> Duy Le Khanh</a:t>
            </a:r>
            <a:endParaRPr i="1">
              <a:solidFill>
                <a:srgbClr val="EEEEEE"/>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endParaRPr i="1">
              <a:solidFill>
                <a:srgbClr val="EEEEEE"/>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r>
              <a:rPr lang="en-GB" i="1">
                <a:solidFill>
                  <a:srgbClr val="EEEEEE"/>
                </a:solidFill>
                <a:latin typeface="Open Sans" panose="020B0606030504020204"/>
                <a:ea typeface="Open Sans" panose="020B0606030504020204"/>
                <a:cs typeface="Open Sans" panose="020B0606030504020204"/>
                <a:sym typeface="Open Sans" panose="020B0606030504020204"/>
              </a:rPr>
              <a:t>Submitted on:</a:t>
            </a:r>
            <a:r>
              <a:rPr lang="en-US" altLang="en-GB" i="1">
                <a:solidFill>
                  <a:srgbClr val="EEEEEE"/>
                </a:solidFill>
                <a:latin typeface="Open Sans" panose="020B0606030504020204"/>
                <a:ea typeface="Open Sans" panose="020B0606030504020204"/>
                <a:cs typeface="Open Sans" panose="020B0606030504020204"/>
                <a:sym typeface="Open Sans" panose="020B0606030504020204"/>
              </a:rPr>
              <a:t> 09/18/2024</a:t>
            </a:r>
            <a:endParaRPr lang="en-US" altLang="en-GB" i="1">
              <a:solidFill>
                <a:srgbClr val="EEEEEE"/>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Profile the data to identify at least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3 data quality issues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you see in the data. Also provide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at least 1 data quality issue that you haven’t yet seen</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in the data, but can foresee occurring in the future. Based on the issues you’ve identified, come up with the data quality rule for each data quality issue, including for the one that you foresee.</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70000"/>
              </a:lnSpc>
              <a:spcBef>
                <a:spcPts val="11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70000"/>
              </a:lnSpc>
              <a:spcBef>
                <a:spcPts val="1100"/>
              </a:spcBef>
              <a:spcAft>
                <a:spcPts val="110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Make sure you fill out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all</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columns in the "Data Quality Issues" tab with your answers in the provided Sheets template.</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56"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4</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Data Quality</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Part 2: Monitoring</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62" name="Shape 262"/>
        <p:cNvGrpSpPr/>
        <p:nvPr/>
      </p:nvGrpSpPr>
      <p:grpSpPr>
        <a:xfrm>
          <a:off x="0" y="0"/>
          <a:ext cx="0" cy="0"/>
          <a:chOff x="0" y="0"/>
          <a:chExt cx="0" cy="0"/>
        </a:xfrm>
      </p:grpSpPr>
      <p:sp>
        <p:nvSpPr>
          <p:cNvPr id="263" name="Google Shape;263;p64"/>
          <p:cNvSpPr txBox="1"/>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panose="020B0604020202020204"/>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Using the metrics you've created in the last step, please create a mock-up of a data quality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monitoring dashboard</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that will be used to monitor the data to ensure compliance with your data quality rules.</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100"/>
              </a:spcBef>
              <a:spcAft>
                <a:spcPts val="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Please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make sure to label your metrics clearly</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on your mock-up.</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1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100"/>
              </a:spcBef>
              <a:spcAft>
                <a:spcPts val="0"/>
              </a:spcAft>
              <a:buNone/>
            </a:pPr>
            <a:r>
              <a:rPr lang="en-GB" sz="1600" b="1">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Replace the example dashboard below with your own. (obviously feel free to take more space).</a:t>
            </a:r>
            <a:endParaRPr sz="16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100"/>
              </a:spcBef>
              <a:spcAft>
                <a:spcPts val="110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pic>
        <p:nvPicPr>
          <p:cNvPr id="1" name="Picture 0" descr="Issue1"/>
          <p:cNvPicPr>
            <a:picLocks noChangeAspect="1"/>
          </p:cNvPicPr>
          <p:nvPr/>
        </p:nvPicPr>
        <p:blipFill>
          <a:blip r:embed="rId1"/>
          <a:stretch>
            <a:fillRect/>
          </a:stretch>
        </p:blipFill>
        <p:spPr>
          <a:xfrm>
            <a:off x="717550" y="4957445"/>
            <a:ext cx="3097530" cy="2916555"/>
          </a:xfrm>
          <a:prstGeom prst="rect">
            <a:avLst/>
          </a:prstGeom>
        </p:spPr>
      </p:pic>
      <p:pic>
        <p:nvPicPr>
          <p:cNvPr id="2" name="Picture 1" descr="Issue2"/>
          <p:cNvPicPr>
            <a:picLocks noChangeAspect="1"/>
          </p:cNvPicPr>
          <p:nvPr/>
        </p:nvPicPr>
        <p:blipFill>
          <a:blip r:embed="rId2"/>
          <a:stretch>
            <a:fillRect/>
          </a:stretch>
        </p:blipFill>
        <p:spPr>
          <a:xfrm>
            <a:off x="4533900" y="4957445"/>
            <a:ext cx="2811780" cy="2921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62" name="Shape 262"/>
        <p:cNvGrpSpPr/>
        <p:nvPr/>
      </p:nvGrpSpPr>
      <p:grpSpPr>
        <a:xfrm>
          <a:off x="0" y="0"/>
          <a:ext cx="0" cy="0"/>
          <a:chOff x="0" y="0"/>
          <a:chExt cx="0" cy="0"/>
        </a:xfrm>
      </p:grpSpPr>
      <p:sp>
        <p:nvSpPr>
          <p:cNvPr id="263" name="Google Shape;263;p64"/>
          <p:cNvSpPr txBox="1"/>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panose="020B0604020202020204"/>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Using the metrics you've created in the last step, please create a mock-up of a data quality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monitoring dashboard</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that will be used to monitor the data to ensure compliance with your data quality rules.</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100"/>
              </a:spcBef>
              <a:spcAft>
                <a:spcPts val="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Please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make sure to label your metrics clearly</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on your mock-up.</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1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100"/>
              </a:spcBef>
              <a:spcAft>
                <a:spcPts val="0"/>
              </a:spcAft>
              <a:buNone/>
            </a:pPr>
            <a:r>
              <a:rPr lang="en-GB" sz="1600" b="1">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Replace the example dashboard below with your own. (obviously feel free to take more space).</a:t>
            </a:r>
            <a:endParaRPr sz="16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100"/>
              </a:spcBef>
              <a:spcAft>
                <a:spcPts val="110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pic>
        <p:nvPicPr>
          <p:cNvPr id="4" name="Picture 3" descr="Issue3"/>
          <p:cNvPicPr>
            <a:picLocks noChangeAspect="1"/>
          </p:cNvPicPr>
          <p:nvPr/>
        </p:nvPicPr>
        <p:blipFill>
          <a:blip r:embed="rId1"/>
          <a:stretch>
            <a:fillRect/>
          </a:stretch>
        </p:blipFill>
        <p:spPr>
          <a:xfrm>
            <a:off x="1653540" y="4237355"/>
            <a:ext cx="4278630" cy="2702560"/>
          </a:xfrm>
          <a:prstGeom prst="rect">
            <a:avLst/>
          </a:prstGeom>
        </p:spPr>
      </p:pic>
      <p:pic>
        <p:nvPicPr>
          <p:cNvPr id="5" name="Picture 4" descr="Issue4"/>
          <p:cNvPicPr>
            <a:picLocks noChangeAspect="1"/>
          </p:cNvPicPr>
          <p:nvPr/>
        </p:nvPicPr>
        <p:blipFill>
          <a:blip r:embed="rId2"/>
          <a:stretch>
            <a:fillRect/>
          </a:stretch>
        </p:blipFill>
        <p:spPr>
          <a:xfrm>
            <a:off x="1653540" y="7117715"/>
            <a:ext cx="4279265" cy="27133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68"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5</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Master Data Management</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a:p>
            <a:pPr marL="0" lvl="0" indent="0" algn="ctr" rtl="0">
              <a:lnSpc>
                <a:spcPct val="150000"/>
              </a:lnSpc>
              <a:spcBef>
                <a:spcPts val="0"/>
              </a:spcBef>
              <a:spcAft>
                <a:spcPts val="0"/>
              </a:spcAft>
              <a:buClr>
                <a:schemeClr val="lt1"/>
              </a:buClr>
              <a:buFont typeface="Open Sans" panose="020B0606030504020204"/>
              <a:buNone/>
            </a:pPr>
            <a:r>
              <a:rPr lang="en-GB" sz="3000">
                <a:solidFill>
                  <a:schemeClr val="lt1"/>
                </a:solidFill>
                <a:latin typeface="Open Sans" panose="020B0606030504020204"/>
                <a:ea typeface="Open Sans" panose="020B0606030504020204"/>
                <a:cs typeface="Open Sans" panose="020B0606030504020204"/>
                <a:sym typeface="Open Sans" panose="020B0606030504020204"/>
              </a:rPr>
              <a:t>Part 1: MDM Architecture</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74" name="Shape 274"/>
        <p:cNvGrpSpPr/>
        <p:nvPr/>
      </p:nvGrpSpPr>
      <p:grpSpPr>
        <a:xfrm>
          <a:off x="0" y="0"/>
          <a:ext cx="0" cy="0"/>
          <a:chOff x="0" y="0"/>
          <a:chExt cx="0" cy="0"/>
        </a:xfrm>
      </p:grpSpPr>
      <p:sp>
        <p:nvSpPr>
          <p:cNvPr id="275" name="Google Shape;275;p66"/>
          <p:cNvSpPr txBox="1"/>
          <p:nvPr>
            <p:ph type="body" idx="1"/>
          </p:nvPr>
        </p:nvSpPr>
        <p:spPr>
          <a:xfrm>
            <a:off x="439225" y="-63075"/>
            <a:ext cx="6907500" cy="4777800"/>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Based on what you’ve read about SneakerPark’s systems and business model, sketch out a proposed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MDM implementation architecture</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and write a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detailed explanation</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of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why</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you chose this specific approach.</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marR="241300" lvl="0" indent="0" algn="just" rtl="0">
              <a:lnSpc>
                <a:spcPct val="150000"/>
              </a:lnSpc>
              <a:spcBef>
                <a:spcPts val="3800"/>
              </a:spcBef>
              <a:spcAft>
                <a:spcPts val="0"/>
              </a:spcAft>
              <a:buNone/>
            </a:pPr>
            <a:r>
              <a:rPr lang="en-GB" sz="1600" b="1">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Tip:</a:t>
            </a:r>
            <a:r>
              <a:rPr lang="en-GB" sz="16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 Think about how your plan and its implementation might affect existing systems.</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1100"/>
              </a:spcBef>
              <a:spcAft>
                <a:spcPts val="0"/>
              </a:spcAft>
              <a:buNone/>
            </a:pPr>
            <a:r>
              <a:rPr lang="en-GB" sz="1600" b="1">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Replace example screenshot below with your own solutions (obviously feel free to take more space). </a:t>
            </a:r>
            <a:endParaRPr sz="1600" b="1">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1600"/>
              </a:spcBef>
              <a:spcAft>
                <a:spcPts val="0"/>
              </a:spcAft>
              <a:buNone/>
            </a:pPr>
            <a:r>
              <a:rPr lang="en-GB" sz="1600" b="1">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Next, please write at least a paragraph explaining  your choice.</a:t>
            </a:r>
            <a:endParaRPr sz="16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marR="241300" lvl="0" indent="0" algn="just" rtl="0">
              <a:lnSpc>
                <a:spcPct val="170000"/>
              </a:lnSpc>
              <a:spcBef>
                <a:spcPts val="3800"/>
              </a:spcBef>
              <a:spcAft>
                <a:spcPts val="0"/>
              </a:spcAft>
              <a:buClr>
                <a:schemeClr val="dk1"/>
              </a:buClr>
              <a:buSzPts val="1100"/>
              <a:buFont typeface="Arial" panose="020B0604020202020204"/>
              <a:buNone/>
            </a:pPr>
            <a:endParaRPr sz="14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Clr>
                <a:schemeClr val="dk1"/>
              </a:buClr>
              <a:buSzPts val="1100"/>
              <a:buFont typeface="Arial" panose="020B0604020202020204"/>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16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1600"/>
              </a:spcBef>
              <a:spcAft>
                <a:spcPts val="160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pic>
        <p:nvPicPr>
          <p:cNvPr id="1" name="Picture 0" descr="MDM Architect"/>
          <p:cNvPicPr>
            <a:picLocks noChangeAspect="1"/>
          </p:cNvPicPr>
          <p:nvPr/>
        </p:nvPicPr>
        <p:blipFill>
          <a:blip r:embed="rId1"/>
          <a:stretch>
            <a:fillRect/>
          </a:stretch>
        </p:blipFill>
        <p:spPr>
          <a:xfrm>
            <a:off x="213360" y="4164965"/>
            <a:ext cx="7272655" cy="45510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Google Shape;281;p67"/>
          <p:cNvSpPr txBox="1"/>
          <p:nvPr>
            <p:ph type="body" idx="1"/>
          </p:nvPr>
        </p:nvSpPr>
        <p:spPr>
          <a:xfrm>
            <a:off x="465150" y="524225"/>
            <a:ext cx="6842100" cy="13713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panose="020B0604020202020204"/>
              <a:buNone/>
            </a:pPr>
            <a:r>
              <a:rPr lang="en-GB" sz="2200" b="1">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Why this Architecture?</a:t>
            </a:r>
            <a:endParaRPr lang="en-GB" sz="2200" b="1">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0"/>
              </a:spcBef>
              <a:spcAft>
                <a:spcPts val="1600"/>
              </a:spcAft>
              <a:buClr>
                <a:schemeClr val="dk1"/>
              </a:buClr>
              <a:buSzPts val="1100"/>
              <a:buFont typeface="Arial" panose="020B0604020202020204"/>
              <a:buNone/>
            </a:pPr>
            <a:r>
              <a:rPr lang="en-GB" sz="22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Scalability: The hub-and-spoke model allows the MDM system to scale as SneakerPark’s business grows.</a:t>
            </a:r>
            <a:endParaRPr lang="en-GB" sz="22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0"/>
              </a:spcBef>
              <a:spcAft>
                <a:spcPts val="1600"/>
              </a:spcAft>
              <a:buClr>
                <a:schemeClr val="dk1"/>
              </a:buClr>
              <a:buSzPts val="1100"/>
              <a:buFont typeface="Arial" panose="020B0604020202020204"/>
              <a:buNone/>
            </a:pPr>
            <a:r>
              <a:rPr lang="en-GB" sz="22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Data Consistency: Centralizing master data in the hub ensures consistency across systems, reducing data duplication and ensuring accurate reporting and analytics.</a:t>
            </a:r>
            <a:endParaRPr lang="en-GB" sz="22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0"/>
              </a:spcBef>
              <a:spcAft>
                <a:spcPts val="1600"/>
              </a:spcAft>
              <a:buClr>
                <a:schemeClr val="dk1"/>
              </a:buClr>
              <a:buSzPts val="1100"/>
              <a:buFont typeface="Arial" panose="020B0604020202020204"/>
              <a:buNone/>
            </a:pPr>
            <a:r>
              <a:rPr lang="en-GB" sz="22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Data Governance: The MDM Hub provides a single point of control for data governance, ensuring compliance with regulatory standards and data quality metrics.</a:t>
            </a:r>
            <a:endParaRPr lang="en-GB" sz="22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85"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6</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Master Data Management</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a:p>
            <a:pPr marL="0" lvl="0" indent="0" algn="ctr" rtl="0">
              <a:lnSpc>
                <a:spcPct val="150000"/>
              </a:lnSpc>
              <a:spcBef>
                <a:spcPts val="0"/>
              </a:spcBef>
              <a:spcAft>
                <a:spcPts val="0"/>
              </a:spcAft>
              <a:buClr>
                <a:schemeClr val="lt1"/>
              </a:buClr>
              <a:buFont typeface="Open Sans" panose="020B0606030504020204"/>
              <a:buNone/>
            </a:pPr>
            <a:r>
              <a:rPr lang="en-GB" sz="3000">
                <a:solidFill>
                  <a:schemeClr val="lt1"/>
                </a:solidFill>
                <a:latin typeface="Open Sans" panose="020B0606030504020204"/>
                <a:ea typeface="Open Sans" panose="020B0606030504020204"/>
                <a:cs typeface="Open Sans" panose="020B0606030504020204"/>
                <a:sym typeface="Open Sans" panose="020B0606030504020204"/>
              </a:rPr>
              <a:t>Part 2: Master Record</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91" name="Shape 291"/>
        <p:cNvGrpSpPr/>
        <p:nvPr/>
      </p:nvGrpSpPr>
      <p:grpSpPr>
        <a:xfrm>
          <a:off x="0" y="0"/>
          <a:ext cx="0" cy="0"/>
          <a:chOff x="0" y="0"/>
          <a:chExt cx="0" cy="0"/>
        </a:xfrm>
      </p:grpSpPr>
      <p:sp>
        <p:nvSpPr>
          <p:cNvPr id="292" name="Google Shape;292;p69"/>
          <p:cNvSpPr txBox="1"/>
          <p:nvPr>
            <p:ph type="body" idx="1"/>
          </p:nvPr>
        </p:nvSpPr>
        <p:spPr>
          <a:xfrm>
            <a:off x="432450" y="717975"/>
            <a:ext cx="6907500" cy="477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In this step, you will define a set of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matching rules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that will be used by the SneakerPark's MDM Hub to match item and customer entities between the company's different systems.</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1600"/>
              </a:spcBef>
              <a:spcAft>
                <a:spcPts val="0"/>
              </a:spcAft>
              <a:buNone/>
            </a:pP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Please come up with 4 rules - 2 for Items and 2 for Customers </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and list them below.</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marR="241300" lvl="0" indent="0" algn="just" rtl="0">
              <a:lnSpc>
                <a:spcPct val="170000"/>
              </a:lnSpc>
              <a:spcBef>
                <a:spcPts val="3800"/>
              </a:spcBef>
              <a:spcAft>
                <a:spcPts val="0"/>
              </a:spcAft>
              <a:buClr>
                <a:schemeClr val="dk1"/>
              </a:buClr>
              <a:buSzPts val="1100"/>
              <a:buFont typeface="Arial" panose="020B0604020202020204"/>
              <a:buNone/>
            </a:pPr>
            <a:endParaRPr sz="14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Clr>
                <a:schemeClr val="dk1"/>
              </a:buClr>
              <a:buSzPts val="1100"/>
              <a:buFont typeface="Arial" panose="020B0604020202020204"/>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16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1600"/>
              </a:spcBef>
              <a:spcAft>
                <a:spcPts val="160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graphicFrame>
        <p:nvGraphicFramePr>
          <p:cNvPr id="2" name="Table 1"/>
          <p:cNvGraphicFramePr>
            <a:graphicFrameLocks noGrp="1"/>
          </p:cNvGraphicFramePr>
          <p:nvPr>
            <p:custDataLst>
              <p:tags r:id="rId1"/>
            </p:custDataLst>
          </p:nvPr>
        </p:nvGraphicFramePr>
        <p:xfrm>
          <a:off x="432435" y="2941320"/>
          <a:ext cx="6907530" cy="5320665"/>
        </p:xfrm>
        <a:graphic>
          <a:graphicData uri="http://schemas.openxmlformats.org/drawingml/2006/table">
            <a:tbl>
              <a:tblPr firstRow="1" bandRow="1">
                <a:tableStyleId>{5C22544A-7EE6-4342-B048-85BDC9FD1C3A}</a:tableStyleId>
              </a:tblPr>
              <a:tblGrid>
                <a:gridCol w="2288540"/>
                <a:gridCol w="4618990"/>
              </a:tblGrid>
              <a:tr h="574675">
                <a:tc>
                  <a:txBody>
                    <a:bodyPr/>
                    <a:p>
                      <a:r>
                        <a:rPr lang="en-US" dirty="0">
                          <a:latin typeface="Open Sans" panose="020B0606030504020204" charset="0"/>
                          <a:ea typeface="Open Sans" panose="020B0606030504020204" charset="0"/>
                          <a:cs typeface="Open Sans" panose="020B0606030504020204" charset="0"/>
                        </a:rPr>
                        <a:t>Table</a:t>
                      </a:r>
                      <a:endParaRPr lang="en-US" dirty="0">
                        <a:latin typeface="Open Sans" panose="020B0606030504020204" charset="0"/>
                        <a:ea typeface="Open Sans" panose="020B0606030504020204" charset="0"/>
                        <a:cs typeface="Open Sans" panose="020B0606030504020204" charset="0"/>
                      </a:endParaRPr>
                    </a:p>
                  </a:txBody>
                  <a:tcPr>
                    <a:solidFill>
                      <a:srgbClr val="00B0F0"/>
                    </a:solidFill>
                  </a:tcPr>
                </a:tc>
                <a:tc>
                  <a:txBody>
                    <a:bodyPr/>
                    <a:p>
                      <a:r>
                        <a:rPr lang="en-US" dirty="0">
                          <a:latin typeface="Open Sans" panose="020B0606030504020204" charset="0"/>
                          <a:ea typeface="Open Sans" panose="020B0606030504020204" charset="0"/>
                          <a:cs typeface="Open Sans" panose="020B0606030504020204" charset="0"/>
                        </a:rPr>
                        <a:t>Rules</a:t>
                      </a:r>
                      <a:endParaRPr lang="en-US" dirty="0">
                        <a:latin typeface="Open Sans" panose="020B0606030504020204" charset="0"/>
                        <a:ea typeface="Open Sans" panose="020B0606030504020204" charset="0"/>
                        <a:cs typeface="Open Sans" panose="020B0606030504020204" charset="0"/>
                      </a:endParaRPr>
                    </a:p>
                  </a:txBody>
                  <a:tcPr>
                    <a:solidFill>
                      <a:srgbClr val="00B0F0"/>
                    </a:solidFill>
                  </a:tcPr>
                </a:tc>
              </a:tr>
              <a:tr h="840740">
                <a:tc>
                  <a:txBody>
                    <a:bodyPr/>
                    <a:p>
                      <a:r>
                        <a:rPr lang="en-US" dirty="0">
                          <a:latin typeface="Open Sans" panose="020B0606030504020204" charset="0"/>
                          <a:ea typeface="Open Sans" panose="020B0606030504020204" charset="0"/>
                          <a:cs typeface="Open Sans" panose="020B0606030504020204" charset="0"/>
                        </a:rPr>
                        <a:t>Item</a:t>
                      </a:r>
                      <a:endParaRPr lang="en-US" dirty="0">
                        <a:latin typeface="Open Sans" panose="020B0606030504020204" charset="0"/>
                        <a:ea typeface="Open Sans" panose="020B0606030504020204" charset="0"/>
                        <a:cs typeface="Open Sans" panose="020B0606030504020204" charset="0"/>
                      </a:endParaRPr>
                    </a:p>
                  </a:txBody>
                  <a:tcPr>
                    <a:solidFill>
                      <a:schemeClr val="accent5">
                        <a:lumMod val="20000"/>
                        <a:lumOff val="80000"/>
                      </a:schemeClr>
                    </a:solidFill>
                  </a:tcPr>
                </a:tc>
                <a:tc>
                  <a:txBody>
                    <a:bodyPr/>
                    <a:p>
                      <a:r>
                        <a:rPr lang="en-US" dirty="0">
                          <a:latin typeface="Open Sans" panose="020B0606030504020204" charset="0"/>
                          <a:ea typeface="Open Sans" panose="020B0606030504020204" charset="0"/>
                          <a:cs typeface="Open Sans" panose="020B0606030504020204" charset="0"/>
                        </a:rPr>
                        <a:t>Same </a:t>
                      </a:r>
                      <a:r>
                        <a:rPr lang="en-US" dirty="0" err="1">
                          <a:latin typeface="Open Sans" panose="020B0606030504020204" charset="0"/>
                          <a:ea typeface="Open Sans" panose="020B0606030504020204" charset="0"/>
                          <a:cs typeface="Open Sans" panose="020B0606030504020204" charset="0"/>
                        </a:rPr>
                        <a:t>ItemName</a:t>
                      </a:r>
                      <a:r>
                        <a:rPr lang="en-US" dirty="0">
                          <a:latin typeface="Open Sans" panose="020B0606030504020204" charset="0"/>
                          <a:ea typeface="Open Sans" panose="020B0606030504020204" charset="0"/>
                          <a:cs typeface="Open Sans" panose="020B0606030504020204" charset="0"/>
                        </a:rPr>
                        <a:t> &amp; </a:t>
                      </a:r>
                      <a:r>
                        <a:rPr lang="en-US" dirty="0" err="1">
                          <a:latin typeface="Open Sans" panose="020B0606030504020204" charset="0"/>
                          <a:ea typeface="Open Sans" panose="020B0606030504020204" charset="0"/>
                          <a:cs typeface="Open Sans" panose="020B0606030504020204" charset="0"/>
                        </a:rPr>
                        <a:t>SellerID</a:t>
                      </a:r>
                      <a:r>
                        <a:rPr lang="en-US" dirty="0">
                          <a:latin typeface="Open Sans" panose="020B0606030504020204" charset="0"/>
                          <a:ea typeface="Open Sans" panose="020B0606030504020204" charset="0"/>
                          <a:cs typeface="Open Sans" panose="020B0606030504020204" charset="0"/>
                        </a:rPr>
                        <a:t>. Match </a:t>
                      </a:r>
                      <a:r>
                        <a:rPr lang="en-US" dirty="0" err="1">
                          <a:latin typeface="Open Sans" panose="020B0606030504020204" charset="0"/>
                          <a:ea typeface="Open Sans" panose="020B0606030504020204" charset="0"/>
                          <a:cs typeface="Open Sans" panose="020B0606030504020204" charset="0"/>
                        </a:rPr>
                        <a:t>ItemID</a:t>
                      </a:r>
                      <a:r>
                        <a:rPr lang="en-US" dirty="0">
                          <a:latin typeface="Open Sans" panose="020B0606030504020204" charset="0"/>
                          <a:ea typeface="Open Sans" panose="020B0606030504020204" charset="0"/>
                          <a:cs typeface="Open Sans" panose="020B0606030504020204" charset="0"/>
                        </a:rPr>
                        <a:t> records on the </a:t>
                      </a:r>
                      <a:r>
                        <a:rPr lang="en-US" dirty="0" err="1">
                          <a:latin typeface="Open Sans" panose="020B0606030504020204" charset="0"/>
                          <a:ea typeface="Open Sans" panose="020B0606030504020204" charset="0"/>
                          <a:cs typeface="Open Sans" panose="020B0606030504020204" charset="0"/>
                        </a:rPr>
                        <a:t>ItemName</a:t>
                      </a:r>
                      <a:r>
                        <a:rPr lang="en-US" dirty="0">
                          <a:latin typeface="Open Sans" panose="020B0606030504020204" charset="0"/>
                          <a:ea typeface="Open Sans" panose="020B0606030504020204" charset="0"/>
                          <a:cs typeface="Open Sans" panose="020B0606030504020204" charset="0"/>
                        </a:rPr>
                        <a:t> from Item &amp; </a:t>
                      </a:r>
                      <a:r>
                        <a:rPr lang="en-US" dirty="0" err="1">
                          <a:latin typeface="Open Sans" panose="020B0606030504020204" charset="0"/>
                          <a:ea typeface="Open Sans" panose="020B0606030504020204" charset="0"/>
                          <a:cs typeface="Open Sans" panose="020B0606030504020204" charset="0"/>
                        </a:rPr>
                        <a:t>SellerID</a:t>
                      </a:r>
                      <a:r>
                        <a:rPr lang="en-US" dirty="0">
                          <a:latin typeface="Open Sans" panose="020B0606030504020204" charset="0"/>
                          <a:ea typeface="Open Sans" panose="020B0606030504020204" charset="0"/>
                          <a:cs typeface="Open Sans" panose="020B0606030504020204" charset="0"/>
                        </a:rPr>
                        <a:t> from Listings.</a:t>
                      </a:r>
                      <a:endParaRPr lang="en-US" dirty="0">
                        <a:latin typeface="Open Sans" panose="020B0606030504020204" charset="0"/>
                        <a:ea typeface="Open Sans" panose="020B0606030504020204" charset="0"/>
                        <a:cs typeface="Open Sans" panose="020B0606030504020204" charset="0"/>
                      </a:endParaRPr>
                    </a:p>
                  </a:txBody>
                  <a:tcPr>
                    <a:solidFill>
                      <a:schemeClr val="accent5">
                        <a:lumMod val="20000"/>
                        <a:lumOff val="80000"/>
                      </a:schemeClr>
                    </a:solidFill>
                  </a:tcPr>
                </a:tc>
              </a:tr>
              <a:tr h="1186815">
                <a:tc>
                  <a:txBody>
                    <a:bodyPr/>
                    <a:p>
                      <a:r>
                        <a:rPr lang="en-US" dirty="0">
                          <a:latin typeface="Open Sans" panose="020B0606030504020204" charset="0"/>
                          <a:ea typeface="Open Sans" panose="020B0606030504020204" charset="0"/>
                          <a:cs typeface="Open Sans" panose="020B0606030504020204" charset="0"/>
                        </a:rPr>
                        <a:t>Item</a:t>
                      </a:r>
                      <a:endParaRPr lang="en-US" dirty="0">
                        <a:latin typeface="Open Sans" panose="020B0606030504020204" charset="0"/>
                        <a:ea typeface="Open Sans" panose="020B0606030504020204" charset="0"/>
                        <a:cs typeface="Open Sans" panose="020B0606030504020204" charset="0"/>
                      </a:endParaRPr>
                    </a:p>
                  </a:txBody>
                  <a:tcPr>
                    <a:solidFill>
                      <a:schemeClr val="accent3">
                        <a:lumMod val="20000"/>
                        <a:lumOff val="80000"/>
                      </a:schemeClr>
                    </a:solidFill>
                  </a:tcPr>
                </a:tc>
                <a:tc>
                  <a:txBody>
                    <a:bodyPr/>
                    <a:p>
                      <a:r>
                        <a:rPr lang="en-US" sz="1400" dirty="0" err="1">
                          <a:latin typeface="Open Sans" panose="020B0606030504020204" charset="0"/>
                          <a:ea typeface="Open Sans" panose="020B0606030504020204" charset="0"/>
                          <a:cs typeface="Open Sans" panose="020B0606030504020204" charset="0"/>
                          <a:sym typeface="+mn-ea"/>
                        </a:rPr>
                        <a:t>BrandName</a:t>
                      </a:r>
                      <a:r>
                        <a:rPr lang="en-US" sz="1400" dirty="0">
                          <a:latin typeface="Open Sans" panose="020B0606030504020204" charset="0"/>
                          <a:ea typeface="Open Sans" panose="020B0606030504020204" charset="0"/>
                          <a:cs typeface="Open Sans" panose="020B0606030504020204" charset="0"/>
                          <a:sym typeface="+mn-ea"/>
                        </a:rPr>
                        <a:t>, </a:t>
                      </a:r>
                      <a:r>
                        <a:rPr lang="en-US" sz="1400" dirty="0" err="1">
                          <a:latin typeface="Open Sans" panose="020B0606030504020204" charset="0"/>
                          <a:ea typeface="Open Sans" panose="020B0606030504020204" charset="0"/>
                          <a:cs typeface="Open Sans" panose="020B0606030504020204" charset="0"/>
                          <a:sym typeface="+mn-ea"/>
                        </a:rPr>
                        <a:t>ArrivalDate</a:t>
                      </a:r>
                      <a:r>
                        <a:rPr lang="en-US" sz="1400" dirty="0">
                          <a:latin typeface="Open Sans" panose="020B0606030504020204" charset="0"/>
                          <a:ea typeface="Open Sans" panose="020B0606030504020204" charset="0"/>
                          <a:cs typeface="Open Sans" panose="020B0606030504020204" charset="0"/>
                          <a:sym typeface="+mn-ea"/>
                        </a:rPr>
                        <a:t>, </a:t>
                      </a:r>
                      <a:r>
                        <a:rPr lang="en-US" sz="1400" dirty="0" err="1">
                          <a:latin typeface="Open Sans" panose="020B0606030504020204" charset="0"/>
                          <a:ea typeface="Open Sans" panose="020B0606030504020204" charset="0"/>
                          <a:cs typeface="Open Sans" panose="020B0606030504020204" charset="0"/>
                          <a:sym typeface="+mn-ea"/>
                        </a:rPr>
                        <a:t>SellerID</a:t>
                      </a:r>
                      <a:r>
                        <a:rPr lang="en-US" sz="1400" dirty="0">
                          <a:latin typeface="Open Sans" panose="020B0606030504020204" charset="0"/>
                          <a:ea typeface="Open Sans" panose="020B0606030504020204" charset="0"/>
                          <a:cs typeface="Open Sans" panose="020B0606030504020204" charset="0"/>
                          <a:sym typeface="+mn-ea"/>
                        </a:rPr>
                        <a:t>. Match </a:t>
                      </a:r>
                      <a:r>
                        <a:rPr lang="en-US" sz="1400" dirty="0" err="1">
                          <a:latin typeface="Open Sans" panose="020B0606030504020204" charset="0"/>
                          <a:ea typeface="Open Sans" panose="020B0606030504020204" charset="0"/>
                          <a:cs typeface="Open Sans" panose="020B0606030504020204" charset="0"/>
                          <a:sym typeface="+mn-ea"/>
                        </a:rPr>
                        <a:t>ItemID</a:t>
                      </a:r>
                      <a:r>
                        <a:rPr lang="en-US" sz="1400" dirty="0">
                          <a:latin typeface="Open Sans" panose="020B0606030504020204" charset="0"/>
                          <a:ea typeface="Open Sans" panose="020B0606030504020204" charset="0"/>
                          <a:cs typeface="Open Sans" panose="020B0606030504020204" charset="0"/>
                          <a:sym typeface="+mn-ea"/>
                        </a:rPr>
                        <a:t> records on the Brand Name and Arrival Date from Item and Seller ID from Listings.</a:t>
                      </a:r>
                      <a:endParaRPr lang="en-US" dirty="0">
                        <a:latin typeface="Open Sans" panose="020B0606030504020204" charset="0"/>
                        <a:ea typeface="Open Sans" panose="020B0606030504020204" charset="0"/>
                        <a:cs typeface="Open Sans" panose="020B0606030504020204" charset="0"/>
                      </a:endParaRPr>
                    </a:p>
                  </a:txBody>
                  <a:tcPr>
                    <a:solidFill>
                      <a:schemeClr val="accent3">
                        <a:lumMod val="20000"/>
                        <a:lumOff val="80000"/>
                      </a:schemeClr>
                    </a:solidFill>
                  </a:tcPr>
                </a:tc>
              </a:tr>
              <a:tr h="1185545">
                <a:tc>
                  <a:txBody>
                    <a:bodyPr/>
                    <a:p>
                      <a:r>
                        <a:rPr lang="en-US" sz="1400" dirty="0">
                          <a:latin typeface="Open Sans" panose="020B0606030504020204" charset="0"/>
                          <a:ea typeface="Open Sans" panose="020B0606030504020204" charset="0"/>
                          <a:cs typeface="Open Sans" panose="020B0606030504020204" charset="0"/>
                          <a:sym typeface="+mn-ea"/>
                        </a:rPr>
                        <a:t>Customer</a:t>
                      </a:r>
                      <a:endParaRPr lang="en-US" dirty="0">
                        <a:latin typeface="Open Sans" panose="020B0606030504020204" charset="0"/>
                        <a:ea typeface="Open Sans" panose="020B0606030504020204" charset="0"/>
                        <a:cs typeface="Open Sans" panose="020B0606030504020204" charset="0"/>
                      </a:endParaRPr>
                    </a:p>
                  </a:txBody>
                  <a:tcPr>
                    <a:solidFill>
                      <a:schemeClr val="accent5">
                        <a:lumMod val="20000"/>
                        <a:lumOff val="80000"/>
                      </a:schemeClr>
                    </a:solidFill>
                  </a:tcPr>
                </a:tc>
                <a:tc>
                  <a:txBody>
                    <a:bodyPr/>
                    <a:p>
                      <a:r>
                        <a:rPr lang="en-US" sz="1400" dirty="0" err="1">
                          <a:latin typeface="Open Sans" panose="020B0606030504020204" charset="0"/>
                          <a:ea typeface="Open Sans" panose="020B0606030504020204" charset="0"/>
                          <a:cs typeface="Open Sans" panose="020B0606030504020204" charset="0"/>
                          <a:sym typeface="+mn-ea"/>
                        </a:rPr>
                        <a:t>LastName</a:t>
                      </a:r>
                      <a:r>
                        <a:rPr lang="en-US" sz="1400" dirty="0">
                          <a:latin typeface="Open Sans" panose="020B0606030504020204" charset="0"/>
                          <a:ea typeface="Open Sans" panose="020B0606030504020204" charset="0"/>
                          <a:cs typeface="Open Sans" panose="020B0606030504020204" charset="0"/>
                          <a:sym typeface="+mn-ea"/>
                        </a:rPr>
                        <a:t>, </a:t>
                      </a:r>
                      <a:r>
                        <a:rPr lang="en-US" sz="1400" dirty="0" err="1">
                          <a:latin typeface="Open Sans" panose="020B0606030504020204" charset="0"/>
                          <a:ea typeface="Open Sans" panose="020B0606030504020204" charset="0"/>
                          <a:cs typeface="Open Sans" panose="020B0606030504020204" charset="0"/>
                          <a:sym typeface="+mn-ea"/>
                        </a:rPr>
                        <a:t>CreditCardNumber</a:t>
                      </a:r>
                      <a:r>
                        <a:rPr lang="en-US" sz="1400" dirty="0">
                          <a:latin typeface="Open Sans" panose="020B0606030504020204" charset="0"/>
                          <a:ea typeface="Open Sans" panose="020B0606030504020204" charset="0"/>
                          <a:cs typeface="Open Sans" panose="020B0606030504020204" charset="0"/>
                          <a:sym typeface="+mn-ea"/>
                        </a:rPr>
                        <a:t> </a:t>
                      </a:r>
                      <a:r>
                        <a:rPr lang="en-US" sz="1400" dirty="0" err="1">
                          <a:latin typeface="Open Sans" panose="020B0606030504020204" charset="0"/>
                          <a:ea typeface="Open Sans" panose="020B0606030504020204" charset="0"/>
                          <a:cs typeface="Open Sans" panose="020B0606030504020204" charset="0"/>
                          <a:sym typeface="+mn-ea"/>
                        </a:rPr>
                        <a:t>CreditCardExpirationdate</a:t>
                      </a:r>
                      <a:r>
                        <a:rPr lang="en-US" sz="1400" dirty="0">
                          <a:latin typeface="Open Sans" panose="020B0606030504020204" charset="0"/>
                          <a:ea typeface="Open Sans" panose="020B0606030504020204" charset="0"/>
                          <a:cs typeface="Open Sans" panose="020B0606030504020204" charset="0"/>
                          <a:sym typeface="+mn-ea"/>
                        </a:rPr>
                        <a:t>. Match </a:t>
                      </a:r>
                      <a:r>
                        <a:rPr lang="en-US" sz="1400" dirty="0" err="1">
                          <a:latin typeface="Open Sans" panose="020B0606030504020204" charset="0"/>
                          <a:ea typeface="Open Sans" panose="020B0606030504020204" charset="0"/>
                          <a:cs typeface="Open Sans" panose="020B0606030504020204" charset="0"/>
                          <a:sym typeface="+mn-ea"/>
                        </a:rPr>
                        <a:t>UserID</a:t>
                      </a:r>
                      <a:r>
                        <a:rPr lang="en-US" sz="1400" dirty="0">
                          <a:latin typeface="Open Sans" panose="020B0606030504020204" charset="0"/>
                          <a:ea typeface="Open Sans" panose="020B0606030504020204" charset="0"/>
                          <a:cs typeface="Open Sans" panose="020B0606030504020204" charset="0"/>
                          <a:sym typeface="+mn-ea"/>
                        </a:rPr>
                        <a:t> records on the </a:t>
                      </a:r>
                      <a:r>
                        <a:rPr lang="en-US" sz="1400" dirty="0" err="1">
                          <a:latin typeface="Open Sans" panose="020B0606030504020204" charset="0"/>
                          <a:ea typeface="Open Sans" panose="020B0606030504020204" charset="0"/>
                          <a:cs typeface="Open Sans" panose="020B0606030504020204" charset="0"/>
                          <a:sym typeface="+mn-ea"/>
                        </a:rPr>
                        <a:t>LastName</a:t>
                      </a:r>
                      <a:r>
                        <a:rPr lang="en-US" sz="1400" dirty="0">
                          <a:latin typeface="Open Sans" panose="020B0606030504020204" charset="0"/>
                          <a:ea typeface="Open Sans" panose="020B0606030504020204" charset="0"/>
                          <a:cs typeface="Open Sans" panose="020B0606030504020204" charset="0"/>
                          <a:sym typeface="+mn-ea"/>
                        </a:rPr>
                        <a:t> of Users and </a:t>
                      </a:r>
                      <a:r>
                        <a:rPr lang="en-US" sz="1400" dirty="0" err="1">
                          <a:latin typeface="Open Sans" panose="020B0606030504020204" charset="0"/>
                          <a:ea typeface="Open Sans" panose="020B0606030504020204" charset="0"/>
                          <a:cs typeface="Open Sans" panose="020B0606030504020204" charset="0"/>
                          <a:sym typeface="+mn-ea"/>
                        </a:rPr>
                        <a:t>CreditCardNumber</a:t>
                      </a:r>
                      <a:r>
                        <a:rPr lang="en-US" sz="1400" dirty="0">
                          <a:latin typeface="Open Sans" panose="020B0606030504020204" charset="0"/>
                          <a:ea typeface="Open Sans" panose="020B0606030504020204" charset="0"/>
                          <a:cs typeface="Open Sans" panose="020B0606030504020204" charset="0"/>
                          <a:sym typeface="+mn-ea"/>
                        </a:rPr>
                        <a:t> and </a:t>
                      </a:r>
                      <a:r>
                        <a:rPr lang="en-US" sz="1400" dirty="0" err="1">
                          <a:latin typeface="Open Sans" panose="020B0606030504020204" charset="0"/>
                          <a:ea typeface="Open Sans" panose="020B0606030504020204" charset="0"/>
                          <a:cs typeface="Open Sans" panose="020B0606030504020204" charset="0"/>
                          <a:sym typeface="+mn-ea"/>
                        </a:rPr>
                        <a:t>CreditCardExpirationDate</a:t>
                      </a:r>
                      <a:r>
                        <a:rPr lang="en-US" sz="1400" dirty="0">
                          <a:latin typeface="Open Sans" panose="020B0606030504020204" charset="0"/>
                          <a:ea typeface="Open Sans" panose="020B0606030504020204" charset="0"/>
                          <a:cs typeface="Open Sans" panose="020B0606030504020204" charset="0"/>
                          <a:sym typeface="+mn-ea"/>
                        </a:rPr>
                        <a:t> from Credit Cards.</a:t>
                      </a:r>
                      <a:endParaRPr lang="en-US" dirty="0">
                        <a:latin typeface="Open Sans" panose="020B0606030504020204" charset="0"/>
                        <a:ea typeface="Open Sans" panose="020B0606030504020204" charset="0"/>
                        <a:cs typeface="Open Sans" panose="020B0606030504020204" charset="0"/>
                      </a:endParaRPr>
                    </a:p>
                  </a:txBody>
                  <a:tcPr>
                    <a:solidFill>
                      <a:schemeClr val="accent5">
                        <a:lumMod val="20000"/>
                        <a:lumOff val="80000"/>
                      </a:schemeClr>
                    </a:solidFill>
                  </a:tcPr>
                </a:tc>
              </a:tr>
              <a:tr h="1532890">
                <a:tc>
                  <a:txBody>
                    <a:bodyPr/>
                    <a:p>
                      <a:r>
                        <a:rPr lang="en-US" dirty="0">
                          <a:latin typeface="Open Sans" panose="020B0606030504020204" charset="0"/>
                          <a:ea typeface="Open Sans" panose="020B0606030504020204" charset="0"/>
                          <a:cs typeface="Open Sans" panose="020B0606030504020204" charset="0"/>
                        </a:rPr>
                        <a:t>Customer</a:t>
                      </a:r>
                      <a:endParaRPr lang="en-US" dirty="0">
                        <a:latin typeface="Open Sans" panose="020B0606030504020204" charset="0"/>
                        <a:ea typeface="Open Sans" panose="020B0606030504020204" charset="0"/>
                        <a:cs typeface="Open Sans" panose="020B0606030504020204" charset="0"/>
                      </a:endParaRPr>
                    </a:p>
                  </a:txBody>
                  <a:tcPr>
                    <a:solidFill>
                      <a:schemeClr val="accent3">
                        <a:lumMod val="20000"/>
                        <a:lumOff val="80000"/>
                      </a:schemeClr>
                    </a:solidFill>
                  </a:tcPr>
                </a:tc>
                <a:tc>
                  <a:txBody>
                    <a:bodyPr/>
                    <a:p>
                      <a:r>
                        <a:rPr lang="en-US" sz="1400" dirty="0">
                          <a:latin typeface="Open Sans" panose="020B0606030504020204" charset="0"/>
                          <a:ea typeface="Open Sans" panose="020B0606030504020204" charset="0"/>
                          <a:cs typeface="Open Sans" panose="020B0606030504020204" charset="0"/>
                          <a:sym typeface="+mn-ea"/>
                        </a:rPr>
                        <a:t>Email and </a:t>
                      </a:r>
                      <a:r>
                        <a:rPr lang="en-US" sz="1400" dirty="0" err="1">
                          <a:latin typeface="Open Sans" panose="020B0606030504020204" charset="0"/>
                          <a:ea typeface="Open Sans" panose="020B0606030504020204" charset="0"/>
                          <a:cs typeface="Open Sans" panose="020B0606030504020204" charset="0"/>
                          <a:sym typeface="+mn-ea"/>
                        </a:rPr>
                        <a:t>OrderID</a:t>
                      </a:r>
                      <a:r>
                        <a:rPr lang="en-US" sz="1400" dirty="0">
                          <a:latin typeface="Open Sans" panose="020B0606030504020204" charset="0"/>
                          <a:ea typeface="Open Sans" panose="020B0606030504020204" charset="0"/>
                          <a:cs typeface="Open Sans" panose="020B0606030504020204" charset="0"/>
                          <a:sym typeface="+mn-ea"/>
                        </a:rPr>
                        <a:t>. Match </a:t>
                      </a:r>
                      <a:r>
                        <a:rPr lang="en-US" sz="1400" dirty="0" err="1">
                          <a:latin typeface="Open Sans" panose="020B0606030504020204" charset="0"/>
                          <a:ea typeface="Open Sans" panose="020B0606030504020204" charset="0"/>
                          <a:cs typeface="Open Sans" panose="020B0606030504020204" charset="0"/>
                          <a:sym typeface="+mn-ea"/>
                        </a:rPr>
                        <a:t>UserID</a:t>
                      </a:r>
                      <a:r>
                        <a:rPr lang="en-US" sz="1400" dirty="0">
                          <a:latin typeface="Open Sans" panose="020B0606030504020204" charset="0"/>
                          <a:ea typeface="Open Sans" panose="020B0606030504020204" charset="0"/>
                          <a:cs typeface="Open Sans" panose="020B0606030504020204" charset="0"/>
                          <a:sym typeface="+mn-ea"/>
                        </a:rPr>
                        <a:t> records on the Email from Users and </a:t>
                      </a:r>
                      <a:r>
                        <a:rPr lang="en-US" sz="1400" dirty="0" err="1">
                          <a:latin typeface="Open Sans" panose="020B0606030504020204" charset="0"/>
                          <a:ea typeface="Open Sans" panose="020B0606030504020204" charset="0"/>
                          <a:cs typeface="Open Sans" panose="020B0606030504020204" charset="0"/>
                          <a:sym typeface="+mn-ea"/>
                        </a:rPr>
                        <a:t>OrderID</a:t>
                      </a:r>
                      <a:r>
                        <a:rPr lang="en-US" sz="1400" dirty="0">
                          <a:latin typeface="Open Sans" panose="020B0606030504020204" charset="0"/>
                          <a:ea typeface="Open Sans" panose="020B0606030504020204" charset="0"/>
                          <a:cs typeface="Open Sans" panose="020B0606030504020204" charset="0"/>
                          <a:sym typeface="+mn-ea"/>
                        </a:rPr>
                        <a:t> from Customer Service Requests.</a:t>
                      </a:r>
                      <a:endParaRPr lang="en-US" dirty="0">
                        <a:latin typeface="Open Sans" panose="020B0606030504020204" charset="0"/>
                        <a:ea typeface="Open Sans" panose="020B0606030504020204" charset="0"/>
                        <a:cs typeface="Open Sans" panose="020B0606030504020204" charset="0"/>
                      </a:endParaRPr>
                    </a:p>
                  </a:txBody>
                  <a:tcPr>
                    <a:solidFill>
                      <a:schemeClr val="accent3">
                        <a:lumMod val="20000"/>
                        <a:lumOff val="80000"/>
                      </a:schemeClr>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96"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7</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Data Governance:</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Roles and Responsibilities</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54"/>
          <p:cNvSpPr txBox="1"/>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Background</a:t>
            </a:r>
            <a:endParaRPr lang="en-GB"/>
          </a:p>
        </p:txBody>
      </p:sp>
      <p:sp>
        <p:nvSpPr>
          <p:cNvPr id="204" name="Google Shape;204;p54"/>
          <p:cNvSpPr txBox="1"/>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SneakerPark</a:t>
            </a: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Each buyer and seller must have an active account in order to sell, bid, or purchase sneakers using SneakerPark’s website.</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If the item is found to be inauthentic or in an unacceptable condition, it is also returned back to the seller in a similar fashion.</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Currently, SneakerPark only supports sales within the United States.</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marR="241300" lvl="0" indent="0" algn="just" rtl="0">
              <a:lnSpc>
                <a:spcPct val="150000"/>
              </a:lnSpc>
              <a:spcBef>
                <a:spcPts val="1100"/>
              </a:spcBef>
              <a:spcAft>
                <a:spcPts val="400"/>
              </a:spcAft>
              <a:buClr>
                <a:schemeClr val="dk1"/>
              </a:buClr>
              <a:buSzPts val="1100"/>
              <a:buFont typeface="Arial" panose="020B0604020202020204"/>
              <a:buNone/>
            </a:pPr>
            <a:endParaRPr sz="1700" b="1">
              <a:solidFill>
                <a:srgbClr val="2E3D49"/>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02"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Write 1-2 paragraphs discussing what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data governance roles and responsibilities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will be necessary to oversee this new Data Management initiative. Please be sure to discuss the responsibilities in the context of at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least 3 different aspects </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of Data Governance (such as Data Quality Management, Metadata Management, MDM, etc). Based on what you know, do SneakerPark's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current employees have the necessary skills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for these roles or should the company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make new hires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70000"/>
              </a:lnSpc>
              <a:spcBef>
                <a:spcPts val="11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70000"/>
              </a:lnSpc>
              <a:spcBef>
                <a:spcPts val="1100"/>
              </a:spcBef>
              <a:spcAft>
                <a:spcPts val="1100"/>
              </a:spcAft>
              <a:buNone/>
            </a:pPr>
            <a:r>
              <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To ensure SneakerPark's Data Management initiative is successful, specific roles and responsibilities must be assigned to ensure the seamless operation of critical aspects like Data Quality Management, Metadata Management, and Master Data Management (MDM). For Metadata Management, the Data Steward will be responsible for maintaining and updating SneakerPark’s data dictionary and business context in case of new additions (e.g., new tables or columns) or changes in business descriptions. Given her business knowledge and organizational understanding, Jessica can take on this role. However, due to her existing responsibilities, a new hire should join her to help manage the workload effectively. Together, they would ensure business metadata remains updated and relevant.</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02"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Write 1-2 paragraphs discussing what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data governance roles and responsibilities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will be necessary to oversee this new Data Management initiative. Please be sure to discuss the responsibilities in the context of at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least 3 different aspects </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of Data Governance (such as Data Quality Management, Metadata Management, MDM, etc). Based on what you know, do SneakerPark's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current employees have the necessary skills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for these roles or should the company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make new hires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70000"/>
              </a:lnSpc>
              <a:spcBef>
                <a:spcPts val="1100"/>
              </a:spcBef>
              <a:spcAft>
                <a:spcPts val="0"/>
              </a:spcAft>
              <a:buNone/>
            </a:pPr>
            <a:r>
              <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For Data Quality Management and Master Data Management (MDM), the Data Architect should define workflows and establish architectures that can automate the identification of data quality issues and breaches. Daniel Freitas, as an experienced data architect, is well-suited for this role and can leverage his expertise to design these systems for SneakerPark. Additionally, the Data Engineer focused on ProdOps will be responsible for providing IT production support to ensure the continued consistency, accuracy, and timeliness of the data. Jake, with his background in IT production support, would be the ideal person for this role, ensuring the operational aspects of data quality and MDM remain functional at all times. Together, these roles will provide a solid framework for SneakerPark's data governance initiative, ensuring that the company effectively manages its data assets.</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307" name="Shape 307"/>
        <p:cNvGrpSpPr/>
        <p:nvPr/>
      </p:nvGrpSpPr>
      <p:grpSpPr>
        <a:xfrm>
          <a:off x="0" y="0"/>
          <a:ext cx="0" cy="0"/>
          <a:chOff x="0" y="0"/>
          <a:chExt cx="0" cy="0"/>
        </a:xfrm>
      </p:grpSpPr>
      <p:sp>
        <p:nvSpPr>
          <p:cNvPr id="308" name="Google Shape;308;p72"/>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Standout Suggestions</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309" name="Google Shape;309;p7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13" name="Shape 313"/>
        <p:cNvGrpSpPr/>
        <p:nvPr/>
      </p:nvGrpSpPr>
      <p:grpSpPr>
        <a:xfrm>
          <a:off x="0" y="0"/>
          <a:ext cx="0" cy="0"/>
          <a:chOff x="0" y="0"/>
          <a:chExt cx="0" cy="0"/>
        </a:xfrm>
      </p:grpSpPr>
      <p:sp>
        <p:nvSpPr>
          <p:cNvPr id="314" name="Google Shape;314;p73"/>
          <p:cNvSpPr txBox="1"/>
          <p:nvPr/>
        </p:nvSpPr>
        <p:spPr>
          <a:xfrm>
            <a:off x="457200" y="504825"/>
            <a:ext cx="6858000" cy="798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E3D49"/>
              </a:buClr>
              <a:buSzPts val="1800"/>
              <a:buFont typeface="Open Sans" panose="020B0606030504020204"/>
              <a:buAutoNum type="arabicPeriod"/>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42900" algn="l" rtl="0">
              <a:lnSpc>
                <a:spcPct val="115000"/>
              </a:lnSpc>
              <a:spcBef>
                <a:spcPts val="0"/>
              </a:spcBef>
              <a:spcAft>
                <a:spcPts val="0"/>
              </a:spcAft>
              <a:buClr>
                <a:srgbClr val="2E3D49"/>
              </a:buClr>
              <a:buSzPts val="1800"/>
              <a:buFont typeface="Open Sans" panose="020B0606030504020204"/>
              <a:buAutoNum type="arabicPeriod"/>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Document</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914400" lvl="0" indent="-330200" algn="l" rtl="0">
              <a:lnSpc>
                <a:spcPct val="115000"/>
              </a:lnSpc>
              <a:spcBef>
                <a:spcPts val="0"/>
              </a:spcBef>
              <a:spcAft>
                <a:spcPts val="0"/>
              </a:spcAft>
              <a:buClr>
                <a:srgbClr val="525C65"/>
              </a:buClr>
              <a:buSzPts val="1600"/>
              <a:buFont typeface="Open Sans" panose="020B0606030504020204"/>
              <a:buChar char="●"/>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Do not use spaces or special characters.</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914400" lvl="0" indent="-330200" algn="l" rtl="0">
              <a:lnSpc>
                <a:spcPct val="115000"/>
              </a:lnSpc>
              <a:spcBef>
                <a:spcPts val="0"/>
              </a:spcBef>
              <a:spcAft>
                <a:spcPts val="0"/>
              </a:spcAft>
              <a:buClr>
                <a:srgbClr val="525C65"/>
              </a:buClr>
              <a:buSzPts val="1600"/>
              <a:buFont typeface="Open Sans" panose="020B0606030504020204"/>
              <a:buChar char="●"/>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Use only LOWERCASE.</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914400" lvl="0" indent="-330200" algn="l" rtl="0">
              <a:lnSpc>
                <a:spcPct val="115000"/>
              </a:lnSpc>
              <a:spcBef>
                <a:spcPts val="0"/>
              </a:spcBef>
              <a:spcAft>
                <a:spcPts val="0"/>
              </a:spcAft>
              <a:buClr>
                <a:srgbClr val="525C65"/>
              </a:buClr>
              <a:buSzPts val="1600"/>
              <a:buFont typeface="Open Sans" panose="020B0606030504020204"/>
              <a:buChar char="●"/>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All identifier fields should end in “_id”.</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914400" lvl="0" indent="-330200" algn="l" rtl="0">
              <a:lnSpc>
                <a:spcPct val="115000"/>
              </a:lnSpc>
              <a:spcBef>
                <a:spcPts val="0"/>
              </a:spcBef>
              <a:spcAft>
                <a:spcPts val="0"/>
              </a:spcAft>
              <a:buClr>
                <a:srgbClr val="525C65"/>
              </a:buClr>
              <a:buSzPts val="1600"/>
              <a:buFont typeface="Open Sans" panose="020B0606030504020204"/>
              <a:buChar char="●"/>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Avoid acronyms and abbreviations.</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42900" algn="l" rtl="0">
              <a:lnSpc>
                <a:spcPct val="115000"/>
              </a:lnSpc>
              <a:spcBef>
                <a:spcPts val="0"/>
              </a:spcBef>
              <a:spcAft>
                <a:spcPts val="0"/>
              </a:spcAft>
              <a:buClr>
                <a:srgbClr val="2E3D49"/>
              </a:buClr>
              <a:buSzPts val="1800"/>
              <a:buFont typeface="Open Sans" panose="020B0606030504020204"/>
              <a:buAutoNum type="arabicPeriod"/>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Write SQL scripts for the matching rules that you’ve created in Step 6. </a:t>
            </a:r>
            <a:endParaRPr sz="1800">
              <a:solidFill>
                <a:srgbClr val="2E3D49"/>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55"/>
          <p:cNvSpPr txBox="1"/>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Background (cont’d)</a:t>
            </a:r>
            <a:endParaRPr lang="en-GB"/>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panose="020B0606030504020204"/>
              <a:buChar char="●"/>
            </a:pPr>
            <a:r>
              <a:rPr lang="en-GB"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pic>
        <p:nvPicPr>
          <p:cNvPr id="211" name="Google Shape;211;p55"/>
          <p:cNvPicPr preferRelativeResize="0"/>
          <p:nvPr/>
        </p:nvPicPr>
        <p:blipFill>
          <a:blip r:embed="rId1"/>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15"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1</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Enterprise Data Catalog          Part 1: Enterprise Data Model</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sp>
        <p:nvSpPr>
          <p:cNvPr id="223" name="Google Shape;223;p57"/>
          <p:cNvSpPr txBox="1"/>
          <p:nvPr/>
        </p:nvSpPr>
        <p:spPr>
          <a:xfrm>
            <a:off x="0" y="-35242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Create a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conceptual</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data model that will provide SneakerPark with a holistic view of its data systems and help you grasp the organization's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important entities and relationships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pic>
        <p:nvPicPr>
          <p:cNvPr id="224" name="Google Shape;224;p57"/>
          <p:cNvPicPr preferRelativeResize="0"/>
          <p:nvPr/>
        </p:nvPicPr>
        <p:blipFill>
          <a:blip r:embed="rId1"/>
          <a:stretch>
            <a:fillRect/>
          </a:stretch>
        </p:blipFill>
        <p:spPr>
          <a:xfrm>
            <a:off x="1395550" y="4276725"/>
            <a:ext cx="4781550"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GB" sz="1600" b="1">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Replace the example below with your own solutions (obviously feel free to take more space):</a:t>
            </a:r>
            <a:endParaRPr sz="1700" b="1">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70000"/>
              </a:lnSpc>
              <a:spcBef>
                <a:spcPts val="1100"/>
              </a:spcBef>
              <a:spcAft>
                <a:spcPts val="1100"/>
              </a:spcAft>
              <a:buNone/>
            </a:pPr>
            <a:endParaRPr b="1">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endParaRPr>
          </a:p>
        </p:txBody>
      </p:sp>
      <p:pic>
        <p:nvPicPr>
          <p:cNvPr id="1" name="Picture 0" descr="Conceptual ERD"/>
          <p:cNvPicPr>
            <a:picLocks noChangeAspect="1"/>
          </p:cNvPicPr>
          <p:nvPr/>
        </p:nvPicPr>
        <p:blipFill>
          <a:blip r:embed="rId1"/>
          <a:stretch>
            <a:fillRect/>
          </a:stretch>
        </p:blipFill>
        <p:spPr>
          <a:xfrm>
            <a:off x="429260" y="2581275"/>
            <a:ext cx="7004685" cy="441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34"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2</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Enterprise Data Catalog          Part 2: Metadata</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sp>
        <p:nvSpPr>
          <p:cNvPr id="241" name="Google Shape;241;p60"/>
          <p:cNvSpPr txBox="1"/>
          <p:nvPr>
            <p:ph type="body" idx="1"/>
          </p:nvPr>
        </p:nvSpPr>
        <p:spPr>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1100"/>
              </a:spcAft>
              <a:buClr>
                <a:schemeClr val="dk1"/>
              </a:buClr>
              <a:buSzPts val="1100"/>
              <a:buFont typeface="Arial" panose="020B0604020202020204"/>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Please note that you are required to fill out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all fields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in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both tabs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t>
            </a:r>
            <a:endParaRPr sz="1600">
              <a:solidFill>
                <a:srgbClr val="525C6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45"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3</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Data Quality</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Part 1: Profiling and Cleansing</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Tree>
  </p:cSld>
  <p:clrMapOvr>
    <a:masterClrMapping/>
  </p:clrMapOvr>
</p:sld>
</file>

<file path=ppt/tags/tag1.xml><?xml version="1.0" encoding="utf-8"?>
<p:tagLst xmlns:p="http://schemas.openxmlformats.org/presentationml/2006/main">
  <p:tag name="TABLE_ENDDRAG_ORIGIN_RECT" val="543*418"/>
  <p:tag name="TABLE_ENDDRAG_RECT" val="34*231*543*418"/>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8983</Words>
  <Application>WPS Presentation</Application>
  <PresentationFormat/>
  <Paragraphs>144</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23</vt:i4>
      </vt:variant>
    </vt:vector>
  </HeadingPairs>
  <TitlesOfParts>
    <vt:vector size="37" baseType="lpstr">
      <vt:lpstr>Arial</vt:lpstr>
      <vt:lpstr>SimSun</vt:lpstr>
      <vt:lpstr>Wingdings</vt:lpstr>
      <vt:lpstr>Arial</vt:lpstr>
      <vt:lpstr>Open Sans</vt:lpstr>
      <vt:lpstr>Helvetica Neue</vt:lpstr>
      <vt:lpstr>Open Sans Light</vt:lpstr>
      <vt:lpstr>Microsoft YaHei</vt:lpstr>
      <vt:lpstr>Arial Unicode MS</vt:lpstr>
      <vt:lpstr>Open Sans</vt:lpstr>
      <vt:lpstr>Simple Light</vt:lpstr>
      <vt:lpstr>Simple Light</vt:lpstr>
      <vt:lpstr>Simple Light</vt:lpstr>
      <vt:lpstr>White</vt:lpstr>
      <vt:lpstr>Data Governance @ SneakerPark</vt:lpstr>
      <vt:lpstr>Background</vt:lpstr>
      <vt:lpstr>Background (cont’d)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dc:creator/>
  <cp:lastModifiedBy>leduy</cp:lastModifiedBy>
  <cp:revision>2</cp:revision>
  <dcterms:created xsi:type="dcterms:W3CDTF">2024-09-18T12:12:23Z</dcterms:created>
  <dcterms:modified xsi:type="dcterms:W3CDTF">2024-09-18T12:13:47Z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FC53C907141C41288920637351F0AB9F_12</vt:lpwstr>
  </property>
  <property fmtid="{D5CDD505-2E9C-101B-9397-08002B2CF9AE}" pid="3" name="KSOProductBuildVer">
    <vt:lpwstr>1033-12.2.0.17562</vt:lpwstr>
  </property>
</Properties>
</file>