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6"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e4879d5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panose="020B0606030504020204"/>
              <a:buNone/>
              <a:defRPr sz="24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2pPr>
            <a:lvl3pPr lvl="2"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3pPr>
            <a:lvl4pPr lvl="3"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4pPr>
            <a:lvl5pPr lvl="4"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5pPr>
            <a:lvl6pPr lvl="5"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6pPr>
            <a:lvl7pPr lvl="6"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7pPr>
            <a:lvl8pPr lvl="7"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8pPr>
            <a:lvl9pPr lvl="8"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Confidential</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srcRect l="9957" t="35735" r="10513" b="35787"/>
          <a:stretch>
            <a:fillRect/>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Data Lake Value Proposition</a:t>
            </a:r>
            <a:endParaRPr sz="2200" b="0"/>
          </a:p>
        </p:txBody>
      </p:sp>
      <p:sp>
        <p:nvSpPr>
          <p:cNvPr id="56" name="Google Shape;56;p12"/>
          <p:cNvSpPr txBox="1">
            <a:spLocks noGrp="1"/>
          </p:cNvSpPr>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Duy Le Khanh</a:t>
            </a:r>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58" name="Google Shape;58;p12"/>
          <p:cNvSpPr txBox="1"/>
          <p:nvPr/>
        </p:nvSpPr>
        <p:spPr>
          <a:xfrm>
            <a:off x="2051730" y="1995260"/>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Open Sans" panose="020B0606030504020204"/>
                <a:ea typeface="Open Sans" panose="020B0606030504020204"/>
                <a:cs typeface="Open Sans" panose="020B0606030504020204"/>
                <a:sym typeface="Open Sans" panose="020B0606030504020204"/>
              </a:rPr>
              <a:t>Medical Data Processing Company</a:t>
            </a:r>
            <a:endParaRPr>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65" name="Google Shape;65;p13"/>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What is a Data Lake</a:t>
            </a:r>
          </a:p>
          <a:p>
            <a:pPr marL="457200" lvl="0" indent="-317500" algn="l" rtl="0">
              <a:spcBef>
                <a:spcPts val="0"/>
              </a:spcBef>
              <a:spcAft>
                <a:spcPts val="0"/>
              </a:spcAft>
              <a:buSzPts val="1400"/>
              <a:buChar char="●"/>
            </a:pPr>
            <a:r>
              <a:rPr lang="en-GB"/>
              <a:t>Components of a Data Lake</a:t>
            </a:r>
          </a:p>
          <a:p>
            <a:pPr marL="457200" lvl="0" indent="-317500" algn="l" rtl="0">
              <a:spcBef>
                <a:spcPts val="0"/>
              </a:spcBef>
              <a:spcAft>
                <a:spcPts val="0"/>
              </a:spcAft>
              <a:buSzPts val="1400"/>
              <a:buChar char="●"/>
            </a:pPr>
            <a:r>
              <a:rPr lang="en-GB"/>
              <a:t>Data Lake vs Data Warehouse</a:t>
            </a:r>
          </a:p>
          <a:p>
            <a:pPr marL="457200" lvl="0" indent="-317500" algn="l" rtl="0">
              <a:spcBef>
                <a:spcPts val="0"/>
              </a:spcBef>
              <a:spcAft>
                <a:spcPts val="0"/>
              </a:spcAft>
              <a:buSzPts val="1400"/>
              <a:buChar char="●"/>
            </a:pPr>
            <a:r>
              <a:rPr lang="en-GB"/>
              <a:t>Business Value of Data Lake Solution</a:t>
            </a:r>
          </a:p>
          <a:p>
            <a:pPr marL="457200" lvl="0" indent="-317500" algn="l" rtl="0">
              <a:spcBef>
                <a:spcPts val="0"/>
              </a:spcBef>
              <a:spcAft>
                <a:spcPts val="0"/>
              </a:spcAft>
              <a:buSzPts val="1400"/>
              <a:buChar char="●"/>
            </a:pPr>
            <a:r>
              <a:rPr lang="en-GB"/>
              <a:t>Proposed Data Lake Architecture for Medical Data Processing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Data Lake is a centralized repository that allows you to store structured, semi-structured, and unstructured data at any scale. Unlike a traditional data warehouse, a data lake enables real-time data ingestion and is designed to handle a variety of data formats, making it a flexible solution for modern businesses. It facilitates scalable data storage and provides powerful processing and analytics capabilities for enterprises.</a:t>
            </a:r>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Executive summary</a:t>
            </a:r>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605155" y="1203325"/>
            <a:ext cx="7867015" cy="342392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200"/>
              <a:t>Data Ingestion Layer</a:t>
            </a:r>
          </a:p>
          <a:p>
            <a:pPr marL="139700" lvl="0" indent="0" algn="l" rtl="0">
              <a:spcBef>
                <a:spcPts val="0"/>
              </a:spcBef>
              <a:spcAft>
                <a:spcPts val="0"/>
              </a:spcAft>
              <a:buSzPts val="1400"/>
              <a:buNone/>
            </a:pPr>
            <a:r>
              <a:rPr lang="en-GB" sz="1200"/>
              <a:t>The data ingestion layer is responsible for collecting data from multiple sources including real-time streams, batch uploads, and APIs. Common tools include Apache Kafka, AWS Glue, or Apache NiFi.</a:t>
            </a:r>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sz="1200"/>
              <a:t>Data Storage Layer</a:t>
            </a:r>
          </a:p>
          <a:p>
            <a:pPr marL="139700" lvl="0" indent="0" algn="l" rtl="0">
              <a:spcBef>
                <a:spcPts val="0"/>
              </a:spcBef>
              <a:spcAft>
                <a:spcPts val="0"/>
              </a:spcAft>
              <a:buSzPts val="1400"/>
              <a:buNone/>
            </a:pPr>
            <a:r>
              <a:rPr lang="en-GB" sz="1200"/>
              <a:t>A scalable and cost-effective storage solution like Amazon S3, Azure Data Lake, or Hadoop Distributed File System (HDFS) stores raw and processed data, enabling access across the enterprise.</a:t>
            </a:r>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sz="1200"/>
              <a:t>Data Processing Layer</a:t>
            </a:r>
          </a:p>
          <a:p>
            <a:pPr marL="139700" lvl="0" indent="0" algn="l" rtl="0">
              <a:spcBef>
                <a:spcPts val="0"/>
              </a:spcBef>
              <a:spcAft>
                <a:spcPts val="0"/>
              </a:spcAft>
              <a:buSzPts val="1400"/>
              <a:buNone/>
            </a:pPr>
            <a:r>
              <a:rPr lang="en-GB" sz="1200"/>
              <a:t>The processing layer allows ETL (Extract, Transform, Load) operations using tools like Apache Spark, Databricks, or AWS EMR. It helps to prepare data for downstream analytics and machine learning models.</a:t>
            </a:r>
          </a:p>
          <a:p>
            <a:pPr marL="139700" lvl="0" indent="0" algn="l" rtl="0">
              <a:spcBef>
                <a:spcPts val="0"/>
              </a:spcBef>
              <a:spcAft>
                <a:spcPts val="0"/>
              </a:spcAft>
              <a:buSzPts val="1400"/>
              <a:buNone/>
            </a:pPr>
            <a:endParaRPr lang="en-GB" sz="1200"/>
          </a:p>
          <a:p>
            <a:pPr lvl="0" algn="l" rtl="0">
              <a:spcBef>
                <a:spcPts val="0"/>
              </a:spcBef>
              <a:spcAft>
                <a:spcPts val="0"/>
              </a:spcAft>
              <a:buSzPts val="1400"/>
            </a:pPr>
            <a:r>
              <a:rPr lang="en-GB" sz="1200" dirty="0">
                <a:sym typeface="+mn-ea"/>
              </a:rPr>
              <a:t>S</a:t>
            </a:r>
            <a:r>
              <a:rPr lang="en-US" sz="1200" dirty="0" err="1">
                <a:sym typeface="+mn-ea"/>
              </a:rPr>
              <a:t>erving</a:t>
            </a:r>
            <a:r>
              <a:rPr lang="en-US" sz="1200" dirty="0">
                <a:sym typeface="+mn-ea"/>
              </a:rPr>
              <a:t> layer</a:t>
            </a:r>
            <a:endParaRPr lang="en-GB" sz="1200"/>
          </a:p>
          <a:p>
            <a:pPr marL="139700" lvl="0" indent="0" algn="l" rtl="0">
              <a:spcBef>
                <a:spcPts val="0"/>
              </a:spcBef>
              <a:spcAft>
                <a:spcPts val="0"/>
              </a:spcAft>
              <a:buSzPts val="1400"/>
              <a:buNone/>
            </a:pPr>
            <a:r>
              <a:rPr lang="en-GB" sz="1200"/>
              <a:t>The serving layer in a Data Lake architecture provides access to processed data for various applications like machine learning models, business intelligence (BI) tools, and dashboards. It ensures efficient querying of both structured and unstructured data, enables integration with external applications via APIs, and supports real-time data streams for immediate insights</a:t>
            </a:r>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Components of Data Lake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5" name="Google Shape;85;p16"/>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vs Data Warehouse</a:t>
            </a:r>
          </a:p>
        </p:txBody>
      </p:sp>
      <p:pic>
        <p:nvPicPr>
          <p:cNvPr id="2" name="Picture 0"/>
          <p:cNvPicPr>
            <a:picLocks noChangeAspect="1"/>
          </p:cNvPicPr>
          <p:nvPr/>
        </p:nvPicPr>
        <p:blipFill>
          <a:blip r:embed="rId3"/>
          <a:stretch>
            <a:fillRect/>
          </a:stretch>
        </p:blipFill>
        <p:spPr>
          <a:xfrm>
            <a:off x="1115695" y="1635125"/>
            <a:ext cx="6858000" cy="228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Data Lake Makes Sense for Medical Data Processing?</a:t>
            </a:r>
          </a:p>
        </p:txBody>
      </p:sp>
      <p:sp>
        <p:nvSpPr>
          <p:cNvPr id="3" name="Text Placeholder 2"/>
          <p:cNvSpPr>
            <a:spLocks noGrp="1"/>
          </p:cNvSpPr>
          <p:nvPr>
            <p:ph type="body" idx="1"/>
          </p:nvPr>
        </p:nvSpPr>
        <p:spPr/>
        <p:txBody>
          <a:bodyPr/>
          <a:lstStyle/>
          <a:p>
            <a:r>
              <a:rPr lang="en-US"/>
              <a:t>Flexibility: Medical data often comes in unstructured forms (text notes, images, etc.), which a data warehouse cannot handle effectively.</a:t>
            </a:r>
          </a:p>
          <a:p>
            <a:r>
              <a:rPr lang="en-US"/>
              <a:t>Scalability: A data lake can store petabytes of data, making it ideal for medical data that grows exponentially.</a:t>
            </a:r>
          </a:p>
          <a:p>
            <a:r>
              <a:rPr lang="en-US"/>
              <a:t>Advanced Analytics: Enables AI/ML models that require vast amounts of varied data, which is crucial in the medical field.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Value of Data Lake</a:t>
            </a:r>
          </a:p>
        </p:txBody>
      </p:sp>
      <p:sp>
        <p:nvSpPr>
          <p:cNvPr id="2" name="Text Placeholder 0"/>
          <p:cNvSpPr>
            <a:spLocks noGrp="1"/>
          </p:cNvSpPr>
          <p:nvPr>
            <p:ph type="body" idx="1"/>
          </p:nvPr>
        </p:nvSpPr>
        <p:spPr>
          <a:xfrm>
            <a:off x="638492" y="1136027"/>
            <a:ext cx="7867015" cy="3461385"/>
          </a:xfrm>
        </p:spPr>
        <p:txBody>
          <a:bodyPr/>
          <a:lstStyle/>
          <a:p>
            <a:r>
              <a:rPr lang="en-US" dirty="0"/>
              <a:t>Improved Decision-Making</a:t>
            </a:r>
          </a:p>
          <a:p>
            <a:pPr marL="139700" indent="0">
              <a:buNone/>
            </a:pPr>
            <a:r>
              <a:rPr lang="en-US" dirty="0"/>
              <a:t>With all data in a single repository, the company can apply advanced analytics and machine learning to extract insights that inform medical innovations and operational improvements.</a:t>
            </a:r>
          </a:p>
          <a:p>
            <a:r>
              <a:rPr lang="en-US" dirty="0"/>
              <a:t>Cost Efficiency</a:t>
            </a:r>
          </a:p>
          <a:p>
            <a:pPr marL="139700" indent="0">
              <a:buNone/>
            </a:pPr>
            <a:r>
              <a:rPr lang="en-US" dirty="0"/>
              <a:t>A Data Lake offers low-cost storage for vast amounts of data, making it ideal for long-term retention of large datasets without incurring high infrastructure costs.</a:t>
            </a:r>
          </a:p>
          <a:p>
            <a:r>
              <a:rPr lang="en-US" dirty="0"/>
              <a:t>Scalable Data Processing</a:t>
            </a:r>
          </a:p>
          <a:p>
            <a:pPr marL="139700" indent="0">
              <a:buNone/>
            </a:pPr>
            <a:r>
              <a:rPr lang="en-US" dirty="0"/>
              <a:t>Enables real-time processing and analysis of medical data, enhancing patient outcomes and optimizing research operations.</a:t>
            </a:r>
          </a:p>
          <a:p>
            <a:r>
              <a:rPr lang="en-US" dirty="0"/>
              <a:t>Enhanced Data Security and Compliance</a:t>
            </a:r>
          </a:p>
          <a:p>
            <a:pPr marL="139700" indent="0">
              <a:buNone/>
            </a:pPr>
            <a:r>
              <a:rPr lang="en-US" sz="1200" dirty="0"/>
              <a:t>A Data Lake provides robust security features like data encryption, access control, and user authentication, ensuring that sensitive medical data is stored securely. These security mechanisms help the company maintain compliance with healthcare regulations such as HIPAA and GDPR, protecting patient privacy and reducing the risk of data breaches. By implementing a secure data lake, the company can ensure that all regulatory requirements are met, avoiding potential fines and maintaining trust with clients and patients.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1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Architecture</a:t>
            </a:r>
          </a:p>
        </p:txBody>
      </p:sp>
      <p:pic>
        <p:nvPicPr>
          <p:cNvPr id="3" name="Picture 2"/>
          <p:cNvPicPr>
            <a:picLocks noChangeAspect="1"/>
          </p:cNvPicPr>
          <p:nvPr/>
        </p:nvPicPr>
        <p:blipFill>
          <a:blip r:embed="rId3"/>
          <a:stretch>
            <a:fillRect/>
          </a:stretch>
        </p:blipFill>
        <p:spPr>
          <a:xfrm>
            <a:off x="611505" y="1131570"/>
            <a:ext cx="7954010" cy="33108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srcRect l="9957" t="35735" r="10513" b="35787"/>
          <a:stretch>
            <a:fillRect/>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578</Words>
  <Application>Microsoft Office PowerPoint</Application>
  <PresentationFormat>On-screen Show (16:9)</PresentationFormat>
  <Paragraphs>43</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Open Sans</vt:lpstr>
      <vt:lpstr>Simple Light</vt:lpstr>
      <vt:lpstr>Data Lake Value Proposition</vt:lpstr>
      <vt:lpstr>Agenda</vt:lpstr>
      <vt:lpstr>What is a Data Lake</vt:lpstr>
      <vt:lpstr>Components of Data Lake</vt:lpstr>
      <vt:lpstr>Data Lake vs Data Warehouse</vt:lpstr>
      <vt:lpstr>Why Data Lake Makes Sense for Medical Data Processing?</vt:lpstr>
      <vt:lpstr>Business Value of Data Lake</vt:lpstr>
      <vt:lpstr>Data Lake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dc:creator/>
  <cp:lastModifiedBy>Duy Le Khanh</cp:lastModifiedBy>
  <cp:revision>8</cp:revision>
  <dcterms:created xsi:type="dcterms:W3CDTF">2024-09-16T13:06:14Z</dcterms:created>
  <dcterms:modified xsi:type="dcterms:W3CDTF">2024-09-17T05:17:13Z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0F86AEEDA7264DC9AE1C814068AF3EEC_12</vt:lpwstr>
  </property>
  <property fmtid="{D5CDD505-2E9C-101B-9397-08002B2CF9AE}" pid="3" name="KSOProductBuildVer">
    <vt:lpwstr>1033-12.2.0.17562</vt:lpwstr>
  </property>
</Properties>
</file>