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 id="2147483672" r:id="rId3"/>
    <p:sldMasterId id="2147483684" r:id="rId4"/>
  </p:sldMasterIdLst>
  <p:notesMasterIdLst>
    <p:notesMasterId r:id="rId35"/>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7772400" cy="10058400"/>
  <p:notesSz cx="6858000" cy="9144000"/>
  <p:embeddedFontLst>
    <p:embeddedFont>
      <p:font typeface="Helvetica Neue" panose="020B0604020202020204" charset="0"/>
      <p:regular r:id="rId36"/>
    </p:embeddedFont>
    <p:embeddedFont>
      <p:font typeface="Open Sans" panose="020B0606030504020204" pitchFamily="34" charset="0"/>
      <p:regular r:id="rId37"/>
      <p:bold r:id="rId38"/>
    </p:embeddedFont>
    <p:embeddedFont>
      <p:font typeface="Open Sans Light" panose="020B0306030504020204" pitchFamily="34" charset="0"/>
      <p:regular r:id="rId39"/>
    </p:embeddedFont>
    <p:embeddedFont>
      <p:font typeface="Source Code Pro" panose="020B0509030403020204" pitchFamily="49"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30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openxmlformats.org/officeDocument/2006/relationships/font" Target="fonts/font8.fntdata"/><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3.fntdata"/><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1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2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panose="020B0606030504020204"/>
              <a:buNone/>
              <a:defRPr sz="2800">
                <a:solidFill>
                  <a:schemeClr val="dk1"/>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panose="020B0606030504020204"/>
              <a:buChar char="●"/>
              <a:defRPr sz="1800">
                <a:solidFill>
                  <a:schemeClr val="dk2"/>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115000"/>
              </a:lnSpc>
              <a:spcBef>
                <a:spcPts val="1600"/>
              </a:spcBef>
              <a:spcAft>
                <a:spcPts val="160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pic>
        <p:nvPicPr>
          <p:cNvPr id="54" name="Google Shape;54;p13"/>
          <p:cNvPicPr preferRelativeResize="0"/>
          <p:nvPr/>
        </p:nvPicPr>
        <p:blipFill>
          <a:blip r:embed="rId13"/>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panose="020B0606030504020204"/>
              <a:buNone/>
              <a:defRPr sz="4000">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panose="020B0306030504020204"/>
              <a:buChar char="●"/>
              <a:defRPr sz="1800">
                <a:solidFill>
                  <a:schemeClr val="dk2"/>
                </a:solidFill>
                <a:latin typeface="Open Sans Light" panose="020B0306030504020204"/>
                <a:ea typeface="Open Sans Light" panose="020B0306030504020204"/>
                <a:cs typeface="Open Sans Light" panose="020B0306030504020204"/>
                <a:sym typeface="Open Sans Light" panose="020B0306030504020204"/>
              </a:defRPr>
            </a:lvl1pPr>
            <a:lvl2pPr marL="914400" lvl="1"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2pPr>
            <a:lvl3pPr marL="1371600" lvl="2"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3pPr>
            <a:lvl4pPr marL="1828800" lvl="3"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4pPr>
            <a:lvl5pPr marL="2286000" lvl="4"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5pPr>
            <a:lvl6pPr marL="2743200" lvl="5"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6pPr>
            <a:lvl7pPr marL="3200400" lvl="6"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7pPr>
            <a:lvl8pPr marL="3657600" lvl="7"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8pPr>
            <a:lvl9pPr marL="4114800" lvl="8" indent="-317500" rtl="0">
              <a:lnSpc>
                <a:spcPct val="115000"/>
              </a:lnSpc>
              <a:spcBef>
                <a:spcPts val="1600"/>
              </a:spcBef>
              <a:spcAft>
                <a:spcPts val="160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t>‹#›</a:t>
            </a:fld>
            <a:endParaRPr sz="500">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sz="4000">
              <a:solidFill>
                <a:srgbClr val="FFFFFF"/>
              </a:solidFill>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500">
                <a:solidFill>
                  <a:srgbClr val="FFFFFF"/>
                </a:solidFill>
              </a:rPr>
              <a:t>[Student Name &amp; Date]</a:t>
            </a:r>
            <a:endParaRPr sz="2500">
              <a:solidFill>
                <a:srgbClr val="FFFFFF"/>
              </a:solidFill>
            </a:endParaRPr>
          </a:p>
          <a:p>
            <a:pPr marL="0" lvl="0" indent="0" algn="l" rtl="0">
              <a:spcBef>
                <a:spcPts val="0"/>
              </a:spcBef>
              <a:spcAft>
                <a:spcPts val="0"/>
              </a:spcAft>
              <a:buNone/>
            </a:pPr>
            <a:endParaRPr sz="25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Step 2: Relational Database Design</a:t>
            </a: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GB" sz="15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This step is where you will go through the process of designing a new database for Tech ABC Corp's HR department. Using the </a:t>
            </a:r>
            <a:r>
              <a:rPr lang="en-GB" sz="1500" u="sng">
                <a:solidFill>
                  <a:schemeClr val="hlink"/>
                </a:solidFill>
                <a:highlight>
                  <a:srgbClr val="FFFFFF"/>
                </a:highlight>
                <a:latin typeface="Open Sans" panose="020B0606030504020204"/>
                <a:ea typeface="Open Sans" panose="020B0606030504020204"/>
                <a:cs typeface="Open Sans" panose="020B0606030504020204"/>
                <a:sym typeface="Open Sans" panose="020B0606030504020204"/>
                <a:hlinkClick r:id="rId3"/>
              </a:rPr>
              <a:t>dataset</a:t>
            </a:r>
            <a:r>
              <a:rPr lang="en-GB" sz="15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provided, along with the requirements gathered in step one, you are going to develop a relational database set to the 3NF.</a:t>
            </a:r>
            <a:endParaRPr sz="15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70000"/>
              </a:lnSpc>
              <a:spcBef>
                <a:spcPts val="1100"/>
              </a:spcBef>
              <a:spcAft>
                <a:spcPts val="0"/>
              </a:spcAft>
              <a:buNone/>
            </a:pPr>
            <a:r>
              <a:rPr lang="en-GB" sz="15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Using Lucidchart, you will create 3 entity relationship diagrams (ERDs) to show how you developed the final design for your data.</a:t>
            </a:r>
            <a:endParaRPr sz="15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70000"/>
              </a:lnSpc>
              <a:spcBef>
                <a:spcPts val="1100"/>
              </a:spcBef>
              <a:spcAft>
                <a:spcPts val="0"/>
              </a:spcAft>
              <a:buClr>
                <a:schemeClr val="dk1"/>
              </a:buClr>
              <a:buSzPts val="1100"/>
              <a:buFont typeface="Arial" panose="020B0604020202020204"/>
              <a:buNone/>
            </a:pPr>
            <a:r>
              <a:rPr lang="en-GB" sz="15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spcBef>
                <a:spcPts val="1100"/>
              </a:spcBef>
              <a:spcAft>
                <a:spcPts val="1600"/>
              </a:spcAft>
              <a:buNone/>
            </a:pP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ERD</a:t>
            </a: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606030504020204"/>
              <a:buChar char="●"/>
            </a:pPr>
            <a:r>
              <a:rPr lang="en-GB" sz="1900" b="1">
                <a:latin typeface="Open Sans" panose="020B0606030504020204"/>
                <a:ea typeface="Open Sans" panose="020B0606030504020204"/>
                <a:cs typeface="Open Sans" panose="020B0606030504020204"/>
                <a:sym typeface="Open Sans" panose="020B0606030504020204"/>
              </a:rPr>
              <a:t>Conceptual</a:t>
            </a:r>
            <a:endParaRPr sz="1900" b="1">
              <a:latin typeface="Open Sans" panose="020B0606030504020204"/>
              <a:ea typeface="Open Sans" panose="020B0606030504020204"/>
              <a:cs typeface="Open Sans" panose="020B0606030504020204"/>
              <a:sym typeface="Open Sans" panose="020B0606030504020204"/>
            </a:endParaRPr>
          </a:p>
          <a:p>
            <a:pPr marL="0" lvl="0" indent="0" algn="l" rtl="0">
              <a:lnSpc>
                <a:spcPct val="170000"/>
              </a:lnSpc>
              <a:spcBef>
                <a:spcPts val="1600"/>
              </a:spcBef>
              <a:spcAft>
                <a:spcPts val="0"/>
              </a:spcAft>
              <a:buNone/>
            </a:pPr>
            <a:r>
              <a:rPr lang="en-GB" sz="12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70000"/>
              </a:lnSpc>
              <a:spcBef>
                <a:spcPts val="1100"/>
              </a:spcBef>
              <a:spcAft>
                <a:spcPts val="0"/>
              </a:spcAft>
              <a:buNone/>
            </a:pPr>
            <a:r>
              <a:rPr lang="en-GB" sz="12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Use Lucidchart’s built-in template for DBMS ER Diagram UML.</a:t>
            </a:r>
            <a:endParaRPr sz="12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70000"/>
              </a:lnSpc>
              <a:spcBef>
                <a:spcPts val="0"/>
              </a:spcBef>
              <a:spcAft>
                <a:spcPts val="0"/>
              </a:spcAft>
              <a:buNone/>
            </a:pPr>
            <a:endParaRPr sz="12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70000"/>
              </a:lnSpc>
              <a:spcBef>
                <a:spcPts val="0"/>
              </a:spcBef>
              <a:spcAft>
                <a:spcPts val="0"/>
              </a:spcAft>
              <a:buNone/>
            </a:pPr>
            <a:r>
              <a:rPr lang="en-GB" sz="1200">
                <a:solidFill>
                  <a:srgbClr val="FF0000"/>
                </a:solidFill>
                <a:highlight>
                  <a:srgbClr val="FFFFFF"/>
                </a:highlight>
                <a:latin typeface="Open Sans" panose="020B0606030504020204"/>
                <a:ea typeface="Open Sans" panose="020B0606030504020204"/>
                <a:cs typeface="Open Sans" panose="020B0606030504020204"/>
                <a:sym typeface="Open Sans" panose="020B0606030504020204"/>
              </a:rPr>
              <a:t>** Replace example screenshot below with your response</a:t>
            </a:r>
            <a:endParaRPr sz="1200">
              <a:solidFill>
                <a:srgbClr val="FF0000"/>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70000"/>
              </a:lnSpc>
              <a:spcBef>
                <a:spcPts val="0"/>
              </a:spcBef>
              <a:spcAft>
                <a:spcPts val="0"/>
              </a:spcAft>
              <a:buNone/>
            </a:pPr>
            <a:endParaRPr sz="12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457200" lvl="0" indent="0" algn="l" rtl="0">
              <a:spcBef>
                <a:spcPts val="0"/>
              </a:spcBef>
              <a:spcAft>
                <a:spcPts val="1600"/>
              </a:spcAft>
              <a:buClr>
                <a:schemeClr val="dk1"/>
              </a:buClr>
              <a:buSzPts val="1100"/>
              <a:buFont typeface="Arial" panose="020B0604020202020204"/>
              <a:buNone/>
            </a:pPr>
            <a:endParaRPr sz="1900"/>
          </a:p>
        </p:txBody>
      </p:sp>
      <p:pic>
        <p:nvPicPr>
          <p:cNvPr id="3" name="Picture 2">
            <a:extLst>
              <a:ext uri="{FF2B5EF4-FFF2-40B4-BE49-F238E27FC236}">
                <a16:creationId xmlns:a16="http://schemas.microsoft.com/office/drawing/2014/main" id="{C91F47F4-FF98-FC31-A79B-93402AE313E8}"/>
              </a:ext>
            </a:extLst>
          </p:cNvPr>
          <p:cNvPicPr>
            <a:picLocks noChangeAspect="1"/>
          </p:cNvPicPr>
          <p:nvPr/>
        </p:nvPicPr>
        <p:blipFill>
          <a:blip r:embed="rId3"/>
          <a:stretch>
            <a:fillRect/>
          </a:stretch>
        </p:blipFill>
        <p:spPr>
          <a:xfrm>
            <a:off x="264850" y="5029200"/>
            <a:ext cx="7010009" cy="48599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ERD</a:t>
            </a: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606030504020204"/>
              <a:buChar char="●"/>
            </a:pPr>
            <a:r>
              <a:rPr lang="en-GB" sz="1900" b="1" dirty="0">
                <a:latin typeface="Open Sans" panose="020B0606030504020204"/>
                <a:ea typeface="Open Sans" panose="020B0606030504020204"/>
                <a:cs typeface="Open Sans" panose="020B0606030504020204"/>
                <a:sym typeface="Open Sans" panose="020B0606030504020204"/>
              </a:rPr>
              <a:t>Logical</a:t>
            </a:r>
            <a:endParaRPr sz="1900" b="1" dirty="0">
              <a:latin typeface="Open Sans" panose="020B0606030504020204"/>
              <a:ea typeface="Open Sans" panose="020B0606030504020204"/>
              <a:cs typeface="Open Sans" panose="020B0606030504020204"/>
              <a:sym typeface="Open Sans" panose="020B0606030504020204"/>
            </a:endParaRPr>
          </a:p>
          <a:p>
            <a:pPr marL="0" lvl="0" indent="0" algn="l" rtl="0">
              <a:lnSpc>
                <a:spcPct val="170000"/>
              </a:lnSpc>
              <a:spcBef>
                <a:spcPts val="1600"/>
              </a:spcBef>
              <a:spcAft>
                <a:spcPts val="0"/>
              </a:spcAft>
              <a:buNone/>
            </a:pPr>
            <a:r>
              <a:rPr lang="en-GB" sz="1400" dirty="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dirty="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70000"/>
              </a:lnSpc>
              <a:spcBef>
                <a:spcPts val="1100"/>
              </a:spcBef>
              <a:spcAft>
                <a:spcPts val="0"/>
              </a:spcAft>
              <a:buNone/>
            </a:pPr>
            <a:r>
              <a:rPr lang="en-GB" sz="1400" dirty="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Use </a:t>
            </a:r>
            <a:r>
              <a:rPr lang="en-GB" sz="1400" dirty="0" err="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Lucidchart’s</a:t>
            </a:r>
            <a:r>
              <a:rPr lang="en-GB" sz="1400" dirty="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built-in template for DBMS ER Diagram UML.</a:t>
            </a:r>
            <a:endParaRPr sz="1400" dirty="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70000"/>
              </a:lnSpc>
              <a:spcBef>
                <a:spcPts val="0"/>
              </a:spcBef>
              <a:spcAft>
                <a:spcPts val="0"/>
              </a:spcAft>
              <a:buClr>
                <a:schemeClr val="dk1"/>
              </a:buClr>
              <a:buSzPts val="1100"/>
              <a:buFont typeface="Arial" panose="020B0604020202020204"/>
              <a:buNone/>
            </a:pPr>
            <a:endParaRPr sz="1200" dirty="0">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70000"/>
              </a:lnSpc>
              <a:spcBef>
                <a:spcPts val="0"/>
              </a:spcBef>
              <a:spcAft>
                <a:spcPts val="0"/>
              </a:spcAft>
              <a:buClr>
                <a:schemeClr val="dk1"/>
              </a:buClr>
              <a:buSzPts val="1100"/>
              <a:buFont typeface="Arial" panose="020B0604020202020204"/>
              <a:buNone/>
            </a:pPr>
            <a:r>
              <a:rPr lang="en-GB" sz="1200" dirty="0">
                <a:solidFill>
                  <a:srgbClr val="FF0000"/>
                </a:solidFill>
                <a:highlight>
                  <a:schemeClr val="lt1"/>
                </a:highlight>
                <a:latin typeface="Open Sans" panose="020B0606030504020204"/>
                <a:ea typeface="Open Sans" panose="020B0606030504020204"/>
                <a:cs typeface="Open Sans" panose="020B0606030504020204"/>
                <a:sym typeface="Open Sans" panose="020B0606030504020204"/>
              </a:rPr>
              <a:t>** Replace example screenshot below with your response</a:t>
            </a:r>
            <a:endParaRPr sz="1400" dirty="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457200" lvl="0" indent="0" algn="l" rtl="0">
              <a:spcBef>
                <a:spcPts val="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1600"/>
              </a:spcAft>
              <a:buNone/>
            </a:pPr>
            <a:endParaRPr sz="1900" dirty="0"/>
          </a:p>
        </p:txBody>
      </p:sp>
      <p:pic>
        <p:nvPicPr>
          <p:cNvPr id="4" name="Picture 3">
            <a:extLst>
              <a:ext uri="{FF2B5EF4-FFF2-40B4-BE49-F238E27FC236}">
                <a16:creationId xmlns:a16="http://schemas.microsoft.com/office/drawing/2014/main" id="{F8D0D6F3-82FF-1BC1-0AEB-FA78479497D6}"/>
              </a:ext>
            </a:extLst>
          </p:cNvPr>
          <p:cNvPicPr>
            <a:picLocks noChangeAspect="1"/>
          </p:cNvPicPr>
          <p:nvPr/>
        </p:nvPicPr>
        <p:blipFill>
          <a:blip r:embed="rId3"/>
          <a:stretch>
            <a:fillRect/>
          </a:stretch>
        </p:blipFill>
        <p:spPr>
          <a:xfrm>
            <a:off x="393407" y="5232341"/>
            <a:ext cx="7015922" cy="475328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ERD</a:t>
            </a: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606030504020204"/>
              <a:buChar char="●"/>
            </a:pPr>
            <a:r>
              <a:rPr lang="en-GB" sz="1900" b="1">
                <a:latin typeface="Open Sans" panose="020B0606030504020204"/>
                <a:ea typeface="Open Sans" panose="020B0606030504020204"/>
                <a:cs typeface="Open Sans" panose="020B0606030504020204"/>
                <a:sym typeface="Open Sans" panose="020B0606030504020204"/>
              </a:rPr>
              <a:t>Physical</a:t>
            </a:r>
            <a:endParaRPr sz="1900" b="1">
              <a:latin typeface="Open Sans" panose="020B0606030504020204"/>
              <a:ea typeface="Open Sans" panose="020B0606030504020204"/>
              <a:cs typeface="Open Sans" panose="020B0606030504020204"/>
              <a:sym typeface="Open Sans" panose="020B0606030504020204"/>
            </a:endParaRPr>
          </a:p>
          <a:p>
            <a:pPr marL="457200" lvl="0" indent="0" algn="l" rtl="0">
              <a:lnSpc>
                <a:spcPct val="170000"/>
              </a:lnSpc>
              <a:spcBef>
                <a:spcPts val="1600"/>
              </a:spcBef>
              <a:spcAft>
                <a:spcPts val="0"/>
              </a:spcAft>
              <a:buNone/>
            </a:pPr>
            <a:r>
              <a:rPr lang="en-GB" sz="14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70000"/>
              </a:lnSpc>
              <a:spcBef>
                <a:spcPts val="1600"/>
              </a:spcBef>
              <a:spcAft>
                <a:spcPts val="0"/>
              </a:spcAft>
              <a:buClr>
                <a:schemeClr val="dk1"/>
              </a:buClr>
              <a:buSzPts val="1100"/>
              <a:buFont typeface="Arial" panose="020B0604020202020204"/>
              <a:buNone/>
            </a:pPr>
            <a:r>
              <a:rPr lang="en-GB" sz="1200">
                <a:solidFill>
                  <a:srgbClr val="FF0000"/>
                </a:solidFill>
                <a:highlight>
                  <a:schemeClr val="lt1"/>
                </a:highlight>
                <a:latin typeface="Open Sans" panose="020B0606030504020204"/>
                <a:ea typeface="Open Sans" panose="020B0606030504020204"/>
                <a:cs typeface="Open Sans" panose="020B0606030504020204"/>
                <a:sym typeface="Open Sans" panose="020B0606030504020204"/>
              </a:rPr>
              <a:t>** Replace example screenshot below with your response</a:t>
            </a:r>
            <a:endParaRPr sz="15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457200" lvl="0" indent="0" algn="l" rtl="0">
              <a:spcBef>
                <a:spcPts val="0"/>
              </a:spcBef>
              <a:spcAft>
                <a:spcPts val="1600"/>
              </a:spcAft>
              <a:buNone/>
            </a:pPr>
            <a:endParaRPr sz="15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p:txBody>
      </p:sp>
      <p:pic>
        <p:nvPicPr>
          <p:cNvPr id="4" name="Picture 3">
            <a:extLst>
              <a:ext uri="{FF2B5EF4-FFF2-40B4-BE49-F238E27FC236}">
                <a16:creationId xmlns:a16="http://schemas.microsoft.com/office/drawing/2014/main" id="{55FCD62A-A777-5B9E-128F-81161BF075B0}"/>
              </a:ext>
            </a:extLst>
          </p:cNvPr>
          <p:cNvPicPr>
            <a:picLocks noChangeAspect="1"/>
          </p:cNvPicPr>
          <p:nvPr/>
        </p:nvPicPr>
        <p:blipFill>
          <a:blip r:embed="rId3"/>
          <a:stretch>
            <a:fillRect/>
          </a:stretch>
        </p:blipFill>
        <p:spPr>
          <a:xfrm>
            <a:off x="264850" y="5131420"/>
            <a:ext cx="6400801" cy="49269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606030504020204"/>
              <a:buNone/>
            </a:pPr>
            <a:r>
              <a:rPr lang="en-GB" sz="3000" b="1">
                <a:solidFill>
                  <a:srgbClr val="FFFFFF"/>
                </a:solidFill>
                <a:latin typeface="Open Sans" panose="020B0606030504020204"/>
                <a:ea typeface="Open Sans" panose="020B0606030504020204"/>
                <a:cs typeface="Open Sans" panose="020B0606030504020204"/>
                <a:sym typeface="Open Sans" panose="020B0606030504020204"/>
              </a:rPr>
              <a:t>Step 3</a:t>
            </a:r>
            <a:endParaRPr sz="3000" b="1">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Create A Physical Database</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Step 3: Create A Physical Database</a:t>
            </a: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In this step, you will be turning your database model into a physical database.</a:t>
            </a:r>
            <a:endParaRPr sz="155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l" rtl="0">
              <a:lnSpc>
                <a:spcPct val="100000"/>
              </a:lnSpc>
              <a:spcBef>
                <a:spcPts val="1100"/>
              </a:spcBef>
              <a:spcAft>
                <a:spcPts val="0"/>
              </a:spcAft>
              <a:buClr>
                <a:schemeClr val="dk1"/>
              </a:buClr>
              <a:buSzPts val="1100"/>
              <a:buFont typeface="Arial" panose="020B0604020202020204"/>
              <a:buNone/>
            </a:pPr>
            <a:r>
              <a:rPr lang="en-GB" sz="155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You will:</a:t>
            </a:r>
            <a:endParaRPr sz="155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457200" marR="241300" lvl="0" indent="-327025" algn="l" rtl="0">
              <a:lnSpc>
                <a:spcPct val="100000"/>
              </a:lnSpc>
              <a:spcBef>
                <a:spcPts val="1100"/>
              </a:spcBef>
              <a:spcAft>
                <a:spcPts val="0"/>
              </a:spcAft>
              <a:buClr>
                <a:srgbClr val="525C65"/>
              </a:buClr>
              <a:buSzPts val="1550"/>
              <a:buFont typeface="Open Sans" panose="020B0606030504020204"/>
              <a:buChar char="●"/>
            </a:pPr>
            <a:r>
              <a:rPr lang="en-GB" sz="155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Create the database using SQL DDL commands</a:t>
            </a:r>
            <a:endParaRPr sz="155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457200" marR="241300" lvl="0" indent="-327025" algn="l" rtl="0">
              <a:lnSpc>
                <a:spcPct val="100000"/>
              </a:lnSpc>
              <a:spcBef>
                <a:spcPts val="0"/>
              </a:spcBef>
              <a:spcAft>
                <a:spcPts val="0"/>
              </a:spcAft>
              <a:buClr>
                <a:srgbClr val="525C65"/>
              </a:buClr>
              <a:buSzPts val="1550"/>
              <a:buFont typeface="Open Sans" panose="020B0606030504020204"/>
              <a:buChar char="●"/>
            </a:pPr>
            <a:r>
              <a:rPr lang="en-GB" sz="155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Load the data into your database, utilizing flat file ETL</a:t>
            </a:r>
            <a:endParaRPr sz="155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457200" marR="241300" lvl="0" indent="-327025" algn="l" rtl="0">
              <a:lnSpc>
                <a:spcPct val="100000"/>
              </a:lnSpc>
              <a:spcBef>
                <a:spcPts val="0"/>
              </a:spcBef>
              <a:spcAft>
                <a:spcPts val="0"/>
              </a:spcAft>
              <a:buClr>
                <a:srgbClr val="525C65"/>
              </a:buClr>
              <a:buSzPts val="1550"/>
              <a:buFont typeface="Open Sans" panose="020B0606030504020204"/>
              <a:buChar char="●"/>
            </a:pPr>
            <a:r>
              <a:rPr lang="en-GB" sz="155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Answer a series of questions using CRUD SQL commands to demonstrate your database was created and populated correctly</a:t>
            </a:r>
            <a:endParaRPr sz="155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35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Submission</a:t>
            </a:r>
            <a:endParaRPr sz="155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For this step, you will need to submit SQL files containing all DDL SQL scripts used to create the database.</a:t>
            </a:r>
            <a:endParaRPr sz="155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55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You will also have to submit screenshots showing CRUD commands, along with results for each of the questions found in the starter template.</a:t>
            </a:r>
            <a:endParaRPr sz="155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35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35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Hints</a:t>
            </a:r>
            <a:endParaRPr sz="155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Your DDL script will be graded by running the code you submit. Please ensure your SQL code runs properly!</a:t>
            </a:r>
            <a:endParaRPr sz="155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55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55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After running CRUD commands like update, insert, or delete, run a </a:t>
            </a:r>
            <a:r>
              <a:rPr lang="en-GB" sz="1550">
                <a:solidFill>
                  <a:srgbClr val="525C65"/>
                </a:solidFill>
                <a:highlight>
                  <a:srgbClr val="FFFFFF"/>
                </a:highlight>
                <a:latin typeface="Source Code Pro" panose="020B0509030403020204"/>
                <a:ea typeface="Source Code Pro" panose="020B0509030403020204"/>
                <a:cs typeface="Source Code Pro" panose="020B0509030403020204"/>
                <a:sym typeface="Source Code Pro" panose="020B0509030403020204"/>
              </a:rPr>
              <a:t>SELECT*</a:t>
            </a:r>
            <a:r>
              <a:rPr lang="en-GB" sz="155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command on the affected table, so the reviewer can see the results of the command.</a:t>
            </a:r>
            <a:endParaRPr sz="105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DDL</a:t>
            </a: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900"/>
              <a:t>Create a DDL SQL script capable of building the database you designed in Step 2</a:t>
            </a:r>
            <a:endParaRPr sz="1900"/>
          </a:p>
          <a:p>
            <a:pPr marL="241300" marR="241300" lvl="0" indent="0" algn="l" rtl="0">
              <a:lnSpc>
                <a:spcPct val="100000"/>
              </a:lnSpc>
              <a:spcBef>
                <a:spcPts val="1600"/>
              </a:spcBef>
              <a:spcAft>
                <a:spcPts val="0"/>
              </a:spcAft>
              <a:buClr>
                <a:schemeClr val="dk1"/>
              </a:buClr>
              <a:buSzPts val="1100"/>
              <a:buFont typeface="Arial" panose="020B0604020202020204"/>
              <a:buNone/>
            </a:pPr>
            <a:r>
              <a:rPr lang="en-GB" sz="1350" b="1">
                <a:solidFill>
                  <a:srgbClr val="2E3D49"/>
                </a:solidFill>
                <a:highlight>
                  <a:srgbClr val="FFFFFF"/>
                </a:highlight>
                <a:latin typeface="Open Sans" panose="020B0606030504020204"/>
                <a:ea typeface="Open Sans" panose="020B0606030504020204"/>
                <a:cs typeface="Open Sans" panose="020B0606030504020204"/>
                <a:sym typeface="Open Sans" panose="020B0606030504020204"/>
              </a:rPr>
              <a:t>Hints</a:t>
            </a:r>
            <a:endParaRPr sz="1350" b="1">
              <a:solidFill>
                <a:srgbClr val="2E3D49"/>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35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The DDL script will be graded by running the code you submit. Please ensure your SQL code runs properly.</a:t>
            </a:r>
            <a:endParaRPr sz="135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35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l" rtl="0">
              <a:lnSpc>
                <a:spcPct val="100000"/>
              </a:lnSpc>
              <a:spcBef>
                <a:spcPts val="0"/>
              </a:spcBef>
              <a:spcAft>
                <a:spcPts val="0"/>
              </a:spcAft>
              <a:buNone/>
            </a:pPr>
            <a:r>
              <a:rPr lang="en-GB" sz="135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Foreign keys cannot be created on tables that do not exist yet, so it may be easier to create all tables in the database, then to go back and run modify statements on the tables to create foreign key constraints.</a:t>
            </a:r>
            <a:endParaRPr sz="135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l" rtl="0">
              <a:lnSpc>
                <a:spcPct val="100000"/>
              </a:lnSpc>
              <a:spcBef>
                <a:spcPts val="0"/>
              </a:spcBef>
              <a:spcAft>
                <a:spcPts val="0"/>
              </a:spcAft>
              <a:buNone/>
            </a:pPr>
            <a:endParaRPr sz="1350">
              <a:solidFill>
                <a:srgbClr val="2E3D49"/>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350">
                <a:solidFill>
                  <a:srgbClr val="FF0000"/>
                </a:solidFill>
                <a:highlight>
                  <a:srgbClr val="FFFFFF"/>
                </a:highlight>
                <a:latin typeface="Open Sans" panose="020B0606030504020204"/>
                <a:ea typeface="Open Sans" panose="020B0606030504020204"/>
                <a:cs typeface="Open Sans" panose="020B0606030504020204"/>
                <a:sym typeface="Open Sans" panose="020B0606030504020204"/>
              </a:rPr>
              <a:t>Remember to submit the related SQL file as well, not just a screenshot (replace the below screenshot).</a:t>
            </a:r>
            <a:endParaRPr sz="1350">
              <a:solidFill>
                <a:srgbClr val="FF0000"/>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457200" lvl="0" indent="0" algn="l" rtl="0">
              <a:spcBef>
                <a:spcPts val="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 name="Picture 1"/>
          <p:cNvPicPr>
            <a:picLocks noChangeAspect="1"/>
          </p:cNvPicPr>
          <p:nvPr/>
        </p:nvPicPr>
        <p:blipFill>
          <a:blip r:embed="rId3"/>
          <a:stretch>
            <a:fillRect/>
          </a:stretch>
        </p:blipFill>
        <p:spPr>
          <a:xfrm>
            <a:off x="645795" y="4885690"/>
            <a:ext cx="6544310" cy="48971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606030504020204"/>
              <a:buChar char="●"/>
            </a:pPr>
            <a:r>
              <a:rPr lang="en-GB" sz="1900" b="1">
                <a:latin typeface="Open Sans" panose="020B0606030504020204"/>
                <a:ea typeface="Open Sans" panose="020B0606030504020204"/>
                <a:cs typeface="Open Sans" panose="020B0606030504020204"/>
                <a:sym typeface="Open Sans" panose="020B0606030504020204"/>
              </a:rPr>
              <a:t>Question 1: Return a list of employees with Job Titles and Department Names</a:t>
            </a: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160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0" lvl="0" indent="0" algn="l" rtl="0">
              <a:lnSpc>
                <a:spcPct val="170000"/>
              </a:lnSpc>
              <a:spcBef>
                <a:spcPts val="1600"/>
              </a:spcBef>
              <a:spcAft>
                <a:spcPts val="0"/>
              </a:spcAft>
              <a:buClr>
                <a:schemeClr val="dk1"/>
              </a:buClr>
              <a:buSzPts val="1100"/>
              <a:buFont typeface="Arial" panose="020B0604020202020204"/>
              <a:buNone/>
            </a:pPr>
            <a:r>
              <a:rPr lang="en-GB" sz="1200">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rPr>
              <a:t>     </a:t>
            </a:r>
            <a:r>
              <a:rPr lang="en-GB" sz="1200">
                <a:solidFill>
                  <a:srgbClr val="FF0000"/>
                </a:solidFill>
                <a:highlight>
                  <a:schemeClr val="lt1"/>
                </a:highlight>
                <a:latin typeface="Open Sans" panose="020B0606030504020204"/>
                <a:ea typeface="Open Sans" panose="020B0606030504020204"/>
                <a:cs typeface="Open Sans" panose="020B0606030504020204"/>
                <a:sym typeface="Open Sans" panose="020B0606030504020204"/>
              </a:rPr>
              <a:t>** Replace example screenshot below with your response, and include the query in a SQL file</a:t>
            </a: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160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457200" lvl="0" indent="0" algn="l" rtl="0">
              <a:spcBef>
                <a:spcPts val="160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160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160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 name="Picture 1"/>
          <p:cNvPicPr>
            <a:picLocks noChangeAspect="1"/>
          </p:cNvPicPr>
          <p:nvPr/>
        </p:nvPicPr>
        <p:blipFill>
          <a:blip r:embed="rId3"/>
          <a:stretch>
            <a:fillRect/>
          </a:stretch>
        </p:blipFill>
        <p:spPr>
          <a:xfrm>
            <a:off x="357505" y="4020820"/>
            <a:ext cx="7001510" cy="42532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606030504020204"/>
              <a:buChar char="●"/>
            </a:pPr>
            <a:r>
              <a:rPr lang="en-GB" sz="1900" b="1">
                <a:latin typeface="Open Sans" panose="020B0606030504020204"/>
                <a:ea typeface="Open Sans" panose="020B0606030504020204"/>
                <a:cs typeface="Open Sans" panose="020B0606030504020204"/>
                <a:sym typeface="Open Sans" panose="020B0606030504020204"/>
              </a:rPr>
              <a:t>Question 2: Insert Web Programmer as a new job title</a:t>
            </a: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160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0" lvl="0" indent="0" algn="l" rtl="0">
              <a:lnSpc>
                <a:spcPct val="170000"/>
              </a:lnSpc>
              <a:spcBef>
                <a:spcPts val="1600"/>
              </a:spcBef>
              <a:spcAft>
                <a:spcPts val="0"/>
              </a:spcAft>
              <a:buClr>
                <a:schemeClr val="dk1"/>
              </a:buClr>
              <a:buSzPts val="1100"/>
              <a:buFont typeface="Arial" panose="020B0604020202020204"/>
              <a:buNone/>
            </a:pPr>
            <a:r>
              <a:rPr lang="en-GB" sz="1200">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rPr>
              <a:t>    </a:t>
            </a:r>
            <a:r>
              <a:rPr lang="en-GB" sz="1200">
                <a:solidFill>
                  <a:srgbClr val="FF0000"/>
                </a:solidFill>
                <a:highlight>
                  <a:schemeClr val="lt1"/>
                </a:highlight>
                <a:latin typeface="Open Sans" panose="020B0606030504020204"/>
                <a:ea typeface="Open Sans" panose="020B0606030504020204"/>
                <a:cs typeface="Open Sans" panose="020B0606030504020204"/>
                <a:sym typeface="Open Sans" panose="020B0606030504020204"/>
              </a:rPr>
              <a:t>** Replace example screenshot below with your response, and include the query in a SQL file</a:t>
            </a: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160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160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160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457200" lvl="0" indent="0" algn="l" rtl="0">
              <a:spcBef>
                <a:spcPts val="160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160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160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 name="Picture 1"/>
          <p:cNvPicPr>
            <a:picLocks noChangeAspect="1"/>
          </p:cNvPicPr>
          <p:nvPr/>
        </p:nvPicPr>
        <p:blipFill>
          <a:blip r:embed="rId3"/>
          <a:stretch>
            <a:fillRect/>
          </a:stretch>
        </p:blipFill>
        <p:spPr>
          <a:xfrm>
            <a:off x="451485" y="3444875"/>
            <a:ext cx="7056120" cy="40659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606030504020204"/>
              <a:buChar char="●"/>
            </a:pPr>
            <a:r>
              <a:rPr lang="en-GB" sz="1900" b="1">
                <a:latin typeface="Open Sans" panose="020B0606030504020204"/>
                <a:ea typeface="Open Sans" panose="020B0606030504020204"/>
                <a:cs typeface="Open Sans" panose="020B0606030504020204"/>
                <a:sym typeface="Open Sans" panose="020B0606030504020204"/>
              </a:rPr>
              <a:t>Question 3: Correct the job title from web programmer to web developer</a:t>
            </a:r>
            <a:endParaRPr sz="1900" b="1">
              <a:latin typeface="Open Sans" panose="020B0606030504020204"/>
              <a:ea typeface="Open Sans" panose="020B0606030504020204"/>
              <a:cs typeface="Open Sans" panose="020B0606030504020204"/>
              <a:sym typeface="Open Sans" panose="020B0606030504020204"/>
            </a:endParaRPr>
          </a:p>
          <a:p>
            <a:pPr marL="0" lvl="0" indent="0" algn="l" rtl="0">
              <a:lnSpc>
                <a:spcPct val="170000"/>
              </a:lnSpc>
              <a:spcBef>
                <a:spcPts val="1600"/>
              </a:spcBef>
              <a:spcAft>
                <a:spcPts val="0"/>
              </a:spcAft>
              <a:buNone/>
            </a:pPr>
            <a:r>
              <a:rPr lang="en-GB" sz="1200">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rPr>
              <a:t>     </a:t>
            </a:r>
            <a:endParaRPr sz="1200">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70000"/>
              </a:lnSpc>
              <a:spcBef>
                <a:spcPts val="0"/>
              </a:spcBef>
              <a:spcAft>
                <a:spcPts val="0"/>
              </a:spcAft>
              <a:buNone/>
            </a:pPr>
            <a:r>
              <a:rPr lang="en-GB" sz="1200">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rPr>
              <a:t>  </a:t>
            </a:r>
            <a:r>
              <a:rPr lang="en-GB" sz="1200">
                <a:solidFill>
                  <a:srgbClr val="FF0000"/>
                </a:solidFill>
                <a:highlight>
                  <a:schemeClr val="lt1"/>
                </a:highlight>
                <a:latin typeface="Open Sans" panose="020B0606030504020204"/>
                <a:ea typeface="Open Sans" panose="020B0606030504020204"/>
                <a:cs typeface="Open Sans" panose="020B0606030504020204"/>
                <a:sym typeface="Open Sans" panose="020B0606030504020204"/>
              </a:rPr>
              <a:t>** Replace example screenshot below with your response, and include the query in a SQL file</a:t>
            </a: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160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160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160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457200" lvl="0" indent="0" algn="l" rtl="0">
              <a:spcBef>
                <a:spcPts val="160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160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160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 name="Picture 1"/>
          <p:cNvPicPr>
            <a:picLocks noChangeAspect="1"/>
          </p:cNvPicPr>
          <p:nvPr/>
        </p:nvPicPr>
        <p:blipFill>
          <a:blip r:embed="rId3"/>
          <a:stretch>
            <a:fillRect/>
          </a:stretch>
        </p:blipFill>
        <p:spPr>
          <a:xfrm>
            <a:off x="358140" y="3660775"/>
            <a:ext cx="7084695" cy="37738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Business Scenario</a:t>
            </a: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panose="020B0604020202020204"/>
              <a:buNone/>
            </a:pPr>
            <a:r>
              <a:rPr lang="en-GB" sz="1350" b="1">
                <a:solidFill>
                  <a:srgbClr val="2E3D49"/>
                </a:solidFill>
                <a:highlight>
                  <a:srgbClr val="FFFFFF"/>
                </a:highlight>
                <a:latin typeface="Open Sans" panose="020B0606030504020204"/>
                <a:ea typeface="Open Sans" panose="020B0606030504020204"/>
                <a:cs typeface="Open Sans" panose="020B0606030504020204"/>
                <a:sym typeface="Open Sans" panose="020B0606030504020204"/>
              </a:rPr>
              <a:t>  </a:t>
            </a:r>
            <a:r>
              <a:rPr lang="en-GB" sz="1500" b="1">
                <a:solidFill>
                  <a:srgbClr val="2E3D49"/>
                </a:solidFill>
                <a:highlight>
                  <a:srgbClr val="FFFFFF"/>
                </a:highlight>
                <a:latin typeface="Open Sans" panose="020B0606030504020204"/>
                <a:ea typeface="Open Sans" panose="020B0606030504020204"/>
                <a:cs typeface="Open Sans" panose="020B0606030504020204"/>
                <a:sym typeface="Open Sans" panose="020B0606030504020204"/>
              </a:rPr>
              <a:t>   Business requirement</a:t>
            </a:r>
            <a:endParaRPr sz="1500" b="1">
              <a:solidFill>
                <a:srgbClr val="2E3D49"/>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l" rtl="0">
              <a:lnSpc>
                <a:spcPct val="170000"/>
              </a:lnSpc>
              <a:spcBef>
                <a:spcPts val="400"/>
              </a:spcBef>
              <a:spcAft>
                <a:spcPts val="0"/>
              </a:spcAft>
              <a:buClr>
                <a:schemeClr val="dk1"/>
              </a:buClr>
              <a:buSzPts val="1100"/>
              <a:buFont typeface="Arial" panose="020B0604020202020204"/>
              <a:buNone/>
            </a:pPr>
            <a:r>
              <a:rPr lang="en-GB" sz="13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endParaRPr sz="13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r>
              <a:rPr lang="en-GB" sz="13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As such, the HR department has tasked you, as the new data architect, to design and build a database capable of managing their employee information.</a:t>
            </a:r>
            <a:endParaRPr sz="13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endParaRPr sz="12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r>
              <a:rPr lang="en-GB" sz="1500" b="1">
                <a:solidFill>
                  <a:srgbClr val="2E3D49"/>
                </a:solidFill>
                <a:highlight>
                  <a:srgbClr val="FFFFFF"/>
                </a:highlight>
                <a:latin typeface="Open Sans" panose="020B0606030504020204"/>
                <a:ea typeface="Open Sans" panose="020B0606030504020204"/>
                <a:cs typeface="Open Sans" panose="020B0606030504020204"/>
                <a:sym typeface="Open Sans" panose="020B0606030504020204"/>
              </a:rPr>
              <a:t>Dataset</a:t>
            </a:r>
            <a:endParaRPr sz="1500" b="1">
              <a:solidFill>
                <a:srgbClr val="2E3D49"/>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r>
              <a:rPr lang="en-GB" sz="13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The </a:t>
            </a:r>
            <a:r>
              <a:rPr lang="en-GB" sz="1300" u="sng">
                <a:solidFill>
                  <a:schemeClr val="hlink"/>
                </a:solidFill>
                <a:highlight>
                  <a:srgbClr val="FFFFFF"/>
                </a:highlight>
                <a:latin typeface="Open Sans" panose="020B0606030504020204"/>
                <a:ea typeface="Open Sans" panose="020B0606030504020204"/>
                <a:cs typeface="Open Sans" panose="020B0606030504020204"/>
                <a:sym typeface="Open Sans" panose="020B0606030504020204"/>
                <a:hlinkClick r:id="rId3"/>
              </a:rPr>
              <a:t>HR dataset</a:t>
            </a:r>
            <a:r>
              <a:rPr lang="en-GB" sz="13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endParaRPr sz="13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r>
              <a:rPr lang="en-GB" sz="1500" b="1">
                <a:solidFill>
                  <a:srgbClr val="2E3D49"/>
                </a:solidFill>
                <a:highlight>
                  <a:schemeClr val="lt1"/>
                </a:highlight>
                <a:latin typeface="Open Sans" panose="020B0606030504020204"/>
                <a:ea typeface="Open Sans" panose="020B0606030504020204"/>
                <a:cs typeface="Open Sans" panose="020B0606030504020204"/>
                <a:sym typeface="Open Sans" panose="020B0606030504020204"/>
              </a:rPr>
              <a:t>IT Department Best Practices</a:t>
            </a:r>
            <a:endParaRPr sz="1500" b="1">
              <a:solidFill>
                <a:srgbClr val="2E3D49"/>
              </a:solidFill>
              <a:highlight>
                <a:schemeClr val="lt1"/>
              </a:highlight>
              <a:latin typeface="Open Sans" panose="020B0606030504020204"/>
              <a:ea typeface="Open Sans" panose="020B0606030504020204"/>
              <a:cs typeface="Open Sans" panose="020B0606030504020204"/>
              <a:sym typeface="Open Sans" panose="020B06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r>
              <a:rPr lang="en-GB" sz="1300">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rPr>
              <a:t>The IT Department has certain Best Practices policies for databases you should follow, as detailed in the </a:t>
            </a:r>
            <a:r>
              <a:rPr lang="en-GB" sz="1300" u="sng">
                <a:solidFill>
                  <a:schemeClr val="hlink"/>
                </a:solidFill>
                <a:highlight>
                  <a:schemeClr val="lt1"/>
                </a:highlight>
                <a:latin typeface="Open Sans" panose="020B0606030504020204"/>
                <a:ea typeface="Open Sans" panose="020B0606030504020204"/>
                <a:cs typeface="Open Sans" panose="020B0606030504020204"/>
                <a:sym typeface="Open Sans" panose="020B0606030504020204"/>
                <a:hlinkClick r:id="rId4"/>
              </a:rPr>
              <a:t>Best Practices document</a:t>
            </a:r>
            <a:r>
              <a:rPr lang="en-GB" sz="1300">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rPr>
              <a:t>.</a:t>
            </a:r>
            <a:endParaRPr sz="13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1600"/>
              </a:spcAft>
              <a:buNone/>
            </a:pP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606030504020204"/>
              <a:buChar char="●"/>
            </a:pPr>
            <a:r>
              <a:rPr lang="en-GB" sz="1900" b="1">
                <a:latin typeface="Open Sans" panose="020B0606030504020204"/>
                <a:ea typeface="Open Sans" panose="020B0606030504020204"/>
                <a:cs typeface="Open Sans" panose="020B0606030504020204"/>
                <a:sym typeface="Open Sans" panose="020B0606030504020204"/>
              </a:rPr>
              <a:t>Question 4: Delete the job title Web Developer from the database</a:t>
            </a:r>
            <a:endParaRPr sz="1900" b="1">
              <a:latin typeface="Open Sans" panose="020B0606030504020204"/>
              <a:ea typeface="Open Sans" panose="020B0606030504020204"/>
              <a:cs typeface="Open Sans" panose="020B0606030504020204"/>
              <a:sym typeface="Open Sans" panose="020B0606030504020204"/>
            </a:endParaRPr>
          </a:p>
          <a:p>
            <a:pPr marL="0" lvl="0" indent="0" algn="l" rtl="0">
              <a:lnSpc>
                <a:spcPct val="170000"/>
              </a:lnSpc>
              <a:spcBef>
                <a:spcPts val="1600"/>
              </a:spcBef>
              <a:spcAft>
                <a:spcPts val="0"/>
              </a:spcAft>
              <a:buNone/>
            </a:pPr>
            <a:r>
              <a:rPr lang="en-GB" sz="1200">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rPr>
              <a:t>         </a:t>
            </a:r>
            <a:endParaRPr sz="1200">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70000"/>
              </a:lnSpc>
              <a:spcBef>
                <a:spcPts val="0"/>
              </a:spcBef>
              <a:spcAft>
                <a:spcPts val="0"/>
              </a:spcAft>
              <a:buNone/>
            </a:pPr>
            <a:r>
              <a:rPr lang="en-GB" sz="1200">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rPr>
              <a:t> </a:t>
            </a:r>
            <a:r>
              <a:rPr lang="en-GB" sz="1200">
                <a:solidFill>
                  <a:srgbClr val="FF0000"/>
                </a:solidFill>
                <a:highlight>
                  <a:schemeClr val="lt1"/>
                </a:highlight>
                <a:latin typeface="Open Sans" panose="020B0606030504020204"/>
                <a:ea typeface="Open Sans" panose="020B0606030504020204"/>
                <a:cs typeface="Open Sans" panose="020B0606030504020204"/>
                <a:sym typeface="Open Sans" panose="020B0606030504020204"/>
              </a:rPr>
              <a:t>** Replace example screenshot below with your response, and include the query in a SQL file</a:t>
            </a: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160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160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160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457200" lvl="0" indent="0" algn="l" rtl="0">
              <a:spcBef>
                <a:spcPts val="160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160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160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 name="Picture 1"/>
          <p:cNvPicPr>
            <a:picLocks noChangeAspect="1"/>
          </p:cNvPicPr>
          <p:nvPr/>
        </p:nvPicPr>
        <p:blipFill>
          <a:blip r:embed="rId3"/>
          <a:stretch>
            <a:fillRect/>
          </a:stretch>
        </p:blipFill>
        <p:spPr>
          <a:xfrm>
            <a:off x="264795" y="3733165"/>
            <a:ext cx="7145020" cy="38277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606030504020204"/>
              <a:buChar char="●"/>
            </a:pPr>
            <a:r>
              <a:rPr lang="en-GB" sz="1900" b="1">
                <a:latin typeface="Open Sans" panose="020B0606030504020204"/>
                <a:ea typeface="Open Sans" panose="020B0606030504020204"/>
                <a:cs typeface="Open Sans" panose="020B0606030504020204"/>
                <a:sym typeface="Open Sans" panose="020B0606030504020204"/>
              </a:rPr>
              <a:t>Question 5: How many employees are in each department?</a:t>
            </a:r>
            <a:endParaRPr sz="1900" b="1">
              <a:latin typeface="Open Sans" panose="020B0606030504020204"/>
              <a:ea typeface="Open Sans" panose="020B0606030504020204"/>
              <a:cs typeface="Open Sans" panose="020B0606030504020204"/>
              <a:sym typeface="Open Sans" panose="020B0606030504020204"/>
            </a:endParaRPr>
          </a:p>
          <a:p>
            <a:pPr marL="457200" lvl="0" indent="0" algn="l" rtl="0">
              <a:spcBef>
                <a:spcPts val="160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0" lvl="0" indent="0" algn="l" rtl="0">
              <a:lnSpc>
                <a:spcPct val="170000"/>
              </a:lnSpc>
              <a:spcBef>
                <a:spcPts val="1600"/>
              </a:spcBef>
              <a:spcAft>
                <a:spcPts val="0"/>
              </a:spcAft>
              <a:buNone/>
            </a:pPr>
            <a:r>
              <a:rPr lang="en-GB" sz="1200">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rPr>
              <a:t>      </a:t>
            </a:r>
            <a:r>
              <a:rPr lang="en-GB" sz="1200">
                <a:solidFill>
                  <a:srgbClr val="FF0000"/>
                </a:solidFill>
                <a:highlight>
                  <a:schemeClr val="lt1"/>
                </a:highlight>
                <a:latin typeface="Open Sans" panose="020B0606030504020204"/>
                <a:ea typeface="Open Sans" panose="020B0606030504020204"/>
                <a:cs typeface="Open Sans" panose="020B0606030504020204"/>
                <a:sym typeface="Open Sans" panose="020B0606030504020204"/>
              </a:rPr>
              <a:t>** Replace example screenshot below with your response, and include the query in a SQL file</a:t>
            </a: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160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160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160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457200" lvl="0" indent="0" algn="l" rtl="0">
              <a:spcBef>
                <a:spcPts val="160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160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160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 name="Picture 1"/>
          <p:cNvPicPr>
            <a:picLocks noChangeAspect="1"/>
          </p:cNvPicPr>
          <p:nvPr/>
        </p:nvPicPr>
        <p:blipFill>
          <a:blip r:embed="rId3"/>
          <a:stretch>
            <a:fillRect/>
          </a:stretch>
        </p:blipFill>
        <p:spPr>
          <a:xfrm>
            <a:off x="285750" y="3949065"/>
            <a:ext cx="7174865" cy="36398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606030504020204"/>
              <a:buChar char="●"/>
            </a:pPr>
            <a:r>
              <a:rPr lang="en-GB" sz="1900" b="1">
                <a:latin typeface="Open Sans" panose="020B0606030504020204"/>
                <a:ea typeface="Open Sans" panose="020B0606030504020204"/>
                <a:cs typeface="Open Sans" panose="020B0606030504020204"/>
                <a:sym typeface="Open Sans" panose="020B0606030504020204"/>
              </a:rPr>
              <a:t>Question 6: Write a query that returns current and past jobs (include employee name, job title, department, manager name, start and end date for position) for employee Toni Lembeck.</a:t>
            </a:r>
            <a:endParaRPr sz="1900" b="1">
              <a:latin typeface="Open Sans" panose="020B0606030504020204"/>
              <a:ea typeface="Open Sans" panose="020B0606030504020204"/>
              <a:cs typeface="Open Sans" panose="020B0606030504020204"/>
              <a:sym typeface="Open Sans" panose="020B0606030504020204"/>
            </a:endParaRPr>
          </a:p>
          <a:p>
            <a:pPr marL="0" lvl="0" indent="0" algn="l" rtl="0">
              <a:lnSpc>
                <a:spcPct val="170000"/>
              </a:lnSpc>
              <a:spcBef>
                <a:spcPts val="1600"/>
              </a:spcBef>
              <a:spcAft>
                <a:spcPts val="0"/>
              </a:spcAft>
              <a:buNone/>
            </a:pPr>
            <a:r>
              <a:rPr lang="en-GB" sz="1200">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rPr>
              <a:t>          </a:t>
            </a:r>
            <a:r>
              <a:rPr lang="en-GB" sz="1200">
                <a:solidFill>
                  <a:srgbClr val="FF0000"/>
                </a:solidFill>
                <a:highlight>
                  <a:schemeClr val="lt1"/>
                </a:highlight>
                <a:latin typeface="Open Sans" panose="020B0606030504020204"/>
                <a:ea typeface="Open Sans" panose="020B0606030504020204"/>
                <a:cs typeface="Open Sans" panose="020B0606030504020204"/>
                <a:sym typeface="Open Sans" panose="020B0606030504020204"/>
              </a:rPr>
              <a:t>** Replace example screenshot below with your response, and include the query in a SQL file</a:t>
            </a: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160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160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160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457200" lvl="0" indent="0" algn="l" rtl="0">
              <a:spcBef>
                <a:spcPts val="160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160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1600"/>
              </a:spcBef>
              <a:spcAft>
                <a:spcPts val="0"/>
              </a:spcAft>
              <a:buNone/>
            </a:pPr>
            <a:endParaRPr sz="1900" b="1">
              <a:latin typeface="Open Sans" panose="020B0606030504020204"/>
              <a:ea typeface="Open Sans" panose="020B0606030504020204"/>
              <a:cs typeface="Open Sans" panose="020B0606030504020204"/>
              <a:sym typeface="Open Sans" panose="020B06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 name="Picture 1"/>
          <p:cNvPicPr>
            <a:picLocks noChangeAspect="1"/>
          </p:cNvPicPr>
          <p:nvPr/>
        </p:nvPicPr>
        <p:blipFill>
          <a:blip r:embed="rId3"/>
          <a:stretch>
            <a:fillRect/>
          </a:stretch>
        </p:blipFill>
        <p:spPr>
          <a:xfrm>
            <a:off x="358140" y="4309110"/>
            <a:ext cx="7124065" cy="41103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606030504020204"/>
              <a:buChar char="●"/>
            </a:pPr>
            <a:r>
              <a:rPr lang="en-GB" sz="1900" b="1">
                <a:latin typeface="Open Sans" panose="020B0606030504020204"/>
                <a:ea typeface="Open Sans" panose="020B0606030504020204"/>
                <a:cs typeface="Open Sans" panose="020B0606030504020204"/>
                <a:sym typeface="Open Sans" panose="020B0606030504020204"/>
              </a:rPr>
              <a:t>Question 7: Describe how you would apply table security to restrict access to employee salaries using an SQL server.</a:t>
            </a:r>
            <a:endParaRPr sz="1900" b="1">
              <a:latin typeface="Open Sans" panose="020B0606030504020204"/>
              <a:ea typeface="Open Sans" panose="020B0606030504020204"/>
              <a:cs typeface="Open Sans" panose="020B0606030504020204"/>
              <a:sym typeface="Open Sans" panose="020B0606030504020204"/>
            </a:endParaRPr>
          </a:p>
          <a:p>
            <a:pPr marL="457200" lvl="0" indent="0" algn="l" rtl="0">
              <a:spcBef>
                <a:spcPts val="1600"/>
              </a:spcBef>
              <a:spcAft>
                <a:spcPts val="0"/>
              </a:spcAft>
              <a:buNone/>
            </a:pPr>
            <a:r>
              <a:rPr lang="en-US" sz="1900" dirty="0">
                <a:latin typeface="Open Sans" panose="020B0606030504020204"/>
                <a:ea typeface="Open Sans" panose="020B0606030504020204"/>
                <a:cs typeface="Open Sans" panose="020B0606030504020204"/>
                <a:sym typeface="Open Sans" panose="020B0606030504020204"/>
              </a:rPr>
              <a:t>Apply row-lever-security to grant only permission to read salary table.</a:t>
            </a:r>
          </a:p>
          <a:p>
            <a:pPr marL="457200" lvl="0" indent="0" algn="l" rtl="0">
              <a:spcBef>
                <a:spcPts val="1600"/>
              </a:spcBef>
              <a:spcAft>
                <a:spcPts val="0"/>
              </a:spcAft>
              <a:buNone/>
            </a:pPr>
            <a:r>
              <a:rPr sz="1900">
                <a:latin typeface="Open Sans" panose="020B0606030504020204"/>
                <a:ea typeface="Open Sans" panose="020B0606030504020204"/>
                <a:cs typeface="Open Sans" panose="020B0606030504020204"/>
                <a:sym typeface="Open Sans" panose="020B0606030504020204"/>
              </a:rPr>
              <a:t>Permissions: Grant permissions to users or roles. The row-level security policy will enforce the visibility rules.</a:t>
            </a: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606030504020204"/>
              <a:buNone/>
            </a:pPr>
            <a:r>
              <a:rPr lang="en-GB" sz="3000" b="1">
                <a:solidFill>
                  <a:srgbClr val="FFFFFF"/>
                </a:solidFill>
                <a:latin typeface="Open Sans" panose="020B0606030504020204"/>
                <a:ea typeface="Open Sans" panose="020B0606030504020204"/>
                <a:cs typeface="Open Sans" panose="020B0606030504020204"/>
                <a:sym typeface="Open Sans" panose="020B0606030504020204"/>
              </a:rPr>
              <a:t>Step 4</a:t>
            </a:r>
            <a:endParaRPr sz="3000" b="1">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Above and Beyond (optional)</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Step 4: Above and Beyond</a:t>
            </a: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panose="020B0604020202020204"/>
              <a:buNone/>
            </a:pPr>
            <a:r>
              <a:rPr lang="en-GB"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panose="020B0604020202020204"/>
              <a:buNone/>
            </a:pPr>
            <a:r>
              <a:rPr lang="en-GB"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Standout Suggestion 1</a:t>
            </a: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a:latin typeface="Open Sans" panose="020B0606030504020204"/>
                <a:ea typeface="Open Sans" panose="020B0606030504020204"/>
                <a:cs typeface="Open Sans" panose="020B0606030504020204"/>
                <a:sym typeface="Open Sans" panose="020B0606030504020204"/>
              </a:rPr>
              <a:t>Create a view that returns all employee attributes; results should resemble initial Excel file</a:t>
            </a:r>
            <a:endParaRPr sz="2000" b="1">
              <a:latin typeface="Open Sans" panose="020B0606030504020204"/>
              <a:ea typeface="Open Sans" panose="020B0606030504020204"/>
              <a:cs typeface="Open Sans" panose="020B0606030504020204"/>
              <a:sym typeface="Open Sans" panose="020B0606030504020204"/>
            </a:endParaRPr>
          </a:p>
          <a:p>
            <a:pPr marL="0" lvl="0" indent="0" algn="l" rtl="0">
              <a:spcBef>
                <a:spcPts val="1600"/>
              </a:spcBef>
              <a:spcAft>
                <a:spcPts val="0"/>
              </a:spcAft>
              <a:buNone/>
            </a:pPr>
            <a:r>
              <a:rPr lang="en-GB" sz="1900">
                <a:solidFill>
                  <a:srgbClr val="FF0000"/>
                </a:solidFill>
              </a:rPr>
              <a:t>** return a screenshot of the view create code, along with the results of a select all on the view </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Standout Suggestion 2</a:t>
            </a: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a:latin typeface="Open Sans" panose="020B0606030504020204"/>
                <a:ea typeface="Open Sans" panose="020B0606030504020204"/>
                <a:cs typeface="Open Sans" panose="020B0606030504020204"/>
                <a:sym typeface="Open Sans" panose="020B0606030504020204"/>
              </a:rPr>
              <a:t>Create a stored procedure with parameters that returns current and past jobs (include employee name, job title, department, manager name, start and end date for position) when given an employee name.</a:t>
            </a:r>
            <a:endParaRPr sz="2000" b="1">
              <a:latin typeface="Open Sans" panose="020B0606030504020204"/>
              <a:ea typeface="Open Sans" panose="020B0606030504020204"/>
              <a:cs typeface="Open Sans" panose="020B0606030504020204"/>
              <a:sym typeface="Open Sans" panose="020B0606030504020204"/>
            </a:endParaRPr>
          </a:p>
          <a:p>
            <a:pPr marL="0" lvl="0" indent="0" algn="l" rtl="0">
              <a:spcBef>
                <a:spcPts val="1600"/>
              </a:spcBef>
              <a:spcAft>
                <a:spcPts val="0"/>
              </a:spcAft>
              <a:buNone/>
            </a:pPr>
            <a:r>
              <a:rPr lang="en-GB"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Standout Suggestion 3</a:t>
            </a: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a:latin typeface="Open Sans" panose="020B0606030504020204"/>
                <a:ea typeface="Open Sans" panose="020B0606030504020204"/>
                <a:cs typeface="Open Sans" panose="020B0606030504020204"/>
                <a:sym typeface="Open Sans" panose="020B0606030504020204"/>
              </a:rPr>
              <a:t>Implement user security on the restricted salary attribute.</a:t>
            </a:r>
            <a:endParaRPr sz="2000" b="1">
              <a:latin typeface="Open Sans" panose="020B0606030504020204"/>
              <a:ea typeface="Open Sans" panose="020B0606030504020204"/>
              <a:cs typeface="Open Sans" panose="020B0606030504020204"/>
              <a:sym typeface="Open Sans" panose="020B0606030504020204"/>
            </a:endParaRPr>
          </a:p>
          <a:p>
            <a:pPr marL="0" lvl="0" indent="0" algn="l" rtl="0">
              <a:spcBef>
                <a:spcPts val="1600"/>
              </a:spcBef>
              <a:spcAft>
                <a:spcPts val="0"/>
              </a:spcAft>
              <a:buNone/>
            </a:pPr>
            <a:r>
              <a:rPr lang="en-GB" sz="1900">
                <a:solidFill>
                  <a:srgbClr val="FF0000"/>
                </a:solidFill>
              </a:rPr>
              <a:t>Create a non-management user named </a:t>
            </a:r>
            <a:r>
              <a:rPr lang="en-GB" sz="1900">
                <a:solidFill>
                  <a:srgbClr val="FF0000"/>
                </a:solidFill>
                <a:latin typeface="Source Code Pro" panose="020B0509030403020204"/>
                <a:ea typeface="Source Code Pro" panose="020B0509030403020204"/>
                <a:cs typeface="Source Code Pro" panose="020B0509030403020204"/>
                <a:sym typeface="Source Code Pro" panose="020B0509030403020204"/>
              </a:rPr>
              <a:t>NoMgr</a:t>
            </a:r>
            <a:r>
              <a:rPr lang="en-GB" sz="1900">
                <a:solidFill>
                  <a:srgbClr val="FF0000"/>
                </a:solidFill>
                <a:latin typeface="Open Sans" panose="020B0606030504020204"/>
                <a:ea typeface="Open Sans" panose="020B0606030504020204"/>
                <a:cs typeface="Open Sans" panose="020B0606030504020204"/>
                <a:sym typeface="Open Sans" panose="020B0606030504020204"/>
              </a:rPr>
              <a:t>.</a:t>
            </a:r>
            <a:r>
              <a:rPr lang="en-GB" sz="1900">
                <a:solidFill>
                  <a:srgbClr val="FF0000"/>
                </a:solidFill>
              </a:rPr>
              <a:t> Show the code of how your would grant access to the database, but revoke access to the salary data.</a:t>
            </a:r>
            <a:endParaRPr sz="1900">
              <a:solidFill>
                <a:srgbClr val="FF0000"/>
              </a:solidFill>
            </a:endParaRPr>
          </a:p>
          <a:p>
            <a:pPr marL="0" lvl="0" indent="0" algn="l" rtl="0">
              <a:spcBef>
                <a:spcPts val="1600"/>
              </a:spcBef>
              <a:spcAft>
                <a:spcPts val="0"/>
              </a:spcAft>
              <a:buNone/>
            </a:pPr>
            <a:r>
              <a:rPr lang="en-GB" sz="1900">
                <a:solidFill>
                  <a:srgbClr val="FF0000"/>
                </a:solidFill>
              </a:rPr>
              <a:t>Submit screenshot of code</a:t>
            </a:r>
            <a:endParaRPr sz="1900">
              <a:solidFill>
                <a:srgbClr val="FF0000"/>
              </a:solidFill>
            </a:endParaRPr>
          </a:p>
          <a:p>
            <a:pPr marL="457200" lvl="0" indent="0" algn="l" rtl="0">
              <a:spcBef>
                <a:spcPts val="1600"/>
              </a:spcBef>
              <a:spcAft>
                <a:spcPts val="1600"/>
              </a:spcAft>
              <a:buNone/>
            </a:pP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606030504020204"/>
              <a:buNone/>
            </a:pPr>
            <a:r>
              <a:rPr lang="en-GB" sz="3000" b="1">
                <a:solidFill>
                  <a:srgbClr val="FFFFFF"/>
                </a:solidFill>
                <a:latin typeface="Open Sans" panose="020B0606030504020204"/>
                <a:ea typeface="Open Sans" panose="020B0606030504020204"/>
                <a:cs typeface="Open Sans" panose="020B0606030504020204"/>
                <a:sym typeface="Open Sans" panose="020B0606030504020204"/>
              </a:rPr>
              <a:t>Appendix</a:t>
            </a:r>
            <a:endParaRPr sz="3000" b="1">
              <a:solidFill>
                <a:srgbClr val="FFFFFF"/>
              </a:solidFill>
              <a:latin typeface="Open Sans" panose="020B0606030504020204"/>
              <a:ea typeface="Open Sans" panose="020B0606030504020204"/>
              <a:cs typeface="Open Sans" panose="020B0606030504020204"/>
              <a:sym typeface="Open Sans" panose="020B0606030504020204"/>
            </a:endParaRPr>
          </a:p>
          <a:p>
            <a:pPr marL="0" lvl="0" indent="0" algn="l" rtl="0">
              <a:lnSpc>
                <a:spcPct val="150000"/>
              </a:lnSpc>
              <a:spcBef>
                <a:spcPts val="0"/>
              </a:spcBef>
              <a:spcAft>
                <a:spcPts val="0"/>
              </a:spcAft>
              <a:buClr>
                <a:schemeClr val="lt1"/>
              </a:buClr>
              <a:buFont typeface="Open Sans" panose="020B0606030504020204"/>
              <a:buNone/>
            </a:pPr>
            <a:endParaRPr sz="3000" b="1">
              <a:solidFill>
                <a:srgbClr val="FFFFFF"/>
              </a:solidFill>
              <a:latin typeface="Open Sans" panose="020B0606030504020204"/>
              <a:ea typeface="Open Sans" panose="020B0606030504020204"/>
              <a:cs typeface="Open Sans" panose="020B0606030504020204"/>
              <a:sym typeface="Open Sans" panose="020B0606030504020204"/>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606030504020204"/>
              <a:buNone/>
            </a:pPr>
            <a:r>
              <a:rPr lang="en-GB" sz="3000" b="1">
                <a:solidFill>
                  <a:srgbClr val="FFFFFF"/>
                </a:solidFill>
                <a:latin typeface="Open Sans" panose="020B0606030504020204"/>
                <a:ea typeface="Open Sans" panose="020B0606030504020204"/>
                <a:cs typeface="Open Sans" panose="020B0606030504020204"/>
                <a:sym typeface="Open Sans" panose="020B0606030504020204"/>
              </a:rPr>
              <a:t>Step 1</a:t>
            </a:r>
            <a:endParaRPr sz="3000" b="1">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Data Architecture Foundations</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Additional Info</a:t>
            </a: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Step 1: Data Architecture Foundations</a:t>
            </a: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sz="1000">
              <a:solidFill>
                <a:schemeClr val="dk1"/>
              </a:solidFill>
              <a:highlight>
                <a:srgbClr val="DBE2E8"/>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Hi,</a:t>
            </a:r>
            <a:endParaRPr sz="10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I am looking forward to working with you and seeing what kind of database you design for us.</a:t>
            </a:r>
            <a:endParaRPr sz="10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Thanks,</a:t>
            </a:r>
            <a:endParaRPr sz="10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Sarah Collins</a:t>
            </a:r>
            <a:endParaRPr sz="10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Head of HR</a:t>
            </a:r>
            <a:endParaRPr sz="11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70000"/>
              </a:lnSpc>
              <a:spcBef>
                <a:spcPts val="0"/>
              </a:spcBef>
              <a:spcAft>
                <a:spcPts val="0"/>
              </a:spcAft>
              <a:buClr>
                <a:schemeClr val="dk1"/>
              </a:buClr>
              <a:buSzPts val="1100"/>
              <a:buFont typeface="Arial" panose="020B0604020202020204"/>
              <a:buNone/>
            </a:pPr>
            <a:endParaRPr sz="10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spcBef>
                <a:spcPts val="1100"/>
              </a:spcBef>
              <a:spcAft>
                <a:spcPts val="1600"/>
              </a:spcAft>
              <a:buNone/>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Architect Business Requirement</a:t>
            </a:r>
          </a:p>
        </p:txBody>
      </p:sp>
      <p:sp>
        <p:nvSpPr>
          <p:cNvPr id="213" name="Google Shape;213;p56"/>
          <p:cNvSpPr txBox="1">
            <a:spLocks noGrp="1"/>
          </p:cNvSpPr>
          <p:nvPr>
            <p:ph type="body" idx="1"/>
          </p:nvPr>
        </p:nvSpPr>
        <p:spPr>
          <a:xfrm>
            <a:off x="213995" y="2077085"/>
            <a:ext cx="7242810" cy="957834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panose="020B0606030504020204"/>
              <a:buChar char="●"/>
            </a:pPr>
            <a:r>
              <a:rPr lang="en-GB" sz="1900" b="1">
                <a:latin typeface="Open Sans" panose="020B0606030504020204"/>
                <a:ea typeface="Open Sans" panose="020B0606030504020204"/>
                <a:cs typeface="Open Sans" panose="020B0606030504020204"/>
                <a:sym typeface="Open Sans" panose="020B0606030504020204"/>
              </a:rPr>
              <a:t>Purpose of the new database:</a:t>
            </a:r>
            <a:r>
              <a:rPr lang="en-US" altLang="en-GB" sz="1900" b="1">
                <a:latin typeface="Open Sans" panose="020B0606030504020204"/>
                <a:ea typeface="Open Sans" panose="020B0606030504020204"/>
                <a:cs typeface="Open Sans" panose="020B0606030504020204"/>
                <a:sym typeface="Open Sans" panose="020B0606030504020204"/>
              </a:rPr>
              <a:t>  </a:t>
            </a:r>
            <a:r>
              <a:rPr lang="en-GB" sz="1700"/>
              <a:t>Tech ABC Corp is requesting a scalable database to efficiently manage employee information as the company has outgrown its current spreadsheet system due to rapid expansion.</a:t>
            </a:r>
          </a:p>
          <a:p>
            <a:pPr marL="457200" lvl="0" indent="-349250" algn="l" rtl="0">
              <a:spcBef>
                <a:spcPts val="1200"/>
              </a:spcBef>
              <a:spcAft>
                <a:spcPts val="0"/>
              </a:spcAft>
              <a:buSzPts val="1900"/>
              <a:buFont typeface="Open Sans" panose="020B0606030504020204"/>
              <a:buChar char="●"/>
            </a:pPr>
            <a:r>
              <a:rPr lang="en-GB" sz="1900" b="1">
                <a:latin typeface="Open Sans" panose="020B0606030504020204"/>
                <a:ea typeface="Open Sans" panose="020B0606030504020204"/>
                <a:cs typeface="Open Sans" panose="020B0606030504020204"/>
                <a:sym typeface="Open Sans" panose="020B0606030504020204"/>
              </a:rPr>
              <a:t>Describe current data management solution:</a:t>
            </a:r>
            <a:r>
              <a:rPr lang="en-US" altLang="en-GB" sz="1900" b="1">
                <a:latin typeface="Open Sans" panose="020B0606030504020204"/>
                <a:ea typeface="Open Sans" panose="020B0606030504020204"/>
                <a:cs typeface="Open Sans" panose="020B0606030504020204"/>
                <a:sym typeface="Open Sans" panose="020B0606030504020204"/>
              </a:rPr>
              <a:t> </a:t>
            </a:r>
            <a:r>
              <a:rPr lang="en-GB" sz="1700"/>
              <a:t> Employee data is currently stored in an Excel spreadsheet, which is inefficient and unscalable for a company of 200 employees.</a:t>
            </a:r>
            <a:endParaRPr sz="1100">
              <a:solidFill>
                <a:srgbClr val="000000"/>
              </a:solidFill>
              <a:latin typeface="Arial" panose="020B0604020202020204"/>
              <a:ea typeface="Arial" panose="020B0604020202020204"/>
              <a:cs typeface="Arial" panose="020B0604020202020204"/>
              <a:sym typeface="Arial" panose="020B0604020202020204"/>
            </a:endParaRPr>
          </a:p>
          <a:p>
            <a:pPr marL="457200" lvl="0" indent="-349250" algn="l" rtl="0">
              <a:spcBef>
                <a:spcPts val="1200"/>
              </a:spcBef>
              <a:spcAft>
                <a:spcPts val="0"/>
              </a:spcAft>
              <a:buSzPts val="1900"/>
              <a:buFont typeface="Open Sans" panose="020B0606030504020204"/>
              <a:buChar char="●"/>
            </a:pPr>
            <a:r>
              <a:rPr lang="en-GB" sz="1900" b="1">
                <a:latin typeface="Open Sans" panose="020B0606030504020204"/>
                <a:ea typeface="Open Sans" panose="020B0606030504020204"/>
                <a:cs typeface="Open Sans" panose="020B0606030504020204"/>
                <a:sym typeface="Open Sans" panose="020B0606030504020204"/>
              </a:rPr>
              <a:t>Describe current data available:</a:t>
            </a:r>
            <a:r>
              <a:rPr lang="en-US" altLang="en-GB" sz="1900" b="1">
                <a:latin typeface="Open Sans" panose="020B0606030504020204"/>
                <a:ea typeface="Open Sans" panose="020B0606030504020204"/>
                <a:cs typeface="Open Sans" panose="020B0606030504020204"/>
                <a:sym typeface="Open Sans" panose="020B0606030504020204"/>
              </a:rPr>
              <a:t> </a:t>
            </a:r>
            <a:r>
              <a:rPr lang="en-GB" sz="1900"/>
              <a:t>The dataset includes 206 records with information such as employee names, job titles, departments, managers, hire dates, work locations, and salaries</a:t>
            </a:r>
          </a:p>
          <a:p>
            <a:pPr marL="457200" lvl="0" indent="-349250" algn="l" rtl="0">
              <a:spcBef>
                <a:spcPts val="1600"/>
              </a:spcBef>
              <a:spcAft>
                <a:spcPts val="0"/>
              </a:spcAft>
              <a:buSzPts val="1900"/>
              <a:buFont typeface="Open Sans" panose="020B0606030504020204"/>
              <a:buChar char="●"/>
            </a:pPr>
            <a:r>
              <a:rPr lang="en-GB" sz="1900" b="1">
                <a:latin typeface="Open Sans" panose="020B0606030504020204"/>
                <a:ea typeface="Open Sans" panose="020B0606030504020204"/>
                <a:cs typeface="Open Sans" panose="020B0606030504020204"/>
                <a:sym typeface="Open Sans" panose="020B0606030504020204"/>
              </a:rPr>
              <a:t>Additional data requests:</a:t>
            </a:r>
            <a:r>
              <a:rPr lang="en-US" altLang="en-GB" sz="1900" b="1">
                <a:latin typeface="Open Sans" panose="020B0606030504020204"/>
                <a:ea typeface="Open Sans" panose="020B0606030504020204"/>
                <a:cs typeface="Open Sans" panose="020B0606030504020204"/>
                <a:sym typeface="Open Sans" panose="020B0606030504020204"/>
              </a:rPr>
              <a:t> </a:t>
            </a:r>
            <a:r>
              <a:rPr lang="en-GB" sz="1700"/>
              <a:t>Future data needs may include employee performance, promotions, benefits, time off, and training records</a:t>
            </a:r>
            <a:r>
              <a:rPr lang="en-US" altLang="en-GB" sz="1700"/>
              <a:t>.</a:t>
            </a:r>
            <a:endParaRPr sz="1900"/>
          </a:p>
          <a:p>
            <a:pPr marL="457200" lvl="0" indent="-349250" algn="l" rtl="0">
              <a:spcBef>
                <a:spcPts val="1600"/>
              </a:spcBef>
              <a:spcAft>
                <a:spcPts val="0"/>
              </a:spcAft>
              <a:buSzPts val="1900"/>
              <a:buFont typeface="Open Sans" panose="020B0606030504020204"/>
              <a:buChar char="●"/>
            </a:pPr>
            <a:r>
              <a:rPr lang="en-GB" sz="1900" b="1">
                <a:latin typeface="Open Sans" panose="020B0606030504020204"/>
                <a:ea typeface="Open Sans" panose="020B0606030504020204"/>
                <a:cs typeface="Open Sans" panose="020B0606030504020204"/>
                <a:sym typeface="Open Sans" panose="020B0606030504020204"/>
              </a:rPr>
              <a:t>Who will own/manage data</a:t>
            </a:r>
            <a:r>
              <a:rPr lang="en-US" altLang="en-GB" sz="1900" b="1">
                <a:latin typeface="Open Sans" panose="020B0606030504020204"/>
                <a:ea typeface="Open Sans" panose="020B0606030504020204"/>
                <a:cs typeface="Open Sans" panose="020B0606030504020204"/>
                <a:sym typeface="Open Sans" panose="020B0606030504020204"/>
              </a:rPr>
              <a:t>: </a:t>
            </a:r>
            <a:r>
              <a:rPr lang="en-GB" sz="1700"/>
              <a:t>The HR department will own and manage the database</a:t>
            </a:r>
            <a:endParaRPr sz="1900"/>
          </a:p>
          <a:p>
            <a:pPr marL="457200" lvl="0" indent="-349250" algn="l" rtl="0">
              <a:spcBef>
                <a:spcPts val="0"/>
              </a:spcBef>
              <a:spcAft>
                <a:spcPts val="0"/>
              </a:spcAft>
              <a:buSzPts val="1900"/>
              <a:buFont typeface="Open Sans" panose="020B0606030504020204"/>
              <a:buChar char="●"/>
            </a:pPr>
            <a:r>
              <a:rPr lang="en-GB" sz="1900" b="1">
                <a:latin typeface="Open Sans" panose="020B0606030504020204"/>
                <a:ea typeface="Open Sans" panose="020B0606030504020204"/>
                <a:cs typeface="Open Sans" panose="020B0606030504020204"/>
                <a:sym typeface="Open Sans" panose="020B0606030504020204"/>
              </a:rPr>
              <a:t>Who will have access to database</a:t>
            </a:r>
            <a:endParaRPr sz="1900" b="1">
              <a:latin typeface="Open Sans" panose="020B0606030504020204"/>
              <a:ea typeface="Open Sans" panose="020B0606030504020204"/>
              <a:cs typeface="Open Sans" panose="020B0606030504020204"/>
              <a:sym typeface="Open Sans" panose="020B0606030504020204"/>
            </a:endParaRPr>
          </a:p>
          <a:p>
            <a:pPr marL="457200" lvl="0" indent="0" algn="l" rtl="0">
              <a:lnSpc>
                <a:spcPct val="100000"/>
              </a:lnSpc>
              <a:spcBef>
                <a:spcPts val="1600"/>
              </a:spcBef>
              <a:spcAft>
                <a:spcPts val="0"/>
              </a:spcAft>
              <a:buNone/>
            </a:pPr>
            <a:r>
              <a:rPr lang="en-GB" sz="1000"/>
              <a:t>HR Department: Full access to add, edit, and delete records.</a:t>
            </a:r>
          </a:p>
          <a:p>
            <a:pPr marL="457200" lvl="0" indent="0" algn="l" rtl="0">
              <a:lnSpc>
                <a:spcPct val="100000"/>
              </a:lnSpc>
              <a:spcBef>
                <a:spcPts val="1600"/>
              </a:spcBef>
              <a:spcAft>
                <a:spcPts val="0"/>
              </a:spcAft>
              <a:buNone/>
            </a:pPr>
            <a:r>
              <a:rPr lang="en-GB" sz="1000"/>
              <a:t>Managers: Restricted access to department-related data.</a:t>
            </a:r>
          </a:p>
          <a:p>
            <a:pPr marL="457200" lvl="0" indent="0" algn="l" rtl="0">
              <a:lnSpc>
                <a:spcPct val="100000"/>
              </a:lnSpc>
              <a:spcBef>
                <a:spcPts val="1600"/>
              </a:spcBef>
              <a:spcAft>
                <a:spcPts val="0"/>
              </a:spcAft>
              <a:buNone/>
            </a:pPr>
            <a:r>
              <a:rPr lang="en-GB" sz="1000"/>
              <a:t>IT Department: Administrator-level access for maintenance.</a:t>
            </a:r>
          </a:p>
          <a:p>
            <a:pPr marL="457200" lvl="0" indent="0" algn="l" rtl="0">
              <a:lnSpc>
                <a:spcPct val="100000"/>
              </a:lnSpc>
              <a:spcBef>
                <a:spcPts val="1600"/>
              </a:spcBef>
              <a:spcAft>
                <a:spcPts val="0"/>
              </a:spcAft>
              <a:buNone/>
            </a:pPr>
            <a:r>
              <a:rPr lang="en-GB" sz="1000"/>
              <a:t>Executives: Read-only access for reporting.</a:t>
            </a:r>
          </a:p>
          <a:p>
            <a:pPr marL="457200" lvl="0" indent="0" algn="l" rtl="0">
              <a:lnSpc>
                <a:spcPct val="100000"/>
              </a:lnSpc>
              <a:spcBef>
                <a:spcPts val="1600"/>
              </a:spcBef>
              <a:spcAft>
                <a:spcPts val="0"/>
              </a:spcAft>
              <a:buNone/>
            </a:pPr>
            <a:r>
              <a:rPr lang="en-GB" sz="1000"/>
              <a:t>Employees: Limited access to view their own records</a:t>
            </a:r>
          </a:p>
          <a:p>
            <a:pPr marL="457200" lvl="0" indent="0" algn="l" rtl="0">
              <a:spcBef>
                <a:spcPts val="1600"/>
              </a:spcBef>
              <a:spcAft>
                <a:spcPts val="1600"/>
              </a:spcAft>
              <a:buNone/>
            </a:pPr>
            <a:endParaRPr lang="en-GB" sz="1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Architect Business Requirement</a:t>
            </a: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606030504020204"/>
              <a:buChar char="●"/>
            </a:pPr>
            <a:r>
              <a:rPr lang="en-GB" sz="1900" b="1">
                <a:latin typeface="Open Sans" panose="020B0606030504020204"/>
                <a:ea typeface="Open Sans" panose="020B0606030504020204"/>
                <a:cs typeface="Open Sans" panose="020B0606030504020204"/>
                <a:sym typeface="Open Sans" panose="020B0606030504020204"/>
              </a:rPr>
              <a:t>Estimated size of database</a:t>
            </a:r>
            <a:endParaRPr sz="1900" b="1">
              <a:latin typeface="Open Sans" panose="020B0606030504020204"/>
              <a:ea typeface="Open Sans" panose="020B0606030504020204"/>
              <a:cs typeface="Open Sans" panose="020B0606030504020204"/>
              <a:sym typeface="Open Sans" panose="020B0606030504020204"/>
            </a:endParaRPr>
          </a:p>
          <a:p>
            <a:pPr marL="457200" lvl="0" indent="0" algn="l" rtl="0">
              <a:lnSpc>
                <a:spcPct val="100000"/>
              </a:lnSpc>
              <a:spcBef>
                <a:spcPts val="1600"/>
              </a:spcBef>
              <a:spcAft>
                <a:spcPts val="0"/>
              </a:spcAft>
              <a:buNone/>
            </a:pPr>
            <a:r>
              <a:rPr lang="en-GB" sz="1700"/>
              <a:t>The initial dataset contains 206 records (rows). Since the company currently has 200 employees, it is expected that the number of rows will increase as more employees are hired. With future growth, the database could easily reach 300-500 rows in the next few years.</a:t>
            </a:r>
          </a:p>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606030504020204"/>
              <a:buChar char="●"/>
            </a:pPr>
            <a:r>
              <a:rPr lang="en-GB" sz="1900" b="1">
                <a:latin typeface="Open Sans" panose="020B0606030504020204"/>
                <a:ea typeface="Open Sans" panose="020B0606030504020204"/>
                <a:cs typeface="Open Sans" panose="020B0606030504020204"/>
                <a:sym typeface="Open Sans" panose="020B0606030504020204"/>
              </a:rPr>
              <a:t>Estimated annual growth</a:t>
            </a:r>
            <a:endParaRPr sz="1900" b="1">
              <a:latin typeface="Open Sans" panose="020B0606030504020204"/>
              <a:ea typeface="Open Sans" panose="020B0606030504020204"/>
              <a:cs typeface="Open Sans" panose="020B0606030504020204"/>
              <a:sym typeface="Open Sans" panose="020B0606030504020204"/>
            </a:endParaRPr>
          </a:p>
          <a:p>
            <a:pPr marL="457200" lvl="0" indent="0" algn="l" rtl="0">
              <a:lnSpc>
                <a:spcPct val="100000"/>
              </a:lnSpc>
              <a:spcBef>
                <a:spcPts val="1600"/>
              </a:spcBef>
              <a:spcAft>
                <a:spcPts val="0"/>
              </a:spcAft>
              <a:buNone/>
            </a:pPr>
            <a:r>
              <a:rPr lang="en-GB" sz="1700"/>
              <a:t>As Tech ABC Corp continues to expand, the employee count is expected to grow by approximately 50-100 employees annually. This would translate to 50-100 additional rows per year, potentially more if additional data (such as performance reviews, promotions, or benefits) is added over time.</a:t>
            </a:r>
          </a:p>
          <a:p>
            <a:pPr marL="457200" lvl="0" indent="-349250" algn="l" rtl="0">
              <a:spcBef>
                <a:spcPts val="1600"/>
              </a:spcBef>
              <a:spcAft>
                <a:spcPts val="0"/>
              </a:spcAft>
              <a:buSzPts val="1900"/>
              <a:buFont typeface="Open Sans" panose="020B0606030504020204"/>
              <a:buChar char="●"/>
            </a:pPr>
            <a:r>
              <a:rPr lang="en-GB" sz="1900" b="1">
                <a:latin typeface="Open Sans" panose="020B0606030504020204"/>
                <a:ea typeface="Open Sans" panose="020B0606030504020204"/>
                <a:cs typeface="Open Sans" panose="020B0606030504020204"/>
                <a:sym typeface="Open Sans" panose="020B0606030504020204"/>
              </a:rPr>
              <a:t>Is any of the data sensitive/restricted</a:t>
            </a:r>
            <a:endParaRPr sz="1900" b="1">
              <a:latin typeface="Open Sans" panose="020B0606030504020204"/>
              <a:ea typeface="Open Sans" panose="020B0606030504020204"/>
              <a:cs typeface="Open Sans" panose="020B0606030504020204"/>
              <a:sym typeface="Open Sans" panose="020B0606030504020204"/>
            </a:endParaRPr>
          </a:p>
          <a:p>
            <a:pPr marL="457200" lvl="0" indent="0" algn="l" rtl="0">
              <a:lnSpc>
                <a:spcPct val="100000"/>
              </a:lnSpc>
              <a:spcBef>
                <a:spcPts val="1600"/>
              </a:spcBef>
              <a:spcAft>
                <a:spcPts val="0"/>
              </a:spcAft>
              <a:buNone/>
            </a:pPr>
            <a:r>
              <a:rPr lang="en-GB" sz="1700"/>
              <a:t>Salary information</a:t>
            </a:r>
          </a:p>
          <a:p>
            <a:pPr marL="457200" lvl="0" indent="0" algn="l" rtl="0">
              <a:lnSpc>
                <a:spcPct val="100000"/>
              </a:lnSpc>
              <a:spcBef>
                <a:spcPts val="1600"/>
              </a:spcBef>
              <a:spcAft>
                <a:spcPts val="0"/>
              </a:spcAft>
              <a:buNone/>
            </a:pPr>
            <a:r>
              <a:rPr lang="en-GB" sz="1700"/>
              <a:t>Employee personal details (e.g., address, contact info)</a:t>
            </a:r>
          </a:p>
          <a:p>
            <a:pPr marL="457200" lvl="0" indent="0" algn="l" rtl="0">
              <a:lnSpc>
                <a:spcPct val="100000"/>
              </a:lnSpc>
              <a:spcBef>
                <a:spcPts val="1600"/>
              </a:spcBef>
              <a:spcAft>
                <a:spcPts val="0"/>
              </a:spcAft>
              <a:buNone/>
            </a:pPr>
            <a:r>
              <a:rPr lang="en-GB" sz="1700"/>
              <a:t>Manager-related details (e.g., performance evaluations)</a:t>
            </a:r>
          </a:p>
          <a:p>
            <a:pPr marL="457200" lvl="0" indent="0" algn="l" rtl="0">
              <a:lnSpc>
                <a:spcPct val="100000"/>
              </a:lnSpc>
              <a:spcBef>
                <a:spcPts val="1600"/>
              </a:spcBef>
              <a:spcAft>
                <a:spcPts val="0"/>
              </a:spcAft>
              <a:buNone/>
            </a:pPr>
            <a:r>
              <a:rPr sz="1700"/>
              <a:t>This data should be restricted from general access and only made available to the HR department, executives, and select managers as needed. Employees and department managers will have limited access to non-sensitive data.</a:t>
            </a:r>
          </a:p>
          <a:p>
            <a:pPr marL="457200" lvl="0" indent="0" algn="l" rtl="0">
              <a:lnSpc>
                <a:spcPct val="100000"/>
              </a:lnSpc>
              <a:spcBef>
                <a:spcPts val="0"/>
              </a:spcBef>
              <a:spcAft>
                <a:spcPts val="0"/>
              </a:spcAft>
              <a:buNone/>
            </a:pP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Architect Technical Requirement</a:t>
            </a: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606030504020204"/>
              <a:buChar char="●"/>
            </a:pPr>
            <a:r>
              <a:rPr lang="en-GB" sz="1900" b="1" dirty="0">
                <a:latin typeface="Open Sans" panose="020B0606030504020204"/>
                <a:ea typeface="Open Sans" panose="020B0606030504020204"/>
                <a:cs typeface="Open Sans" panose="020B0606030504020204"/>
                <a:sym typeface="Open Sans" panose="020B0606030504020204"/>
              </a:rPr>
              <a:t>Justification for the new database</a:t>
            </a:r>
            <a:endParaRPr sz="1900" b="1" dirty="0">
              <a:latin typeface="Open Sans" panose="020B0606030504020204"/>
              <a:ea typeface="Open Sans" panose="020B0606030504020204"/>
              <a:cs typeface="Open Sans" panose="020B0606030504020204"/>
              <a:sym typeface="Open Sans" panose="020B0606030504020204"/>
            </a:endParaRPr>
          </a:p>
          <a:p>
            <a:pPr marL="457200" lvl="0" indent="0" algn="l" rtl="0">
              <a:lnSpc>
                <a:spcPct val="100000"/>
              </a:lnSpc>
              <a:spcBef>
                <a:spcPts val="1600"/>
              </a:spcBef>
              <a:spcAft>
                <a:spcPts val="0"/>
              </a:spcAft>
              <a:buNone/>
            </a:pPr>
            <a:r>
              <a:rPr lang="en-GB" sz="1700" dirty="0"/>
              <a:t>Scalability and Efficiency</a:t>
            </a:r>
          </a:p>
          <a:p>
            <a:pPr marL="457200" lvl="0" indent="0" algn="l" rtl="0">
              <a:lnSpc>
                <a:spcPct val="100000"/>
              </a:lnSpc>
              <a:spcBef>
                <a:spcPts val="1600"/>
              </a:spcBef>
              <a:spcAft>
                <a:spcPts val="0"/>
              </a:spcAft>
              <a:buNone/>
            </a:pPr>
            <a:r>
              <a:rPr lang="en-GB" sz="1700" dirty="0"/>
              <a:t>Data Integrity and Security</a:t>
            </a:r>
          </a:p>
          <a:p>
            <a:pPr marL="457200" lvl="0" indent="-349250" algn="l" rtl="0">
              <a:spcBef>
                <a:spcPts val="1600"/>
              </a:spcBef>
              <a:spcAft>
                <a:spcPts val="0"/>
              </a:spcAft>
              <a:buSzPts val="1900"/>
              <a:buFont typeface="Open Sans" panose="020B0606030504020204"/>
              <a:buChar char="●"/>
            </a:pPr>
            <a:r>
              <a:rPr lang="en-GB" sz="1900" b="1" dirty="0">
                <a:latin typeface="Open Sans" panose="020B0606030504020204"/>
                <a:ea typeface="Open Sans" panose="020B0606030504020204"/>
                <a:cs typeface="Open Sans" panose="020B0606030504020204"/>
                <a:sym typeface="Open Sans" panose="020B0606030504020204"/>
              </a:rPr>
              <a:t>Database objects</a:t>
            </a:r>
            <a:endParaRPr sz="1900" b="1" dirty="0">
              <a:latin typeface="Open Sans" panose="020B0606030504020204"/>
              <a:ea typeface="Open Sans" panose="020B0606030504020204"/>
              <a:cs typeface="Open Sans" panose="020B0606030504020204"/>
              <a:sym typeface="Open Sans" panose="020B0606030504020204"/>
            </a:endParaRPr>
          </a:p>
          <a:p>
            <a:pPr marL="457200" lvl="0" indent="0" algn="l" rtl="0">
              <a:lnSpc>
                <a:spcPct val="100000"/>
              </a:lnSpc>
              <a:spcBef>
                <a:spcPts val="1600"/>
              </a:spcBef>
              <a:spcAft>
                <a:spcPts val="0"/>
              </a:spcAft>
              <a:buNone/>
            </a:pPr>
            <a:r>
              <a:rPr lang="en-US" altLang="en-GB" sz="1700" dirty="0"/>
              <a:t>L</a:t>
            </a:r>
            <a:r>
              <a:rPr lang="en-GB" sz="1700" dirty="0" err="1"/>
              <a:t>ist</a:t>
            </a:r>
            <a:r>
              <a:rPr lang="en-GB" sz="1700" dirty="0"/>
              <a:t> of tables:</a:t>
            </a:r>
            <a:r>
              <a:rPr lang="en-US" altLang="en-GB" sz="1700" dirty="0"/>
              <a:t> Employee, </a:t>
            </a:r>
            <a:r>
              <a:rPr lang="en-US" altLang="en-GB" sz="1700" dirty="0" err="1"/>
              <a:t>Employee_History</a:t>
            </a:r>
            <a:r>
              <a:rPr lang="en-US" altLang="en-GB" sz="1700" dirty="0"/>
              <a:t>, Location, Job, Department, Salary, Education</a:t>
            </a:r>
          </a:p>
          <a:p>
            <a:pPr marL="457200" lvl="0" indent="0" algn="l" rtl="0">
              <a:lnSpc>
                <a:spcPct val="100000"/>
              </a:lnSpc>
              <a:spcBef>
                <a:spcPts val="1600"/>
              </a:spcBef>
              <a:spcAft>
                <a:spcPts val="0"/>
              </a:spcAft>
              <a:buNone/>
            </a:pPr>
            <a:r>
              <a:rPr lang="en-US" altLang="en-GB" sz="1700" dirty="0">
                <a:sym typeface="+mn-ea"/>
              </a:rPr>
              <a:t>L</a:t>
            </a:r>
            <a:r>
              <a:rPr lang="en-GB" sz="1700" dirty="0" err="1">
                <a:sym typeface="+mn-ea"/>
              </a:rPr>
              <a:t>ist</a:t>
            </a:r>
            <a:r>
              <a:rPr lang="en-GB" sz="1700" dirty="0">
                <a:sym typeface="+mn-ea"/>
              </a:rPr>
              <a:t> of tables:</a:t>
            </a:r>
            <a:r>
              <a:rPr lang="en-US" altLang="en-GB" sz="1700" dirty="0">
                <a:sym typeface="+mn-ea"/>
              </a:rPr>
              <a:t> </a:t>
            </a:r>
            <a:r>
              <a:rPr lang="en-US" altLang="en-GB" sz="1700" dirty="0" err="1">
                <a:sym typeface="+mn-ea"/>
              </a:rPr>
              <a:t>Employee_Summary_View</a:t>
            </a:r>
            <a:endParaRPr lang="en-US" altLang="en-GB" sz="1700" dirty="0">
              <a:sym typeface="+mn-ea"/>
            </a:endParaRPr>
          </a:p>
          <a:p>
            <a:pPr marL="457200" lvl="0" indent="-349250" algn="l" rtl="0">
              <a:spcBef>
                <a:spcPts val="1600"/>
              </a:spcBef>
              <a:spcAft>
                <a:spcPts val="0"/>
              </a:spcAft>
              <a:buSzPts val="1900"/>
              <a:buFont typeface="Open Sans" panose="020B0606030504020204"/>
              <a:buChar char="●"/>
            </a:pPr>
            <a:r>
              <a:rPr lang="en-GB" sz="1900" b="1" dirty="0">
                <a:latin typeface="Open Sans" panose="020B0606030504020204"/>
                <a:ea typeface="Open Sans" panose="020B0606030504020204"/>
                <a:cs typeface="Open Sans" panose="020B0606030504020204"/>
                <a:sym typeface="Open Sans" panose="020B0606030504020204"/>
              </a:rPr>
              <a:t>Data ingestion</a:t>
            </a:r>
            <a:endParaRPr sz="1900" b="1" dirty="0">
              <a:latin typeface="Open Sans" panose="020B0606030504020204"/>
              <a:ea typeface="Open Sans" panose="020B0606030504020204"/>
              <a:cs typeface="Open Sans" panose="020B0606030504020204"/>
              <a:sym typeface="Open Sans" panose="020B0606030504020204"/>
            </a:endParaRPr>
          </a:p>
          <a:p>
            <a:pPr marL="457200" lvl="0" indent="0" algn="l" rtl="0">
              <a:lnSpc>
                <a:spcPct val="100000"/>
              </a:lnSpc>
              <a:spcBef>
                <a:spcPts val="1600"/>
              </a:spcBef>
              <a:spcAft>
                <a:spcPts val="0"/>
              </a:spcAft>
              <a:buClr>
                <a:schemeClr val="dk1"/>
              </a:buClr>
              <a:buSzPts val="1100"/>
              <a:buFont typeface="Arial" panose="020B0604020202020204"/>
              <a:buNone/>
            </a:pPr>
            <a:r>
              <a:rPr lang="en-GB" sz="1700" dirty="0"/>
              <a:t>ETL (Extract, Transform, Load): Given the structured nature of the initial data (spreadsheet) and the need for data normalization and cleaning, an ETL process would be appropriate. This method extracts data from the spreadsheet, transforms it to fit the database schema (normalizing, cleaning), and loads it into the database in an organized format. ETL also allows flexibility for future data integrations.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Architect Technical Requirement</a:t>
            </a: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606030504020204"/>
              <a:buChar char="●"/>
            </a:pPr>
            <a:r>
              <a:rPr lang="en-GB" sz="1900" b="1">
                <a:latin typeface="Open Sans" panose="020B0606030504020204"/>
                <a:ea typeface="Open Sans" panose="020B0606030504020204"/>
                <a:cs typeface="Open Sans" panose="020B0606030504020204"/>
                <a:sym typeface="Open Sans" panose="020B0606030504020204"/>
              </a:rPr>
              <a:t>Data governance (Ownership and User access)</a:t>
            </a:r>
            <a:endParaRPr sz="1900" b="1">
              <a:latin typeface="Open Sans" panose="020B0606030504020204"/>
              <a:ea typeface="Open Sans" panose="020B0606030504020204"/>
              <a:cs typeface="Open Sans" panose="020B0606030504020204"/>
              <a:sym typeface="Open Sans" panose="020B0606030504020204"/>
            </a:endParaRPr>
          </a:p>
          <a:p>
            <a:pPr marL="457200" lvl="0" indent="0" algn="l" rtl="0">
              <a:lnSpc>
                <a:spcPct val="100000"/>
              </a:lnSpc>
              <a:spcBef>
                <a:spcPts val="1600"/>
              </a:spcBef>
              <a:spcAft>
                <a:spcPts val="0"/>
              </a:spcAft>
              <a:buNone/>
            </a:pPr>
            <a:r>
              <a:rPr lang="en-GB" sz="1700" b="1">
                <a:latin typeface="Open Sans" panose="020B0606030504020204"/>
                <a:ea typeface="Open Sans" panose="020B0606030504020204"/>
                <a:cs typeface="Open Sans" panose="020B0606030504020204"/>
                <a:sym typeface="Open Sans" panose="020B0606030504020204"/>
              </a:rPr>
              <a:t>Ownership: </a:t>
            </a:r>
            <a:r>
              <a:rPr lang="en-GB" sz="1700"/>
              <a:t>HR department</a:t>
            </a:r>
          </a:p>
          <a:p>
            <a:pPr marL="457200" lvl="0" indent="0" algn="l" rtl="0">
              <a:lnSpc>
                <a:spcPct val="100000"/>
              </a:lnSpc>
              <a:spcBef>
                <a:spcPts val="0"/>
              </a:spcBef>
              <a:spcAft>
                <a:spcPts val="0"/>
              </a:spcAft>
              <a:buNone/>
            </a:pPr>
            <a:r>
              <a:rPr lang="en-GB" sz="1700" b="1">
                <a:latin typeface="Open Sans" panose="020B0606030504020204"/>
                <a:ea typeface="Open Sans" panose="020B0606030504020204"/>
                <a:cs typeface="Open Sans" panose="020B0606030504020204"/>
                <a:sym typeface="Open Sans" panose="020B0606030504020204"/>
              </a:rPr>
              <a:t>User Access: </a:t>
            </a:r>
            <a:r>
              <a:rPr lang="en-US" sz="1700"/>
              <a:t>Everyone with limited to viewing their own information only</a:t>
            </a:r>
          </a:p>
          <a:p>
            <a:pPr marL="457200" lvl="0" indent="-349250" algn="l" rtl="0">
              <a:spcBef>
                <a:spcPts val="0"/>
              </a:spcBef>
              <a:spcAft>
                <a:spcPts val="0"/>
              </a:spcAft>
              <a:buSzPts val="1900"/>
              <a:buFont typeface="Open Sans" panose="020B0606030504020204"/>
              <a:buChar char="●"/>
            </a:pPr>
            <a:r>
              <a:rPr lang="en-GB" sz="1900" b="1">
                <a:latin typeface="Open Sans" panose="020B0606030504020204"/>
                <a:ea typeface="Open Sans" panose="020B0606030504020204"/>
                <a:cs typeface="Open Sans" panose="020B0606030504020204"/>
                <a:sym typeface="Open Sans" panose="020B0606030504020204"/>
              </a:rPr>
              <a:t>Scalability </a:t>
            </a:r>
            <a:endParaRPr sz="1900" b="1">
              <a:latin typeface="Open Sans" panose="020B0606030504020204"/>
              <a:ea typeface="Open Sans" panose="020B0606030504020204"/>
              <a:cs typeface="Open Sans" panose="020B0606030504020204"/>
              <a:sym typeface="Open Sans" panose="020B0606030504020204"/>
            </a:endParaRPr>
          </a:p>
          <a:p>
            <a:pPr marL="457200" lvl="0" indent="0" algn="l" rtl="0">
              <a:spcBef>
                <a:spcPts val="1600"/>
              </a:spcBef>
              <a:spcAft>
                <a:spcPts val="0"/>
              </a:spcAft>
              <a:buNone/>
            </a:pPr>
            <a:r>
              <a:rPr lang="en-GB" sz="1900"/>
              <a:t>Replication</a:t>
            </a:r>
            <a:endParaRPr sz="1900"/>
          </a:p>
          <a:p>
            <a:pPr marL="457200" lvl="0" indent="-349250" algn="l" rtl="0">
              <a:spcBef>
                <a:spcPts val="1600"/>
              </a:spcBef>
              <a:spcAft>
                <a:spcPts val="0"/>
              </a:spcAft>
              <a:buSzPts val="1900"/>
              <a:buFont typeface="Open Sans" panose="020B0606030504020204"/>
              <a:buChar char="●"/>
            </a:pPr>
            <a:r>
              <a:rPr lang="en-GB" sz="1900" b="1">
                <a:latin typeface="Open Sans" panose="020B0606030504020204"/>
                <a:ea typeface="Open Sans" panose="020B0606030504020204"/>
                <a:cs typeface="Open Sans" panose="020B0606030504020204"/>
                <a:sym typeface="Open Sans" panose="020B0606030504020204"/>
              </a:rPr>
              <a:t>Flexibility</a:t>
            </a:r>
            <a:endParaRPr sz="1900"/>
          </a:p>
          <a:p>
            <a:pPr marL="457200" lvl="0" indent="0" algn="l" rtl="0">
              <a:spcBef>
                <a:spcPts val="1600"/>
              </a:spcBef>
              <a:spcAft>
                <a:spcPts val="0"/>
              </a:spcAft>
              <a:buNone/>
            </a:pPr>
            <a:r>
              <a:rPr lang="en-GB" sz="1900"/>
              <a:t>Future Data Integration</a:t>
            </a:r>
            <a:r>
              <a:rPr lang="en-US" altLang="en-GB" sz="1900"/>
              <a:t>: </a:t>
            </a:r>
            <a:r>
              <a:rPr lang="en-GB" sz="1900"/>
              <a:t>To ensure flexibility for future data integration</a:t>
            </a:r>
            <a:endParaRPr sz="1900"/>
          </a:p>
          <a:p>
            <a:pPr marL="457200" lvl="0" indent="-349250" algn="l" rtl="0">
              <a:spcBef>
                <a:spcPts val="1600"/>
              </a:spcBef>
              <a:spcAft>
                <a:spcPts val="0"/>
              </a:spcAft>
              <a:buSzPts val="1900"/>
              <a:buFont typeface="Open Sans" panose="020B0606030504020204"/>
              <a:buChar char="●"/>
            </a:pPr>
            <a:r>
              <a:rPr lang="en-GB" sz="1900" b="1">
                <a:latin typeface="Open Sans" panose="020B0606030504020204"/>
                <a:ea typeface="Open Sans" panose="020B0606030504020204"/>
                <a:cs typeface="Open Sans" panose="020B0606030504020204"/>
                <a:sym typeface="Open Sans" panose="020B0606030504020204"/>
              </a:rPr>
              <a:t>Storage &amp; retention</a:t>
            </a:r>
            <a:endParaRPr sz="1900" b="1">
              <a:latin typeface="Open Sans" panose="020B0606030504020204"/>
              <a:ea typeface="Open Sans" panose="020B0606030504020204"/>
              <a:cs typeface="Open Sans" panose="020B0606030504020204"/>
              <a:sym typeface="Open Sans" panose="020B0606030504020204"/>
            </a:endParaRPr>
          </a:p>
          <a:p>
            <a:pPr marL="457200" lvl="0" indent="0" algn="l" rtl="0">
              <a:lnSpc>
                <a:spcPct val="100000"/>
              </a:lnSpc>
              <a:spcBef>
                <a:spcPts val="1600"/>
              </a:spcBef>
              <a:spcAft>
                <a:spcPts val="0"/>
              </a:spcAft>
              <a:buNone/>
            </a:pPr>
            <a:r>
              <a:rPr lang="en-GB" sz="1700" b="1">
                <a:latin typeface="Open Sans" panose="020B0606030504020204"/>
                <a:ea typeface="Open Sans" panose="020B0606030504020204"/>
                <a:cs typeface="Open Sans" panose="020B0606030504020204"/>
                <a:sym typeface="Open Sans" panose="020B0606030504020204"/>
              </a:rPr>
              <a:t>Storage (disk or in-memory):</a:t>
            </a:r>
            <a:r>
              <a:rPr lang="en-US" altLang="en-GB" sz="1700" b="1">
                <a:latin typeface="Open Sans" panose="020B0606030504020204"/>
                <a:ea typeface="Open Sans" panose="020B0606030504020204"/>
                <a:cs typeface="Open Sans" panose="020B0606030504020204"/>
                <a:sym typeface="Open Sans" panose="020B0606030504020204"/>
              </a:rPr>
              <a:t> </a:t>
            </a:r>
            <a:r>
              <a:rPr lang="en-US" altLang="en-GB" sz="1700">
                <a:latin typeface="Open Sans" panose="020B0606030504020204"/>
                <a:ea typeface="Open Sans" panose="020B0606030504020204"/>
                <a:cs typeface="Open Sans" panose="020B0606030504020204"/>
                <a:sym typeface="Open Sans" panose="020B0606030504020204"/>
              </a:rPr>
              <a:t>Disk Storage</a:t>
            </a:r>
            <a:endParaRPr lang="en-US" altLang="en-GB" sz="1700" b="1">
              <a:latin typeface="Open Sans" panose="020B0606030504020204"/>
              <a:ea typeface="Open Sans" panose="020B0606030504020204"/>
              <a:cs typeface="Open Sans" panose="020B0606030504020204"/>
              <a:sym typeface="Open Sans" panose="020B0606030504020204"/>
            </a:endParaRPr>
          </a:p>
          <a:p>
            <a:pPr marL="457200" lvl="0" indent="0" algn="l" rtl="0">
              <a:lnSpc>
                <a:spcPct val="100000"/>
              </a:lnSpc>
              <a:spcBef>
                <a:spcPts val="0"/>
              </a:spcBef>
              <a:spcAft>
                <a:spcPts val="0"/>
              </a:spcAft>
              <a:buNone/>
            </a:pPr>
            <a:endParaRPr sz="1700"/>
          </a:p>
          <a:p>
            <a:pPr marL="457200" lvl="0" indent="0" algn="l" rtl="0">
              <a:lnSpc>
                <a:spcPct val="100000"/>
              </a:lnSpc>
              <a:spcBef>
                <a:spcPts val="0"/>
              </a:spcBef>
              <a:spcAft>
                <a:spcPts val="0"/>
              </a:spcAft>
              <a:buNone/>
            </a:pPr>
            <a:r>
              <a:rPr lang="en-GB" sz="1700" b="1">
                <a:latin typeface="Open Sans" panose="020B0606030504020204"/>
                <a:ea typeface="Open Sans" panose="020B0606030504020204"/>
                <a:cs typeface="Open Sans" panose="020B0606030504020204"/>
                <a:sym typeface="Open Sans" panose="020B0606030504020204"/>
              </a:rPr>
              <a:t>Retention: </a:t>
            </a:r>
            <a:r>
              <a:rPr lang="en-GB" sz="1700">
                <a:latin typeface="Open Sans" panose="020B0606030504020204"/>
                <a:ea typeface="Open Sans" panose="020B0606030504020204"/>
                <a:cs typeface="Open Sans" panose="020B0606030504020204"/>
                <a:sym typeface="Open Sans" panose="020B0606030504020204"/>
              </a:rPr>
              <a:t>7 years after an employee leaves the company</a:t>
            </a:r>
            <a:endParaRPr lang="en-GB" sz="1700" b="1">
              <a:latin typeface="Open Sans" panose="020B0606030504020204"/>
              <a:ea typeface="Open Sans" panose="020B0606030504020204"/>
              <a:cs typeface="Open Sans" panose="020B0606030504020204"/>
              <a:sym typeface="Open Sans" panose="020B0606030504020204"/>
            </a:endParaRPr>
          </a:p>
          <a:p>
            <a:pPr marL="457200" lvl="0" indent="0" algn="l" rtl="0">
              <a:lnSpc>
                <a:spcPct val="100000"/>
              </a:lnSpc>
              <a:spcBef>
                <a:spcPts val="0"/>
              </a:spcBef>
              <a:spcAft>
                <a:spcPts val="0"/>
              </a:spcAft>
              <a:buNone/>
            </a:pPr>
            <a:endParaRPr sz="1700"/>
          </a:p>
          <a:p>
            <a:pPr marL="457200" lvl="0" indent="-349250" algn="l" rtl="0">
              <a:spcBef>
                <a:spcPts val="0"/>
              </a:spcBef>
              <a:spcAft>
                <a:spcPts val="0"/>
              </a:spcAft>
              <a:buSzPts val="1900"/>
              <a:buFont typeface="Open Sans" panose="020B0606030504020204"/>
              <a:buChar char="●"/>
            </a:pPr>
            <a:r>
              <a:rPr lang="en-GB" sz="1900" b="1">
                <a:latin typeface="Open Sans" panose="020B0606030504020204"/>
                <a:ea typeface="Open Sans" panose="020B0606030504020204"/>
                <a:cs typeface="Open Sans" panose="020B0606030504020204"/>
                <a:sym typeface="Open Sans" panose="020B0606030504020204"/>
              </a:rPr>
              <a:t>Backup</a:t>
            </a:r>
            <a:endParaRPr sz="1900" b="1">
              <a:latin typeface="Open Sans" panose="020B0606030504020204"/>
              <a:ea typeface="Open Sans" panose="020B0606030504020204"/>
              <a:cs typeface="Open Sans" panose="020B0606030504020204"/>
              <a:sym typeface="Open Sans" panose="020B0606030504020204"/>
            </a:endParaRPr>
          </a:p>
          <a:p>
            <a:pPr marL="457200" lvl="0" indent="0" algn="l" rtl="0">
              <a:spcBef>
                <a:spcPts val="1600"/>
              </a:spcBef>
              <a:spcAft>
                <a:spcPts val="0"/>
              </a:spcAft>
              <a:buNone/>
            </a:pPr>
            <a:r>
              <a:rPr lang="en-GB" sz="1700"/>
              <a:t>Backup Schedule</a:t>
            </a:r>
            <a:r>
              <a:rPr lang="en-US" altLang="en-GB" sz="1700"/>
              <a:t>. </a:t>
            </a:r>
          </a:p>
          <a:p>
            <a:pPr marL="457200" lvl="0" indent="0" algn="l" rtl="0">
              <a:spcBef>
                <a:spcPts val="1600"/>
              </a:spcBef>
              <a:spcAft>
                <a:spcPts val="0"/>
              </a:spcAft>
              <a:buNone/>
            </a:pPr>
            <a:r>
              <a:rPr lang="en-US" sz="1700" dirty="0">
                <a:sym typeface="+mn-ea"/>
              </a:rPr>
              <a:t>Full backup weekly, daily interval backups</a:t>
            </a:r>
            <a:endParaRPr sz="1700" dirty="0"/>
          </a:p>
          <a:p>
            <a:pPr marL="457200" lvl="0" indent="0" algn="l" rtl="0">
              <a:spcBef>
                <a:spcPts val="1600"/>
              </a:spcBef>
              <a:spcAft>
                <a:spcPts val="0"/>
              </a:spcAft>
              <a:buNone/>
            </a:pPr>
            <a:endParaRPr lang="en-GB" sz="1700"/>
          </a:p>
          <a:p>
            <a:pPr marL="0" lvl="0" indent="0" algn="l" rtl="0">
              <a:lnSpc>
                <a:spcPct val="100000"/>
              </a:lnSpc>
              <a:spcBef>
                <a:spcPts val="0"/>
              </a:spcBef>
              <a:spcAft>
                <a:spcPts val="0"/>
              </a:spcAft>
              <a:buClr>
                <a:schemeClr val="dk1"/>
              </a:buClr>
              <a:buSzPts val="1100"/>
              <a:buFont typeface="Arial" panose="020B0604020202020204"/>
              <a:buNone/>
            </a:pP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606030504020204"/>
              <a:buNone/>
            </a:pPr>
            <a:r>
              <a:rPr lang="en-GB" sz="3000" b="1">
                <a:solidFill>
                  <a:srgbClr val="FFFFFF"/>
                </a:solidFill>
                <a:latin typeface="Open Sans" panose="020B0606030504020204"/>
                <a:ea typeface="Open Sans" panose="020B0606030504020204"/>
                <a:cs typeface="Open Sans" panose="020B0606030504020204"/>
                <a:sym typeface="Open Sans" panose="020B0606030504020204"/>
              </a:rPr>
              <a:t>Step 2</a:t>
            </a:r>
            <a:endParaRPr sz="3000" b="1">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Relational Database Design</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2698</Words>
  <Application>Microsoft Office PowerPoint</Application>
  <PresentationFormat>Custom</PresentationFormat>
  <Paragraphs>246</Paragraphs>
  <Slides>30</Slides>
  <Notes>30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30</vt:i4>
      </vt:variant>
    </vt:vector>
  </HeadingPairs>
  <TitlesOfParts>
    <vt:vector size="39" baseType="lpstr">
      <vt:lpstr>Helvetica Neue</vt:lpstr>
      <vt:lpstr>Open Sans Light</vt:lpstr>
      <vt:lpstr>Arial</vt:lpstr>
      <vt:lpstr>Source Code Pro</vt:lpstr>
      <vt:lpstr>Open Sans</vt:lpstr>
      <vt:lpstr>Simple Light</vt:lpstr>
      <vt:lpstr>Simple Light</vt:lpstr>
      <vt:lpstr>Simple Light</vt:lpstr>
      <vt:lpstr>White</vt:lpstr>
      <vt:lpstr>Tech ABC Corp - HR Database </vt:lpstr>
      <vt:lpstr>Business Scenario</vt:lpstr>
      <vt:lpstr>PowerPoint Presentation</vt:lpstr>
      <vt:lpstr>Step 1: Data Architecture Foundations</vt:lpstr>
      <vt:lpstr>Data Architect Business Requirement</vt:lpstr>
      <vt:lpstr>Data Architect Business Requirement</vt:lpstr>
      <vt:lpstr>Data Architect Technical Requirement</vt:lpstr>
      <vt:lpstr>Data Architect Technical Requirement</vt:lpstr>
      <vt:lpstr>PowerPoint Presentation</vt:lpstr>
      <vt:lpstr>Step 2: Relational Database Design</vt:lpstr>
      <vt:lpstr>ERD</vt:lpstr>
      <vt:lpstr>ERD</vt:lpstr>
      <vt:lpstr>ERD</vt:lpstr>
      <vt:lpstr>PowerPoint Presentation</vt:lpstr>
      <vt:lpstr>Step 3: Create A Physical Database</vt:lpstr>
      <vt:lpstr>DDL</vt:lpstr>
      <vt:lpstr>CRUD</vt:lpstr>
      <vt:lpstr>CRUD</vt:lpstr>
      <vt:lpstr>CRUD</vt:lpstr>
      <vt:lpstr>CRUD</vt:lpstr>
      <vt:lpstr>CRUD</vt:lpstr>
      <vt:lpstr>CRUD</vt:lpstr>
      <vt:lpstr>CRUD</vt:lpstr>
      <vt:lpstr>PowerPoint Presentation</vt:lpstr>
      <vt:lpstr>Step 4: Above and Beyond</vt:lpstr>
      <vt:lpstr>Standout Suggestion 1</vt:lpstr>
      <vt:lpstr>Standout Suggestion 2</vt:lpstr>
      <vt:lpstr>Standout Suggestion 3</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Database_x000d_</dc:title>
  <dc:creator/>
  <cp:lastModifiedBy>Duy Le Khanh</cp:lastModifiedBy>
  <cp:revision>18</cp:revision>
  <dcterms:created xsi:type="dcterms:W3CDTF">2024-09-11T12:11:00Z</dcterms:created>
  <dcterms:modified xsi:type="dcterms:W3CDTF">2024-09-13T03:17:46Z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A499F6DE39B24FA5B070EF2EF5A7090C_12</vt:lpwstr>
  </property>
  <property fmtid="{D5CDD505-2E9C-101B-9397-08002B2CF9AE}" pid="3" name="KSOProductBuildVer">
    <vt:lpwstr>1033-12.2.0.17545</vt:lpwstr>
  </property>
</Properties>
</file>