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3" r:id="rId1"/>
  </p:sldMasterIdLst>
  <p:notesMasterIdLst>
    <p:notesMasterId r:id="rId9"/>
  </p:notesMasterIdLst>
  <p:sldIdLst>
    <p:sldId id="298" r:id="rId2"/>
    <p:sldId id="257" r:id="rId3"/>
    <p:sldId id="258" r:id="rId4"/>
    <p:sldId id="259" r:id="rId5"/>
    <p:sldId id="260" r:id="rId6"/>
    <p:sldId id="301" r:id="rId7"/>
    <p:sldId id="299"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10440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3834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921921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3734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63704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55853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69232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19693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691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41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25831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57923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03684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5327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557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0106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8408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12/5/2023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715090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60435" y="879897"/>
            <a:ext cx="6623127" cy="2176271"/>
          </a:xfrm>
        </p:spPr>
        <p:txBody>
          <a:bodyPr anchor="b">
            <a:normAutofit/>
          </a:bodyPr>
          <a:lstStyle/>
          <a:p>
            <a:pPr algn="ctr"/>
            <a:r>
              <a:rPr lang="en-US" sz="3300" dirty="0">
                <a:solidFill>
                  <a:schemeClr val="tx1"/>
                </a:solidFill>
              </a:rPr>
              <a:t>Climate Change: </a:t>
            </a:r>
            <a:br>
              <a:rPr lang="en-US" sz="3300" dirty="0">
                <a:solidFill>
                  <a:schemeClr val="tx1"/>
                </a:solidFill>
              </a:rPr>
            </a:br>
            <a:r>
              <a:rPr lang="en-US" sz="3300" dirty="0">
                <a:solidFill>
                  <a:schemeClr val="tx1"/>
                </a:solidFill>
              </a:rPr>
              <a:t>A visual through environmental shifts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3369883" y="3174580"/>
            <a:ext cx="2404230" cy="905929"/>
          </a:xfrm>
        </p:spPr>
        <p:txBody>
          <a:bodyPr anchor="t">
            <a:normAutofit/>
          </a:bodyPr>
          <a:lstStyle/>
          <a:p>
            <a:pPr algn="ctr">
              <a:lnSpc>
                <a:spcPct val="100000"/>
              </a:lnSpc>
            </a:pPr>
            <a:r>
              <a:rPr lang="en-US" sz="1200" dirty="0"/>
              <a:t>Duy Mai</a:t>
            </a:r>
          </a:p>
          <a:p>
            <a:pPr algn="ctr">
              <a:lnSpc>
                <a:spcPct val="100000"/>
              </a:lnSpc>
            </a:pPr>
            <a:r>
              <a:rPr lang="en-US" sz="1200" dirty="0"/>
              <a:t>Hoang-Uyen Tran</a:t>
            </a:r>
          </a:p>
          <a:p>
            <a:pPr algn="ctr">
              <a:lnSpc>
                <a:spcPct val="100000"/>
              </a:lnSpc>
            </a:pPr>
            <a:r>
              <a:rPr lang="en-US" sz="1200" dirty="0"/>
              <a:t>Twan Tran</a:t>
            </a:r>
          </a:p>
        </p:txBody>
      </p:sp>
      <p:sp>
        <p:nvSpPr>
          <p:cNvPr id="5" name="TextBox 4">
            <a:extLst>
              <a:ext uri="{FF2B5EF4-FFF2-40B4-BE49-F238E27FC236}">
                <a16:creationId xmlns:a16="http://schemas.microsoft.com/office/drawing/2014/main" id="{E8C3E389-8C1C-AC42-C1A7-647D2163AEE6}"/>
              </a:ext>
            </a:extLst>
          </p:cNvPr>
          <p:cNvSpPr txBox="1"/>
          <p:nvPr/>
        </p:nvSpPr>
        <p:spPr>
          <a:xfrm>
            <a:off x="2901080" y="4322021"/>
            <a:ext cx="3341836" cy="369332"/>
          </a:xfrm>
          <a:prstGeom prst="rect">
            <a:avLst/>
          </a:prstGeom>
          <a:noFill/>
        </p:spPr>
        <p:txBody>
          <a:bodyPr wrap="square" rtlCol="0">
            <a:spAutoFit/>
          </a:bodyPr>
          <a:lstStyle/>
          <a:p>
            <a:r>
              <a:rPr lang="en-US" dirty="0"/>
              <a:t>CECS 450 – Data Visualization</a:t>
            </a:r>
          </a:p>
        </p:txBody>
      </p:sp>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F437-F309-B878-2071-CD681847DAB1}"/>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WHAT IS </a:t>
            </a:r>
            <a:r>
              <a:rPr lang="en-US" b="1" dirty="0">
                <a:solidFill>
                  <a:schemeClr val="tx1"/>
                </a:solidFill>
                <a:latin typeface="Calibri" panose="020F0502020204030204" pitchFamily="34" charset="0"/>
                <a:cs typeface="Calibri" panose="020F0502020204030204" pitchFamily="34" charset="0"/>
              </a:rPr>
              <a:t>CLIMATE CHANGE</a:t>
            </a:r>
            <a:r>
              <a:rPr lang="en-US" dirty="0">
                <a:solidFill>
                  <a:schemeClr val="tx1"/>
                </a:solidFill>
                <a:latin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8F8934FB-8067-6E27-E291-83216D7C9E1F}"/>
              </a:ext>
            </a:extLst>
          </p:cNvPr>
          <p:cNvPicPr>
            <a:picLocks noChangeAspect="1"/>
          </p:cNvPicPr>
          <p:nvPr/>
        </p:nvPicPr>
        <p:blipFill>
          <a:blip r:embed="rId2"/>
          <a:stretch>
            <a:fillRect/>
          </a:stretch>
        </p:blipFill>
        <p:spPr>
          <a:xfrm>
            <a:off x="3545382" y="1340830"/>
            <a:ext cx="5062491" cy="3416320"/>
          </a:xfrm>
          <a:prstGeom prst="rect">
            <a:avLst/>
          </a:prstGeom>
        </p:spPr>
      </p:pic>
      <p:sp>
        <p:nvSpPr>
          <p:cNvPr id="5" name="TextBox 4">
            <a:extLst>
              <a:ext uri="{FF2B5EF4-FFF2-40B4-BE49-F238E27FC236}">
                <a16:creationId xmlns:a16="http://schemas.microsoft.com/office/drawing/2014/main" id="{FCEC2424-85AA-47D7-8F04-D3AF6DE7B92E}"/>
              </a:ext>
            </a:extLst>
          </p:cNvPr>
          <p:cNvSpPr txBox="1"/>
          <p:nvPr/>
        </p:nvSpPr>
        <p:spPr>
          <a:xfrm>
            <a:off x="536127" y="1340830"/>
            <a:ext cx="2947131" cy="3416320"/>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Since 1850, scientists have been documented global surface temperatures using thermometer-based records. The data trends show a consistent rise in temperatures, indicating a warming trend across the planet. This increase in temperature is a clear indication of the changing climate.</a:t>
            </a: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Greenhouse gases (GHGs) like CO2, CH4, and N2O are the primary cause.</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GHGs create a blanket effect in the atmosphere, trapping heat.</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Result: Earth's temperature increases.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Consequences: Extreme weather events, rising sea levels, and disruptions in ecosystems.</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791F8A6-796F-22C4-E79A-DB48EDECF9BB}"/>
              </a:ext>
            </a:extLst>
          </p:cNvPr>
          <p:cNvSpPr txBox="1"/>
          <p:nvPr/>
        </p:nvSpPr>
        <p:spPr>
          <a:xfrm>
            <a:off x="674288" y="822065"/>
            <a:ext cx="7795423" cy="461665"/>
          </a:xfrm>
          <a:prstGeom prst="rect">
            <a:avLst/>
          </a:prstGeom>
          <a:noFill/>
        </p:spPr>
        <p:txBody>
          <a:bodyPr wrap="square" rtlCol="0">
            <a:spAutoFit/>
          </a:bodyPr>
          <a:lstStyle/>
          <a:p>
            <a:r>
              <a:rPr lang="en-US" sz="1200" i="1" dirty="0">
                <a:latin typeface="Calibri" panose="020F0502020204030204" pitchFamily="34" charset="0"/>
                <a:cs typeface="Calibri" panose="020F0502020204030204" pitchFamily="34" charset="0"/>
              </a:rPr>
              <a:t>Climate change, often referred to as global warming, or the greenhouse effect, is a change in the Earth's average temperature and cycles of weather patterns caused by human activities over a long period of time.</a:t>
            </a:r>
          </a:p>
        </p:txBody>
      </p:sp>
    </p:spTree>
    <p:extLst>
      <p:ext uri="{BB962C8B-B14F-4D97-AF65-F5344CB8AC3E}">
        <p14:creationId xmlns:p14="http://schemas.microsoft.com/office/powerpoint/2010/main" val="26856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8016-4C52-D983-FF1B-CC9D9066CD9B}"/>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WHY IS IT </a:t>
            </a:r>
            <a:r>
              <a:rPr lang="en-US" b="1" dirty="0">
                <a:solidFill>
                  <a:schemeClr val="tx1"/>
                </a:solidFill>
                <a:latin typeface="Calibri" panose="020F0502020204030204" pitchFamily="34" charset="0"/>
                <a:cs typeface="Calibri" panose="020F0502020204030204" pitchFamily="34" charset="0"/>
              </a:rPr>
              <a:t>A PROBLEM</a:t>
            </a:r>
            <a:r>
              <a:rPr lang="en-US" dirty="0">
                <a:solidFill>
                  <a:schemeClr val="tx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2D0263E7-5935-7F4C-0895-873EB67EB98E}"/>
              </a:ext>
            </a:extLst>
          </p:cNvPr>
          <p:cNvSpPr txBox="1"/>
          <p:nvPr/>
        </p:nvSpPr>
        <p:spPr>
          <a:xfrm>
            <a:off x="513115" y="717084"/>
            <a:ext cx="8117767"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Species evolve slowly over millions of years to thrive in their unique environments. A stable climate supports this by allowing life to prosper and adapt. But rapid climate changes present a challenge: organisms have limited time to adapt. Swift alterations can leave some species struggling to survive, putting their existence at risk in the new environment.</a:t>
            </a:r>
          </a:p>
        </p:txBody>
      </p:sp>
      <p:pic>
        <p:nvPicPr>
          <p:cNvPr id="4" name="Picture 3">
            <a:extLst>
              <a:ext uri="{FF2B5EF4-FFF2-40B4-BE49-F238E27FC236}">
                <a16:creationId xmlns:a16="http://schemas.microsoft.com/office/drawing/2014/main" id="{C0A5ED73-7E3A-5C65-F169-52F871496E60}"/>
              </a:ext>
            </a:extLst>
          </p:cNvPr>
          <p:cNvPicPr>
            <a:picLocks noChangeAspect="1"/>
          </p:cNvPicPr>
          <p:nvPr/>
        </p:nvPicPr>
        <p:blipFill>
          <a:blip r:embed="rId2"/>
          <a:stretch>
            <a:fillRect/>
          </a:stretch>
        </p:blipFill>
        <p:spPr>
          <a:xfrm>
            <a:off x="2555714" y="1886635"/>
            <a:ext cx="4032571" cy="2688381"/>
          </a:xfrm>
          <a:prstGeom prst="rect">
            <a:avLst/>
          </a:prstGeom>
        </p:spPr>
      </p:pic>
    </p:spTree>
    <p:extLst>
      <p:ext uri="{BB962C8B-B14F-4D97-AF65-F5344CB8AC3E}">
        <p14:creationId xmlns:p14="http://schemas.microsoft.com/office/powerpoint/2010/main" val="6060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45BF0C-628B-3C34-93B2-1752868A6DE2}"/>
              </a:ext>
            </a:extLst>
          </p:cNvPr>
          <p:cNvSpPr txBox="1">
            <a:spLocks/>
          </p:cNvSpPr>
          <p:nvPr/>
        </p:nvSpPr>
        <p:spPr>
          <a:xfrm>
            <a:off x="311700" y="0"/>
            <a:ext cx="8520600" cy="841800"/>
          </a:xfrm>
          <a:prstGeom prst="rect">
            <a:avLst/>
          </a:prstGeom>
        </p:spPr>
        <p:txBody>
          <a:bodyPr spcFirstLastPara="1" vert="horz" wrap="square" lIns="91425" tIns="91425" rIns="91425" bIns="91425" rtlCol="0" anchor="ctr" anchorCtr="0">
            <a:normAutofit/>
          </a:bodyPr>
          <a:lstStyle>
            <a:lvl1pPr lvl="0" algn="ctr" defTabSz="685800" rtl="0" eaLnBrk="1" latinLnBrk="0" hangingPunct="1">
              <a:lnSpc>
                <a:spcPct val="90000"/>
              </a:lnSpc>
              <a:spcBef>
                <a:spcPts val="0"/>
              </a:spcBef>
              <a:spcAft>
                <a:spcPts val="0"/>
              </a:spcAft>
              <a:buSzPts val="3600"/>
              <a:buNone/>
              <a:defRPr sz="3600" b="0" i="0" kern="1200" cap="all">
                <a:solidFill>
                  <a:schemeClr val="tx1"/>
                </a:solidFill>
                <a:effectLst/>
                <a:latin typeface="+mj-lt"/>
                <a:ea typeface="+mj-ea"/>
                <a:cs typeface="+mj-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dirty="0">
                <a:latin typeface="Calibri" panose="020F0502020204030204" pitchFamily="34" charset="0"/>
                <a:cs typeface="Calibri" panose="020F0502020204030204" pitchFamily="34" charset="0"/>
              </a:rPr>
              <a:t>Why is It </a:t>
            </a:r>
            <a:r>
              <a:rPr lang="en-US" b="1" dirty="0">
                <a:latin typeface="Calibri" panose="020F0502020204030204" pitchFamily="34" charset="0"/>
                <a:cs typeface="Calibri" panose="020F0502020204030204" pitchFamily="34" charset="0"/>
              </a:rPr>
              <a:t>a problem</a:t>
            </a:r>
            <a:r>
              <a:rPr lang="en-US" dirty="0">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6268FC52-8C78-A082-2743-112C0598C299}"/>
              </a:ext>
            </a:extLst>
          </p:cNvPr>
          <p:cNvPicPr>
            <a:picLocks noChangeAspect="1"/>
          </p:cNvPicPr>
          <p:nvPr/>
        </p:nvPicPr>
        <p:blipFill>
          <a:blip r:embed="rId2"/>
          <a:stretch>
            <a:fillRect/>
          </a:stretch>
        </p:blipFill>
        <p:spPr>
          <a:xfrm>
            <a:off x="1873851" y="1800843"/>
            <a:ext cx="5396293" cy="2884483"/>
          </a:xfrm>
          <a:prstGeom prst="rect">
            <a:avLst/>
          </a:prstGeom>
        </p:spPr>
      </p:pic>
      <p:sp>
        <p:nvSpPr>
          <p:cNvPr id="7" name="TextBox 6">
            <a:extLst>
              <a:ext uri="{FF2B5EF4-FFF2-40B4-BE49-F238E27FC236}">
                <a16:creationId xmlns:a16="http://schemas.microsoft.com/office/drawing/2014/main" id="{F7827610-E3E7-0F0A-5C49-BF962CC2739A}"/>
              </a:ext>
            </a:extLst>
          </p:cNvPr>
          <p:cNvSpPr txBox="1"/>
          <p:nvPr/>
        </p:nvSpPr>
        <p:spPr>
          <a:xfrm>
            <a:off x="311699" y="723625"/>
            <a:ext cx="8520599"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Changes in the climate lead to disturbances in weather patterns, amplifying the frequency of extreme weather events. These encompass heightened hurricane activity, prolonged droughts, and escalated occurrences of floods. Concurrently, the surge in global temperatures parallels a noticeable uptick in documented natural disasters.</a:t>
            </a:r>
          </a:p>
        </p:txBody>
      </p:sp>
    </p:spTree>
    <p:extLst>
      <p:ext uri="{BB962C8B-B14F-4D97-AF65-F5344CB8AC3E}">
        <p14:creationId xmlns:p14="http://schemas.microsoft.com/office/powerpoint/2010/main" val="299912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84BE-98E2-982B-BAA9-02AD51B45272}"/>
              </a:ext>
            </a:extLst>
          </p:cNvPr>
          <p:cNvSpPr>
            <a:spLocks noGrp="1"/>
          </p:cNvSpPr>
          <p:nvPr>
            <p:ph type="title"/>
          </p:nvPr>
        </p:nvSpPr>
        <p:spPr>
          <a:xfrm>
            <a:off x="166975" y="841800"/>
            <a:ext cx="8520600" cy="841800"/>
          </a:xfrm>
        </p:spPr>
        <p:txBody>
          <a:bodyPr>
            <a:normAutofit/>
          </a:bodyPr>
          <a:lstStyle/>
          <a:p>
            <a:r>
              <a:rPr lang="en-US" sz="1600" dirty="0">
                <a:solidFill>
                  <a:schemeClr val="tx1"/>
                </a:solidFill>
                <a:latin typeface="Calibri" panose="020F0502020204030204" pitchFamily="34" charset="0"/>
                <a:cs typeface="Calibri" panose="020F0502020204030204" pitchFamily="34" charset="0"/>
              </a:rPr>
              <a:t>There has been a lot of flooding and landslide increasing with </a:t>
            </a:r>
            <a:r>
              <a:rPr lang="en-US" sz="1600">
                <a:solidFill>
                  <a:schemeClr val="tx1"/>
                </a:solidFill>
                <a:latin typeface="Calibri" panose="020F0502020204030204" pitchFamily="34" charset="0"/>
                <a:cs typeface="Calibri" panose="020F0502020204030204" pitchFamily="34" charset="0"/>
              </a:rPr>
              <a:t>temperature rise</a:t>
            </a:r>
            <a:endParaRPr lang="en-US" sz="1600" dirty="0">
              <a:solidFill>
                <a:schemeClr val="tx1"/>
              </a:solidFill>
              <a:latin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00CF155C-47C5-C9EE-AFA4-A221A26BA7DB}"/>
              </a:ext>
            </a:extLst>
          </p:cNvPr>
          <p:cNvSpPr txBox="1">
            <a:spLocks/>
          </p:cNvSpPr>
          <p:nvPr/>
        </p:nvSpPr>
        <p:spPr>
          <a:xfrm>
            <a:off x="311700" y="0"/>
            <a:ext cx="8520600" cy="841800"/>
          </a:xfrm>
          <a:prstGeom prst="rect">
            <a:avLst/>
          </a:prstGeom>
        </p:spPr>
        <p:txBody>
          <a:bodyPr spcFirstLastPara="1" vert="horz" wrap="square" lIns="91425" tIns="91425" rIns="91425" bIns="91425" rtlCol="0" anchor="ctr" anchorCtr="0">
            <a:normAutofit/>
          </a:bodyPr>
          <a:lstStyle>
            <a:lvl1pPr lvl="0" algn="ctr" defTabSz="685800" rtl="0" eaLnBrk="1" latinLnBrk="0" hangingPunct="1">
              <a:lnSpc>
                <a:spcPct val="90000"/>
              </a:lnSpc>
              <a:spcBef>
                <a:spcPts val="0"/>
              </a:spcBef>
              <a:spcAft>
                <a:spcPts val="0"/>
              </a:spcAft>
              <a:buSzPts val="3600"/>
              <a:buNone/>
              <a:defRPr sz="3600" b="0" i="0" kern="1200" cap="all">
                <a:solidFill>
                  <a:schemeClr val="tx1"/>
                </a:solidFill>
                <a:effectLst/>
                <a:latin typeface="+mj-lt"/>
                <a:ea typeface="+mj-ea"/>
                <a:cs typeface="+mj-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dirty="0">
                <a:latin typeface="Calibri" panose="020F0502020204030204" pitchFamily="34" charset="0"/>
                <a:cs typeface="Calibri" panose="020F0502020204030204" pitchFamily="34" charset="0"/>
              </a:rPr>
              <a:t>Why is It </a:t>
            </a:r>
            <a:r>
              <a:rPr lang="en-US" b="1" dirty="0">
                <a:latin typeface="Calibri" panose="020F0502020204030204" pitchFamily="34" charset="0"/>
                <a:cs typeface="Calibri" panose="020F0502020204030204" pitchFamily="34" charset="0"/>
              </a:rPr>
              <a:t>a problem</a:t>
            </a:r>
            <a:r>
              <a:rPr lang="en-US"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358899DD-C480-D846-D1D2-F743E47A8A9C}"/>
              </a:ext>
            </a:extLst>
          </p:cNvPr>
          <p:cNvPicPr>
            <a:picLocks noChangeAspect="1"/>
          </p:cNvPicPr>
          <p:nvPr/>
        </p:nvPicPr>
        <p:blipFill>
          <a:blip r:embed="rId2"/>
          <a:stretch>
            <a:fillRect/>
          </a:stretch>
        </p:blipFill>
        <p:spPr>
          <a:xfrm>
            <a:off x="1855114" y="2085002"/>
            <a:ext cx="5144322" cy="2749797"/>
          </a:xfrm>
          <a:prstGeom prst="rect">
            <a:avLst/>
          </a:prstGeom>
        </p:spPr>
      </p:pic>
    </p:spTree>
    <p:extLst>
      <p:ext uri="{BB962C8B-B14F-4D97-AF65-F5344CB8AC3E}">
        <p14:creationId xmlns:p14="http://schemas.microsoft.com/office/powerpoint/2010/main" val="17928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CF155C-47C5-C9EE-AFA4-A221A26BA7DB}"/>
              </a:ext>
            </a:extLst>
          </p:cNvPr>
          <p:cNvSpPr txBox="1">
            <a:spLocks/>
          </p:cNvSpPr>
          <p:nvPr/>
        </p:nvSpPr>
        <p:spPr>
          <a:xfrm>
            <a:off x="311700" y="0"/>
            <a:ext cx="8520600" cy="841800"/>
          </a:xfrm>
          <a:prstGeom prst="rect">
            <a:avLst/>
          </a:prstGeom>
        </p:spPr>
        <p:txBody>
          <a:bodyPr spcFirstLastPara="1" vert="horz" wrap="square" lIns="91425" tIns="91425" rIns="91425" bIns="91425" rtlCol="0" anchor="ctr" anchorCtr="0">
            <a:normAutofit/>
          </a:bodyPr>
          <a:lstStyle>
            <a:lvl1pPr lvl="0" algn="ctr" defTabSz="685800" rtl="0" eaLnBrk="1" latinLnBrk="0" hangingPunct="1">
              <a:lnSpc>
                <a:spcPct val="90000"/>
              </a:lnSpc>
              <a:spcBef>
                <a:spcPts val="0"/>
              </a:spcBef>
              <a:spcAft>
                <a:spcPts val="0"/>
              </a:spcAft>
              <a:buSzPts val="3600"/>
              <a:buNone/>
              <a:defRPr sz="3600" b="0" i="0" kern="1200" cap="all">
                <a:solidFill>
                  <a:schemeClr val="tx1"/>
                </a:solidFill>
                <a:effectLst/>
                <a:latin typeface="+mj-lt"/>
                <a:ea typeface="+mj-ea"/>
                <a:cs typeface="+mj-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dirty="0">
                <a:latin typeface="Calibri" panose="020F0502020204030204" pitchFamily="34" charset="0"/>
                <a:cs typeface="Calibri" panose="020F0502020204030204" pitchFamily="34" charset="0"/>
              </a:rPr>
              <a:t>Why is It </a:t>
            </a:r>
            <a:r>
              <a:rPr lang="en-US" b="1" dirty="0">
                <a:latin typeface="Calibri" panose="020F0502020204030204" pitchFamily="34" charset="0"/>
                <a:cs typeface="Calibri" panose="020F0502020204030204" pitchFamily="34" charset="0"/>
              </a:rPr>
              <a:t>a problem</a:t>
            </a:r>
            <a:r>
              <a:rPr lang="en-US"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0B072DDD-7D1D-E810-ADF6-183189B75289}"/>
              </a:ext>
            </a:extLst>
          </p:cNvPr>
          <p:cNvPicPr>
            <a:picLocks noChangeAspect="1"/>
          </p:cNvPicPr>
          <p:nvPr/>
        </p:nvPicPr>
        <p:blipFill>
          <a:blip r:embed="rId2"/>
          <a:stretch>
            <a:fillRect/>
          </a:stretch>
        </p:blipFill>
        <p:spPr>
          <a:xfrm>
            <a:off x="1567619" y="572700"/>
            <a:ext cx="5346298" cy="4576431"/>
          </a:xfrm>
          <a:prstGeom prst="rect">
            <a:avLst/>
          </a:prstGeom>
        </p:spPr>
      </p:pic>
    </p:spTree>
    <p:extLst>
      <p:ext uri="{BB962C8B-B14F-4D97-AF65-F5344CB8AC3E}">
        <p14:creationId xmlns:p14="http://schemas.microsoft.com/office/powerpoint/2010/main" val="12554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8EEB-CC68-9AC1-165A-9B6F30EBD7CC}"/>
              </a:ext>
            </a:extLst>
          </p:cNvPr>
          <p:cNvSpPr>
            <a:spLocks noGrp="1"/>
          </p:cNvSpPr>
          <p:nvPr>
            <p:ph type="title"/>
          </p:nvPr>
        </p:nvSpPr>
        <p:spPr>
          <a:xfrm>
            <a:off x="311700" y="0"/>
            <a:ext cx="8520600" cy="841800"/>
          </a:xfrm>
        </p:spPr>
        <p:txBody>
          <a:bodyPr/>
          <a:lstStyle/>
          <a:p>
            <a:r>
              <a:rPr lang="en-US" dirty="0">
                <a:solidFill>
                  <a:schemeClr val="tx1"/>
                </a:solidFill>
                <a:latin typeface="Calibri" panose="020F0502020204030204" pitchFamily="34" charset="0"/>
                <a:cs typeface="Calibri" panose="020F0502020204030204" pitchFamily="34" charset="0"/>
              </a:rPr>
              <a:t>Who Causes </a:t>
            </a:r>
            <a:r>
              <a:rPr lang="en-US" b="1" dirty="0">
                <a:solidFill>
                  <a:schemeClr val="tx1"/>
                </a:solidFill>
                <a:latin typeface="Calibri" panose="020F0502020204030204" pitchFamily="34" charset="0"/>
                <a:cs typeface="Calibri" panose="020F0502020204030204" pitchFamily="34" charset="0"/>
              </a:rPr>
              <a:t>Climate Change</a:t>
            </a:r>
            <a:r>
              <a:rPr lang="en-US" dirty="0">
                <a:solidFill>
                  <a:schemeClr val="tx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7230E5A1-E0B8-34C1-BB0A-6B72CE05C953}"/>
              </a:ext>
            </a:extLst>
          </p:cNvPr>
          <p:cNvSpPr txBox="1"/>
          <p:nvPr/>
        </p:nvSpPr>
        <p:spPr>
          <a:xfrm>
            <a:off x="179349" y="1553591"/>
            <a:ext cx="3295787" cy="1815882"/>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Around 1% of the greenhouse gases attributed to global warming are believed to have originated from the 50 least developed countries. In contrast, the contributions from the USA, the EU, and China alone account for approximately 60%.</a:t>
            </a:r>
          </a:p>
        </p:txBody>
      </p:sp>
      <p:pic>
        <p:nvPicPr>
          <p:cNvPr id="5" name="Picture 4">
            <a:extLst>
              <a:ext uri="{FF2B5EF4-FFF2-40B4-BE49-F238E27FC236}">
                <a16:creationId xmlns:a16="http://schemas.microsoft.com/office/drawing/2014/main" id="{DCEE3AC7-4E5E-342E-546E-A44F911EFD86}"/>
              </a:ext>
            </a:extLst>
          </p:cNvPr>
          <p:cNvPicPr>
            <a:picLocks noChangeAspect="1"/>
          </p:cNvPicPr>
          <p:nvPr/>
        </p:nvPicPr>
        <p:blipFill>
          <a:blip r:embed="rId2"/>
          <a:stretch>
            <a:fillRect/>
          </a:stretch>
        </p:blipFill>
        <p:spPr>
          <a:xfrm>
            <a:off x="3475136" y="711791"/>
            <a:ext cx="4570268" cy="3852809"/>
          </a:xfrm>
          <a:prstGeom prst="rect">
            <a:avLst/>
          </a:prstGeom>
        </p:spPr>
      </p:pic>
    </p:spTree>
    <p:extLst>
      <p:ext uri="{BB962C8B-B14F-4D97-AF65-F5344CB8AC3E}">
        <p14:creationId xmlns:p14="http://schemas.microsoft.com/office/powerpoint/2010/main" val="1975145425"/>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155</TotalTime>
  <Words>356</Words>
  <Application>Microsoft Office PowerPoint</Application>
  <PresentationFormat>On-screen Show (16:9)</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Climate Change:  A visual through environmental shifts</vt:lpstr>
      <vt:lpstr>WHAT IS CLIMATE CHANGE?</vt:lpstr>
      <vt:lpstr>WHY IS IT A PROBLEM?</vt:lpstr>
      <vt:lpstr>PowerPoint Presentation</vt:lpstr>
      <vt:lpstr>There has been a lot of flooding and landslide increasing with temperature rise</vt:lpstr>
      <vt:lpstr>PowerPoint Presentation</vt:lpstr>
      <vt:lpstr>Who Causes Climate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cp:lastModifiedBy>Twan Tran</cp:lastModifiedBy>
  <cp:revision>7</cp:revision>
  <dcterms:modified xsi:type="dcterms:W3CDTF">2023-12-05T21:04:26Z</dcterms:modified>
</cp:coreProperties>
</file>