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aven Pro" panose="020B0604020202020204" charset="0"/>
      <p:regular r:id="rId12"/>
      <p:bold r:id="rId13"/>
    </p:embeddedFont>
    <p:embeddedFont>
      <p:font typeface="Nuni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384639dcf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384639dcf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384639dcf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384639dcf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384639dcf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384639dcf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384639dcf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384639dcf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384639dcf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8384639dcf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384639dcf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384639dc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384639dcf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384639dcf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384639dcf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384639dc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558200" cy="18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DISTRIBUTED FILE SYSTEM</a:t>
            </a:r>
            <a:endParaRPr sz="3000"/>
          </a:p>
          <a:p>
            <a:pPr marL="0" lvl="0" indent="0" algn="ctr" rtl="0">
              <a:spcBef>
                <a:spcPts val="0"/>
              </a:spcBef>
              <a:spcAft>
                <a:spcPts val="0"/>
              </a:spcAft>
              <a:buNone/>
            </a:pPr>
            <a:r>
              <a:rPr lang="en" sz="2400"/>
              <a:t>(GlusterFS clone)</a:t>
            </a:r>
            <a:endParaRPr sz="2400"/>
          </a:p>
        </p:txBody>
      </p:sp>
      <p:sp>
        <p:nvSpPr>
          <p:cNvPr id="278" name="Google Shape;278;p13"/>
          <p:cNvSpPr txBox="1">
            <a:spLocks noGrp="1"/>
          </p:cNvSpPr>
          <p:nvPr>
            <p:ph type="subTitle" idx="1"/>
          </p:nvPr>
        </p:nvSpPr>
        <p:spPr>
          <a:xfrm>
            <a:off x="6059175" y="3486725"/>
            <a:ext cx="29400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Nguyen Duy Minh - BS1-001</a:t>
            </a:r>
            <a:endParaRPr/>
          </a:p>
          <a:p>
            <a:pPr marL="0" lvl="0" indent="0" algn="l" rtl="0">
              <a:spcBef>
                <a:spcPts val="0"/>
              </a:spcBef>
              <a:spcAft>
                <a:spcPts val="0"/>
              </a:spcAft>
              <a:buNone/>
            </a:pPr>
            <a:r>
              <a:rPr lang="en"/>
              <a:t>Dao Binh Minh - BI6-094</a:t>
            </a:r>
            <a:endParaRPr/>
          </a:p>
          <a:p>
            <a:pPr marL="0" lvl="0" indent="0" algn="l" rtl="0">
              <a:spcBef>
                <a:spcPts val="0"/>
              </a:spcBef>
              <a:spcAft>
                <a:spcPts val="0"/>
              </a:spcAft>
              <a:buNone/>
            </a:pPr>
            <a:r>
              <a:rPr lang="en"/>
              <a:t>Vo Minh Duc - BI7-042</a:t>
            </a:r>
            <a:endParaRPr/>
          </a:p>
          <a:p>
            <a:pPr marL="0" lvl="0" indent="0" algn="l" rtl="0">
              <a:spcBef>
                <a:spcPts val="0"/>
              </a:spcBef>
              <a:spcAft>
                <a:spcPts val="0"/>
              </a:spcAft>
              <a:buNone/>
            </a:pPr>
            <a:r>
              <a:rPr lang="en"/>
              <a:t>Dang Nhat Minh - BI7-107</a:t>
            </a:r>
            <a:endParaRPr/>
          </a:p>
          <a:p>
            <a:pPr marL="0" lvl="0" indent="0" algn="l" rtl="0">
              <a:spcBef>
                <a:spcPts val="0"/>
              </a:spcBef>
              <a:spcAft>
                <a:spcPts val="0"/>
              </a:spcAft>
              <a:buNone/>
            </a:pPr>
            <a:r>
              <a:rPr lang="en"/>
              <a:t>Nguyen Trung Hieu - BI8-067</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284" name="Google Shape;284;p14"/>
          <p:cNvSpPr txBox="1">
            <a:spLocks noGrp="1"/>
          </p:cNvSpPr>
          <p:nvPr>
            <p:ph type="body" idx="1"/>
          </p:nvPr>
        </p:nvSpPr>
        <p:spPr>
          <a:xfrm>
            <a:off x="1303800" y="1990050"/>
            <a:ext cx="40410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b="1"/>
              <a:t>Introduction</a:t>
            </a:r>
            <a:endParaRPr sz="1800" b="1"/>
          </a:p>
          <a:p>
            <a:pPr marL="457200" lvl="0" indent="-342900" algn="l" rtl="0">
              <a:spcBef>
                <a:spcPts val="0"/>
              </a:spcBef>
              <a:spcAft>
                <a:spcPts val="0"/>
              </a:spcAft>
              <a:buSzPts val="1800"/>
              <a:buAutoNum type="arabicPeriod"/>
            </a:pPr>
            <a:r>
              <a:rPr lang="en" sz="1800" b="1"/>
              <a:t>Objectives</a:t>
            </a:r>
            <a:endParaRPr sz="1800" b="1"/>
          </a:p>
          <a:p>
            <a:pPr marL="457200" lvl="0" indent="-342900" algn="l" rtl="0">
              <a:spcBef>
                <a:spcPts val="0"/>
              </a:spcBef>
              <a:spcAft>
                <a:spcPts val="0"/>
              </a:spcAft>
              <a:buSzPts val="1800"/>
              <a:buAutoNum type="arabicPeriod"/>
            </a:pPr>
            <a:r>
              <a:rPr lang="en" sz="1800" b="1"/>
              <a:t>State of the art</a:t>
            </a:r>
            <a:endParaRPr sz="1800" b="1"/>
          </a:p>
          <a:p>
            <a:pPr marL="457200" lvl="0" indent="-342900" algn="l" rtl="0">
              <a:spcBef>
                <a:spcPts val="0"/>
              </a:spcBef>
              <a:spcAft>
                <a:spcPts val="0"/>
              </a:spcAft>
              <a:buSzPts val="1800"/>
              <a:buAutoNum type="arabicPeriod"/>
            </a:pPr>
            <a:r>
              <a:rPr lang="en" sz="1800" b="1"/>
              <a:t>Method</a:t>
            </a:r>
            <a:endParaRPr sz="1800" b="1"/>
          </a:p>
          <a:p>
            <a:pPr marL="457200" lvl="0" indent="-342900" algn="l" rtl="0">
              <a:spcBef>
                <a:spcPts val="0"/>
              </a:spcBef>
              <a:spcAft>
                <a:spcPts val="0"/>
              </a:spcAft>
              <a:buSzPts val="1800"/>
              <a:buAutoNum type="arabicPeriod"/>
            </a:pPr>
            <a:r>
              <a:rPr lang="en" sz="1800" b="1"/>
              <a:t>Evaluation</a:t>
            </a:r>
            <a:endParaRPr sz="1800" b="1"/>
          </a:p>
          <a:p>
            <a:pPr marL="457200" lvl="0" indent="-342900" algn="l" rtl="0">
              <a:spcBef>
                <a:spcPts val="0"/>
              </a:spcBef>
              <a:spcAft>
                <a:spcPts val="0"/>
              </a:spcAft>
              <a:buSzPts val="1800"/>
              <a:buAutoNum type="arabicPeriod"/>
            </a:pPr>
            <a:r>
              <a:rPr lang="en" sz="1800" b="1"/>
              <a:t>Conclusion</a:t>
            </a:r>
            <a:endParaRPr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 sz="2400"/>
              <a:t>INTRODUCTION</a:t>
            </a:r>
            <a:endParaRPr sz="2400"/>
          </a:p>
        </p:txBody>
      </p:sp>
      <p:sp>
        <p:nvSpPr>
          <p:cNvPr id="290" name="Google Shape;290;p15"/>
          <p:cNvSpPr txBox="1">
            <a:spLocks noGrp="1"/>
          </p:cNvSpPr>
          <p:nvPr>
            <p:ph type="body" idx="1"/>
          </p:nvPr>
        </p:nvSpPr>
        <p:spPr>
          <a:xfrm>
            <a:off x="1074350" y="1316100"/>
            <a:ext cx="7260000" cy="32157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Font typeface="Arial"/>
              <a:buChar char="-"/>
            </a:pPr>
            <a:r>
              <a:rPr lang="en" sz="1600">
                <a:latin typeface="Arial"/>
                <a:ea typeface="Arial"/>
                <a:cs typeface="Arial"/>
                <a:sym typeface="Arial"/>
              </a:rPr>
              <a:t>The data in the world is increasing daily and the data-intensive tasks are more in use.</a:t>
            </a:r>
            <a:endParaRPr sz="1600">
              <a:latin typeface="Arial"/>
              <a:ea typeface="Arial"/>
              <a:cs typeface="Arial"/>
              <a:sym typeface="Arial"/>
            </a:endParaRPr>
          </a:p>
          <a:p>
            <a:pPr marL="457200" lvl="0" indent="-298450" algn="l" rtl="0">
              <a:lnSpc>
                <a:spcPct val="150000"/>
              </a:lnSpc>
              <a:spcBef>
                <a:spcPts val="0"/>
              </a:spcBef>
              <a:spcAft>
                <a:spcPts val="0"/>
              </a:spcAft>
              <a:buSzPts val="1100"/>
              <a:buFont typeface="Arial"/>
              <a:buChar char="-"/>
            </a:pPr>
            <a:r>
              <a:rPr lang="en" sz="1600">
                <a:latin typeface="Arial"/>
                <a:ea typeface="Arial"/>
                <a:cs typeface="Arial"/>
                <a:sym typeface="Arial"/>
              </a:rPr>
              <a:t>Devices(PCs, phones…) nowadays are built with large capacity hard disks</a:t>
            </a:r>
            <a:endParaRPr sz="1600">
              <a:latin typeface="Arial"/>
              <a:ea typeface="Arial"/>
              <a:cs typeface="Arial"/>
              <a:sym typeface="Arial"/>
            </a:endParaRPr>
          </a:p>
          <a:p>
            <a:pPr marL="457200" lvl="0" indent="-330200" algn="l" rtl="0">
              <a:lnSpc>
                <a:spcPct val="150000"/>
              </a:lnSpc>
              <a:spcBef>
                <a:spcPts val="0"/>
              </a:spcBef>
              <a:spcAft>
                <a:spcPts val="0"/>
              </a:spcAft>
              <a:buSzPts val="1600"/>
              <a:buChar char="-"/>
            </a:pPr>
            <a:r>
              <a:rPr lang="en" sz="1600"/>
              <a:t>Distributed File System:</a:t>
            </a:r>
            <a:r>
              <a:rPr lang="en" sz="1600">
                <a:solidFill>
                  <a:srgbClr val="000000"/>
                </a:solidFill>
              </a:rPr>
              <a:t> a client/server-based application, user can access/process data from remote </a:t>
            </a:r>
            <a:endParaRPr sz="1600">
              <a:solidFill>
                <a:srgbClr val="000000"/>
              </a:solidFill>
            </a:endParaRPr>
          </a:p>
          <a:p>
            <a:pPr marL="457200" lvl="0" indent="-330200" algn="l" rtl="0">
              <a:lnSpc>
                <a:spcPct val="150000"/>
              </a:lnSpc>
              <a:spcBef>
                <a:spcPts val="0"/>
              </a:spcBef>
              <a:spcAft>
                <a:spcPts val="0"/>
              </a:spcAft>
              <a:buClr>
                <a:srgbClr val="000000"/>
              </a:buClr>
              <a:buSzPts val="1600"/>
              <a:buChar char="-"/>
            </a:pPr>
            <a:r>
              <a:rPr lang="en" sz="1600">
                <a:solidFill>
                  <a:srgbClr val="000000"/>
                </a:solidFill>
              </a:rPr>
              <a:t>DFS comes as a solution: scalable, cheap, can be built out of commodity OS and utilize common off-the-shelf hardware</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2. OBJECTIVES</a:t>
            </a:r>
            <a:endParaRPr sz="2400"/>
          </a:p>
        </p:txBody>
      </p:sp>
      <p:sp>
        <p:nvSpPr>
          <p:cNvPr id="296" name="Google Shape;296;p16"/>
          <p:cNvSpPr txBox="1">
            <a:spLocks noGrp="1"/>
          </p:cNvSpPr>
          <p:nvPr>
            <p:ph type="body" idx="1"/>
          </p:nvPr>
        </p:nvSpPr>
        <p:spPr>
          <a:xfrm>
            <a:off x="1056750" y="1342725"/>
            <a:ext cx="7578300" cy="3204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solidFill>
                  <a:srgbClr val="000000"/>
                </a:solidFill>
              </a:rPr>
              <a:t>- Learn from other existing similar applications.</a:t>
            </a:r>
            <a:endParaRPr sz="1600">
              <a:solidFill>
                <a:srgbClr val="000000"/>
              </a:solidFill>
            </a:endParaRPr>
          </a:p>
          <a:p>
            <a:pPr marL="0" lvl="0" indent="0" algn="l" rtl="0">
              <a:spcBef>
                <a:spcPts val="1200"/>
              </a:spcBef>
              <a:spcAft>
                <a:spcPts val="0"/>
              </a:spcAft>
              <a:buNone/>
            </a:pPr>
            <a:r>
              <a:rPr lang="en" sz="1600">
                <a:solidFill>
                  <a:srgbClr val="000000"/>
                </a:solidFill>
              </a:rPr>
              <a:t>- Build a functional DFS application.</a:t>
            </a:r>
            <a:endParaRPr sz="1600">
              <a:solidFill>
                <a:srgbClr val="000000"/>
              </a:solidFill>
            </a:endParaRPr>
          </a:p>
          <a:p>
            <a:pPr marL="0" lvl="0" indent="0" algn="l" rtl="0">
              <a:spcBef>
                <a:spcPts val="1200"/>
              </a:spcBef>
              <a:spcAft>
                <a:spcPts val="0"/>
              </a:spcAft>
              <a:buNone/>
            </a:pPr>
            <a:r>
              <a:rPr lang="en" sz="1600">
                <a:solidFill>
                  <a:srgbClr val="000000"/>
                </a:solidFill>
              </a:rPr>
              <a:t>- Improve the quality of the application over time.</a:t>
            </a:r>
            <a:endParaRPr sz="1600">
              <a:solidFill>
                <a:srgbClr val="000000"/>
              </a:solidFill>
            </a:endParaRPr>
          </a:p>
          <a:p>
            <a:pPr marL="0" lvl="0" indent="0" algn="l" rtl="0">
              <a:spcBef>
                <a:spcPts val="1200"/>
              </a:spcBef>
              <a:spcAft>
                <a:spcPts val="0"/>
              </a:spcAft>
              <a:buNone/>
            </a:pPr>
            <a:endParaRPr sz="1600">
              <a:solidFill>
                <a:srgbClr val="000000"/>
              </a:solidFill>
            </a:endParaRPr>
          </a:p>
          <a:p>
            <a:pPr marL="0" lvl="0" indent="0" algn="l" rtl="0">
              <a:spcBef>
                <a:spcPts val="1200"/>
              </a:spcBef>
              <a:spcAft>
                <a:spcPts val="0"/>
              </a:spcAft>
              <a:buNone/>
            </a:pPr>
            <a:r>
              <a:rPr lang="en" sz="1600">
                <a:solidFill>
                  <a:srgbClr val="000000"/>
                </a:solidFill>
              </a:rPr>
              <a:t> -&gt; Have a deeper understanding and earn basic knowledge about Distributed File System to apply in future use.</a:t>
            </a:r>
            <a:endParaRPr sz="1600">
              <a:solidFill>
                <a:srgbClr val="000000"/>
              </a:solidFill>
            </a:endParaRPr>
          </a:p>
          <a:p>
            <a:pPr marL="0" lvl="0" indent="0" algn="l" rtl="0">
              <a:spcBef>
                <a:spcPts val="1200"/>
              </a:spcBef>
              <a:spcAft>
                <a:spcPts val="0"/>
              </a:spcAft>
              <a:buNone/>
            </a:pPr>
            <a:endParaRPr sz="1800" b="1"/>
          </a:p>
          <a:p>
            <a:pPr marL="0" lvl="0" indent="0" algn="l" rtl="0">
              <a:spcBef>
                <a:spcPts val="1600"/>
              </a:spcBef>
              <a:spcAft>
                <a:spcPts val="1600"/>
              </a:spcAft>
              <a:buNone/>
            </a:pPr>
            <a:endParaRPr sz="1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3. STATE OF THE ART</a:t>
            </a:r>
            <a:endParaRPr sz="2400"/>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The current state of the art system of this is currently The GlusterFS system, which can connect server to server and clients to multiple servers...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4. METHOD</a:t>
            </a:r>
            <a:endParaRPr sz="2400"/>
          </a:p>
        </p:txBody>
      </p:sp>
      <p:sp>
        <p:nvSpPr>
          <p:cNvPr id="308" name="Google Shape;308;p18"/>
          <p:cNvSpPr txBox="1">
            <a:spLocks noGrp="1"/>
          </p:cNvSpPr>
          <p:nvPr>
            <p:ph type="body" idx="1"/>
          </p:nvPr>
        </p:nvSpPr>
        <p:spPr>
          <a:xfrm>
            <a:off x="1303800" y="1144350"/>
            <a:ext cx="7030500" cy="3576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solidFill>
                  <a:srgbClr val="000000"/>
                </a:solidFill>
              </a:rPr>
              <a:t>-         The method we use for connection is through Socket/TCP.</a:t>
            </a:r>
            <a:endParaRPr sz="1600">
              <a:solidFill>
                <a:srgbClr val="000000"/>
              </a:solidFill>
            </a:endParaRPr>
          </a:p>
          <a:p>
            <a:pPr marL="0" lvl="0" indent="0" algn="l" rtl="0">
              <a:spcBef>
                <a:spcPts val="1200"/>
              </a:spcBef>
              <a:spcAft>
                <a:spcPts val="0"/>
              </a:spcAft>
              <a:buNone/>
            </a:pPr>
            <a:r>
              <a:rPr lang="en" sz="1600">
                <a:solidFill>
                  <a:srgbClr val="000000"/>
                </a:solidFill>
              </a:rPr>
              <a:t>-         Each server will connect to the client and the client will connect to multiple servers.</a:t>
            </a:r>
            <a:endParaRPr sz="1600">
              <a:solidFill>
                <a:srgbClr val="000000"/>
              </a:solidFill>
            </a:endParaRPr>
          </a:p>
          <a:p>
            <a:pPr marL="0" lvl="0" indent="0" algn="l" rtl="0">
              <a:spcBef>
                <a:spcPts val="1200"/>
              </a:spcBef>
              <a:spcAft>
                <a:spcPts val="0"/>
              </a:spcAft>
              <a:buNone/>
            </a:pPr>
            <a:r>
              <a:rPr lang="en" sz="1600">
                <a:solidFill>
                  <a:srgbClr val="000000"/>
                </a:solidFill>
              </a:rPr>
              <a:t>-         Client does everything (requests) and servers reply to those requests.</a:t>
            </a:r>
            <a:endParaRPr sz="1600">
              <a:solidFill>
                <a:srgbClr val="000000"/>
              </a:solidFill>
            </a:endParaRPr>
          </a:p>
          <a:p>
            <a:pPr marL="0" lvl="0" indent="0" algn="l" rtl="0">
              <a:spcBef>
                <a:spcPts val="1200"/>
              </a:spcBef>
              <a:spcAft>
                <a:spcPts val="0"/>
              </a:spcAft>
              <a:buNone/>
            </a:pPr>
            <a:r>
              <a:rPr lang="en" sz="1600">
                <a:solidFill>
                  <a:srgbClr val="000000"/>
                </a:solidFill>
              </a:rPr>
              <a:t>-         Clients can Get/set/delete/list/exit from the server.</a:t>
            </a:r>
            <a:endParaRPr sz="1600">
              <a:solidFill>
                <a:srgbClr val="000000"/>
              </a:solidFill>
            </a:endParaRPr>
          </a:p>
          <a:p>
            <a:pPr marL="0" lvl="0" indent="0" algn="l" rtl="0">
              <a:spcBef>
                <a:spcPts val="1200"/>
              </a:spcBef>
              <a:spcAft>
                <a:spcPts val="0"/>
              </a:spcAft>
              <a:buNone/>
            </a:pPr>
            <a:r>
              <a:rPr lang="en" sz="1600">
                <a:solidFill>
                  <a:srgbClr val="000000"/>
                </a:solidFill>
              </a:rPr>
              <a:t>-         Currently servers are not connected to each other like a real GlusterFS system, so there’s no sync.</a:t>
            </a:r>
            <a:endParaRPr sz="1600">
              <a:solidFill>
                <a:srgbClr val="000000"/>
              </a:solidFill>
            </a:endParaRPr>
          </a:p>
          <a:p>
            <a:pPr marL="0" lvl="0" indent="0" algn="l" rtl="0">
              <a:spcBef>
                <a:spcPts val="1200"/>
              </a:spcBef>
              <a:spcAft>
                <a:spcPts val="0"/>
              </a:spcAft>
              <a:buNone/>
            </a:pPr>
            <a:r>
              <a:rPr lang="en" sz="1600">
                <a:solidFill>
                  <a:srgbClr val="000000"/>
                </a:solidFill>
              </a:rPr>
              <a:t>-         The system is similar to (maybe) Distributed or Replicated Volume system from the GlusterFS or maybe it’s similar to both of those combined.</a:t>
            </a:r>
            <a:endParaRPr sz="1600">
              <a:solidFill>
                <a:srgbClr val="000000"/>
              </a:solidFill>
            </a:endParaRPr>
          </a:p>
          <a:p>
            <a:pPr marL="0" lvl="0" indent="0" algn="l" rtl="0">
              <a:spcBef>
                <a:spcPts val="1200"/>
              </a:spcBef>
              <a:spcAft>
                <a:spcPts val="1600"/>
              </a:spcAft>
              <a:buNone/>
            </a:pPr>
            <a:endParaRPr sz="1100">
              <a:solidFill>
                <a:srgbClr val="333366"/>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180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5. EVALUATION</a:t>
            </a:r>
            <a:endParaRPr sz="2400"/>
          </a:p>
        </p:txBody>
      </p:sp>
      <p:sp>
        <p:nvSpPr>
          <p:cNvPr id="314" name="Google Shape;314;p19"/>
          <p:cNvSpPr txBox="1">
            <a:spLocks noGrp="1"/>
          </p:cNvSpPr>
          <p:nvPr>
            <p:ph type="body" idx="1"/>
          </p:nvPr>
        </p:nvSpPr>
        <p:spPr>
          <a:xfrm>
            <a:off x="1303800" y="1081150"/>
            <a:ext cx="7030500" cy="3935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solidFill>
                  <a:srgbClr val="000000"/>
                </a:solidFill>
              </a:rPr>
              <a:t>- So as said from above, the system is currently able to connect to multiple servers and servers are not synchronized.</a:t>
            </a:r>
            <a:endParaRPr sz="1600">
              <a:solidFill>
                <a:srgbClr val="000000"/>
              </a:solidFill>
            </a:endParaRPr>
          </a:p>
          <a:p>
            <a:pPr marL="0" lvl="0" indent="0" algn="l" rtl="0">
              <a:spcBef>
                <a:spcPts val="1200"/>
              </a:spcBef>
              <a:spcAft>
                <a:spcPts val="0"/>
              </a:spcAft>
              <a:buNone/>
            </a:pPr>
            <a:r>
              <a:rPr lang="en" sz="1600">
                <a:solidFill>
                  <a:srgbClr val="000000"/>
                </a:solidFill>
              </a:rPr>
              <a:t>- The response time is quite quick, though it changes from time to time but most of the time it’s fairly quick.</a:t>
            </a:r>
            <a:endParaRPr sz="1600">
              <a:solidFill>
                <a:srgbClr val="000000"/>
              </a:solidFill>
            </a:endParaRPr>
          </a:p>
          <a:p>
            <a:pPr marL="0" lvl="0" indent="0" algn="l" rtl="0">
              <a:spcBef>
                <a:spcPts val="1200"/>
              </a:spcBef>
              <a:spcAft>
                <a:spcPts val="0"/>
              </a:spcAft>
              <a:buNone/>
            </a:pPr>
            <a:r>
              <a:rPr lang="en" sz="1600">
                <a:solidFill>
                  <a:srgbClr val="000000"/>
                </a:solidFill>
              </a:rPr>
              <a:t>- It’s unknown how the system will handle high load because it’s only tested on a low number of servers and clients.</a:t>
            </a:r>
            <a:endParaRPr sz="1600">
              <a:solidFill>
                <a:srgbClr val="000000"/>
              </a:solidFill>
            </a:endParaRPr>
          </a:p>
          <a:p>
            <a:pPr marL="0" lvl="0" indent="0" algn="l" rtl="0">
              <a:spcBef>
                <a:spcPts val="1200"/>
              </a:spcBef>
              <a:spcAft>
                <a:spcPts val="0"/>
              </a:spcAft>
              <a:buNone/>
            </a:pPr>
            <a:r>
              <a:rPr lang="en" sz="1600">
                <a:solidFill>
                  <a:srgbClr val="000000"/>
                </a:solidFill>
              </a:rPr>
              <a:t>- Scalability is good, however it is manually, not automatically… Meaning if you want to scale, you have to add extra lines of codes, however the codes are similar and you can just copy paste most of them.</a:t>
            </a:r>
            <a:endParaRPr sz="1600">
              <a:solidFill>
                <a:srgbClr val="000000"/>
              </a:solidFill>
            </a:endParaRPr>
          </a:p>
          <a:p>
            <a:pPr marL="0" lvl="0" indent="0" algn="l" rtl="0">
              <a:spcBef>
                <a:spcPts val="1200"/>
              </a:spcBef>
              <a:spcAft>
                <a:spcPts val="0"/>
              </a:spcAft>
              <a:buNone/>
            </a:pPr>
            <a:r>
              <a:rPr lang="en" sz="1600">
                <a:solidFill>
                  <a:srgbClr val="000000"/>
                </a:solidFill>
              </a:rPr>
              <a:t>- It runs decent most of the time, however in some rare cases, using the Get method can cause a crash in the client service.</a:t>
            </a:r>
            <a:endParaRPr sz="1600">
              <a:solidFill>
                <a:srgbClr val="000000"/>
              </a:solidFill>
            </a:endParaRPr>
          </a:p>
          <a:p>
            <a:pPr marL="0" lvl="0" indent="0" algn="l" rtl="0">
              <a:spcBef>
                <a:spcPts val="1200"/>
              </a:spcBef>
              <a:spcAft>
                <a:spcPts val="1600"/>
              </a:spcAft>
              <a:buNone/>
            </a:pP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CONCLUSION</a:t>
            </a:r>
            <a:endParaRPr/>
          </a:p>
        </p:txBody>
      </p:sp>
      <p:sp>
        <p:nvSpPr>
          <p:cNvPr id="320" name="Google Shape;320;p20"/>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solidFill>
                  <a:srgbClr val="000000"/>
                </a:solidFill>
              </a:rPr>
              <a:t>-         The system is nowhere close to being called a GlusterFS Clone, however it does the basics that a GlusterFS system can do.</a:t>
            </a:r>
            <a:endParaRPr sz="1600">
              <a:solidFill>
                <a:srgbClr val="000000"/>
              </a:solidFill>
            </a:endParaRPr>
          </a:p>
          <a:p>
            <a:pPr marL="0" lvl="0" indent="0" algn="l" rtl="0">
              <a:spcBef>
                <a:spcPts val="1200"/>
              </a:spcBef>
              <a:spcAft>
                <a:spcPts val="0"/>
              </a:spcAft>
              <a:buNone/>
            </a:pPr>
            <a:r>
              <a:rPr lang="en" sz="1600">
                <a:solidFill>
                  <a:srgbClr val="000000"/>
                </a:solidFill>
              </a:rPr>
              <a:t>-         Connection between servers is an issue that we can’t handle at the moment, it feels quite complicated to implement a server that can listen to other servers and clients AT THE SAME TIME.</a:t>
            </a:r>
            <a:endParaRPr sz="1600">
              <a:solidFill>
                <a:srgbClr val="000000"/>
              </a:solidFill>
            </a:endParaRPr>
          </a:p>
          <a:p>
            <a:pPr marL="0" lvl="0" indent="0" algn="l" rtl="0">
              <a:spcBef>
                <a:spcPts val="1200"/>
              </a:spcBef>
              <a:spcAft>
                <a:spcPts val="0"/>
              </a:spcAft>
              <a:buNone/>
            </a:pPr>
            <a:endParaRPr sz="1600">
              <a:solidFill>
                <a:srgbClr val="000000"/>
              </a:solidFill>
            </a:endParaRPr>
          </a:p>
          <a:p>
            <a:pPr marL="0" lvl="0" indent="0" algn="l" rtl="0">
              <a:spcBef>
                <a:spcPts val="1200"/>
              </a:spcBef>
              <a:spcAft>
                <a:spcPts val="1600"/>
              </a:spcAft>
              <a:buNone/>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056750" y="2072100"/>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t>✨THANKS FOR </a:t>
            </a:r>
            <a:r>
              <a:rPr lang="en-US" i="1" dirty="0"/>
              <a:t>YOUR</a:t>
            </a:r>
            <a:r>
              <a:rPr lang="en" i="1" dirty="0"/>
              <a:t> ATTENTION ✨</a:t>
            </a:r>
            <a:endParaRPr i="1"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520</Words>
  <Application>Microsoft Office PowerPoint</Application>
  <PresentationFormat>On-screen Show (16:9)</PresentationFormat>
  <Paragraphs>44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Nunito</vt:lpstr>
      <vt:lpstr>Maven Pro</vt:lpstr>
      <vt:lpstr>Momentum</vt:lpstr>
      <vt:lpstr>DISTRIBUTED FILE SYSTEM (GlusterFS clone)</vt:lpstr>
      <vt:lpstr>Outline</vt:lpstr>
      <vt:lpstr>INTRODUCTION</vt:lpstr>
      <vt:lpstr>2. OBJECTIVES</vt:lpstr>
      <vt:lpstr>3. STATE OF THE ART</vt:lpstr>
      <vt:lpstr>4. METHOD</vt:lpstr>
      <vt:lpstr>5. EVALUATION</vt:lpstr>
      <vt:lpstr>6. CONCLUSION</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FILE SYSTEM (GlusterFS clone)</dc:title>
  <cp:lastModifiedBy>Duy Minh Nguyen</cp:lastModifiedBy>
  <cp:revision>1</cp:revision>
  <dcterms:modified xsi:type="dcterms:W3CDTF">2020-04-16T07:53:31Z</dcterms:modified>
</cp:coreProperties>
</file>