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61" r:id="rId16"/>
    <p:sldId id="274" r:id="rId17"/>
    <p:sldId id="273" r:id="rId18"/>
    <p:sldId id="26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D7BB-9446-4759-BF15-095FDB6ACE8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8678-ABFD-42A0-B407-747AB401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372C-7F0F-4C76-9E67-7E1E6525BEA4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784-A55F-4099-9281-41519000D907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39CB-F7BB-4D7E-B487-A87326E9A344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B5B-638F-4EDB-BE05-45E7093B8BF1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65A5-6714-4935-ADBA-E256BD8DA7B3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F44-6F93-4FF2-BFB3-57CA65F6D10E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020-61B4-419C-9C84-CFF5A3ACD45C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5ED9-AC12-4AFE-AC62-BD82E96E1E1E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7CCD-53FF-4197-96D9-74BFF4D12CC1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A0E-4F83-4496-8AFD-2AA405C3A87A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4596-A64A-41BC-9D55-1B933EAE993C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A020-20E3-4C35-8C85-3AE0F219F1EE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DD6C3AD-B32D-46EE-B558-9043DCBAAB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942" y="361948"/>
            <a:ext cx="8092117" cy="945829"/>
            <a:chOff x="374148" y="361948"/>
            <a:chExt cx="8092117" cy="94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865" y="393377"/>
              <a:ext cx="914400" cy="914400"/>
            </a:xfrm>
            <a:prstGeom prst="rect">
              <a:avLst/>
            </a:prstGeom>
          </p:spPr>
        </p:pic>
        <p:pic>
          <p:nvPicPr>
            <p:cNvPr id="6" name="Picture 7" descr="http://vnu.edu.vn/home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" y="361948"/>
              <a:ext cx="253537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909527" y="660477"/>
              <a:ext cx="46423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VIETNAM NATIONAL UNIVERSITY</a:t>
              </a:r>
            </a:p>
            <a:p>
              <a:pPr algn="ctr"/>
              <a:r>
                <a:rPr lang="en-US" sz="1700" b="1" dirty="0" smtClean="0"/>
                <a:t>UNIVERSITY OF ENGINEERING AND TECHNOLOGY</a:t>
              </a:r>
              <a:endParaRPr lang="en-US" sz="17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55317" y="1880334"/>
            <a:ext cx="6269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Laboratory 2</a:t>
            </a:r>
          </a:p>
          <a:p>
            <a:pPr algn="ctr"/>
            <a:r>
              <a:rPr lang="en-US" sz="4800" b="1" dirty="0" smtClean="0"/>
              <a:t>Inverted Pendulum Cart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9046" y="4053980"/>
            <a:ext cx="2246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Pham, Quang Hung</a:t>
            </a:r>
          </a:p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Nguyen, Quang Minh</a:t>
            </a:r>
          </a:p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Dam, Phuong Nam</a:t>
            </a:r>
          </a:p>
          <a:p>
            <a:r>
              <a:rPr lang="vi-VN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Duy Nam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Duong,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 Thuy Ngan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1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0" y="1408637"/>
            <a:ext cx="8068801" cy="52680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068" y="433899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03. MATLAB Simulation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068" y="1013601"/>
            <a:ext cx="2957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Pendulum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37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86" y="2659990"/>
            <a:ext cx="6502429" cy="33911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3068" y="433899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03. MATLAB Simulation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068" y="1013601"/>
            <a:ext cx="2957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Pendulum model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068" y="1413711"/>
            <a:ext cx="678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are using 2 PID controllers:</a:t>
            </a:r>
          </a:p>
          <a:p>
            <a:r>
              <a:rPr lang="en-US" sz="2000" dirty="0" smtClean="0"/>
              <a:t>+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PID controller to control the angle of inverted pedulum</a:t>
            </a:r>
          </a:p>
          <a:p>
            <a:r>
              <a:rPr lang="en-US" sz="2000" dirty="0" smtClean="0"/>
              <a:t>+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PID controller to controller the position of the cart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3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068" y="1013601"/>
            <a:ext cx="448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PID Tuning using Ziegler-Nichols method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63068" y="433899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03. MATLAB Simulation</a:t>
            </a:r>
            <a:endParaRPr lang="en-US" sz="3200" b="1" dirty="0">
              <a:latin typeface="Calibr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8" y="1413711"/>
            <a:ext cx="6963747" cy="127652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30729"/>
              </p:ext>
            </p:extLst>
          </p:nvPr>
        </p:nvGraphicFramePr>
        <p:xfrm>
          <a:off x="658052" y="4937008"/>
          <a:ext cx="7827896" cy="88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74">
                  <a:extLst>
                    <a:ext uri="{9D8B030D-6E8A-4147-A177-3AD203B41FA5}">
                      <a16:colId xmlns:a16="http://schemas.microsoft.com/office/drawing/2014/main" val="324266250"/>
                    </a:ext>
                  </a:extLst>
                </a:gridCol>
                <a:gridCol w="1956974">
                  <a:extLst>
                    <a:ext uri="{9D8B030D-6E8A-4147-A177-3AD203B41FA5}">
                      <a16:colId xmlns:a16="http://schemas.microsoft.com/office/drawing/2014/main" val="1169805856"/>
                    </a:ext>
                  </a:extLst>
                </a:gridCol>
                <a:gridCol w="1956974">
                  <a:extLst>
                    <a:ext uri="{9D8B030D-6E8A-4147-A177-3AD203B41FA5}">
                      <a16:colId xmlns:a16="http://schemas.microsoft.com/office/drawing/2014/main" val="746585631"/>
                    </a:ext>
                  </a:extLst>
                </a:gridCol>
                <a:gridCol w="1956974">
                  <a:extLst>
                    <a:ext uri="{9D8B030D-6E8A-4147-A177-3AD203B41FA5}">
                      <a16:colId xmlns:a16="http://schemas.microsoft.com/office/drawing/2014/main" val="3045127347"/>
                    </a:ext>
                  </a:extLst>
                </a:gridCol>
              </a:tblGrid>
              <a:tr h="442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72122"/>
                  </a:ext>
                </a:extLst>
              </a:tr>
              <a:tr h="442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1.2Ku/Tu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3KuTu/40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827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068" y="2690239"/>
            <a:ext cx="4237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Procedures to get the PID parameters:</a:t>
            </a:r>
          </a:p>
          <a:p>
            <a:pPr algn="just"/>
            <a:r>
              <a:rPr lang="en-US" sz="2000" dirty="0" smtClean="0"/>
              <a:t>+ Set Ki = Kd = 0. Kp small</a:t>
            </a:r>
          </a:p>
          <a:p>
            <a:pPr algn="just"/>
            <a:r>
              <a:rPr lang="en-US" sz="2000" dirty="0" smtClean="0"/>
              <a:t>+ Increase Kp until neutral stability</a:t>
            </a:r>
          </a:p>
          <a:p>
            <a:pPr algn="just"/>
            <a:r>
              <a:rPr lang="en-US" sz="2000" dirty="0" smtClean="0"/>
              <a:t>+ Record the Ku = Kp at neutral stability and Tu is the period oscillation</a:t>
            </a:r>
          </a:p>
          <a:p>
            <a:pPr algn="just"/>
            <a:r>
              <a:rPr lang="en-US" sz="2000" dirty="0" smtClean="0"/>
              <a:t>+ Compute the PID parameters follow table below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21" y="2738685"/>
            <a:ext cx="3487325" cy="1663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065" y="4402572"/>
            <a:ext cx="344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Output signal in neutral stability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887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068" y="1013601"/>
            <a:ext cx="448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PID Tuning using Ziegler-Nichols method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63068" y="433899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03. MATLAB Simulation</a:t>
            </a:r>
            <a:endParaRPr lang="en-US" sz="3200" b="1" dirty="0">
              <a:latin typeface="Calibri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704"/>
          <a:stretch/>
        </p:blipFill>
        <p:spPr>
          <a:xfrm>
            <a:off x="558655" y="1413711"/>
            <a:ext cx="4767818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655" y="3699711"/>
            <a:ext cx="478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Using Ziegler-Nichols method for PID1:</a:t>
            </a:r>
          </a:p>
          <a:p>
            <a:pPr algn="just"/>
            <a:r>
              <a:rPr lang="en-US" sz="2000" dirty="0" smtClean="0"/>
              <a:t>Ku = -50, Tu = 0.8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64955" y="433899"/>
            <a:ext cx="3050395" cy="5578760"/>
            <a:chOff x="5464955" y="777591"/>
            <a:chExt cx="3050395" cy="55787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3325" y="777591"/>
              <a:ext cx="3033654" cy="2743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4955" y="3613151"/>
              <a:ext cx="3050395" cy="27432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269710" y="6066050"/>
            <a:ext cx="344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Output signal after apply PID1</a:t>
            </a:r>
            <a:endParaRPr lang="en-US" sz="16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641"/>
              </p:ext>
            </p:extLst>
          </p:nvPr>
        </p:nvGraphicFramePr>
        <p:xfrm>
          <a:off x="558655" y="4406137"/>
          <a:ext cx="47678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55">
                  <a:extLst>
                    <a:ext uri="{9D8B030D-6E8A-4147-A177-3AD203B41FA5}">
                      <a16:colId xmlns:a16="http://schemas.microsoft.com/office/drawing/2014/main" val="3253425460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1831661181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4099074236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155407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1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8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1071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8655" y="5786437"/>
            <a:ext cx="478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Simlar for PID2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2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068" y="433899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03. MATLAB Simulation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068" y="1013601"/>
            <a:ext cx="94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Results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848382" y="2810111"/>
            <a:ext cx="7447237" cy="3626922"/>
            <a:chOff x="793613" y="2729429"/>
            <a:chExt cx="7447237" cy="362692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613" y="3155951"/>
              <a:ext cx="3552510" cy="3200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050" y="3155951"/>
              <a:ext cx="3565800" cy="3200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69035" y="2729429"/>
              <a:ext cx="1401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Theta angle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7847" y="2729429"/>
              <a:ext cx="1220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position</a:t>
              </a:r>
              <a:endParaRPr lang="en-US" sz="2000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73241"/>
              </p:ext>
            </p:extLst>
          </p:nvPr>
        </p:nvGraphicFramePr>
        <p:xfrm>
          <a:off x="2188090" y="1413711"/>
          <a:ext cx="47678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55">
                  <a:extLst>
                    <a:ext uri="{9D8B030D-6E8A-4147-A177-3AD203B41FA5}">
                      <a16:colId xmlns:a16="http://schemas.microsoft.com/office/drawing/2014/main" val="3253425460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1831661181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4099074236"/>
                    </a:ext>
                  </a:extLst>
                </a:gridCol>
                <a:gridCol w="1191955">
                  <a:extLst>
                    <a:ext uri="{9D8B030D-6E8A-4147-A177-3AD203B41FA5}">
                      <a16:colId xmlns:a16="http://schemas.microsoft.com/office/drawing/2014/main" val="155407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1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8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1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15</a:t>
            </a:fld>
            <a:endParaRPr lang="en-US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01</a:t>
            </a:r>
            <a:endParaRPr lang="en-US" sz="28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Introduction</a:t>
            </a:r>
            <a:endParaRPr lang="en-US" sz="2800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02</a:t>
            </a:r>
            <a:endParaRPr lang="en-US" sz="2800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03</a:t>
            </a:r>
            <a:endParaRPr lang="en-US" sz="2800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04</a:t>
            </a:r>
            <a:endParaRPr lang="en-US" sz="3200" b="1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The Mathetical model</a:t>
            </a:r>
            <a:endParaRPr lang="en-US" sz="2800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33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MATLAB Simulation</a:t>
            </a:r>
            <a:endParaRPr lang="en-US" sz="2800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latin typeface="Calibri (Body)"/>
              </a:rPr>
              <a:t>I</a:t>
            </a:r>
            <a:r>
              <a:rPr lang="en-US" sz="3200" b="1" dirty="0" smtClean="0">
                <a:latin typeface="Calibri (Body)"/>
              </a:rPr>
              <a:t>mplementation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latin typeface="Calibri (Body)"/>
              </a:rPr>
              <a:t>05</a:t>
            </a:r>
            <a:endParaRPr lang="en-US" sz="2800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Results</a:t>
            </a:r>
            <a:endParaRPr lang="en-US" sz="2800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68" y="433899"/>
            <a:ext cx="3895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04. Implementation</a:t>
            </a:r>
            <a:endParaRPr lang="en-US" sz="3200" b="1" dirty="0">
              <a:latin typeface="Calibri (Body)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070" y="2732147"/>
            <a:ext cx="7952280" cy="3624204"/>
            <a:chOff x="563068" y="2914709"/>
            <a:chExt cx="7952280" cy="3624204"/>
          </a:xfrm>
        </p:grpSpPr>
        <p:grpSp>
          <p:nvGrpSpPr>
            <p:cNvPr id="4" name="Group 3"/>
            <p:cNvGrpSpPr/>
            <p:nvPr/>
          </p:nvGrpSpPr>
          <p:grpSpPr>
            <a:xfrm>
              <a:off x="563068" y="2914709"/>
              <a:ext cx="7952280" cy="3200400"/>
              <a:chOff x="563070" y="1018674"/>
              <a:chExt cx="7952280" cy="3200400"/>
            </a:xfrm>
          </p:grpSpPr>
          <p:pic>
            <p:nvPicPr>
              <p:cNvPr id="2050" name="Picture 2" descr="https://lh6.googleusercontent.com/aQtiEavUTxX0Uc-OJKXcUic0-VuyFWxyrYruI_E9uretVg1egCwfcOSsB29BczdqBLuMN6Hu28RAPK5XWkdp-aoJU3imWqFzU6_NKc2emiim-ATSGjZwxVeBN4f1x4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70" y="1018674"/>
                <a:ext cx="4020911" cy="320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lh4.googleusercontent.com/r8AhQlOS8mA5mJX4YzoWHPiRTPv8PSYfOo91iY63cBVEQlC3rCdG4LhaRZPzeEeBCbIYwKnIlEcQAHN08psYMcpQMZsIjeH0l5FV0ML3MVNIDQLa0amHXhS4jcI-3f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1554" y="1018674"/>
                <a:ext cx="3763796" cy="320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508267" y="6200359"/>
              <a:ext cx="4127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3D simulation model of Inverted Pendulum</a:t>
              </a:r>
              <a:endParaRPr lang="en-US" sz="1600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3068" y="101360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Design 3D model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67632"/>
              </p:ext>
            </p:extLst>
          </p:nvPr>
        </p:nvGraphicFramePr>
        <p:xfrm>
          <a:off x="1151964" y="1492062"/>
          <a:ext cx="6840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3">
                  <a:extLst>
                    <a:ext uri="{9D8B030D-6E8A-4147-A177-3AD203B41FA5}">
                      <a16:colId xmlns:a16="http://schemas.microsoft.com/office/drawing/2014/main" val="582082893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6427609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1986328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193030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3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Pendulum mass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kg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Pendulum length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 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81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 mass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 kg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Guide rail length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61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068" y="433899"/>
            <a:ext cx="3895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04. Implementation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7736" y="3234579"/>
            <a:ext cx="1477990" cy="9547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Inverted Pendumlum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70250" y="554114"/>
            <a:ext cx="4384868" cy="2286000"/>
            <a:chOff x="3729348" y="527404"/>
            <a:chExt cx="4384868" cy="2286000"/>
          </a:xfrm>
        </p:grpSpPr>
        <p:pic>
          <p:nvPicPr>
            <p:cNvPr id="1030" name="Picture 6" descr="https://lh4.googleusercontent.com/3JqHAhfgvdi8zWGoOv09k2_1sYsKtcYzFe7SfbmcoYfc-QsMNhjTHDn8hNDxP9zD1Y1YlMEhWQt2_ZBH9cyoblHBlZD4DYojpehX-4LV5N50HokkVJuBhCfRBOqe-y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4" b="13865"/>
            <a:stretch/>
          </p:blipFill>
          <p:spPr bwMode="auto">
            <a:xfrm>
              <a:off x="5108315" y="527404"/>
              <a:ext cx="300590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29348" y="1347239"/>
              <a:ext cx="1378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Controller</a:t>
              </a:r>
            </a:p>
            <a:p>
              <a:pPr algn="ctr"/>
              <a:r>
                <a:rPr lang="en-US" dirty="0" smtClean="0"/>
                <a:t>Arduino Uno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2003" y="2888991"/>
            <a:ext cx="3091894" cy="1645920"/>
            <a:chOff x="4955278" y="3193831"/>
            <a:chExt cx="3091894" cy="1645920"/>
          </a:xfrm>
        </p:grpSpPr>
        <p:pic>
          <p:nvPicPr>
            <p:cNvPr id="1026" name="Picture 2" descr="TÀI LIỆU PIC: Giao tiếp modul MPU60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189" y="3193831"/>
              <a:ext cx="1922983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55278" y="3693625"/>
              <a:ext cx="1168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Sensor</a:t>
              </a:r>
            </a:p>
            <a:p>
              <a:pPr algn="ctr"/>
              <a:r>
                <a:rPr lang="en-US" dirty="0" smtClean="0"/>
                <a:t>MPU 6050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53414" y="4325667"/>
            <a:ext cx="4279356" cy="2514305"/>
            <a:chOff x="828959" y="4343695"/>
            <a:chExt cx="4279356" cy="2514305"/>
          </a:xfrm>
        </p:grpSpPr>
        <p:grpSp>
          <p:nvGrpSpPr>
            <p:cNvPr id="3" name="Group 2"/>
            <p:cNvGrpSpPr/>
            <p:nvPr/>
          </p:nvGrpSpPr>
          <p:grpSpPr>
            <a:xfrm>
              <a:off x="2969212" y="4343695"/>
              <a:ext cx="2139103" cy="2514305"/>
              <a:chOff x="5364356" y="4572295"/>
              <a:chExt cx="2139103" cy="2514305"/>
            </a:xfrm>
          </p:grpSpPr>
          <p:pic>
            <p:nvPicPr>
              <p:cNvPr id="1028" name="Picture 4" descr="Stepper Motor - 3V (400 steps/rev)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44" b="1201"/>
              <a:stretch/>
            </p:blipFill>
            <p:spPr bwMode="auto">
              <a:xfrm>
                <a:off x="5364356" y="4572295"/>
                <a:ext cx="2139103" cy="2514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A4988 Stepper Motor Driver | Xenyl Technology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8" t="25003" r="18348" b="23945"/>
              <a:stretch/>
            </p:blipFill>
            <p:spPr bwMode="auto">
              <a:xfrm>
                <a:off x="5364356" y="5200710"/>
                <a:ext cx="918699" cy="810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828959" y="5277681"/>
              <a:ext cx="2248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Actuator</a:t>
              </a:r>
            </a:p>
            <a:p>
              <a:pPr algn="ctr"/>
              <a:r>
                <a:rPr lang="en-US" dirty="0" smtClean="0"/>
                <a:t>Stepper motor + drive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2235726" y="1697115"/>
            <a:ext cx="1534524" cy="201483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2235726" y="3711950"/>
            <a:ext cx="2676277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15" idx="1"/>
          </p:cNvCxnSpPr>
          <p:nvPr/>
        </p:nvCxnSpPr>
        <p:spPr>
          <a:xfrm>
            <a:off x="2235726" y="3711950"/>
            <a:ext cx="1517688" cy="18708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068" y="1013601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78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18</a:t>
            </a:fld>
            <a:endParaRPr lang="en-US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01</a:t>
            </a:r>
            <a:endParaRPr lang="en-US" sz="28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Introduction</a:t>
            </a:r>
            <a:endParaRPr lang="en-US" sz="2800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02</a:t>
            </a:r>
            <a:endParaRPr lang="en-US" sz="2800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03</a:t>
            </a:r>
            <a:endParaRPr lang="en-US" sz="2800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04</a:t>
            </a:r>
            <a:endParaRPr lang="en-US" sz="2800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The Mathetical model</a:t>
            </a:r>
            <a:endParaRPr lang="en-US" sz="2800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33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MATLAB Simulation</a:t>
            </a:r>
            <a:endParaRPr lang="en-US" sz="2800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libri (Body)"/>
              </a:rPr>
              <a:t>I</a:t>
            </a:r>
            <a:r>
              <a:rPr lang="en-US" sz="2800" dirty="0" smtClean="0">
                <a:latin typeface="Calibri (Body)"/>
              </a:rPr>
              <a:t>mplementation</a:t>
            </a:r>
            <a:endParaRPr lang="en-US" sz="2800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>
                <a:latin typeface="Calibri (Body)"/>
              </a:rPr>
              <a:t>05</a:t>
            </a:r>
            <a:endParaRPr lang="en-US" sz="3200" b="1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Results</a:t>
            </a:r>
            <a:endParaRPr lang="en-US" sz="3200" b="1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5245" y="3075057"/>
            <a:ext cx="6733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THANKS FOR ATTENTION!</a:t>
            </a:r>
            <a:endParaRPr lang="en-US" sz="40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722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2</a:t>
            </a:fld>
            <a:endParaRPr lang="en-US" dirty="0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01</a:t>
            </a:r>
            <a:endParaRPr lang="en-US" sz="28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Introduction</a:t>
            </a:r>
            <a:endParaRPr lang="en-US" sz="2800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02</a:t>
            </a:r>
            <a:endParaRPr lang="en-US" sz="2800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03</a:t>
            </a:r>
            <a:endParaRPr lang="en-US" sz="2800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04</a:t>
            </a:r>
            <a:endParaRPr lang="en-US" sz="2800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The Mathetical model</a:t>
            </a:r>
            <a:endParaRPr lang="en-US" sz="2800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33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MATLAB Simulation</a:t>
            </a:r>
            <a:endParaRPr lang="en-US" sz="2800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libri (Body)"/>
              </a:rPr>
              <a:t>I</a:t>
            </a:r>
            <a:r>
              <a:rPr lang="en-US" sz="2800" dirty="0" smtClean="0">
                <a:latin typeface="Calibri (Body)"/>
              </a:rPr>
              <a:t>mplementation</a:t>
            </a:r>
            <a:endParaRPr lang="en-US" sz="2800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latin typeface="Calibri (Body)"/>
              </a:rPr>
              <a:t>05</a:t>
            </a:r>
            <a:endParaRPr lang="en-US" sz="2800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Results</a:t>
            </a:r>
            <a:endParaRPr lang="en-US" sz="2800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3</a:t>
            </a:fld>
            <a:endParaRPr lang="en-US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01</a:t>
            </a:r>
            <a:endParaRPr lang="en-US" sz="3200" b="1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Introduction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02</a:t>
            </a:r>
            <a:endParaRPr lang="en-US" sz="2800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03</a:t>
            </a:r>
            <a:endParaRPr lang="en-US" sz="2800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04</a:t>
            </a:r>
            <a:endParaRPr lang="en-US" sz="2800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The Mathetical model</a:t>
            </a:r>
            <a:endParaRPr lang="en-US" sz="2800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33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MATLAB Simulation</a:t>
            </a:r>
            <a:endParaRPr lang="en-US" sz="2800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libri (Body)"/>
              </a:rPr>
              <a:t>I</a:t>
            </a:r>
            <a:r>
              <a:rPr lang="en-US" sz="2800" dirty="0" smtClean="0">
                <a:latin typeface="Calibri (Body)"/>
              </a:rPr>
              <a:t>mplementation</a:t>
            </a:r>
            <a:endParaRPr lang="en-US" sz="2800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latin typeface="Calibri (Body)"/>
              </a:rPr>
              <a:t>05</a:t>
            </a:r>
            <a:endParaRPr lang="en-US" sz="2800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Results</a:t>
            </a:r>
            <a:endParaRPr lang="en-US" sz="2800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68" y="433899"/>
            <a:ext cx="3256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01</a:t>
            </a:r>
            <a:r>
              <a:rPr lang="en-US" sz="3200" b="1" smtClean="0">
                <a:latin typeface="Calibri (Body)"/>
              </a:rPr>
              <a:t>. </a:t>
            </a:r>
            <a:r>
              <a:rPr lang="en-US" sz="3200" b="1" dirty="0" smtClean="0">
                <a:latin typeface="Calibri (Body)"/>
              </a:rPr>
              <a:t>Introduction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068" y="1381624"/>
            <a:ext cx="7952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 smtClean="0">
                <a:latin typeface="Calibri (Body)"/>
              </a:rPr>
              <a:t>+ </a:t>
            </a:r>
            <a:r>
              <a:rPr lang="en-US" dirty="0" smtClean="0">
                <a:latin typeface="Calibri (Body)"/>
              </a:rPr>
              <a:t>The inverted pendulum system is a classic control system, it is used in teaching and research in almost all universities around the world.</a:t>
            </a:r>
            <a:endParaRPr lang="vi-VN" dirty="0" smtClean="0">
              <a:latin typeface="Calibri (Body)"/>
            </a:endParaRPr>
          </a:p>
          <a:p>
            <a:pPr algn="just"/>
            <a:r>
              <a:rPr lang="vi-VN" dirty="0" smtClean="0">
                <a:latin typeface="Calibri (Body)"/>
              </a:rPr>
              <a:t>+ The inverted pendulum system is a suitable model to test the high nonlinearity control algorithm back to stability.</a:t>
            </a:r>
            <a:endParaRPr lang="en-US" dirty="0">
              <a:latin typeface="Calibri (Body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18567" y="2944903"/>
            <a:ext cx="6641284" cy="3594010"/>
            <a:chOff x="1273136" y="2944904"/>
            <a:chExt cx="6641284" cy="3594010"/>
          </a:xfrm>
        </p:grpSpPr>
        <p:grpSp>
          <p:nvGrpSpPr>
            <p:cNvPr id="5" name="Group 4"/>
            <p:cNvGrpSpPr/>
            <p:nvPr/>
          </p:nvGrpSpPr>
          <p:grpSpPr>
            <a:xfrm>
              <a:off x="1273136" y="2944904"/>
              <a:ext cx="6641284" cy="3200400"/>
              <a:chOff x="1273136" y="2944904"/>
              <a:chExt cx="6641284" cy="3200400"/>
            </a:xfrm>
          </p:grpSpPr>
          <p:pic>
            <p:nvPicPr>
              <p:cNvPr id="1026" name="Picture 2" descr="Direct Drive Inverted Pendulum System, Inverter DC Welding Machine,  Inverter Direct Current Welding Machine, Inverter Direct Current Welding  Machinery, Inverter Welder, Inverter DC Welding Machinery - Technosys  Systems, Jaipur | ID: 1831412755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3136" y="2944904"/>
                <a:ext cx="3200400" cy="3200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ar inverted pendulum Balance bar Car inverted pendulum PID first order  single inverted pendulum|Demo Board Accessories| - AliExpres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020" y="2944904"/>
                <a:ext cx="3200400" cy="3200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873336" y="6200360"/>
              <a:ext cx="3440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Some inverted pendulum cart models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2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5</a:t>
            </a:fld>
            <a:endParaRPr lang="en-US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01</a:t>
            </a:r>
            <a:endParaRPr lang="en-US" sz="28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Introduction</a:t>
            </a:r>
            <a:endParaRPr lang="en-US" sz="2800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02</a:t>
            </a:r>
            <a:endParaRPr lang="en-US" sz="3200" b="1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03</a:t>
            </a:r>
            <a:endParaRPr lang="en-US" sz="2800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04</a:t>
            </a:r>
            <a:endParaRPr lang="en-US" sz="2800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The Mathetical model</a:t>
            </a:r>
            <a:endParaRPr lang="en-US" sz="3200" b="1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33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MATLAB Simulation</a:t>
            </a:r>
            <a:endParaRPr lang="en-US" sz="2800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libri (Body)"/>
              </a:rPr>
              <a:t>I</a:t>
            </a:r>
            <a:r>
              <a:rPr lang="en-US" sz="2800" dirty="0" smtClean="0">
                <a:latin typeface="Calibri (Body)"/>
              </a:rPr>
              <a:t>mplementation</a:t>
            </a:r>
            <a:endParaRPr lang="en-US" sz="2800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latin typeface="Calibri (Body)"/>
              </a:rPr>
              <a:t>05</a:t>
            </a:r>
            <a:endParaRPr lang="en-US" sz="2800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Results</a:t>
            </a:r>
            <a:endParaRPr lang="en-US" sz="2800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8" y="1202110"/>
            <a:ext cx="3720047" cy="24969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63068" y="433899"/>
            <a:ext cx="5032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02. The </a:t>
            </a:r>
            <a:r>
              <a:rPr lang="en-US" sz="3200" b="1" dirty="0">
                <a:latin typeface="Calibri (Body)"/>
              </a:rPr>
              <a:t>Mathetical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4268" y="1202110"/>
            <a:ext cx="167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Kinematic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068" y="4464921"/>
            <a:ext cx="2632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otential energy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68" y="1819459"/>
            <a:ext cx="3277057" cy="1028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268" y="2942432"/>
            <a:ext cx="3572374" cy="11907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41" y="4421689"/>
            <a:ext cx="4706007" cy="6096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3068" y="5391504"/>
            <a:ext cx="230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Kinetic energy</a:t>
            </a:r>
            <a:endParaRPr lang="en-US" sz="28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141" y="5100587"/>
            <a:ext cx="5449060" cy="11050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2649" y="3767700"/>
            <a:ext cx="34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i="1" dirty="0" smtClean="0">
                <a:latin typeface="Calibri (Body)"/>
              </a:rPr>
              <a:t>The mathetical model of I</a:t>
            </a:r>
            <a:r>
              <a:rPr lang="en-US" sz="1600" i="1" dirty="0" smtClean="0">
                <a:latin typeface="Calibri (Body)"/>
              </a:rPr>
              <a:t>nverted pendulum cart</a:t>
            </a:r>
            <a:endParaRPr lang="en-US" sz="1600" i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76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68" y="433899"/>
            <a:ext cx="5032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02. The </a:t>
            </a:r>
            <a:r>
              <a:rPr lang="en-US" sz="3200" b="1" dirty="0">
                <a:latin typeface="Calibri (Body)"/>
              </a:rPr>
              <a:t>Mathetical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33" y="1167199"/>
            <a:ext cx="3858163" cy="1228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068" y="1167199"/>
            <a:ext cx="294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Lagrange equation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068" y="2489198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75" y="2489198"/>
            <a:ext cx="5382376" cy="2372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068" y="5085582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with q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= x, </a:t>
            </a:r>
            <a:r>
              <a:rPr lang="el-GR" sz="2000" dirty="0" smtClean="0"/>
              <a:t>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14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68" y="433899"/>
            <a:ext cx="5032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02. The </a:t>
            </a:r>
            <a:r>
              <a:rPr lang="en-US" sz="3200" b="1" dirty="0">
                <a:latin typeface="Calibri (Body)"/>
              </a:rPr>
              <a:t>Mathetical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068" y="1167199"/>
            <a:ext cx="320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Equations of motion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8" y="1690419"/>
            <a:ext cx="7430537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8" y="2353724"/>
            <a:ext cx="4867954" cy="59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47" y="3348557"/>
            <a:ext cx="6649378" cy="1181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1" y="4770885"/>
            <a:ext cx="8926171" cy="1238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4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3AD-B32D-46EE-B558-9043DCBAAB9D}" type="slidenum">
              <a:rPr lang="en-US" smtClean="0">
                <a:latin typeface="Calibri (Body)"/>
              </a:rPr>
              <a:t>9</a:t>
            </a:fld>
            <a:endParaRPr lang="en-US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165" y="927848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libri (Body)"/>
              </a:rPr>
              <a:t>Contents</a:t>
            </a:r>
            <a:endParaRPr lang="en-US" sz="4000" b="1" dirty="0">
              <a:latin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670" y="20837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01</a:t>
            </a:r>
            <a:endParaRPr lang="en-US" sz="28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690" y="2083763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Introduction</a:t>
            </a:r>
            <a:endParaRPr lang="en-US" sz="2800" dirty="0"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7670" y="26728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02</a:t>
            </a:r>
            <a:endParaRPr lang="en-US" sz="2800" dirty="0">
              <a:latin typeface="Calibri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669" y="326190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03</a:t>
            </a:r>
            <a:endParaRPr lang="en-US" sz="3200" b="1" dirty="0">
              <a:latin typeface="Calibri (Body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669" y="38509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04</a:t>
            </a:r>
            <a:endParaRPr lang="en-US" sz="2800" dirty="0">
              <a:latin typeface="Calibri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690" y="2675823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The Mathetical model</a:t>
            </a:r>
            <a:endParaRPr lang="en-US" sz="2800" dirty="0">
              <a:latin typeface="Calibri (Body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3690" y="3261909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 (Body)"/>
              </a:rPr>
              <a:t>MATLAB Simulation</a:t>
            </a:r>
            <a:endParaRPr lang="en-US" sz="3200" b="1" dirty="0">
              <a:latin typeface="Calibri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690" y="385098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libri (Body)"/>
              </a:rPr>
              <a:t>I</a:t>
            </a:r>
            <a:r>
              <a:rPr lang="en-US" sz="2800" dirty="0" smtClean="0">
                <a:latin typeface="Calibri (Body)"/>
              </a:rPr>
              <a:t>mplementation</a:t>
            </a:r>
            <a:endParaRPr lang="en-US" sz="2800" dirty="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7668" y="44400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>
                <a:latin typeface="Calibri (Body)"/>
              </a:rPr>
              <a:t>05</a:t>
            </a:r>
            <a:endParaRPr lang="en-US" sz="2800" dirty="0">
              <a:latin typeface="Calibri (Body)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690" y="444005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 (Body)"/>
              </a:rPr>
              <a:t>Results</a:t>
            </a:r>
            <a:endParaRPr lang="en-US" sz="2800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7778" y="2150998"/>
            <a:ext cx="24456" cy="2743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484</Words>
  <Application>Microsoft Office PowerPoint</Application>
  <PresentationFormat>On-screen Show (4:3)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25</cp:revision>
  <dcterms:created xsi:type="dcterms:W3CDTF">2021-04-17T10:53:26Z</dcterms:created>
  <dcterms:modified xsi:type="dcterms:W3CDTF">2021-04-18T06:00:15Z</dcterms:modified>
</cp:coreProperties>
</file>